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89" r:id="rId3"/>
    <p:sldId id="306" r:id="rId4"/>
    <p:sldId id="312" r:id="rId5"/>
    <p:sldId id="313" r:id="rId6"/>
    <p:sldId id="307" r:id="rId7"/>
    <p:sldId id="308" r:id="rId8"/>
    <p:sldId id="309" r:id="rId9"/>
    <p:sldId id="310" r:id="rId10"/>
    <p:sldId id="311" r:id="rId11"/>
    <p:sldId id="314" r:id="rId12"/>
    <p:sldId id="315" r:id="rId13"/>
    <p:sldId id="317" r:id="rId14"/>
    <p:sldId id="302" r:id="rId15"/>
    <p:sldId id="296" r:id="rId16"/>
    <p:sldId id="304" r:id="rId17"/>
    <p:sldId id="305" r:id="rId18"/>
    <p:sldId id="298" r:id="rId19"/>
    <p:sldId id="299" r:id="rId20"/>
    <p:sldId id="301" r:id="rId21"/>
    <p:sldId id="279" r:id="rId22"/>
  </p:sldIdLst>
  <p:sldSz cx="9145270" cy="514477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5E6"/>
    <a:srgbClr val="E7DCE6"/>
    <a:srgbClr val="E45A61"/>
    <a:srgbClr val="B01D23"/>
    <a:srgbClr val="E24A51"/>
    <a:srgbClr val="D4222A"/>
    <a:srgbClr val="E50023"/>
    <a:srgbClr val="B01F2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8" y="102"/>
      </p:cViewPr>
      <p:guideLst>
        <p:guide orient="horz" pos="387"/>
        <p:guide orient="horz" pos="3053"/>
        <p:guide orient="horz" pos="428"/>
        <p:guide orient="horz" pos="124"/>
        <p:guide pos="4908"/>
        <p:guide pos="123"/>
        <p:guide pos="5553"/>
        <p:guide pos="4809"/>
        <p:guide pos="123"/>
        <p:guide orient="horz" pos="2999"/>
        <p:guide orient="horz" pos="768"/>
        <p:guide orient="horz" pos="238"/>
        <p:guide pos="4902"/>
        <p:guide orient="horz" pos="2865"/>
        <p:guide orient="horz" pos="3060"/>
        <p:guide orient="horz" pos="126"/>
        <p:guide orient="horz" pos="264"/>
        <p:guide pos="4696"/>
        <p:guide pos="1303"/>
        <p:guide pos="4968"/>
        <p:guide pos="55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20D5-F9DD-4389-A6C8-003AD8986E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DFB6-85F9-4DDA-8646-9184AE5C78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2925" y="1081718"/>
            <a:ext cx="7305675" cy="480382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单击此处编辑母标副标题样式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2925" y="2628900"/>
            <a:ext cx="6859191" cy="452009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撰写部门及人员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3083879"/>
            <a:ext cx="3533775" cy="2381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撰写日期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562101"/>
            <a:ext cx="7305675" cy="762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单击此处编辑母版主标题样式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609600" y="2430451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418509"/>
            <a:ext cx="1400174" cy="4297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9" cy="421878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33350" y="721"/>
            <a:ext cx="471282" cy="713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四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7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8" name="梯形 17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8" cy="42187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07" y="3362325"/>
            <a:ext cx="2258955" cy="693277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47725" y="103088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安全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47725" y="155869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易用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7725" y="208650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全能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47725" y="2614311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可靠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62125" y="261431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762125" y="103088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Secure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762125" y="155869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62125" y="208650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69" y="1628303"/>
            <a:ext cx="2258955" cy="69327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105819" y="2689020"/>
            <a:ext cx="4933950" cy="648397"/>
            <a:chOff x="1762125" y="3165270"/>
            <a:chExt cx="4933950" cy="6483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21240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安全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3178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易用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5116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全能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57054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可靠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435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Available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7621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Secure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9559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Usable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497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Multiple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12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rgbClr val="B01D23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rgbClr val="B01D23"/>
              </a:solidFill>
              <a:latin typeface="+mn-ea"/>
              <a:ea typeface="+mn-ea"/>
            </a:endParaRPr>
          </a:p>
        </p:txBody>
      </p:sp>
      <p:sp>
        <p:nvSpPr>
          <p:cNvPr id="13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rgbClr val="B01D23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rgbClr val="B01D23"/>
              </a:solidFill>
              <a:latin typeface="+mn-ea"/>
              <a:ea typeface="+mn-ea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5" name="梯形 14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  <a:solidFill>
            <a:srgbClr val="B01D23"/>
          </a:solidFill>
        </p:grpSpPr>
        <p:sp>
          <p:nvSpPr>
            <p:cNvPr id="12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8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9" name="梯形 18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BIOS-</a:t>
            </a:r>
            <a:r>
              <a:rPr lang="zh-CN" altLang="en-US"/>
              <a:t>臧公元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2020.07.27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Apcb</a:t>
            </a:r>
            <a:r>
              <a:rPr lang="zh-CN" altLang="en-US" dirty="0"/>
              <a:t>设置保存失败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/>
              <a:t>Set Config Data To Variable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Storage </a:t>
            </a:r>
            <a:r>
              <a:rPr lang="zh-CN" altLang="en-US">
                <a:sym typeface="+mn-ea"/>
              </a:rPr>
              <a:t>如何与</a:t>
            </a:r>
            <a:r>
              <a:rPr lang="en-US" altLang="zh-CN">
                <a:sym typeface="+mn-ea"/>
              </a:rPr>
              <a:t>Variable</a:t>
            </a:r>
            <a:r>
              <a:rPr lang="zh-CN" altLang="en-US">
                <a:sym typeface="+mn-ea"/>
              </a:rPr>
              <a:t>关联？（</a:t>
            </a:r>
            <a:r>
              <a:rPr lang="en-US" altLang="zh-CN">
                <a:sym typeface="+mn-ea"/>
              </a:rPr>
              <a:t>3/3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568824" y="1933968"/>
            <a:ext cx="1641862" cy="1295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4686951" y="2437434"/>
            <a:ext cx="1381317" cy="3746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lIns="67509" tIns="33754" rIns="67509" bIns="33754" anchor="t">
            <a:spAutoFit/>
          </a:bodyPr>
          <a:p>
            <a:pPr algn="ctr"/>
            <a:r>
              <a:rPr lang="zh-CN" altLang="en-US" sz="1000">
                <a:solidFill>
                  <a:schemeClr val="bg1"/>
                </a:solidFill>
                <a:sym typeface="+mn-ea"/>
              </a:rPr>
              <a:t>ConfigRouting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-&gt;</a:t>
            </a:r>
            <a:endParaRPr lang="en-US" altLang="zh-CN" sz="1000">
              <a:solidFill>
                <a:schemeClr val="bg1"/>
              </a:solidFill>
            </a:endParaRPr>
          </a:p>
          <a:p>
            <a:pPr algn="ctr"/>
            <a:r>
              <a:rPr lang="en-US" altLang="zh-CN" sz="1000">
                <a:solidFill>
                  <a:schemeClr val="bg1"/>
                </a:solidFill>
                <a:sym typeface="+mn-ea"/>
              </a:rPr>
              <a:t>Route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Config 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()</a:t>
            </a:r>
            <a:endParaRPr lang="en-US" altLang="zh-CN" sz="1000" b="1" i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47893" y="1933968"/>
            <a:ext cx="1579880" cy="297815"/>
          </a:xfrm>
          <a:prstGeom prst="rect">
            <a:avLst/>
          </a:prstGeom>
          <a:noFill/>
          <a:ln>
            <a:noFill/>
          </a:ln>
        </p:spPr>
        <p:txBody>
          <a:bodyPr wrap="none" lIns="67509" tIns="33754" rIns="67509" bIns="33754" anchor="t">
            <a:spAutoFit/>
          </a:bodyPr>
          <a:p>
            <a:pPr algn="l"/>
            <a:r>
              <a:rPr lang="en-US" sz="1500">
                <a:solidFill>
                  <a:schemeClr val="bg1"/>
                </a:solidFill>
                <a:sym typeface="+mn-ea"/>
              </a:rPr>
              <a:t>HiiDataBaseDxe</a:t>
            </a:r>
            <a:endParaRPr lang="en-US" altLang="en-US" sz="1500" b="1" i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247150" y="1701050"/>
            <a:ext cx="1810954" cy="1197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/>
          </a:p>
        </p:txBody>
      </p:sp>
      <p:sp>
        <p:nvSpPr>
          <p:cNvPr id="21" name="文本框 20"/>
          <p:cNvSpPr txBox="1"/>
          <p:nvPr/>
        </p:nvSpPr>
        <p:spPr>
          <a:xfrm>
            <a:off x="7612485" y="1805363"/>
            <a:ext cx="1094105" cy="297815"/>
          </a:xfrm>
          <a:prstGeom prst="rect">
            <a:avLst/>
          </a:prstGeom>
          <a:noFill/>
          <a:ln>
            <a:noFill/>
          </a:ln>
        </p:spPr>
        <p:txBody>
          <a:bodyPr wrap="none" lIns="67509" tIns="33754" rIns="67509" bIns="33754" anchor="t">
            <a:spAutoFit/>
          </a:bodyPr>
          <a:p>
            <a:pPr algn="l"/>
            <a:r>
              <a:rPr lang="en-US" sz="1500">
                <a:solidFill>
                  <a:schemeClr val="bg1"/>
                </a:solidFill>
                <a:sym typeface="+mn-ea"/>
              </a:rPr>
              <a:t>VFR Driver</a:t>
            </a:r>
            <a:endParaRPr lang="en-US" sz="15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35321" y="2161171"/>
            <a:ext cx="1381317" cy="3746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lIns="67509" tIns="33754" rIns="67509" bIns="33754" anchor="t">
            <a:spAutoFit/>
          </a:bodyPr>
          <a:p>
            <a:pPr algn="ctr"/>
            <a:r>
              <a:rPr lang="zh-CN" altLang="en-US" sz="1000">
                <a:solidFill>
                  <a:schemeClr val="bg1"/>
                </a:solidFill>
                <a:sym typeface="+mn-ea"/>
              </a:rPr>
              <a:t>Config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Access-&gt;</a:t>
            </a:r>
            <a:endParaRPr lang="en-US" altLang="zh-CN" sz="1000">
              <a:solidFill>
                <a:schemeClr val="bg1"/>
              </a:solidFill>
            </a:endParaRPr>
          </a:p>
          <a:p>
            <a:pPr algn="ctr"/>
            <a:r>
              <a:rPr lang="en-US" altLang="zh-CN" sz="1000">
                <a:solidFill>
                  <a:schemeClr val="bg1"/>
                </a:solidFill>
                <a:sym typeface="+mn-ea"/>
              </a:rPr>
              <a:t>Route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Config 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()</a:t>
            </a:r>
            <a:endParaRPr lang="en-US" altLang="zh-CN" sz="1000" b="1" i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右箭头 10"/>
          <p:cNvSpPr/>
          <p:nvPr/>
        </p:nvSpPr>
        <p:spPr>
          <a:xfrm rot="20880000">
            <a:off x="5961573" y="2385516"/>
            <a:ext cx="1492775" cy="106219"/>
          </a:xfrm>
          <a:prstGeom prst="rightArrow">
            <a:avLst/>
          </a:prstGeom>
          <a:solidFill>
            <a:srgbClr val="EE6F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/>
          </a:p>
        </p:txBody>
      </p:sp>
      <p:sp>
        <p:nvSpPr>
          <p:cNvPr id="13" name="六邊形 72"/>
          <p:cNvSpPr/>
          <p:nvPr/>
        </p:nvSpPr>
        <p:spPr>
          <a:xfrm>
            <a:off x="7315740" y="2969003"/>
            <a:ext cx="1642338" cy="991214"/>
          </a:xfrm>
          <a:prstGeom prst="hexagon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500" dirty="0"/>
          </a:p>
        </p:txBody>
      </p:sp>
      <p:sp>
        <p:nvSpPr>
          <p:cNvPr id="14" name="右箭头 13"/>
          <p:cNvSpPr/>
          <p:nvPr/>
        </p:nvSpPr>
        <p:spPr>
          <a:xfrm rot="1380000">
            <a:off x="5916323" y="3011872"/>
            <a:ext cx="1675680" cy="119079"/>
          </a:xfrm>
          <a:prstGeom prst="rightArrow">
            <a:avLst/>
          </a:prstGeom>
          <a:solidFill>
            <a:srgbClr val="EE6F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/>
          </a:p>
        </p:txBody>
      </p:sp>
      <p:sp>
        <p:nvSpPr>
          <p:cNvPr id="19" name="文本框 18"/>
          <p:cNvSpPr txBox="1"/>
          <p:nvPr/>
        </p:nvSpPr>
        <p:spPr>
          <a:xfrm>
            <a:off x="7634395" y="3502422"/>
            <a:ext cx="1005027" cy="2209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lIns="67509" tIns="33754" rIns="67509" bIns="33754" anchor="t">
            <a:spAutoFit/>
          </a:bodyPr>
          <a:p>
            <a:pPr algn="ctr"/>
            <a:r>
              <a:rPr lang="en-US" altLang="zh-CN" sz="1000">
                <a:solidFill>
                  <a:schemeClr val="bg1"/>
                </a:solidFill>
                <a:sym typeface="+mn-ea"/>
              </a:rPr>
              <a:t>SetVariable ()</a:t>
            </a:r>
            <a:endParaRPr lang="en-US" altLang="zh-CN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12935" y="3138624"/>
            <a:ext cx="1303677" cy="2209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lIns="67509" tIns="33754" rIns="67509" bIns="33754" anchor="t">
            <a:spAutoFit/>
          </a:bodyPr>
          <a:p>
            <a:pPr algn="ctr"/>
            <a:r>
              <a:rPr lang="en-US" altLang="zh-CN" sz="1000">
                <a:solidFill>
                  <a:schemeClr val="bg1"/>
                </a:solidFill>
                <a:sym typeface="+mn-ea"/>
              </a:rPr>
              <a:t>ConfigToBlock ()</a:t>
            </a:r>
            <a:endParaRPr lang="en-US" altLang="zh-CN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50670" y="1983981"/>
            <a:ext cx="1427519" cy="344170"/>
          </a:xfrm>
          <a:prstGeom prst="rect">
            <a:avLst/>
          </a:prstGeom>
          <a:noFill/>
          <a:ln>
            <a:noFill/>
          </a:ln>
        </p:spPr>
        <p:txBody>
          <a:bodyPr wrap="square" lIns="67509" tIns="33754" rIns="67509" bIns="33754" anchor="t">
            <a:spAutoFit/>
          </a:bodyPr>
          <a:p>
            <a:pPr algn="l"/>
            <a:r>
              <a:rPr lang="en-US" sz="900" b="1">
                <a:solidFill>
                  <a:schemeClr val="tx2"/>
                </a:solidFill>
                <a:sym typeface="+mn-ea"/>
              </a:rPr>
              <a:t>Varstore </a:t>
            </a:r>
            <a:endParaRPr lang="en-US" sz="900" b="1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sz="900" b="1">
                <a:solidFill>
                  <a:schemeClr val="tx2"/>
                </a:solidFill>
                <a:sym typeface="+mn-ea"/>
              </a:rPr>
              <a:t>Namevaluevarstore</a:t>
            </a:r>
            <a:endParaRPr lang="en-US" sz="900" b="1">
              <a:solidFill>
                <a:schemeClr val="tx2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150670" y="2997582"/>
            <a:ext cx="857369" cy="205740"/>
          </a:xfrm>
          <a:prstGeom prst="rect">
            <a:avLst/>
          </a:prstGeom>
          <a:noFill/>
          <a:ln>
            <a:noFill/>
          </a:ln>
        </p:spPr>
        <p:txBody>
          <a:bodyPr wrap="square" lIns="67509" tIns="33754" rIns="67509" bIns="33754" anchor="t">
            <a:spAutoFit/>
          </a:bodyPr>
          <a:p>
            <a:pPr algn="l"/>
            <a:r>
              <a:rPr lang="en-US" sz="900" b="1">
                <a:solidFill>
                  <a:schemeClr val="tx2"/>
                </a:solidFill>
                <a:sym typeface="+mn-ea"/>
              </a:rPr>
              <a:t>Efivarstore</a:t>
            </a:r>
            <a:endParaRPr lang="en-US" sz="900" b="1">
              <a:solidFill>
                <a:schemeClr val="tx2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5290" y="2596048"/>
            <a:ext cx="3405184" cy="314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050">
                <a:sym typeface="+mn-ea"/>
              </a:rPr>
              <a:t>Buffer(Storage)</a:t>
            </a:r>
            <a:endParaRPr lang="en-US" altLang="zh-CN" sz="1050"/>
          </a:p>
        </p:txBody>
      </p:sp>
      <p:sp>
        <p:nvSpPr>
          <p:cNvPr id="37" name="左箭头 36"/>
          <p:cNvSpPr/>
          <p:nvPr/>
        </p:nvSpPr>
        <p:spPr>
          <a:xfrm rot="10800000">
            <a:off x="3661442" y="2650824"/>
            <a:ext cx="583011" cy="1948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2069117" y="3705864"/>
          <a:ext cx="2910205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45"/>
                <a:gridCol w="1381760"/>
              </a:tblGrid>
              <a:tr h="297180">
                <a:tc>
                  <a:txBody>
                    <a:bodyPr/>
                    <a:p>
                      <a:r>
                        <a:rPr lang="en-US" altLang="zh-CN" sz="650" dirty="0"/>
                        <a:t>GUID=…&amp;NAME=...&amp;PATH=…</a:t>
                      </a:r>
                      <a:endParaRPr lang="en-US" altLang="zh-CN" sz="650" dirty="0"/>
                    </a:p>
                  </a:txBody>
                  <a:tcPr marL="68589" marR="68589" marT="34294" marB="34294"/>
                </a:tc>
                <a:tc>
                  <a:txBody>
                    <a:bodyPr/>
                    <a:p>
                      <a:r>
                        <a:rPr lang="en-US" altLang="zh-CN" sz="650" dirty="0"/>
                        <a:t>&amp;OFFSET=0&amp;WIDTH=</a:t>
                      </a:r>
                      <a:r>
                        <a:rPr lang="en-US" altLang="zh-CN" sz="650" dirty="0">
                          <a:solidFill>
                            <a:schemeClr val="bg1"/>
                          </a:solidFill>
                        </a:rPr>
                        <a:t>XXX&amp;VALUE=XXXX....</a:t>
                      </a:r>
                      <a:endParaRPr lang="en-US" altLang="zh-CN" sz="650" dirty="0">
                        <a:solidFill>
                          <a:schemeClr val="bg1"/>
                        </a:solidFill>
                      </a:endParaRPr>
                    </a:p>
                  </a:txBody>
                  <a:tcPr marL="68589" marR="68589" marT="34294" marB="34294"/>
                </a:tc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1209675" y="3453765"/>
            <a:ext cx="1141095" cy="228600"/>
          </a:xfrm>
          <a:prstGeom prst="rect">
            <a:avLst/>
          </a:prstGeom>
          <a:noFill/>
          <a:ln>
            <a:noFill/>
          </a:ln>
        </p:spPr>
        <p:txBody>
          <a:bodyPr wrap="square" lIns="67509" tIns="33754" rIns="67509" bIns="33754">
            <a:spAutoFit/>
          </a:bodyPr>
          <a:p>
            <a:pPr algn="l"/>
            <a:r>
              <a:rPr lang="en-US" altLang="zh-CN" sz="1050" b="1" dirty="0" smtClean="0">
                <a:solidFill>
                  <a:srgbClr val="000000"/>
                </a:solidFill>
              </a:rPr>
              <a:t>Configuration:</a:t>
            </a:r>
            <a:endParaRPr lang="en-US" altLang="zh-CN" sz="1050" b="1" dirty="0" smtClean="0">
              <a:solidFill>
                <a:srgbClr val="000000"/>
              </a:solidFill>
            </a:endParaRPr>
          </a:p>
        </p:txBody>
      </p:sp>
      <p:cxnSp>
        <p:nvCxnSpPr>
          <p:cNvPr id="44" name="直接箭头连接符 43"/>
          <p:cNvCxnSpPr>
            <a:endCxn id="39" idx="0"/>
          </p:cNvCxnSpPr>
          <p:nvPr/>
        </p:nvCxnSpPr>
        <p:spPr>
          <a:xfrm flipH="1">
            <a:off x="3524300" y="2891076"/>
            <a:ext cx="1008361" cy="809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2068958" y="4152333"/>
          <a:ext cx="48113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015"/>
                <a:gridCol w="920750"/>
                <a:gridCol w="1007110"/>
                <a:gridCol w="861060"/>
                <a:gridCol w="505460"/>
              </a:tblGrid>
              <a:tr h="297180">
                <a:tc>
                  <a:txBody>
                    <a:bodyPr/>
                    <a:p>
                      <a:r>
                        <a:rPr lang="en-US" altLang="zh-CN" sz="650" dirty="0">
                          <a:sym typeface="+mn-ea"/>
                        </a:rPr>
                        <a:t>GUID=…&amp;NAME=&amp;PATH=…</a:t>
                      </a:r>
                      <a:endParaRPr lang="en-US" altLang="zh-CN" sz="650" dirty="0">
                        <a:sym typeface="+mn-ea"/>
                      </a:endParaRPr>
                    </a:p>
                  </a:txBody>
                  <a:tcPr marL="68589" marR="68589" marT="34294" marB="34294"/>
                </a:tc>
                <a:tc>
                  <a:txBody>
                    <a:bodyPr/>
                    <a:p>
                      <a:r>
                        <a:rPr lang="en-US" altLang="zh-CN" sz="650" dirty="0">
                          <a:solidFill>
                            <a:schemeClr val="bg1"/>
                          </a:solidFill>
                          <a:sym typeface="+mn-ea"/>
                        </a:rPr>
                        <a:t>&amp;Fred</a:t>
                      </a:r>
                      <a:endParaRPr lang="en-US" altLang="zh-CN" sz="650" dirty="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r>
                        <a:rPr lang="en-US" altLang="zh-CN" sz="650" dirty="0">
                          <a:solidFill>
                            <a:schemeClr val="bg1"/>
                          </a:solidFill>
                          <a:sym typeface="+mn-ea"/>
                        </a:rPr>
                        <a:t>&amp;VALUE=XXX...</a:t>
                      </a:r>
                      <a:endParaRPr lang="en-US" altLang="zh-CN" sz="650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marL="68589" marR="68589" marT="34294" marB="34294"/>
                </a:tc>
                <a:tc>
                  <a:txBody>
                    <a:bodyPr/>
                    <a:p>
                      <a:r>
                        <a:rPr lang="en-US" altLang="zh-CN" sz="650" dirty="0">
                          <a:sym typeface="+mn-ea"/>
                        </a:rPr>
                        <a:t>&amp;Alice</a:t>
                      </a:r>
                      <a:endParaRPr lang="en-US" altLang="zh-CN" sz="650" dirty="0">
                        <a:sym typeface="+mn-ea"/>
                      </a:endParaRPr>
                    </a:p>
                    <a:p>
                      <a:r>
                        <a:rPr lang="en-US" altLang="zh-CN" sz="650" dirty="0">
                          <a:solidFill>
                            <a:schemeClr val="bg1"/>
                          </a:solidFill>
                          <a:sym typeface="+mn-ea"/>
                        </a:rPr>
                        <a:t>&amp;VALUE=XXX...</a:t>
                      </a:r>
                      <a:endParaRPr lang="en-US" altLang="zh-CN" sz="650" dirty="0">
                        <a:solidFill>
                          <a:srgbClr val="EE6F31"/>
                        </a:solidFill>
                        <a:sym typeface="+mn-ea"/>
                      </a:endParaRPr>
                    </a:p>
                  </a:txBody>
                  <a:tcPr marL="68589" marR="68589" marT="34294" marB="34294"/>
                </a:tc>
                <a:tc>
                  <a:txBody>
                    <a:bodyPr/>
                    <a:p>
                      <a:r>
                        <a:rPr lang="en-US" altLang="zh-CN" sz="65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sym typeface="+mn-ea"/>
                        </a:rPr>
                        <a:t>&amp;Bob</a:t>
                      </a:r>
                      <a:endParaRPr lang="en-US" altLang="zh-CN" sz="65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sym typeface="+mn-ea"/>
                      </a:endParaRPr>
                    </a:p>
                    <a:p>
                      <a:r>
                        <a:rPr lang="en-US" altLang="zh-CN" sz="650" dirty="0">
                          <a:solidFill>
                            <a:schemeClr val="bg1"/>
                          </a:solidFill>
                          <a:sym typeface="+mn-ea"/>
                        </a:rPr>
                        <a:t>&amp;VALUE=XXX...</a:t>
                      </a:r>
                      <a:endParaRPr lang="en-US" altLang="zh-CN" sz="650" dirty="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endParaRPr lang="en-US" altLang="zh-CN" sz="65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sym typeface="+mn-ea"/>
                      </a:endParaRPr>
                    </a:p>
                  </a:txBody>
                  <a:tcPr marL="68589" marR="68589" marT="34294" marB="34294"/>
                </a:tc>
                <a:tc>
                  <a:txBody>
                    <a:bodyPr/>
                    <a:p>
                      <a:r>
                        <a:rPr lang="en-US" altLang="zh-CN" sz="690" dirty="0"/>
                        <a:t>…….</a:t>
                      </a:r>
                      <a:endParaRPr lang="en-US" altLang="zh-CN" sz="690" dirty="0"/>
                    </a:p>
                  </a:txBody>
                  <a:tcPr marL="68589" marR="68589" marT="34294" marB="34294"/>
                </a:tc>
              </a:tr>
            </a:tbl>
          </a:graphicData>
        </a:graphic>
      </p:graphicFrame>
      <p:sp>
        <p:nvSpPr>
          <p:cNvPr id="46" name="文本框 45"/>
          <p:cNvSpPr txBox="1"/>
          <p:nvPr/>
        </p:nvSpPr>
        <p:spPr>
          <a:xfrm>
            <a:off x="501085" y="3675856"/>
            <a:ext cx="1713785" cy="205740"/>
          </a:xfrm>
          <a:prstGeom prst="rect">
            <a:avLst/>
          </a:prstGeom>
          <a:noFill/>
          <a:ln>
            <a:noFill/>
          </a:ln>
        </p:spPr>
        <p:txBody>
          <a:bodyPr wrap="square" lIns="67509" tIns="33754" rIns="67509" bIns="33754">
            <a:spAutoFit/>
          </a:bodyPr>
          <a:p>
            <a:pPr algn="l"/>
            <a:r>
              <a:rPr lang="en-US" altLang="zh-CN" sz="900" b="1" i="1" dirty="0" smtClean="0">
                <a:solidFill>
                  <a:srgbClr val="000000"/>
                </a:solidFill>
              </a:rPr>
              <a:t>varstore or efivarstore</a:t>
            </a:r>
            <a:endParaRPr lang="en-US" altLang="zh-CN" sz="900" b="1" i="1" dirty="0" smtClean="0">
              <a:solidFill>
                <a:srgbClr val="00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79677" y="4117401"/>
            <a:ext cx="1354643" cy="20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7509" tIns="33754" rIns="67509" bIns="33754">
            <a:spAutoFit/>
          </a:bodyPr>
          <a:p>
            <a:pPr algn="l"/>
            <a:r>
              <a:rPr lang="en-US" altLang="zh-CN" sz="900" b="1" i="1" dirty="0" smtClean="0">
                <a:solidFill>
                  <a:srgbClr val="000000"/>
                </a:solidFill>
              </a:rPr>
              <a:t>namevaluevarstore </a:t>
            </a:r>
            <a:endParaRPr lang="en-US" altLang="zh-CN" sz="900" b="1" i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保存设置流程 </a:t>
            </a:r>
            <a:r>
              <a:rPr lang="en-US" altLang="zh-CN"/>
              <a:t>(1/2)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635" y="1262380"/>
            <a:ext cx="4669790" cy="2886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0" y="1262380"/>
            <a:ext cx="3787140" cy="21259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/>
              <a:t>以HandleSaveAndReset</a:t>
            </a:r>
            <a:r>
              <a:rPr lang="en-US" altLang="zh-CN"/>
              <a:t>()</a:t>
            </a:r>
            <a:r>
              <a:rPr lang="zh-CN" altLang="en-US"/>
              <a:t>为例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HandleSaveAndReset</a:t>
            </a:r>
            <a:r>
              <a:rPr lang="en-US" altLang="zh-CN">
                <a:sym typeface="+mn-ea"/>
              </a:rPr>
              <a:t>()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SaveAndReset()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_SaveValues( (UINTN)gSaveResetMsgBox )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VarSetNvram()</a:t>
            </a:r>
            <a:endParaRPr lang="en-US" altLang="zh-CN">
              <a:sym typeface="+mn-ea"/>
            </a:endParaRPr>
          </a:p>
          <a:p>
            <a:pPr lvl="4"/>
            <a:r>
              <a:rPr lang="en-US" altLang="zh-CN">
                <a:sym typeface="+mn-ea"/>
              </a:rPr>
              <a:t>UefiVarSetNvram()</a:t>
            </a:r>
            <a:endParaRPr lang="en-US" altLang="zh-CN">
              <a:sym typeface="+mn-ea"/>
            </a:endParaRPr>
          </a:p>
          <a:p>
            <a:pPr lvl="5"/>
            <a:r>
              <a:rPr lang="en-US" altLang="zh-CN">
                <a:sym typeface="+mn-ea"/>
              </a:rPr>
              <a:t>gHiiConfigRouting-&gt;RouteConfig()</a:t>
            </a:r>
            <a:endParaRPr lang="en-US" altLang="zh-CN">
              <a:sym typeface="+mn-ea"/>
            </a:endParaRPr>
          </a:p>
          <a:p>
            <a:pPr lvl="1"/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保存设置流程 </a:t>
            </a:r>
            <a:r>
              <a:rPr lang="en-US" altLang="zh-CN"/>
              <a:t>(2/2)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不在</a:t>
            </a:r>
            <a:r>
              <a:rPr lang="en-US" altLang="zh-CN"/>
              <a:t>Setup.vfr </a:t>
            </a:r>
            <a:r>
              <a:rPr lang="zh-CN" altLang="en-US"/>
              <a:t>里加入</a:t>
            </a:r>
            <a:r>
              <a:rPr lang="en-US" altLang="zh-CN"/>
              <a:t>CBS_CONFIG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在</a:t>
            </a:r>
            <a:r>
              <a:rPr lang="en-US" altLang="zh-CN"/>
              <a:t>Setup</a:t>
            </a:r>
            <a:r>
              <a:rPr lang="zh-CN" altLang="en-US"/>
              <a:t>的</a:t>
            </a:r>
            <a:r>
              <a:rPr lang="en-US" altLang="zh-CN"/>
              <a:t>Callback()</a:t>
            </a:r>
            <a:r>
              <a:rPr lang="zh-CN" altLang="en-US"/>
              <a:t>里</a:t>
            </a:r>
            <a:r>
              <a:rPr lang="en-US" altLang="zh-CN"/>
              <a:t>HiiLibGet/SetBrowserData(L”AmdSetup”)</a:t>
            </a:r>
            <a:r>
              <a:rPr lang="zh-CN" altLang="en-US"/>
              <a:t>来实现</a:t>
            </a:r>
            <a:r>
              <a:rPr lang="en-US" altLang="zh-CN"/>
              <a:t>SETUP.Benchmark</a:t>
            </a:r>
            <a:r>
              <a:rPr lang="zh-CN" altLang="en-US"/>
              <a:t>对</a:t>
            </a:r>
            <a:r>
              <a:rPr lang="en-US" altLang="zh-CN"/>
              <a:t>CBS_CONFIG.cTdp</a:t>
            </a:r>
            <a:r>
              <a:rPr lang="zh-CN" altLang="en-US"/>
              <a:t>的联动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结果：联动</a:t>
            </a:r>
            <a:r>
              <a:rPr lang="zh-CN" altLang="en-US"/>
              <a:t>成功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实验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>
                <a:sym typeface="+mn-ea"/>
              </a:rPr>
              <a:t>不在</a:t>
            </a:r>
            <a:r>
              <a:rPr lang="en-US" altLang="zh-CN">
                <a:sym typeface="+mn-ea"/>
              </a:rPr>
              <a:t>Setup.vfr </a:t>
            </a:r>
            <a:r>
              <a:rPr lang="zh-CN" altLang="en-US">
                <a:sym typeface="+mn-ea"/>
              </a:rPr>
              <a:t>里加入</a:t>
            </a:r>
            <a:r>
              <a:rPr lang="en-US" altLang="zh-CN">
                <a:sym typeface="+mn-ea"/>
              </a:rPr>
              <a:t>CBS_CONFIG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在</a:t>
            </a:r>
            <a:r>
              <a:rPr lang="en-US" altLang="zh-CN"/>
              <a:t>Setup.vfr</a:t>
            </a:r>
            <a:r>
              <a:rPr lang="zh-CN" altLang="en-US"/>
              <a:t>里只加入结构体定义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结果：编译失败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实验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9435" y="754380"/>
            <a:ext cx="4120515" cy="48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640" y="3286125"/>
            <a:ext cx="5447030" cy="15563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70" y="1532890"/>
            <a:ext cx="4040505" cy="12357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在</a:t>
            </a:r>
            <a:r>
              <a:rPr lang="en-US" altLang="zh-CN"/>
              <a:t>Setup.vfr </a:t>
            </a:r>
            <a:r>
              <a:rPr lang="zh-CN" altLang="en-US"/>
              <a:t>里加入</a:t>
            </a:r>
            <a:r>
              <a:rPr lang="en-US" altLang="zh-CN"/>
              <a:t>CBS_CONFIG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在</a:t>
            </a:r>
            <a:r>
              <a:rPr lang="en-US" altLang="zh-CN"/>
              <a:t>Setup</a:t>
            </a:r>
            <a:r>
              <a:rPr lang="zh-CN" altLang="en-US"/>
              <a:t>的</a:t>
            </a:r>
            <a:r>
              <a:rPr lang="en-US" altLang="zh-CN"/>
              <a:t>Callback()</a:t>
            </a:r>
            <a:r>
              <a:rPr lang="zh-CN" altLang="en-US"/>
              <a:t>里</a:t>
            </a:r>
            <a:r>
              <a:rPr lang="en-US" altLang="zh-CN"/>
              <a:t>HiiLibGet/SetBrowserData(L”AmdSetup”)</a:t>
            </a:r>
            <a:r>
              <a:rPr lang="zh-CN" altLang="en-US"/>
              <a:t>来实现</a:t>
            </a:r>
            <a:r>
              <a:rPr lang="en-US" altLang="zh-CN"/>
              <a:t>SETUP.Benchmark</a:t>
            </a:r>
            <a:r>
              <a:rPr lang="zh-CN" altLang="en-US"/>
              <a:t>对</a:t>
            </a:r>
            <a:r>
              <a:rPr lang="en-US" altLang="zh-CN"/>
              <a:t>CBS_CONFIG.cTdp</a:t>
            </a:r>
            <a:r>
              <a:rPr lang="zh-CN" altLang="en-US"/>
              <a:t>的联动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结果：联动</a:t>
            </a:r>
            <a:r>
              <a:rPr lang="zh-CN" altLang="en-US"/>
              <a:t>成功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实验</a:t>
            </a:r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在</a:t>
            </a:r>
            <a:r>
              <a:rPr lang="en-US" altLang="zh-CN"/>
              <a:t>Setup.vfr </a:t>
            </a:r>
            <a:r>
              <a:rPr lang="zh-CN" altLang="en-US"/>
              <a:t>里加入</a:t>
            </a:r>
            <a:r>
              <a:rPr lang="en-US" altLang="zh-CN"/>
              <a:t>CBS_CONFIG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在</a:t>
            </a:r>
            <a:r>
              <a:rPr lang="en-US" altLang="zh-CN"/>
              <a:t>Setup.vfr</a:t>
            </a:r>
            <a:r>
              <a:rPr lang="zh-CN" altLang="en-US"/>
              <a:t>里引用</a:t>
            </a:r>
            <a:r>
              <a:rPr lang="en-US" altLang="zh-CN">
                <a:sym typeface="+mn-ea"/>
              </a:rPr>
              <a:t>CBS_CONFIG</a:t>
            </a:r>
            <a:r>
              <a:rPr lang="zh-CN" altLang="en-US">
                <a:sym typeface="+mn-ea"/>
              </a:rPr>
              <a:t>做联动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结果：联动</a:t>
            </a:r>
            <a:r>
              <a:rPr lang="zh-CN" altLang="en-US"/>
              <a:t>成功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实验</a:t>
            </a:r>
            <a:r>
              <a:rPr lang="en-US" altLang="zh-CN"/>
              <a:t>4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3090" y="1645920"/>
            <a:ext cx="4040505" cy="12357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HiiLibGet/SetBrowserData() </a:t>
            </a:r>
            <a:r>
              <a:rPr lang="zh-CN" altLang="en-US">
                <a:sym typeface="+mn-ea"/>
              </a:rPr>
              <a:t>可以打破</a:t>
            </a:r>
            <a:r>
              <a:rPr lang="en-US" altLang="zh-CN">
                <a:sym typeface="+mn-ea"/>
              </a:rPr>
              <a:t>Vfr</a:t>
            </a:r>
            <a:r>
              <a:rPr lang="zh-CN" altLang="en-US">
                <a:sym typeface="+mn-ea"/>
              </a:rPr>
              <a:t>之间的壁垒，获取到别的</a:t>
            </a:r>
            <a:r>
              <a:rPr lang="en-US" altLang="zh-CN">
                <a:sym typeface="+mn-ea"/>
              </a:rPr>
              <a:t>Formset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BrowserData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如果想在一个</a:t>
            </a:r>
            <a:r>
              <a:rPr lang="en-US" altLang="zh-CN">
                <a:sym typeface="+mn-ea"/>
              </a:rPr>
              <a:t>vfr</a:t>
            </a:r>
            <a:r>
              <a:rPr lang="zh-CN" altLang="en-US">
                <a:sym typeface="+mn-ea"/>
              </a:rPr>
              <a:t>里直接引用另一个</a:t>
            </a:r>
            <a:r>
              <a:rPr lang="en-US" altLang="zh-CN">
                <a:sym typeface="+mn-ea"/>
              </a:rPr>
              <a:t>vfr</a:t>
            </a:r>
            <a:r>
              <a:rPr lang="zh-CN" altLang="en-US">
                <a:sym typeface="+mn-ea"/>
              </a:rPr>
              <a:t>里的</a:t>
            </a:r>
            <a:r>
              <a:rPr lang="en-US" altLang="zh-CN">
                <a:sym typeface="+mn-ea"/>
              </a:rPr>
              <a:t>storage</a:t>
            </a:r>
            <a:r>
              <a:rPr lang="zh-CN" altLang="en-US">
                <a:sym typeface="+mn-ea"/>
              </a:rPr>
              <a:t>，则需要把</a:t>
            </a:r>
            <a:r>
              <a:rPr lang="en-US" altLang="zh-CN">
                <a:sym typeface="+mn-ea"/>
              </a:rPr>
              <a:t>storage </a:t>
            </a:r>
            <a:r>
              <a:rPr lang="zh-CN" altLang="en-US">
                <a:sym typeface="+mn-ea"/>
              </a:rPr>
              <a:t>拷贝一份到自己</a:t>
            </a:r>
            <a:r>
              <a:rPr lang="en-US" altLang="zh-CN">
                <a:sym typeface="+mn-ea"/>
              </a:rPr>
              <a:t>vfr</a:t>
            </a:r>
            <a:r>
              <a:rPr lang="zh-CN" altLang="en-US">
                <a:sym typeface="+mn-ea"/>
              </a:rPr>
              <a:t>里，做一下声明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所以此问题的解法有两个：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如果在</a:t>
            </a:r>
            <a:r>
              <a:rPr lang="en-US" altLang="zh-CN">
                <a:sym typeface="+mn-ea"/>
              </a:rPr>
              <a:t>Setup.vfr</a:t>
            </a:r>
            <a:r>
              <a:rPr lang="zh-CN" altLang="en-US">
                <a:sym typeface="+mn-ea"/>
              </a:rPr>
              <a:t>里不需要直接引用</a:t>
            </a:r>
            <a:r>
              <a:rPr lang="en-US" altLang="zh-CN">
                <a:sym typeface="+mn-ea"/>
              </a:rPr>
              <a:t>CBS_CONFIG storage</a:t>
            </a:r>
            <a:r>
              <a:rPr lang="zh-CN" altLang="en-US">
                <a:sym typeface="+mn-ea"/>
              </a:rPr>
              <a:t>，例如作为</a:t>
            </a:r>
            <a:r>
              <a:rPr lang="en-US" altLang="zh-CN">
                <a:sym typeface="+mn-ea"/>
              </a:rPr>
              <a:t>supress if</a:t>
            </a:r>
            <a:r>
              <a:rPr lang="zh-CN" altLang="en-US">
                <a:sym typeface="+mn-ea"/>
              </a:rPr>
              <a:t>的条件，则可以直接把</a:t>
            </a:r>
            <a:r>
              <a:rPr lang="en-US" altLang="zh-CN">
                <a:sym typeface="+mn-ea"/>
              </a:rPr>
              <a:t>Setup.vfr</a:t>
            </a:r>
            <a:r>
              <a:rPr lang="zh-CN" altLang="en-US">
                <a:sym typeface="+mn-ea"/>
              </a:rPr>
              <a:t>里的</a:t>
            </a:r>
            <a:r>
              <a:rPr lang="en-US" altLang="zh-CN">
                <a:sym typeface="+mn-ea"/>
              </a:rPr>
              <a:t>varstorage CBS_CONFIG </a:t>
            </a:r>
            <a:r>
              <a:rPr lang="zh-CN" altLang="en-US">
                <a:sym typeface="+mn-ea"/>
              </a:rPr>
              <a:t>删除掉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如果在</a:t>
            </a:r>
            <a:r>
              <a:rPr lang="en-US" altLang="zh-CN">
                <a:sym typeface="+mn-ea"/>
              </a:rPr>
              <a:t>Setup.vfr</a:t>
            </a:r>
            <a:r>
              <a:rPr lang="zh-CN" altLang="en-US">
                <a:sym typeface="+mn-ea"/>
              </a:rPr>
              <a:t>里需要直接引用</a:t>
            </a:r>
            <a:r>
              <a:rPr lang="en-US" altLang="zh-CN">
                <a:sym typeface="+mn-ea"/>
              </a:rPr>
              <a:t>CBS_CONFIG storage</a:t>
            </a:r>
            <a:r>
              <a:rPr lang="zh-CN" altLang="en-US">
                <a:sym typeface="+mn-ea"/>
              </a:rPr>
              <a:t>，例如作为</a:t>
            </a:r>
            <a:r>
              <a:rPr lang="en-US" altLang="zh-CN">
                <a:sym typeface="+mn-ea"/>
              </a:rPr>
              <a:t>supress if</a:t>
            </a:r>
            <a:r>
              <a:rPr lang="zh-CN" altLang="en-US">
                <a:sym typeface="+mn-ea"/>
              </a:rPr>
              <a:t>的条件，则可以在</a:t>
            </a:r>
            <a:r>
              <a:rPr lang="en-US" altLang="zh-CN">
                <a:sym typeface="+mn-ea"/>
              </a:rPr>
              <a:t>Setup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ConfigAccess.RouteConfig()</a:t>
            </a:r>
            <a:r>
              <a:rPr lang="zh-CN" altLang="en-US">
                <a:sym typeface="+mn-ea"/>
              </a:rPr>
              <a:t>里加入判断，如果入参</a:t>
            </a:r>
            <a:r>
              <a:rPr lang="en-US" altLang="zh-CN">
                <a:sym typeface="+mn-ea"/>
              </a:rPr>
              <a:t>Configuration string</a:t>
            </a:r>
            <a:r>
              <a:rPr lang="zh-CN" altLang="en-US">
                <a:sym typeface="+mn-ea"/>
              </a:rPr>
              <a:t>里的</a:t>
            </a:r>
            <a:r>
              <a:rPr lang="en-US" altLang="zh-CN">
                <a:sym typeface="+mn-ea"/>
              </a:rPr>
              <a:t>storage name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L”AmdSetup”,</a:t>
            </a:r>
            <a:r>
              <a:rPr lang="zh-CN" altLang="en-US">
                <a:sym typeface="+mn-ea"/>
              </a:rPr>
              <a:t>就呼叫</a:t>
            </a:r>
            <a:r>
              <a:rPr lang="en-US" altLang="zh-CN">
                <a:sym typeface="+mn-ea"/>
              </a:rPr>
              <a:t>Cbs 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ConfigAccess.RouteConfig()</a:t>
            </a:r>
            <a:r>
              <a:rPr lang="zh-CN" altLang="en-US">
                <a:sym typeface="+mn-ea"/>
              </a:rPr>
              <a:t>来处理</a:t>
            </a:r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小结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在</a:t>
            </a:r>
            <a:r>
              <a:rPr lang="en-US" altLang="zh-CN"/>
              <a:t>Setup.vfr</a:t>
            </a:r>
            <a:r>
              <a:rPr lang="zh-CN" altLang="en-US"/>
              <a:t>里加入</a:t>
            </a:r>
            <a:r>
              <a:rPr lang="en-US" altLang="zh-CN"/>
              <a:t>varstore </a:t>
            </a:r>
            <a:r>
              <a:rPr lang="en-US" altLang="zh-CN"/>
              <a:t>CBS_CONFIG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修改</a:t>
            </a:r>
            <a:r>
              <a:rPr lang="en-US" altLang="zh-CN"/>
              <a:t>CBS</a:t>
            </a:r>
            <a:r>
              <a:rPr lang="zh-CN" altLang="en-US"/>
              <a:t>中</a:t>
            </a:r>
            <a:r>
              <a:rPr lang="en-US" altLang="zh-CN"/>
              <a:t>APCB</a:t>
            </a:r>
            <a:r>
              <a:rPr lang="zh-CN" altLang="en-US"/>
              <a:t>相关的设置，保存重启后</a:t>
            </a:r>
            <a:r>
              <a:rPr lang="en-US" altLang="zh-CN">
                <a:sym typeface="+mn-ea"/>
              </a:rPr>
              <a:t>APCB</a:t>
            </a:r>
            <a:r>
              <a:rPr lang="zh-CN" altLang="en-US">
                <a:sym typeface="+mn-ea"/>
              </a:rPr>
              <a:t>相关的设置不生效，但是</a:t>
            </a:r>
            <a:r>
              <a:rPr lang="en-US" altLang="zh-CN">
                <a:sym typeface="+mn-ea"/>
              </a:rPr>
              <a:t>CBS</a:t>
            </a:r>
            <a:r>
              <a:rPr lang="zh-CN" altLang="en-US">
                <a:sym typeface="+mn-ea"/>
              </a:rPr>
              <a:t>设置的值在</a:t>
            </a:r>
            <a:r>
              <a:rPr lang="en-US" altLang="zh-CN">
                <a:sym typeface="+mn-ea"/>
              </a:rPr>
              <a:t>Setup</a:t>
            </a:r>
            <a:r>
              <a:rPr lang="zh-CN" altLang="en-US">
                <a:sym typeface="+mn-ea"/>
              </a:rPr>
              <a:t>里可以</a:t>
            </a:r>
            <a:r>
              <a:rPr lang="en-US" altLang="zh-CN">
                <a:sym typeface="+mn-ea"/>
              </a:rPr>
              <a:t>keep</a:t>
            </a:r>
            <a:r>
              <a:rPr lang="zh-CN" altLang="en-US">
                <a:sym typeface="+mn-ea"/>
              </a:rPr>
              <a:t>住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问题描述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6525" y="1767205"/>
            <a:ext cx="3978275" cy="30702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/>
              <a:t>Q: </a:t>
            </a:r>
            <a:r>
              <a:rPr lang="zh-CN" altLang="en-US"/>
              <a:t>为什么</a:t>
            </a:r>
            <a:r>
              <a:rPr lang="zh-CN" altLang="en-US">
                <a:sym typeface="+mn-ea"/>
              </a:rPr>
              <a:t>保存重启后</a:t>
            </a:r>
            <a:r>
              <a:rPr lang="en-US" altLang="zh-CN">
                <a:sym typeface="+mn-ea"/>
              </a:rPr>
              <a:t>APCB</a:t>
            </a:r>
            <a:r>
              <a:rPr lang="zh-CN" altLang="en-US">
                <a:sym typeface="+mn-ea"/>
              </a:rPr>
              <a:t>相关的设置不生效？</a:t>
            </a:r>
            <a:endParaRPr lang="zh-CN" altLang="en-US"/>
          </a:p>
          <a:p>
            <a:r>
              <a:rPr lang="en-US" altLang="zh-CN"/>
              <a:t>A: </a:t>
            </a:r>
            <a:r>
              <a:rPr lang="zh-CN" altLang="en-US"/>
              <a:t>因为保存重启时没有执行到</a:t>
            </a:r>
            <a:r>
              <a:rPr lang="en-US" altLang="zh-CN"/>
              <a:t>Cbs</a:t>
            </a:r>
            <a:r>
              <a:rPr lang="zh-CN" altLang="en-US"/>
              <a:t>的</a:t>
            </a:r>
            <a:r>
              <a:rPr lang="en-US" altLang="zh-CN"/>
              <a:t>ConfigAccess.Routeconfig(), </a:t>
            </a:r>
            <a:r>
              <a:rPr lang="zh-CN" altLang="en-US"/>
              <a:t>在</a:t>
            </a:r>
            <a:r>
              <a:rPr lang="en-US" altLang="zh-CN">
                <a:sym typeface="+mn-ea"/>
              </a:rPr>
              <a:t>Cbs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ConfigAccess.Routeconfig()</a:t>
            </a:r>
            <a:r>
              <a:rPr lang="zh-CN" altLang="en-US">
                <a:sym typeface="+mn-ea"/>
              </a:rPr>
              <a:t>里会做</a:t>
            </a:r>
            <a:r>
              <a:rPr lang="en-US" altLang="zh-CN">
                <a:sym typeface="+mn-ea"/>
              </a:rPr>
              <a:t>Apcb</a:t>
            </a:r>
            <a:r>
              <a:rPr lang="zh-CN" altLang="en-US">
                <a:sym typeface="+mn-ea"/>
              </a:rPr>
              <a:t>设定</a:t>
            </a:r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问题原因 </a:t>
            </a:r>
            <a:r>
              <a:rPr lang="en-US" altLang="zh-CN"/>
              <a:t>(1/2)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365" y="1731645"/>
            <a:ext cx="3723640" cy="3183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/>
              <a:t>Q: </a:t>
            </a:r>
            <a:r>
              <a:rPr lang="zh-CN" altLang="en-US"/>
              <a:t>为什么</a:t>
            </a:r>
            <a:r>
              <a:rPr lang="zh-CN" altLang="en-US">
                <a:sym typeface="+mn-ea"/>
              </a:rPr>
              <a:t>保存重启时没有执行到</a:t>
            </a:r>
            <a:r>
              <a:rPr lang="en-US" altLang="zh-CN">
                <a:sym typeface="+mn-ea"/>
              </a:rPr>
              <a:t>Cbs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ConfigAccess.Routeconfig()?</a:t>
            </a:r>
            <a:endParaRPr lang="zh-CN" altLang="en-US"/>
          </a:p>
          <a:p>
            <a:r>
              <a:rPr lang="en-US" altLang="zh-CN"/>
              <a:t>A: </a:t>
            </a:r>
            <a:r>
              <a:rPr lang="zh-CN" altLang="en-US"/>
              <a:t>因为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Setup.vfr</a:t>
            </a:r>
            <a:r>
              <a:rPr lang="zh-CN" altLang="en-US">
                <a:sym typeface="+mn-ea"/>
              </a:rPr>
              <a:t>里加入</a:t>
            </a:r>
            <a:r>
              <a:rPr lang="en-US" altLang="zh-CN">
                <a:sym typeface="+mn-ea"/>
              </a:rPr>
              <a:t>varstore CBS_CONFIG</a:t>
            </a:r>
            <a:r>
              <a:rPr lang="zh-CN" altLang="en-US">
                <a:sym typeface="+mn-ea"/>
              </a:rPr>
              <a:t>后，</a:t>
            </a:r>
            <a:r>
              <a:rPr lang="en-US" altLang="zh-CN">
                <a:sym typeface="+mn-ea"/>
              </a:rPr>
              <a:t>FormBrowser</a:t>
            </a:r>
            <a:r>
              <a:rPr lang="zh-CN" altLang="en-US">
                <a:sym typeface="+mn-ea"/>
              </a:rPr>
              <a:t>会判断</a:t>
            </a:r>
            <a:r>
              <a:rPr lang="en-US" altLang="zh-CN">
                <a:sym typeface="+mn-ea"/>
              </a:rPr>
              <a:t>Setup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ConfigAccess.Routeconfig()</a:t>
            </a:r>
            <a:r>
              <a:rPr lang="zh-CN" altLang="en-US">
                <a:sym typeface="+mn-ea"/>
              </a:rPr>
              <a:t>负责处理</a:t>
            </a:r>
            <a:r>
              <a:rPr lang="en-US" altLang="zh-CN">
                <a:sym typeface="+mn-ea"/>
              </a:rPr>
              <a:t>CBS_CONFIG (SetVariable(L”AmdSetup”))</a:t>
            </a:r>
            <a:r>
              <a:rPr lang="zh-CN" altLang="en-US">
                <a:sym typeface="+mn-ea"/>
              </a:rPr>
              <a:t>，在</a:t>
            </a:r>
            <a:r>
              <a:rPr lang="zh-CN" altLang="en-US">
                <a:sym typeface="+mn-ea"/>
              </a:rPr>
              <a:t>所以</a:t>
            </a:r>
            <a:r>
              <a:rPr lang="en-US" altLang="zh-CN">
                <a:sym typeface="+mn-ea"/>
              </a:rPr>
              <a:t>CBS</a:t>
            </a:r>
            <a:r>
              <a:rPr lang="zh-CN" altLang="en-US">
                <a:sym typeface="+mn-ea"/>
              </a:rPr>
              <a:t>的设置值在</a:t>
            </a:r>
            <a:r>
              <a:rPr lang="en-US" altLang="zh-CN">
                <a:sym typeface="+mn-ea"/>
              </a:rPr>
              <a:t>Setup</a:t>
            </a:r>
            <a:r>
              <a:rPr lang="zh-CN" altLang="en-US">
                <a:sym typeface="+mn-ea"/>
              </a:rPr>
              <a:t>中可以</a:t>
            </a:r>
            <a:r>
              <a:rPr lang="en-US" altLang="zh-CN">
                <a:sym typeface="+mn-ea"/>
              </a:rPr>
              <a:t>keep</a:t>
            </a:r>
            <a:r>
              <a:rPr lang="zh-CN" altLang="en-US">
                <a:sym typeface="+mn-ea"/>
              </a:rPr>
              <a:t>住，而对</a:t>
            </a:r>
            <a:r>
              <a:rPr lang="en-US" altLang="zh-CN">
                <a:sym typeface="+mn-ea"/>
              </a:rPr>
              <a:t>Apcb</a:t>
            </a:r>
            <a:r>
              <a:rPr lang="zh-CN" altLang="en-US">
                <a:sym typeface="+mn-ea"/>
              </a:rPr>
              <a:t>的设定却没有生效</a:t>
            </a:r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问题原因 </a:t>
            </a:r>
            <a:r>
              <a:rPr lang="en-US" altLang="zh-CN"/>
              <a:t>(2/2)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/>
              <a:t>在每个</a:t>
            </a:r>
            <a:r>
              <a:rPr lang="en-US" altLang="zh-CN"/>
              <a:t>Vfr(</a:t>
            </a:r>
            <a:r>
              <a:rPr lang="en-US" altLang="zh-CN"/>
              <a:t>Formset)</a:t>
            </a:r>
            <a:r>
              <a:rPr lang="zh-CN" altLang="en-US"/>
              <a:t>里都有自己</a:t>
            </a:r>
            <a:r>
              <a:rPr lang="en-US" altLang="zh-CN"/>
              <a:t>Storage</a:t>
            </a:r>
            <a:r>
              <a:rPr lang="zh-CN" altLang="en-US"/>
              <a:t>，</a:t>
            </a:r>
            <a:r>
              <a:rPr lang="en-US" altLang="zh-CN">
                <a:sym typeface="+mn-ea"/>
              </a:rPr>
              <a:t>Storage</a:t>
            </a:r>
            <a:r>
              <a:rPr lang="zh-CN" altLang="en-US">
                <a:sym typeface="+mn-ea"/>
              </a:rPr>
              <a:t>用于存放选项的当前值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每个</a:t>
            </a:r>
            <a:r>
              <a:rPr lang="en-US" altLang="zh-CN">
                <a:sym typeface="+mn-ea"/>
              </a:rPr>
              <a:t>Storage</a:t>
            </a:r>
            <a:r>
              <a:rPr lang="zh-CN" altLang="en-US">
                <a:sym typeface="+mn-ea"/>
              </a:rPr>
              <a:t>都对应一个或</a:t>
            </a:r>
            <a:r>
              <a:rPr lang="zh-CN" altLang="en-US">
                <a:sym typeface="+mn-ea"/>
              </a:rPr>
              <a:t>多个选项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Storage</a:t>
            </a:r>
            <a:r>
              <a:rPr lang="zh-CN" altLang="en-US">
                <a:sym typeface="+mn-ea"/>
              </a:rPr>
              <a:t>通常和</a:t>
            </a:r>
            <a:r>
              <a:rPr lang="en-US" altLang="zh-CN">
                <a:sym typeface="+mn-ea"/>
              </a:rPr>
              <a:t>Variable</a:t>
            </a:r>
            <a:r>
              <a:rPr lang="zh-CN" altLang="en-US">
                <a:sym typeface="+mn-ea"/>
              </a:rPr>
              <a:t>相</a:t>
            </a:r>
            <a:r>
              <a:rPr lang="zh-CN" altLang="en-US">
                <a:sym typeface="+mn-ea"/>
              </a:rPr>
              <a:t>关联</a:t>
            </a:r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什么是</a:t>
            </a:r>
            <a:r>
              <a:rPr lang="en-US" altLang="zh-CN"/>
              <a:t>Storage</a:t>
            </a:r>
            <a:r>
              <a:rPr lang="zh-CN" altLang="en-US"/>
              <a:t>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880" y="1989455"/>
            <a:ext cx="4622800" cy="2956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/>
              <a:t>1. varst</a:t>
            </a:r>
            <a:r>
              <a:rPr lang="en-US" altLang="zh-CN"/>
              <a:t>ore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2. efivarstore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3. namevaluevarstore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Storage </a:t>
            </a:r>
            <a:r>
              <a:rPr lang="zh-CN" altLang="en-US">
                <a:sym typeface="+mn-ea"/>
              </a:rPr>
              <a:t>有哪些类型？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320" y="1281430"/>
            <a:ext cx="3947160" cy="281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3781425"/>
            <a:ext cx="7057390" cy="7512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" y="2196465"/>
            <a:ext cx="7707630" cy="9518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/>
              <a:t>Storage </a:t>
            </a:r>
            <a:r>
              <a:rPr lang="zh-CN" altLang="en-US"/>
              <a:t>在内存里是什么样子的？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8910" y="1757680"/>
            <a:ext cx="12827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gVariables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42340" y="2433320"/>
            <a:ext cx="1097280" cy="30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VariableCount</a:t>
            </a:r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2025015" y="2433320"/>
            <a:ext cx="1097280" cy="30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Variable</a:t>
            </a:r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7" name="矩形 6"/>
          <p:cNvSpPr/>
          <p:nvPr/>
        </p:nvSpPr>
        <p:spPr>
          <a:xfrm>
            <a:off x="3128010" y="2433320"/>
            <a:ext cx="1097280" cy="30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Variable</a:t>
            </a:r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8" name="矩形 7"/>
          <p:cNvSpPr/>
          <p:nvPr/>
        </p:nvSpPr>
        <p:spPr>
          <a:xfrm>
            <a:off x="4217035" y="2433320"/>
            <a:ext cx="1097280" cy="30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Variable</a:t>
            </a:r>
            <a:r>
              <a:rPr lang="en-US" altLang="zh-CN" sz="1000"/>
              <a:t>3</a:t>
            </a:r>
            <a:endParaRPr lang="en-US" altLang="zh-CN" sz="1000"/>
          </a:p>
        </p:txBody>
      </p:sp>
      <p:cxnSp>
        <p:nvCxnSpPr>
          <p:cNvPr id="9" name="直接箭头连接符 8"/>
          <p:cNvCxnSpPr>
            <a:stCxn id="4" idx="2"/>
          </p:cNvCxnSpPr>
          <p:nvPr/>
        </p:nvCxnSpPr>
        <p:spPr>
          <a:xfrm>
            <a:off x="810260" y="2057400"/>
            <a:ext cx="140335" cy="311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314315" y="2496185"/>
            <a:ext cx="548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838190" y="489585"/>
            <a:ext cx="2433955" cy="181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700">
                <a:latin typeface="Consolas" panose="020B0609020204030204" charset="0"/>
                <a:cs typeface="Consolas" panose="020B0609020204030204" charset="0"/>
              </a:rPr>
              <a:t>struct _VARIABLE_INFO</a:t>
            </a:r>
            <a:endParaRPr lang="zh-CN" altLang="en-US" sz="7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700">
                <a:latin typeface="Consolas" panose="020B0609020204030204" charset="0"/>
                <a:cs typeface="Consolas" panose="020B0609020204030204" charset="0"/>
              </a:rPr>
              <a:t>{</a:t>
            </a:r>
            <a:endParaRPr lang="zh-CN" altLang="en-US" sz="7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700">
                <a:latin typeface="Consolas" panose="020B0609020204030204" charset="0"/>
                <a:cs typeface="Consolas" panose="020B0609020204030204" charset="0"/>
              </a:rPr>
              <a:t>  EFI_GUID  VariableGuid;    </a:t>
            </a:r>
            <a:endParaRPr lang="zh-CN" altLang="en-US" sz="7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700">
                <a:latin typeface="Consolas" panose="020B0609020204030204" charset="0"/>
                <a:cs typeface="Consolas" panose="020B0609020204030204" charset="0"/>
              </a:rPr>
              <a:t>  CHAR16    VariableName[VARIABLE_NAME_LENGTH];</a:t>
            </a:r>
            <a:endParaRPr lang="zh-CN" altLang="en-US" sz="7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700">
                <a:latin typeface="Consolas" panose="020B0609020204030204" charset="0"/>
                <a:cs typeface="Consolas" panose="020B0609020204030204" charset="0"/>
              </a:rPr>
              <a:t>  UINT32    VariableAttributes;</a:t>
            </a:r>
            <a:endParaRPr lang="zh-CN" altLang="en-US" sz="7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700">
                <a:latin typeface="Consolas" panose="020B0609020204030204" charset="0"/>
                <a:cs typeface="Consolas" panose="020B0609020204030204" charset="0"/>
              </a:rPr>
              <a:t>  UINT32    VariableID;      </a:t>
            </a:r>
            <a:endParaRPr lang="zh-CN" altLang="en-US" sz="7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700">
                <a:latin typeface="Consolas" panose="020B0609020204030204" charset="0"/>
                <a:cs typeface="Consolas" panose="020B0609020204030204" charset="0"/>
              </a:rPr>
              <a:t>  UINT32    ExtendedAttibutes;  </a:t>
            </a:r>
            <a:endParaRPr lang="zh-CN" altLang="en-US" sz="7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700">
                <a:latin typeface="Consolas" panose="020B0609020204030204" charset="0"/>
                <a:cs typeface="Consolas" panose="020B0609020204030204" charset="0"/>
              </a:rPr>
              <a:t>  UINT16    VariableNameId;    </a:t>
            </a:r>
            <a:endParaRPr lang="zh-CN" altLang="en-US" sz="7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700">
                <a:latin typeface="Consolas" panose="020B0609020204030204" charset="0"/>
                <a:cs typeface="Consolas" panose="020B0609020204030204" charset="0"/>
              </a:rPr>
              <a:t>  UINT8     Reserved[2];  </a:t>
            </a:r>
            <a:endParaRPr lang="zh-CN" altLang="en-US" sz="7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700">
                <a:latin typeface="Consolas" panose="020B0609020204030204" charset="0"/>
                <a:cs typeface="Consolas" panose="020B0609020204030204" charset="0"/>
              </a:rPr>
              <a:t>  union</a:t>
            </a:r>
            <a:endParaRPr lang="zh-CN" altLang="en-US" sz="7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700">
                <a:latin typeface="Consolas" panose="020B0609020204030204" charset="0"/>
                <a:cs typeface="Consolas" panose="020B0609020204030204" charset="0"/>
              </a:rPr>
              <a:t>  {</a:t>
            </a:r>
            <a:endParaRPr lang="zh-CN" altLang="en-US" sz="7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700">
                <a:latin typeface="Consolas" panose="020B0609020204030204" charset="0"/>
                <a:cs typeface="Consolas" panose="020B0609020204030204" charset="0"/>
              </a:rPr>
              <a:t>    VOID*  </a:t>
            </a:r>
            <a:r>
              <a:rPr lang="zh-CN" altLang="en-US" sz="7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VariableHandle</a:t>
            </a:r>
            <a:r>
              <a:rPr lang="zh-CN" altLang="en-US" sz="7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zh-CN" altLang="en-US" sz="7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700">
                <a:latin typeface="Consolas" panose="020B0609020204030204" charset="0"/>
                <a:cs typeface="Consolas" panose="020B0609020204030204" charset="0"/>
              </a:rPr>
              <a:t>    UINT64  res;</a:t>
            </a:r>
            <a:endParaRPr lang="zh-CN" altLang="en-US" sz="7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700">
                <a:latin typeface="Consolas" panose="020B0609020204030204" charset="0"/>
                <a:cs typeface="Consolas" panose="020B0609020204030204" charset="0"/>
              </a:rPr>
              <a:t>  };</a:t>
            </a:r>
            <a:endParaRPr lang="zh-CN" altLang="en-US" sz="7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700">
                <a:latin typeface="Consolas" panose="020B0609020204030204" charset="0"/>
                <a:cs typeface="Consolas" panose="020B0609020204030204" charset="0"/>
              </a:rPr>
              <a:t>  UINT16    VariableSize;</a:t>
            </a:r>
            <a:endParaRPr lang="zh-CN" altLang="en-US" sz="7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700">
                <a:latin typeface="Consolas" panose="020B0609020204030204" charset="0"/>
                <a:cs typeface="Consolas" panose="020B0609020204030204" charset="0"/>
              </a:rPr>
              <a:t>};</a:t>
            </a:r>
            <a:endParaRPr lang="zh-CN" altLang="en-US" sz="7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2" name="直接箭头连接符 11"/>
          <p:cNvCxnSpPr>
            <a:stCxn id="8" idx="0"/>
            <a:endCxn id="11" idx="1"/>
          </p:cNvCxnSpPr>
          <p:nvPr/>
        </p:nvCxnSpPr>
        <p:spPr>
          <a:xfrm flipV="1">
            <a:off x="4765675" y="1397000"/>
            <a:ext cx="1072515" cy="1036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0" y="3079115"/>
            <a:ext cx="12934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gVariableList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08505" y="3979545"/>
            <a:ext cx="1113790" cy="82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800">
                <a:latin typeface="Consolas" panose="020B0609020204030204" charset="0"/>
                <a:cs typeface="Consolas" panose="020B0609020204030204" charset="0"/>
              </a:rPr>
              <a:t>typedef struct </a:t>
            </a:r>
            <a:endParaRPr lang="zh-CN" altLang="en-US" sz="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800">
                <a:latin typeface="Consolas" panose="020B0609020204030204" charset="0"/>
                <a:cs typeface="Consolas" panose="020B0609020204030204" charset="0"/>
              </a:rPr>
              <a:t>_NVRAM_VARIABLE</a:t>
            </a:r>
            <a:endParaRPr lang="zh-CN" altLang="en-US" sz="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800">
                <a:latin typeface="Consolas" panose="020B0609020204030204" charset="0"/>
                <a:cs typeface="Consolas" panose="020B0609020204030204" charset="0"/>
              </a:rPr>
              <a:t>{</a:t>
            </a:r>
            <a:endParaRPr lang="zh-CN" altLang="en-US" sz="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800">
                <a:latin typeface="Consolas" panose="020B0609020204030204" charset="0"/>
                <a:cs typeface="Consolas" panose="020B0609020204030204" charset="0"/>
              </a:rPr>
              <a:t>  UINT8  *Buffer;</a:t>
            </a:r>
            <a:endParaRPr lang="zh-CN" altLang="en-US" sz="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800">
                <a:latin typeface="Consolas" panose="020B0609020204030204" charset="0"/>
                <a:cs typeface="Consolas" panose="020B0609020204030204" charset="0"/>
              </a:rPr>
              <a:t>  UINTN  Size;</a:t>
            </a:r>
            <a:endParaRPr lang="zh-CN" altLang="en-US" sz="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800"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8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19120" y="3979545"/>
            <a:ext cx="1113790" cy="82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800">
                <a:latin typeface="Consolas" panose="020B0609020204030204" charset="0"/>
                <a:cs typeface="Consolas" panose="020B0609020204030204" charset="0"/>
              </a:rPr>
              <a:t>typedef struct </a:t>
            </a:r>
            <a:endParaRPr lang="zh-CN" altLang="en-US" sz="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800">
                <a:latin typeface="Consolas" panose="020B0609020204030204" charset="0"/>
                <a:cs typeface="Consolas" panose="020B0609020204030204" charset="0"/>
              </a:rPr>
              <a:t>_NVRAM_VARIABLE</a:t>
            </a:r>
            <a:endParaRPr lang="zh-CN" altLang="en-US" sz="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800">
                <a:latin typeface="Consolas" panose="020B0609020204030204" charset="0"/>
                <a:cs typeface="Consolas" panose="020B0609020204030204" charset="0"/>
              </a:rPr>
              <a:t>{</a:t>
            </a:r>
            <a:endParaRPr lang="zh-CN" altLang="en-US" sz="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800">
                <a:latin typeface="Consolas" panose="020B0609020204030204" charset="0"/>
                <a:cs typeface="Consolas" panose="020B0609020204030204" charset="0"/>
              </a:rPr>
              <a:t>  UINT8  *Buffer;</a:t>
            </a:r>
            <a:endParaRPr lang="zh-CN" altLang="en-US" sz="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800">
                <a:latin typeface="Consolas" panose="020B0609020204030204" charset="0"/>
                <a:cs typeface="Consolas" panose="020B0609020204030204" charset="0"/>
              </a:rPr>
              <a:t>  UINTN  Size;</a:t>
            </a:r>
            <a:endParaRPr lang="zh-CN" altLang="en-US" sz="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800"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8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29735" y="3979545"/>
            <a:ext cx="1113790" cy="82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800">
                <a:latin typeface="Consolas" panose="020B0609020204030204" charset="0"/>
                <a:cs typeface="Consolas" panose="020B0609020204030204" charset="0"/>
              </a:rPr>
              <a:t>typedef struct </a:t>
            </a:r>
            <a:endParaRPr lang="zh-CN" altLang="en-US" sz="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800">
                <a:latin typeface="Consolas" panose="020B0609020204030204" charset="0"/>
                <a:cs typeface="Consolas" panose="020B0609020204030204" charset="0"/>
              </a:rPr>
              <a:t>_NVRAM_VARIABLE</a:t>
            </a:r>
            <a:endParaRPr lang="zh-CN" altLang="en-US" sz="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800">
                <a:latin typeface="Consolas" panose="020B0609020204030204" charset="0"/>
                <a:cs typeface="Consolas" panose="020B0609020204030204" charset="0"/>
              </a:rPr>
              <a:t>{</a:t>
            </a:r>
            <a:endParaRPr lang="zh-CN" altLang="en-US" sz="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800">
                <a:latin typeface="Consolas" panose="020B0609020204030204" charset="0"/>
                <a:cs typeface="Consolas" panose="020B0609020204030204" charset="0"/>
              </a:rPr>
              <a:t>  UINT8  *Buffer;</a:t>
            </a:r>
            <a:endParaRPr lang="zh-CN" altLang="en-US" sz="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800">
                <a:latin typeface="Consolas" panose="020B0609020204030204" charset="0"/>
                <a:cs typeface="Consolas" panose="020B0609020204030204" charset="0"/>
              </a:rPr>
              <a:t>  UINTN  Size;</a:t>
            </a:r>
            <a:endParaRPr lang="zh-CN" altLang="en-US" sz="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800"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8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14315" y="4491355"/>
            <a:ext cx="548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13" idx="2"/>
          </p:cNvCxnSpPr>
          <p:nvPr/>
        </p:nvCxnSpPr>
        <p:spPr>
          <a:xfrm>
            <a:off x="647065" y="3385820"/>
            <a:ext cx="1307465" cy="612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205480" y="2883535"/>
            <a:ext cx="545338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Note: </a:t>
            </a:r>
            <a:r>
              <a:rPr lang="zh-CN" altLang="en-US" sz="1200">
                <a:solidFill>
                  <a:srgbClr val="FF0000"/>
                </a:solidFill>
              </a:rPr>
              <a:t>_AddVariable</a:t>
            </a:r>
            <a:r>
              <a:rPr lang="en-US" altLang="zh-CN" sz="1200">
                <a:solidFill>
                  <a:srgbClr val="FF0000"/>
                </a:solidFill>
              </a:rPr>
              <a:t>()</a:t>
            </a:r>
            <a:r>
              <a:rPr lang="zh-CN" altLang="en-US" sz="1200">
                <a:solidFill>
                  <a:srgbClr val="FF0000"/>
                </a:solidFill>
              </a:rPr>
              <a:t>负责创建</a:t>
            </a:r>
            <a:r>
              <a:rPr lang="en-US" altLang="zh-CN" sz="1200">
                <a:solidFill>
                  <a:srgbClr val="FF0000"/>
                </a:solidFill>
              </a:rPr>
              <a:t>Storage </a:t>
            </a:r>
            <a:r>
              <a:rPr lang="zh-CN" altLang="en-US" sz="1200">
                <a:solidFill>
                  <a:srgbClr val="FF0000"/>
                </a:solidFill>
              </a:rPr>
              <a:t>数据结构</a:t>
            </a:r>
            <a:r>
              <a:rPr lang="en-US" altLang="zh-CN" sz="1200">
                <a:solidFill>
                  <a:srgbClr val="FF0000"/>
                </a:solidFill>
              </a:rPr>
              <a:t>, </a:t>
            </a:r>
            <a:r>
              <a:rPr lang="zh-CN" altLang="en-US" sz="1200">
                <a:solidFill>
                  <a:srgbClr val="FF0000"/>
                </a:solidFill>
              </a:rPr>
              <a:t>先解析的是</a:t>
            </a:r>
            <a:r>
              <a:rPr lang="en-US" altLang="zh-CN" sz="1200">
                <a:solidFill>
                  <a:srgbClr val="FF0000"/>
                </a:solidFill>
              </a:rPr>
              <a:t>Setup.vfr</a:t>
            </a:r>
            <a:r>
              <a:rPr lang="zh-CN" altLang="en-US" sz="1200">
                <a:solidFill>
                  <a:srgbClr val="FF0000"/>
                </a:solidFill>
              </a:rPr>
              <a:t>，发现</a:t>
            </a:r>
            <a:r>
              <a:rPr lang="en-US" altLang="zh-CN" sz="1200">
                <a:solidFill>
                  <a:srgbClr val="FF0000"/>
                </a:solidFill>
              </a:rPr>
              <a:t>CBS_CONFIG varstore</a:t>
            </a:r>
            <a:r>
              <a:rPr lang="zh-CN" altLang="en-US" sz="1200">
                <a:solidFill>
                  <a:srgbClr val="FF0000"/>
                </a:solidFill>
              </a:rPr>
              <a:t>后，会先创建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CBS_CONFIG </a:t>
            </a:r>
            <a:r>
              <a:rPr lang="en-US" altLang="zh-CN" sz="1200">
                <a:solidFill>
                  <a:srgbClr val="FF0000"/>
                </a:solidFill>
              </a:rPr>
              <a:t>storage</a:t>
            </a:r>
            <a:r>
              <a:rPr lang="zh-CN" altLang="en-US" sz="1200">
                <a:solidFill>
                  <a:srgbClr val="FF0000"/>
                </a:solidFill>
              </a:rPr>
              <a:t>，并与</a:t>
            </a:r>
            <a:r>
              <a:rPr lang="en-US" altLang="zh-CN" sz="1200">
                <a:solidFill>
                  <a:srgbClr val="FF0000"/>
                </a:solidFill>
              </a:rPr>
              <a:t>Setup Formset</a:t>
            </a:r>
            <a:r>
              <a:rPr lang="zh-CN" altLang="en-US" sz="1200">
                <a:solidFill>
                  <a:srgbClr val="FF0000"/>
                </a:solidFill>
              </a:rPr>
              <a:t>关联，当后面解析</a:t>
            </a:r>
            <a:r>
              <a:rPr lang="en-US" altLang="zh-CN" sz="1200">
                <a:solidFill>
                  <a:srgbClr val="FF0000"/>
                </a:solidFill>
              </a:rPr>
              <a:t>AmdCbsForm.vfr</a:t>
            </a:r>
            <a:r>
              <a:rPr lang="zh-CN" altLang="en-US" sz="1200">
                <a:solidFill>
                  <a:srgbClr val="FF0000"/>
                </a:solidFill>
              </a:rPr>
              <a:t>时，发现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VariableList里已经有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CBS_CONFIG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storage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了，便不再创建，所以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Setup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的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ConfigAccess.Routeconfig()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负责处理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CBS_CONFIG storage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/>
              <a:t>Configuration String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Storage </a:t>
            </a:r>
            <a:r>
              <a:rPr lang="zh-CN" altLang="en-US">
                <a:sym typeface="+mn-ea"/>
              </a:rPr>
              <a:t>如何与</a:t>
            </a:r>
            <a:r>
              <a:rPr lang="en-US" altLang="zh-CN">
                <a:sym typeface="+mn-ea"/>
              </a:rPr>
              <a:t>Variable</a:t>
            </a:r>
            <a:r>
              <a:rPr lang="zh-CN" altLang="en-US">
                <a:sym typeface="+mn-ea"/>
              </a:rPr>
              <a:t>关联？（</a:t>
            </a:r>
            <a:r>
              <a:rPr lang="en-US" altLang="zh-CN">
                <a:sym typeface="+mn-ea"/>
              </a:rPr>
              <a:t>1/3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7645" y="1297305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L”AmdSetup”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 flipH="1">
            <a:off x="5728335" y="1604010"/>
            <a:ext cx="259715" cy="191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50" y="1795780"/>
            <a:ext cx="6370320" cy="2270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/>
              <a:t>Get Config Data From Variable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Storage </a:t>
            </a:r>
            <a:r>
              <a:rPr lang="zh-CN" altLang="en-US">
                <a:sym typeface="+mn-ea"/>
              </a:rPr>
              <a:t>如何与</a:t>
            </a:r>
            <a:r>
              <a:rPr lang="en-US" altLang="zh-CN">
                <a:sym typeface="+mn-ea"/>
              </a:rPr>
              <a:t>Variable</a:t>
            </a:r>
            <a:r>
              <a:rPr lang="zh-CN" altLang="en-US">
                <a:sym typeface="+mn-ea"/>
              </a:rPr>
              <a:t>关联？（</a:t>
            </a:r>
            <a:r>
              <a:rPr lang="en-US" altLang="zh-CN">
                <a:sym typeface="+mn-ea"/>
              </a:rPr>
              <a:t>2/3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568824" y="1933968"/>
            <a:ext cx="1641862" cy="1295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4686951" y="2437434"/>
            <a:ext cx="1381317" cy="3746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lIns="67509" tIns="33754" rIns="67509" bIns="33754" anchor="t">
            <a:spAutoFit/>
          </a:bodyPr>
          <a:p>
            <a:pPr algn="ctr"/>
            <a:r>
              <a:rPr lang="zh-CN" altLang="en-US" sz="1000">
                <a:solidFill>
                  <a:schemeClr val="bg1"/>
                </a:solidFill>
                <a:sym typeface="+mn-ea"/>
              </a:rPr>
              <a:t>ConfigRouting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-&gt;</a:t>
            </a:r>
            <a:endParaRPr lang="en-US" altLang="zh-CN" sz="1000">
              <a:solidFill>
                <a:schemeClr val="bg1"/>
              </a:solidFill>
            </a:endParaRPr>
          </a:p>
          <a:p>
            <a:pPr algn="ctr"/>
            <a:r>
              <a:rPr lang="zh-CN" altLang="en-US" sz="1000">
                <a:solidFill>
                  <a:schemeClr val="bg1"/>
                </a:solidFill>
                <a:sym typeface="+mn-ea"/>
              </a:rPr>
              <a:t>ExtractConfig 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()</a:t>
            </a:r>
            <a:endParaRPr lang="en-US" altLang="zh-CN" sz="1000" b="1" i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47893" y="1933968"/>
            <a:ext cx="1579880" cy="297815"/>
          </a:xfrm>
          <a:prstGeom prst="rect">
            <a:avLst/>
          </a:prstGeom>
          <a:noFill/>
          <a:ln>
            <a:noFill/>
          </a:ln>
        </p:spPr>
        <p:txBody>
          <a:bodyPr wrap="none" lIns="67509" tIns="33754" rIns="67509" bIns="33754" anchor="t">
            <a:spAutoFit/>
          </a:bodyPr>
          <a:p>
            <a:pPr algn="l"/>
            <a:r>
              <a:rPr lang="en-US" sz="1500">
                <a:solidFill>
                  <a:schemeClr val="bg1"/>
                </a:solidFill>
                <a:sym typeface="+mn-ea"/>
              </a:rPr>
              <a:t>HiiDataBaseDxe</a:t>
            </a:r>
            <a:endParaRPr lang="en-US" altLang="en-US" sz="1500" b="1" i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247150" y="1701050"/>
            <a:ext cx="1810954" cy="1197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/>
          </a:p>
        </p:txBody>
      </p:sp>
      <p:sp>
        <p:nvSpPr>
          <p:cNvPr id="21" name="文本框 20"/>
          <p:cNvSpPr txBox="1"/>
          <p:nvPr/>
        </p:nvSpPr>
        <p:spPr>
          <a:xfrm>
            <a:off x="7612485" y="1805363"/>
            <a:ext cx="1094105" cy="297815"/>
          </a:xfrm>
          <a:prstGeom prst="rect">
            <a:avLst/>
          </a:prstGeom>
          <a:noFill/>
          <a:ln>
            <a:noFill/>
          </a:ln>
        </p:spPr>
        <p:txBody>
          <a:bodyPr wrap="none" lIns="67509" tIns="33754" rIns="67509" bIns="33754" anchor="t">
            <a:spAutoFit/>
          </a:bodyPr>
          <a:p>
            <a:pPr algn="l"/>
            <a:r>
              <a:rPr lang="en-US" sz="1500">
                <a:solidFill>
                  <a:schemeClr val="bg1"/>
                </a:solidFill>
                <a:sym typeface="+mn-ea"/>
              </a:rPr>
              <a:t>VFR Driver</a:t>
            </a:r>
            <a:endParaRPr lang="en-US" sz="15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35321" y="2161171"/>
            <a:ext cx="1381317" cy="3746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lIns="67509" tIns="33754" rIns="67509" bIns="33754" anchor="t">
            <a:spAutoFit/>
          </a:bodyPr>
          <a:p>
            <a:pPr algn="ctr"/>
            <a:r>
              <a:rPr lang="zh-CN" altLang="en-US" sz="1000">
                <a:solidFill>
                  <a:schemeClr val="bg1"/>
                </a:solidFill>
                <a:sym typeface="+mn-ea"/>
              </a:rPr>
              <a:t>Config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Access-&gt;</a:t>
            </a:r>
            <a:endParaRPr lang="en-US" altLang="zh-CN" sz="1000">
              <a:solidFill>
                <a:schemeClr val="bg1"/>
              </a:solidFill>
            </a:endParaRPr>
          </a:p>
          <a:p>
            <a:pPr algn="ctr"/>
            <a:r>
              <a:rPr lang="zh-CN" altLang="en-US" sz="1000">
                <a:solidFill>
                  <a:schemeClr val="bg1"/>
                </a:solidFill>
                <a:sym typeface="+mn-ea"/>
              </a:rPr>
              <a:t>ExtractConfig </a:t>
            </a:r>
            <a:r>
              <a:rPr lang="en-US" altLang="zh-CN" sz="1000">
                <a:solidFill>
                  <a:schemeClr val="bg1"/>
                </a:solidFill>
                <a:sym typeface="+mn-ea"/>
              </a:rPr>
              <a:t>()</a:t>
            </a:r>
            <a:endParaRPr lang="en-US" altLang="zh-CN" sz="1000" b="1" i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右箭头 10"/>
          <p:cNvSpPr/>
          <p:nvPr/>
        </p:nvSpPr>
        <p:spPr>
          <a:xfrm rot="20880000">
            <a:off x="5961573" y="2385516"/>
            <a:ext cx="1492775" cy="106219"/>
          </a:xfrm>
          <a:prstGeom prst="rightArrow">
            <a:avLst/>
          </a:prstGeom>
          <a:solidFill>
            <a:srgbClr val="EE6F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/>
          </a:p>
        </p:txBody>
      </p:sp>
      <p:sp>
        <p:nvSpPr>
          <p:cNvPr id="13" name="六邊形 72"/>
          <p:cNvSpPr/>
          <p:nvPr/>
        </p:nvSpPr>
        <p:spPr>
          <a:xfrm>
            <a:off x="7315740" y="2969003"/>
            <a:ext cx="1642338" cy="991214"/>
          </a:xfrm>
          <a:prstGeom prst="hexagon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500" dirty="0"/>
          </a:p>
        </p:txBody>
      </p:sp>
      <p:sp>
        <p:nvSpPr>
          <p:cNvPr id="14" name="右箭头 13"/>
          <p:cNvSpPr/>
          <p:nvPr/>
        </p:nvSpPr>
        <p:spPr>
          <a:xfrm rot="1380000">
            <a:off x="5916323" y="3011872"/>
            <a:ext cx="1675680" cy="119079"/>
          </a:xfrm>
          <a:prstGeom prst="rightArrow">
            <a:avLst/>
          </a:prstGeom>
          <a:solidFill>
            <a:srgbClr val="EE6F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/>
          </a:p>
        </p:txBody>
      </p:sp>
      <p:sp>
        <p:nvSpPr>
          <p:cNvPr id="19" name="文本框 18"/>
          <p:cNvSpPr txBox="1"/>
          <p:nvPr/>
        </p:nvSpPr>
        <p:spPr>
          <a:xfrm>
            <a:off x="7634395" y="3104277"/>
            <a:ext cx="1005027" cy="2209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lIns="67509" tIns="33754" rIns="67509" bIns="33754" anchor="t">
            <a:spAutoFit/>
          </a:bodyPr>
          <a:p>
            <a:pPr algn="ctr"/>
            <a:r>
              <a:rPr lang="en-US" altLang="zh-CN" sz="1000">
                <a:solidFill>
                  <a:schemeClr val="bg1"/>
                </a:solidFill>
                <a:sym typeface="+mn-ea"/>
              </a:rPr>
              <a:t>GetVariable ()</a:t>
            </a:r>
            <a:endParaRPr lang="en-US" altLang="zh-CN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12935" y="3515814"/>
            <a:ext cx="1303677" cy="2209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lIns="67509" tIns="33754" rIns="67509" bIns="33754" anchor="t">
            <a:spAutoFit/>
          </a:bodyPr>
          <a:p>
            <a:pPr algn="ctr"/>
            <a:r>
              <a:rPr lang="en-US" altLang="zh-CN" sz="1000">
                <a:solidFill>
                  <a:schemeClr val="bg1"/>
                </a:solidFill>
                <a:sym typeface="+mn-ea"/>
              </a:rPr>
              <a:t>BlockToConfig ()</a:t>
            </a:r>
            <a:endParaRPr lang="en-US" altLang="zh-CN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50670" y="1983981"/>
            <a:ext cx="1427519" cy="344170"/>
          </a:xfrm>
          <a:prstGeom prst="rect">
            <a:avLst/>
          </a:prstGeom>
          <a:noFill/>
          <a:ln>
            <a:noFill/>
          </a:ln>
        </p:spPr>
        <p:txBody>
          <a:bodyPr wrap="square" lIns="67509" tIns="33754" rIns="67509" bIns="33754" anchor="t">
            <a:spAutoFit/>
          </a:bodyPr>
          <a:p>
            <a:pPr algn="l"/>
            <a:r>
              <a:rPr lang="en-US" sz="900" b="1">
                <a:solidFill>
                  <a:schemeClr val="tx2"/>
                </a:solidFill>
                <a:sym typeface="+mn-ea"/>
              </a:rPr>
              <a:t>Varstore </a:t>
            </a:r>
            <a:endParaRPr lang="en-US" sz="900" b="1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sz="900" b="1">
                <a:solidFill>
                  <a:schemeClr val="tx2"/>
                </a:solidFill>
                <a:sym typeface="+mn-ea"/>
              </a:rPr>
              <a:t>Namevaluevarstore</a:t>
            </a:r>
            <a:endParaRPr lang="en-US" sz="900" b="1">
              <a:solidFill>
                <a:schemeClr val="tx2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150670" y="2997582"/>
            <a:ext cx="857369" cy="205740"/>
          </a:xfrm>
          <a:prstGeom prst="rect">
            <a:avLst/>
          </a:prstGeom>
          <a:noFill/>
          <a:ln>
            <a:noFill/>
          </a:ln>
        </p:spPr>
        <p:txBody>
          <a:bodyPr wrap="square" lIns="67509" tIns="33754" rIns="67509" bIns="33754" anchor="t">
            <a:spAutoFit/>
          </a:bodyPr>
          <a:p>
            <a:pPr algn="l"/>
            <a:r>
              <a:rPr lang="en-US" sz="900" b="1">
                <a:solidFill>
                  <a:schemeClr val="tx2"/>
                </a:solidFill>
                <a:sym typeface="+mn-ea"/>
              </a:rPr>
              <a:t>Efivarstore</a:t>
            </a:r>
            <a:endParaRPr lang="en-US" sz="900" b="1">
              <a:solidFill>
                <a:schemeClr val="tx2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5290" y="2596048"/>
            <a:ext cx="3405184" cy="314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050">
                <a:sym typeface="+mn-ea"/>
              </a:rPr>
              <a:t>Buffer(Storage)</a:t>
            </a:r>
            <a:endParaRPr lang="en-US" altLang="zh-CN" sz="1050"/>
          </a:p>
        </p:txBody>
      </p:sp>
      <p:sp>
        <p:nvSpPr>
          <p:cNvPr id="37" name="左箭头 36"/>
          <p:cNvSpPr/>
          <p:nvPr/>
        </p:nvSpPr>
        <p:spPr>
          <a:xfrm>
            <a:off x="3661442" y="2650824"/>
            <a:ext cx="583011" cy="1948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2069117" y="3705864"/>
          <a:ext cx="2910205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45"/>
                <a:gridCol w="1381760"/>
              </a:tblGrid>
              <a:tr h="297180">
                <a:tc>
                  <a:txBody>
                    <a:bodyPr/>
                    <a:p>
                      <a:r>
                        <a:rPr lang="en-US" altLang="zh-CN" sz="650" dirty="0"/>
                        <a:t>GUID=…&amp;NAME=...&amp;PATH=…</a:t>
                      </a:r>
                      <a:endParaRPr lang="en-US" altLang="zh-CN" sz="650" dirty="0"/>
                    </a:p>
                  </a:txBody>
                  <a:tcPr marL="68589" marR="68589" marT="34294" marB="34294"/>
                </a:tc>
                <a:tc>
                  <a:txBody>
                    <a:bodyPr/>
                    <a:p>
                      <a:r>
                        <a:rPr lang="en-US" altLang="zh-CN" sz="650" dirty="0"/>
                        <a:t>&amp;OFFSET=0&amp;WIDTH=</a:t>
                      </a:r>
                      <a:r>
                        <a:rPr lang="en-US" altLang="zh-CN" sz="650" dirty="0">
                          <a:solidFill>
                            <a:srgbClr val="FF0000"/>
                          </a:solidFill>
                        </a:rPr>
                        <a:t>XXX</a:t>
                      </a:r>
                      <a:endParaRPr lang="en-US" altLang="zh-CN" sz="650" dirty="0">
                        <a:solidFill>
                          <a:srgbClr val="FF0000"/>
                        </a:solidFill>
                      </a:endParaRPr>
                    </a:p>
                  </a:txBody>
                  <a:tcPr marL="68589" marR="68589" marT="34294" marB="34294"/>
                </a:tc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1445143" y="3453893"/>
            <a:ext cx="905477" cy="228600"/>
          </a:xfrm>
          <a:prstGeom prst="rect">
            <a:avLst/>
          </a:prstGeom>
          <a:noFill/>
          <a:ln>
            <a:noFill/>
          </a:ln>
        </p:spPr>
        <p:txBody>
          <a:bodyPr wrap="square" lIns="67509" tIns="33754" rIns="67509" bIns="33754">
            <a:spAutoFit/>
          </a:bodyPr>
          <a:p>
            <a:pPr algn="l"/>
            <a:r>
              <a:rPr lang="en-US" altLang="zh-CN" sz="1050" b="1" dirty="0" smtClean="0">
                <a:solidFill>
                  <a:srgbClr val="000000"/>
                </a:solidFill>
              </a:rPr>
              <a:t>Request:</a:t>
            </a:r>
            <a:endParaRPr lang="en-US" altLang="zh-CN" sz="1050" b="1" dirty="0" smtClean="0">
              <a:solidFill>
                <a:srgbClr val="00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51862" y="3447701"/>
            <a:ext cx="1148398" cy="228600"/>
          </a:xfrm>
          <a:prstGeom prst="rect">
            <a:avLst/>
          </a:prstGeom>
          <a:noFill/>
          <a:ln>
            <a:noFill/>
          </a:ln>
        </p:spPr>
        <p:txBody>
          <a:bodyPr wrap="square" lIns="67509" tIns="33754" rIns="67509" bIns="33754">
            <a:spAutoFit/>
          </a:bodyPr>
          <a:p>
            <a:pPr algn="l"/>
            <a:r>
              <a:rPr lang="en-US" altLang="zh-CN" sz="1050" b="1" dirty="0" smtClean="0">
                <a:solidFill>
                  <a:srgbClr val="000000"/>
                </a:solidFill>
              </a:rPr>
              <a:t>size of storage </a:t>
            </a:r>
            <a:endParaRPr lang="en-US" altLang="zh-CN" sz="1050" b="1" dirty="0" smtClean="0">
              <a:solidFill>
                <a:srgbClr val="000000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4895577" y="3613935"/>
            <a:ext cx="426779" cy="15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9" idx="0"/>
          </p:cNvCxnSpPr>
          <p:nvPr/>
        </p:nvCxnSpPr>
        <p:spPr>
          <a:xfrm flipH="1">
            <a:off x="3524300" y="2891076"/>
            <a:ext cx="1008361" cy="809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2068958" y="4152333"/>
          <a:ext cx="332740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015"/>
                <a:gridCol w="459105"/>
                <a:gridCol w="449580"/>
                <a:gridCol w="489585"/>
                <a:gridCol w="412115"/>
              </a:tblGrid>
              <a:tr h="297180">
                <a:tc>
                  <a:txBody>
                    <a:bodyPr/>
                    <a:p>
                      <a:r>
                        <a:rPr lang="en-US" altLang="zh-CN" sz="650" dirty="0">
                          <a:sym typeface="+mn-ea"/>
                        </a:rPr>
                        <a:t>GUID=…&amp;NAME=&amp;PATH=…</a:t>
                      </a:r>
                      <a:endParaRPr lang="en-US" altLang="zh-CN" sz="650" dirty="0">
                        <a:sym typeface="+mn-ea"/>
                      </a:endParaRPr>
                    </a:p>
                  </a:txBody>
                  <a:tcPr marL="68589" marR="68589" marT="34294" marB="34294"/>
                </a:tc>
                <a:tc>
                  <a:txBody>
                    <a:bodyPr/>
                    <a:p>
                      <a:r>
                        <a:rPr lang="en-US" altLang="zh-CN" sz="650" dirty="0">
                          <a:sym typeface="+mn-ea"/>
                        </a:rPr>
                        <a:t>&amp;Fred</a:t>
                      </a:r>
                      <a:endParaRPr lang="en-US" altLang="zh-CN" sz="650" dirty="0">
                        <a:solidFill>
                          <a:srgbClr val="EE6F31"/>
                        </a:solidFill>
                        <a:sym typeface="+mn-ea"/>
                      </a:endParaRPr>
                    </a:p>
                  </a:txBody>
                  <a:tcPr marL="68589" marR="68589" marT="34294" marB="34294"/>
                </a:tc>
                <a:tc>
                  <a:txBody>
                    <a:bodyPr/>
                    <a:p>
                      <a:r>
                        <a:rPr lang="en-US" altLang="zh-CN" sz="650" dirty="0">
                          <a:sym typeface="+mn-ea"/>
                        </a:rPr>
                        <a:t>&amp;Alice</a:t>
                      </a:r>
                      <a:endParaRPr lang="en-US" altLang="zh-CN" sz="650" dirty="0">
                        <a:solidFill>
                          <a:srgbClr val="EE6F31"/>
                        </a:solidFill>
                        <a:sym typeface="+mn-ea"/>
                      </a:endParaRPr>
                    </a:p>
                  </a:txBody>
                  <a:tcPr marL="68589" marR="68589" marT="34294" marB="34294"/>
                </a:tc>
                <a:tc>
                  <a:txBody>
                    <a:bodyPr/>
                    <a:p>
                      <a:r>
                        <a:rPr lang="en-US" altLang="zh-CN" sz="65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sym typeface="+mn-ea"/>
                        </a:rPr>
                        <a:t>&amp;Bob</a:t>
                      </a:r>
                      <a:endParaRPr lang="en-US" altLang="zh-CN" sz="65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sym typeface="+mn-ea"/>
                      </a:endParaRPr>
                    </a:p>
                  </a:txBody>
                  <a:tcPr marL="68589" marR="68589" marT="34294" marB="34294"/>
                </a:tc>
                <a:tc>
                  <a:txBody>
                    <a:bodyPr/>
                    <a:p>
                      <a:r>
                        <a:rPr lang="en-US" altLang="zh-CN" sz="690" dirty="0"/>
                        <a:t>…….</a:t>
                      </a:r>
                      <a:endParaRPr lang="en-US" altLang="zh-CN" sz="690" dirty="0"/>
                    </a:p>
                  </a:txBody>
                  <a:tcPr marL="68589" marR="68589" marT="34294" marB="34294"/>
                </a:tc>
              </a:tr>
            </a:tbl>
          </a:graphicData>
        </a:graphic>
      </p:graphicFrame>
      <p:sp>
        <p:nvSpPr>
          <p:cNvPr id="46" name="文本框 45"/>
          <p:cNvSpPr txBox="1"/>
          <p:nvPr/>
        </p:nvSpPr>
        <p:spPr>
          <a:xfrm>
            <a:off x="501085" y="3675856"/>
            <a:ext cx="1713785" cy="205740"/>
          </a:xfrm>
          <a:prstGeom prst="rect">
            <a:avLst/>
          </a:prstGeom>
          <a:noFill/>
          <a:ln>
            <a:noFill/>
          </a:ln>
        </p:spPr>
        <p:txBody>
          <a:bodyPr wrap="square" lIns="67509" tIns="33754" rIns="67509" bIns="33754">
            <a:spAutoFit/>
          </a:bodyPr>
          <a:p>
            <a:pPr algn="l"/>
            <a:r>
              <a:rPr lang="en-US" altLang="zh-CN" sz="900" b="1" i="1" dirty="0" smtClean="0">
                <a:solidFill>
                  <a:srgbClr val="000000"/>
                </a:solidFill>
              </a:rPr>
              <a:t>varstore or efivarstore</a:t>
            </a:r>
            <a:endParaRPr lang="en-US" altLang="zh-CN" sz="900" b="1" i="1" dirty="0" smtClean="0">
              <a:solidFill>
                <a:srgbClr val="00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79677" y="4117401"/>
            <a:ext cx="1354643" cy="20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7509" tIns="33754" rIns="67509" bIns="33754">
            <a:spAutoFit/>
          </a:bodyPr>
          <a:p>
            <a:pPr algn="l"/>
            <a:r>
              <a:rPr lang="en-US" altLang="zh-CN" sz="900" b="1" i="1" dirty="0" smtClean="0">
                <a:solidFill>
                  <a:srgbClr val="000000"/>
                </a:solidFill>
              </a:rPr>
              <a:t>namevaluevarstore </a:t>
            </a:r>
            <a:endParaRPr lang="en-US" altLang="zh-CN" sz="900" b="1" i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548,&quot;width&quot;:9780}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111111"/>
      </a:dk1>
      <a:lt1>
        <a:sysClr val="window" lastClr="FFFFFF"/>
      </a:lt1>
      <a:dk2>
        <a:srgbClr val="B01D23"/>
      </a:dk2>
      <a:lt2>
        <a:srgbClr val="F1ADB0"/>
      </a:lt2>
      <a:accent1>
        <a:srgbClr val="B01D23"/>
      </a:accent1>
      <a:accent2>
        <a:srgbClr val="00B0F0"/>
      </a:accent2>
      <a:accent3>
        <a:srgbClr val="FFC000"/>
      </a:accent3>
      <a:accent4>
        <a:srgbClr val="CC00FF"/>
      </a:accent4>
      <a:accent5>
        <a:srgbClr val="C00000"/>
      </a:accent5>
      <a:accent6>
        <a:srgbClr val="92D050"/>
      </a:accent6>
      <a:hlink>
        <a:srgbClr val="1068B2"/>
      </a:hlink>
      <a:folHlink>
        <a:srgbClr val="7F7F7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3305</Words>
  <Application>WPS 演示</Application>
  <PresentationFormat>自定义</PresentationFormat>
  <Paragraphs>273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等线</vt:lpstr>
      <vt:lpstr>Consolas</vt:lpstr>
      <vt:lpstr>Calibri</vt:lpstr>
      <vt:lpstr>Office 主题​​</vt:lpstr>
      <vt:lpstr>PowerPoint 演示文稿</vt:lpstr>
      <vt:lpstr>PowerPoint 演示文稿</vt:lpstr>
      <vt:lpstr>问题描述</vt:lpstr>
      <vt:lpstr>问题原因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Storage 如何与Variable关联？</vt:lpstr>
      <vt:lpstr>PowerPoint 演示文稿</vt:lpstr>
      <vt:lpstr>保存设置流程</vt:lpstr>
      <vt:lpstr>实验1</vt:lpstr>
      <vt:lpstr>PowerPoint 演示文稿</vt:lpstr>
      <vt:lpstr>实验1</vt:lpstr>
      <vt:lpstr>实验3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DLE</dc:creator>
  <cp:lastModifiedBy>Park</cp:lastModifiedBy>
  <cp:revision>377</cp:revision>
  <dcterms:created xsi:type="dcterms:W3CDTF">2020-01-18T02:25:00Z</dcterms:created>
  <dcterms:modified xsi:type="dcterms:W3CDTF">2020-07-27T07:13:20Z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