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van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rcRect l="10321" t="12966" r="85" b="12966"/>
          <a:stretch>
            <a:fillRect/>
          </a:stretch>
        </p:blipFill>
        <p:spPr>
          <a:xfrm>
            <a:off x="-31998" y="9011354"/>
            <a:ext cx="13068598" cy="78599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vanti-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9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20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rcRect l="10321" t="12966" r="85" b="12966"/>
          <a:stretch>
            <a:fillRect/>
          </a:stretch>
        </p:blipFill>
        <p:spPr>
          <a:xfrm>
            <a:off x="-31998" y="9011354"/>
            <a:ext cx="13068598" cy="78599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4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5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6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7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8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9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huangyong7878/IAAG/blob/master/first.ipynb" TargetMode="External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Machine Learning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Learning</a:t>
            </a:r>
          </a:p>
        </p:txBody>
      </p:sp>
      <p:sp>
        <p:nvSpPr>
          <p:cNvPr id="131" name="Lesson 1…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Lesson 1</a:t>
            </a:r>
          </a:p>
          <a:p>
            <a:pPr/>
            <a:r>
              <a:t>Bryan Huang</a:t>
            </a:r>
          </a:p>
        </p:txBody>
      </p:sp>
      <p:pic>
        <p:nvPicPr>
          <p:cNvPr id="132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9983" y="8760925"/>
            <a:ext cx="13644766" cy="99267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andas Visualizing Data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Pandas Visualizing Data</a:t>
            </a:r>
          </a:p>
        </p:txBody>
      </p:sp>
      <p:sp>
        <p:nvSpPr>
          <p:cNvPr id="174" name="Correlation , which impacts median_house_values most?…"/>
          <p:cNvSpPr/>
          <p:nvPr>
            <p:ph type="body" idx="1"/>
          </p:nvPr>
        </p:nvSpPr>
        <p:spPr>
          <a:xfrm>
            <a:off x="952500" y="22987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 Correlation , which impacts median_house_values most? </a:t>
            </a:r>
          </a:p>
          <a:p>
            <a:pPr/>
            <a:r>
              <a:t>Is it a linear mode?</a:t>
            </a:r>
          </a:p>
        </p:txBody>
      </p:sp>
      <p:pic>
        <p:nvPicPr>
          <p:cNvPr id="175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9983" y="8760925"/>
            <a:ext cx="13644766" cy="99267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76" name="Screen Shot 2017-11-30 at 2.59.23 PM.png" descr="Screen Shot 2017-11-30 at 2.59.2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7158" y="1072058"/>
            <a:ext cx="12788901" cy="311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Screen Shot 2017-11-30 at 3.02.59 PM.png" descr="Screen Shot 2017-11-30 at 3.02.5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4048" y="3492152"/>
            <a:ext cx="12877801" cy="4876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1"/>
      <p:bldP build="whole" bldLvl="1" animBg="1" rev="0" advAuto="0" spid="176" grpId="2"/>
      <p:bldP build="whole" bldLvl="1" animBg="1" rev="0" advAuto="0" spid="177" grpId="3"/>
      <p:bldP build="whole" bldLvl="1" animBg="1" rev="0" advAuto="0" spid="177" grpId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hoose Test set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Choose Test sets</a:t>
            </a:r>
          </a:p>
        </p:txBody>
      </p:sp>
      <p:sp>
        <p:nvSpPr>
          <p:cNvPr id="180" name="Typically 20% of the dataset.…"/>
          <p:cNvSpPr/>
          <p:nvPr>
            <p:ph type="body" idx="1"/>
          </p:nvPr>
        </p:nvSpPr>
        <p:spPr>
          <a:xfrm>
            <a:off x="952500" y="22987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Typically 20% of the dataset.</a:t>
            </a:r>
          </a:p>
          <a:p>
            <a:pPr/>
            <a:r>
              <a:t>avoid Data-snooping bias: a fixed random seed</a:t>
            </a:r>
          </a:p>
        </p:txBody>
      </p:sp>
      <p:pic>
        <p:nvPicPr>
          <p:cNvPr id="181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9983" y="8760925"/>
            <a:ext cx="13644766" cy="99267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82" name="Screen Shot 2017-11-30 at 3.48.14 PM.png" descr="Screen Shot 2017-11-30 at 3.48.1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9087" y="6466582"/>
            <a:ext cx="10172701" cy="148590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Not Best"/>
          <p:cNvSpPr/>
          <p:nvPr/>
        </p:nvSpPr>
        <p:spPr>
          <a:xfrm>
            <a:off x="4870068" y="6737453"/>
            <a:ext cx="186766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Not Best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hoose Test set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Choose Test sets</a:t>
            </a:r>
          </a:p>
        </p:txBody>
      </p:sp>
      <p:sp>
        <p:nvSpPr>
          <p:cNvPr id="186" name="Stratified sampling: make sure the sample you choose match strata. for example : the rate between female of male. in our sample, median_income is important, so we need to make sure the sample has all strata.…"/>
          <p:cNvSpPr/>
          <p:nvPr>
            <p:ph type="body" idx="1"/>
          </p:nvPr>
        </p:nvSpPr>
        <p:spPr>
          <a:xfrm>
            <a:off x="952500" y="22987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Stratified sampling: make sure the sample you choose match strata. for example : the rate between female of male. in our sample, median_income is important, so we need to make sure the sample has all strata.</a:t>
            </a:r>
          </a:p>
          <a:p>
            <a:pPr/>
            <a:r>
              <a:t>choose a important attribute (median_income),make sure it match the above </a:t>
            </a:r>
          </a:p>
        </p:txBody>
      </p:sp>
      <p:pic>
        <p:nvPicPr>
          <p:cNvPr id="18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9983" y="8760925"/>
            <a:ext cx="13644766" cy="99267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88" name="Screen Shot 2017-11-30 at 3.56.51 PM.png" descr="Screen Shot 2017-11-30 at 3.56.5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326" y="1033195"/>
            <a:ext cx="12607609" cy="68754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1"/>
      <p:bldP build="whole" bldLvl="1" animBg="1" rev="0" advAuto="0" spid="188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hoose Test set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Choose Test sets</a:t>
            </a:r>
          </a:p>
        </p:txBody>
      </p:sp>
      <p:sp>
        <p:nvSpPr>
          <p:cNvPr id="191" name="Shuffle it:…"/>
          <p:cNvSpPr/>
          <p:nvPr>
            <p:ph type="body" idx="1"/>
          </p:nvPr>
        </p:nvSpPr>
        <p:spPr>
          <a:xfrm>
            <a:off x="952500" y="22987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Shuffle it:</a:t>
            </a:r>
          </a:p>
          <a:p>
            <a:pPr/>
            <a:r>
              <a:t>Make sure the important attribute has the same distribution rate in the test sets.</a:t>
            </a:r>
          </a:p>
        </p:txBody>
      </p:sp>
      <p:pic>
        <p:nvPicPr>
          <p:cNvPr id="192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9983" y="8760925"/>
            <a:ext cx="13644766" cy="99267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93" name="Screen Shot 2017-11-30 at 4.07.05 PM.png" descr="Screen Shot 2017-11-30 at 4.07.0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4621" y="1924050"/>
            <a:ext cx="7937501" cy="1549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Screen Shot 2017-11-30 at 4.04.55 PM.png" descr="Screen Shot 2017-11-30 at 4.04.55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1812" y="3285528"/>
            <a:ext cx="10168485" cy="4935144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Rounded Rectangle"/>
          <p:cNvSpPr/>
          <p:nvPr/>
        </p:nvSpPr>
        <p:spPr>
          <a:xfrm>
            <a:off x="2235200" y="3848100"/>
            <a:ext cx="2036515" cy="1408212"/>
          </a:xfrm>
          <a:prstGeom prst="roundRect">
            <a:avLst>
              <a:gd name="adj" fmla="val 15000"/>
            </a:avLst>
          </a:prstGeom>
          <a:ln w="114300">
            <a:solidFill>
              <a:srgbClr val="DB3426">
                <a:alpha val="757"/>
              </a:srgbClr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6" name="Rectangle"/>
          <p:cNvSpPr/>
          <p:nvPr/>
        </p:nvSpPr>
        <p:spPr>
          <a:xfrm>
            <a:off x="2260600" y="3914030"/>
            <a:ext cx="2178100" cy="1435101"/>
          </a:xfrm>
          <a:prstGeom prst="rect">
            <a:avLst/>
          </a:prstGeom>
          <a:ln w="114300">
            <a:solidFill>
              <a:srgbClr val="DB342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7" name="Rectangle"/>
          <p:cNvSpPr/>
          <p:nvPr/>
        </p:nvSpPr>
        <p:spPr>
          <a:xfrm>
            <a:off x="2260600" y="6466730"/>
            <a:ext cx="2178100" cy="1435101"/>
          </a:xfrm>
          <a:prstGeom prst="rect">
            <a:avLst/>
          </a:prstGeom>
          <a:ln w="114300">
            <a:solidFill>
              <a:srgbClr val="DB342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7" grpId="5"/>
      <p:bldP build="whole" bldLvl="1" animBg="1" rev="0" advAuto="0" spid="194" grpId="3"/>
      <p:bldP build="whole" bldLvl="1" animBg="1" rev="0" advAuto="0" spid="193" grpId="1"/>
      <p:bldP build="whole" bldLvl="1" animBg="1" rev="0" advAuto="0" spid="193" grpId="2"/>
      <p:bldP build="whole" bldLvl="1" animBg="1" rev="0" advAuto="0" spid="196" grpId="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lean Data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Clean Data</a:t>
            </a:r>
          </a:p>
        </p:txBody>
      </p:sp>
      <p:sp>
        <p:nvSpPr>
          <p:cNvPr id="200" name="handle text…"/>
          <p:cNvSpPr/>
          <p:nvPr>
            <p:ph type="body" idx="1"/>
          </p:nvPr>
        </p:nvSpPr>
        <p:spPr>
          <a:xfrm>
            <a:off x="952500" y="22987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handle text</a:t>
            </a:r>
          </a:p>
          <a:p>
            <a:pPr lvl="1"/>
            <a:r>
              <a:t>LabelEncoder</a:t>
            </a:r>
          </a:p>
          <a:p>
            <a:pPr lvl="1"/>
            <a:r>
              <a:t>OneHotEncoder</a:t>
            </a:r>
          </a:p>
        </p:txBody>
      </p:sp>
      <p:pic>
        <p:nvPicPr>
          <p:cNvPr id="201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9983" y="8760925"/>
            <a:ext cx="13644766" cy="99267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Body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5" name="Screen Shot 2017-11-30 at 8.23.43 PM.png" descr="Screen Shot 2017-11-30 at 8.23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13693"/>
            <a:ext cx="13004800" cy="46107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lean Data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Clean Data</a:t>
            </a:r>
          </a:p>
        </p:txBody>
      </p:sp>
      <p:sp>
        <p:nvSpPr>
          <p:cNvPr id="208" name="handle missing attributes: replace with  the median value (sklearn.preprocessing.Imputer)"/>
          <p:cNvSpPr/>
          <p:nvPr>
            <p:ph type="body" idx="1"/>
          </p:nvPr>
        </p:nvSpPr>
        <p:spPr>
          <a:xfrm>
            <a:off x="952500" y="22987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handle missing attributes: replace with  the median value (sklearn.preprocessing.Imputer)</a:t>
            </a:r>
          </a:p>
        </p:txBody>
      </p:sp>
      <p:pic>
        <p:nvPicPr>
          <p:cNvPr id="20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9983" y="8760925"/>
            <a:ext cx="13644766" cy="99267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lean Data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Clean Data</a:t>
            </a:r>
          </a:p>
        </p:txBody>
      </p:sp>
      <p:sp>
        <p:nvSpPr>
          <p:cNvPr id="212" name="Body"/>
          <p:cNvSpPr/>
          <p:nvPr>
            <p:ph type="body" idx="1"/>
          </p:nvPr>
        </p:nvSpPr>
        <p:spPr>
          <a:xfrm>
            <a:off x="952500" y="22987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3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9983" y="8760925"/>
            <a:ext cx="13644766" cy="99267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14" name="Screen Shot 2017-11-30 at 8.45.39 PM.png" descr="Screen Shot 2017-11-30 at 8.45.3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118551"/>
            <a:ext cx="13004800" cy="17625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Screen Shot 2017-11-30 at 8.47.25 PM.png" descr="Screen Shot 2017-11-30 at 8.47.25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5724" y="3860800"/>
            <a:ext cx="11468101" cy="203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Screen Shot 2017-11-30 at 8.48.27 PM.png" descr="Screen Shot 2017-11-30 at 8.48.27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8074" y="4064595"/>
            <a:ext cx="11963401" cy="199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Feature Scaling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Feature Scaling</a:t>
            </a:r>
          </a:p>
        </p:txBody>
      </p:sp>
      <p:sp>
        <p:nvSpPr>
          <p:cNvPr id="219" name="ML algorithms don’t perform well when data has very different scales.…"/>
          <p:cNvSpPr/>
          <p:nvPr>
            <p:ph type="body" idx="1"/>
          </p:nvPr>
        </p:nvSpPr>
        <p:spPr>
          <a:xfrm>
            <a:off x="952500" y="22987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ML algorithms don’t perform well when data has very different scales.</a:t>
            </a:r>
          </a:p>
          <a:p>
            <a:pPr lvl="1"/>
            <a:r>
              <a:t>Min-max</a:t>
            </a:r>
          </a:p>
          <a:p>
            <a:pPr lvl="1"/>
            <a:r>
              <a:t>Standardization</a:t>
            </a:r>
          </a:p>
        </p:txBody>
      </p:sp>
      <p:pic>
        <p:nvPicPr>
          <p:cNvPr id="220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9983" y="8760925"/>
            <a:ext cx="13644766" cy="99267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Feature Scaling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Feature Scaling</a:t>
            </a:r>
          </a:p>
        </p:txBody>
      </p:sp>
      <p:sp>
        <p:nvSpPr>
          <p:cNvPr id="223" name="Body"/>
          <p:cNvSpPr/>
          <p:nvPr>
            <p:ph type="body" idx="1"/>
          </p:nvPr>
        </p:nvSpPr>
        <p:spPr>
          <a:xfrm>
            <a:off x="952500" y="22987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9983" y="8760925"/>
            <a:ext cx="13644766" cy="99267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25" name="Screen Shot 2017-11-30 at 9.03.12 PM.png" descr="Screen Shot 2017-11-30 at 9.03.1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6600" y="704750"/>
            <a:ext cx="11531600" cy="7962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ool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Tools</a:t>
            </a:r>
          </a:p>
        </p:txBody>
      </p:sp>
      <p:sp>
        <p:nvSpPr>
          <p:cNvPr id="135" name="Python…"/>
          <p:cNvSpPr/>
          <p:nvPr>
            <p:ph type="body" idx="1"/>
          </p:nvPr>
        </p:nvSpPr>
        <p:spPr>
          <a:xfrm>
            <a:off x="952500" y="22860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Python</a:t>
            </a:r>
          </a:p>
          <a:p>
            <a:pPr/>
            <a:r>
              <a:t>Matplotlib</a:t>
            </a:r>
          </a:p>
          <a:p>
            <a:pPr/>
            <a:r>
              <a:t>Numpy</a:t>
            </a:r>
          </a:p>
          <a:p>
            <a:pPr/>
            <a:r>
              <a:t>Sklearn</a:t>
            </a:r>
          </a:p>
          <a:p>
            <a:pPr/>
            <a:r>
              <a:t>Tensor flow</a:t>
            </a:r>
          </a:p>
        </p:txBody>
      </p:sp>
      <p:pic>
        <p:nvPicPr>
          <p:cNvPr id="136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9983" y="8760925"/>
            <a:ext cx="13644766" cy="99267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ipelin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Pipeline</a:t>
            </a:r>
          </a:p>
        </p:txBody>
      </p:sp>
      <p:sp>
        <p:nvSpPr>
          <p:cNvPr id="228" name="Sklearn support put all data-transformer into a pipeline,like this."/>
          <p:cNvSpPr/>
          <p:nvPr>
            <p:ph type="body" idx="1"/>
          </p:nvPr>
        </p:nvSpPr>
        <p:spPr>
          <a:xfrm>
            <a:off x="952500" y="22987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Sklearn support put all data-transformer into a pipeline,like this.</a:t>
            </a:r>
          </a:p>
        </p:txBody>
      </p:sp>
      <p:pic>
        <p:nvPicPr>
          <p:cNvPr id="22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9983" y="8760925"/>
            <a:ext cx="13644766" cy="99267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Feature Scaling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Feature Scaling</a:t>
            </a:r>
          </a:p>
        </p:txBody>
      </p:sp>
      <p:sp>
        <p:nvSpPr>
          <p:cNvPr id="232" name="Body"/>
          <p:cNvSpPr/>
          <p:nvPr>
            <p:ph type="body" idx="1"/>
          </p:nvPr>
        </p:nvSpPr>
        <p:spPr>
          <a:xfrm>
            <a:off x="952500" y="22987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3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9983" y="8760925"/>
            <a:ext cx="13644766" cy="99267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34" name="Screen Shot 2017-11-30 at 9.20.46 PM.png" descr="Screen Shot 2017-11-30 at 9.20.4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3006" y="606732"/>
            <a:ext cx="7996920" cy="78952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Now we train i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Now we train it</a:t>
            </a:r>
          </a:p>
        </p:txBody>
      </p:sp>
      <p:sp>
        <p:nvSpPr>
          <p:cNvPr id="237" name="we choose linearRegression first"/>
          <p:cNvSpPr/>
          <p:nvPr>
            <p:ph type="body" idx="1"/>
          </p:nvPr>
        </p:nvSpPr>
        <p:spPr>
          <a:xfrm>
            <a:off x="952500" y="22987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we choose linearRegression first</a:t>
            </a:r>
          </a:p>
        </p:txBody>
      </p:sp>
      <p:pic>
        <p:nvPicPr>
          <p:cNvPr id="238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9983" y="8760925"/>
            <a:ext cx="13644766" cy="99267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39" name="Screen Shot 2017-11-30 at 9.24.25 PM.png" descr="Screen Shot 2017-11-30 at 9.24.2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0746" y="3382863"/>
            <a:ext cx="11049001" cy="3670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Measure our model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Measure our model</a:t>
            </a:r>
          </a:p>
        </p:txBody>
      </p:sp>
      <p:sp>
        <p:nvSpPr>
          <p:cNvPr id="242" name="RMSE:Root mean square error"/>
          <p:cNvSpPr/>
          <p:nvPr>
            <p:ph type="body" idx="1"/>
          </p:nvPr>
        </p:nvSpPr>
        <p:spPr>
          <a:xfrm>
            <a:off x="952500" y="22987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RMSE:Root mean square error</a:t>
            </a:r>
          </a:p>
        </p:txBody>
      </p:sp>
      <p:pic>
        <p:nvPicPr>
          <p:cNvPr id="243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9983" y="8760925"/>
            <a:ext cx="13644766" cy="99267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44" name="Screen Shot 2017-11-30 at 9.48.28 PM.png" descr="Screen Shot 2017-11-30 at 9.48.2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5883" y="4482062"/>
            <a:ext cx="8661401" cy="2400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4" grpId="2"/>
      <p:bldP build="whole" bldLvl="1" animBg="1" rev="0" advAuto="0" spid="24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ross-validati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Cross-validation</a:t>
            </a:r>
          </a:p>
        </p:txBody>
      </p:sp>
      <p:sp>
        <p:nvSpPr>
          <p:cNvPr id="247" name="cross_val_score: K-fold cross-validation,which random splits the training into 10 distinct subsets called folds, then it trains and evaluates the algorithm you choose 10 times, choose a different folder for evaluation every time and training on other 9 folders."/>
          <p:cNvSpPr/>
          <p:nvPr>
            <p:ph type="body" idx="1"/>
          </p:nvPr>
        </p:nvSpPr>
        <p:spPr>
          <a:xfrm>
            <a:off x="952500" y="22987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cross_val_score: K-fold cross-validation,which random splits the training into 10 distinct subsets called folds, then it trains and evaluates the algorithm you choose 10 times, choose a different folder for evaluation every time and training on other 9 folders.</a:t>
            </a:r>
          </a:p>
        </p:txBody>
      </p:sp>
      <p:pic>
        <p:nvPicPr>
          <p:cNvPr id="248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9983" y="8760925"/>
            <a:ext cx="13644766" cy="99267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49" name="Screen Shot 2017-11-30 at 10.05.04 PM.png" descr="Screen Shot 2017-11-30 at 10.05.0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32272" y="3823684"/>
            <a:ext cx="13004801" cy="34726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9" grpId="1"/>
      <p:bldP build="whole" bldLvl="1" animBg="1" rev="0" advAuto="0" spid="249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Other Linear algorithm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Other Linear algorithms</a:t>
            </a:r>
          </a:p>
        </p:txBody>
      </p:sp>
      <p:sp>
        <p:nvSpPr>
          <p:cNvPr id="252" name="DecisionTreeRegressor…"/>
          <p:cNvSpPr/>
          <p:nvPr>
            <p:ph type="body" idx="1"/>
          </p:nvPr>
        </p:nvSpPr>
        <p:spPr>
          <a:xfrm>
            <a:off x="787400" y="19939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DecisionTreeRegressor</a:t>
            </a:r>
          </a:p>
          <a:p>
            <a:pPr/>
            <a:r>
              <a:t>RandomForestRegressor</a:t>
            </a:r>
          </a:p>
          <a:p>
            <a:pPr/>
            <a:r>
              <a:t>SVR..etcf</a:t>
            </a:r>
          </a:p>
          <a:p>
            <a:pPr/>
            <a:r>
              <a:t>Nobody know which is better, you need try</a:t>
            </a:r>
          </a:p>
        </p:txBody>
      </p:sp>
      <p:pic>
        <p:nvPicPr>
          <p:cNvPr id="253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9983" y="8760925"/>
            <a:ext cx="13644766" cy="99267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ry RandomFores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Try RandomForest</a:t>
            </a:r>
          </a:p>
        </p:txBody>
      </p:sp>
      <p:sp>
        <p:nvSpPr>
          <p:cNvPr id="256" name="Body"/>
          <p:cNvSpPr/>
          <p:nvPr>
            <p:ph type="body" idx="1"/>
          </p:nvPr>
        </p:nvSpPr>
        <p:spPr>
          <a:xfrm>
            <a:off x="952500" y="22987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5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9983" y="8760925"/>
            <a:ext cx="13644766" cy="99267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58" name="Screen Shot 2017-11-30 at 10.25.00 PM.png" descr="Screen Shot 2017-11-30 at 10.25.0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38870" y="2203580"/>
            <a:ext cx="13004801" cy="5555692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Better than Linear"/>
          <p:cNvSpPr/>
          <p:nvPr/>
        </p:nvSpPr>
        <p:spPr>
          <a:xfrm>
            <a:off x="4382922" y="8025148"/>
            <a:ext cx="2537156" cy="4699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4C3B"/>
                </a:solidFill>
              </a:defRPr>
            </a:lvl1pPr>
          </a:lstStyle>
          <a:p>
            <a:pPr/>
            <a:r>
              <a:t>Better than Linear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8" grpId="1"/>
      <p:bldP build="whole" bldLvl="1" animBg="1" rev="0" advAuto="0" spid="259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une your model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Tune your model</a:t>
            </a:r>
          </a:p>
        </p:txBody>
      </p:sp>
      <p:sp>
        <p:nvSpPr>
          <p:cNvPr id="262" name="Every algorithm have parameters you can tune.…"/>
          <p:cNvSpPr/>
          <p:nvPr>
            <p:ph type="body" idx="1"/>
          </p:nvPr>
        </p:nvSpPr>
        <p:spPr>
          <a:xfrm>
            <a:off x="952500" y="22987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Every algorithm have parameters you can tune.</a:t>
            </a:r>
          </a:p>
          <a:p>
            <a:pPr lvl="1"/>
            <a:r>
              <a:t>Grid search</a:t>
            </a:r>
          </a:p>
          <a:p>
            <a:pPr lvl="1"/>
            <a:r>
              <a:t>Randomized Search</a:t>
            </a:r>
          </a:p>
          <a:p>
            <a:pPr lvl="1"/>
            <a:r>
              <a:t>we are going to tune RandomForest model </a:t>
            </a:r>
          </a:p>
        </p:txBody>
      </p:sp>
      <p:pic>
        <p:nvPicPr>
          <p:cNvPr id="263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9983" y="8760925"/>
            <a:ext cx="13644766" cy="99267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How to tun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How to tune</a:t>
            </a:r>
          </a:p>
        </p:txBody>
      </p:sp>
      <p:sp>
        <p:nvSpPr>
          <p:cNvPr id="266" name="First, check sklearn api doc to get parameters.…"/>
          <p:cNvSpPr/>
          <p:nvPr>
            <p:ph type="body" idx="1"/>
          </p:nvPr>
        </p:nvSpPr>
        <p:spPr>
          <a:xfrm>
            <a:off x="952500" y="22987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First, check sklearn api doc to get parameters.</a:t>
            </a:r>
          </a:p>
          <a:p>
            <a:pPr/>
            <a:r>
              <a:t>then choose some of them, and compose an test list</a:t>
            </a:r>
          </a:p>
          <a:p>
            <a:pPr/>
            <a:r>
              <a:t>Tell GridSearch to start search</a:t>
            </a:r>
          </a:p>
        </p:txBody>
      </p:sp>
      <p:pic>
        <p:nvPicPr>
          <p:cNvPr id="26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9983" y="8760925"/>
            <a:ext cx="13644766" cy="99267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How to tun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How to tune</a:t>
            </a:r>
          </a:p>
        </p:txBody>
      </p:sp>
      <p:sp>
        <p:nvSpPr>
          <p:cNvPr id="270" name="Body"/>
          <p:cNvSpPr/>
          <p:nvPr>
            <p:ph type="body" idx="1"/>
          </p:nvPr>
        </p:nvSpPr>
        <p:spPr>
          <a:xfrm>
            <a:off x="952500" y="22987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71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9983" y="8760925"/>
            <a:ext cx="13644766" cy="99267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72" name="Screen Shot 2017-11-30 at 10.56.03 PM.png" descr="Screen Shot 2017-11-30 at 10.56.0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0750" y="3213100"/>
            <a:ext cx="8623300" cy="3327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Isolated Env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Isolated Env</a:t>
            </a:r>
          </a:p>
        </p:txBody>
      </p:sp>
      <p:sp>
        <p:nvSpPr>
          <p:cNvPr id="139" name="Why? like VMWare…"/>
          <p:cNvSpPr/>
          <p:nvPr>
            <p:ph type="body" idx="1"/>
          </p:nvPr>
        </p:nvSpPr>
        <p:spPr>
          <a:xfrm>
            <a:off x="952500" y="22860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Why? like VMWare</a:t>
            </a:r>
          </a:p>
          <a:p>
            <a:pPr/>
            <a:r>
              <a:t>VirtualEnv is the best</a:t>
            </a:r>
          </a:p>
          <a:p>
            <a:pPr/>
            <a:r>
              <a:t>How </a:t>
            </a:r>
          </a:p>
          <a:p>
            <a:pPr/>
            <a:r>
              <a:t>Activate and deactivate</a:t>
            </a:r>
          </a:p>
        </p:txBody>
      </p:sp>
      <p:pic>
        <p:nvPicPr>
          <p:cNvPr id="140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9983" y="8760925"/>
            <a:ext cx="13644766" cy="99267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41" name="virtual-env-1.png" descr="virtual-env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59649" y="5867400"/>
            <a:ext cx="1955801" cy="33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virtual-env-2.png" descr="virtual-env-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96409" y="6856561"/>
            <a:ext cx="2527301" cy="50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virtual-env-3.png" descr="virtual-env-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438977" y="6856561"/>
            <a:ext cx="1790701" cy="50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2"/>
      <p:bldP build="whole" bldLvl="1" animBg="1" rev="0" advAuto="0" spid="141" grpId="1"/>
      <p:bldP build="whole" bldLvl="1" animBg="1" rev="0" advAuto="0" spid="143" grpId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Final test with tuned model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Final test with tuned model</a:t>
            </a:r>
          </a:p>
        </p:txBody>
      </p:sp>
      <p:sp>
        <p:nvSpPr>
          <p:cNvPr id="275" name="Body"/>
          <p:cNvSpPr/>
          <p:nvPr>
            <p:ph type="body" idx="1"/>
          </p:nvPr>
        </p:nvSpPr>
        <p:spPr>
          <a:xfrm>
            <a:off x="952500" y="22987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76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9983" y="8760925"/>
            <a:ext cx="13644766" cy="99267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77" name="Screen Shot 2017-11-30 at 10.57.11 PM.png" descr="Screen Shot 2017-11-30 at 10.57.1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3000" y="3672929"/>
            <a:ext cx="8178800" cy="3136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hank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Thanks</a:t>
            </a:r>
          </a:p>
        </p:txBody>
      </p:sp>
      <p:sp>
        <p:nvSpPr>
          <p:cNvPr id="280" name="the notebook has been put under https://github.com/huangyong7878/iaig/blob/master/lesson1.ipynb"/>
          <p:cNvSpPr/>
          <p:nvPr>
            <p:ph type="body" idx="1"/>
          </p:nvPr>
        </p:nvSpPr>
        <p:spPr>
          <a:xfrm>
            <a:off x="952500" y="22987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the notebook has been put under </a:t>
            </a:r>
            <a:r>
              <a:rPr u="sng">
                <a:hlinkClick r:id="rId2" invalidUrl="" action="" tgtFrame="" tooltip="" history="1" highlightClick="0" endSnd="0"/>
              </a:rPr>
              <a:t>https://github.com/huangyong7878/iaig/blob/master/lesson1.ipynb</a:t>
            </a:r>
          </a:p>
        </p:txBody>
      </p:sp>
      <p:pic>
        <p:nvPicPr>
          <p:cNvPr id="281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19983" y="8760925"/>
            <a:ext cx="13644766" cy="99267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Jupyter notebook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Jupyter notebook</a:t>
            </a:r>
          </a:p>
        </p:txBody>
      </p:sp>
      <p:sp>
        <p:nvSpPr>
          <p:cNvPr id="146" name="Interactive: code, then see result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Interactive: code, then see result </a:t>
            </a:r>
          </a:p>
          <a:p>
            <a:pPr/>
            <a:r>
              <a:t>support multiple languages: Ruby,Nodejs,Go,Powershell,Python,C,Java,C++</a:t>
            </a:r>
          </a:p>
        </p:txBody>
      </p:sp>
      <p:pic>
        <p:nvPicPr>
          <p:cNvPr id="14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9983" y="8760925"/>
            <a:ext cx="13644766" cy="99267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48" name="Screen Shot 2017-11-30 at 11.28.18 AM.png" descr="Screen Shot 2017-11-30 at 11.28.18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046181"/>
            <a:ext cx="13004800" cy="2917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Basic Work Flow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Basic Work Flow</a:t>
            </a:r>
          </a:p>
        </p:txBody>
      </p:sp>
      <p:sp>
        <p:nvSpPr>
          <p:cNvPr id="151" name="Process Data: Clean empty, handle text, transform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Process Data: Clean empty, handle text, transform</a:t>
            </a:r>
          </a:p>
          <a:p>
            <a:pPr/>
            <a:r>
              <a:t>Split train, test dataset</a:t>
            </a:r>
          </a:p>
          <a:p>
            <a:pPr/>
            <a:r>
              <a:t>Select Model</a:t>
            </a:r>
          </a:p>
          <a:p>
            <a:pPr/>
            <a:r>
              <a:t>Tune Model</a:t>
            </a:r>
          </a:p>
        </p:txBody>
      </p:sp>
      <p:pic>
        <p:nvPicPr>
          <p:cNvPr id="152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9983" y="8760925"/>
            <a:ext cx="13644766" cy="99267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roblem:Predict house pric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Problem:Predict house price</a:t>
            </a:r>
          </a:p>
        </p:txBody>
      </p:sp>
      <p:sp>
        <p:nvSpPr>
          <p:cNvPr id="155" name="California House Prices dataset(https://raw.githubusercontent.com/ageron/handson-ml/master/datasets/housing/housing.tgz)…"/>
          <p:cNvSpPr/>
          <p:nvPr>
            <p:ph type="body" idx="1"/>
          </p:nvPr>
        </p:nvSpPr>
        <p:spPr>
          <a:xfrm>
            <a:off x="952500" y="22987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California House Prices dataset(</a:t>
            </a:r>
            <a:r>
              <a:rPr sz="1800"/>
              <a:t>https://raw.githubusercontent.com/ageron/handson-ml/master/datasets/housing/housing.tgz)</a:t>
            </a:r>
          </a:p>
          <a:p>
            <a:pPr/>
            <a:r>
              <a:t>a CSV,10 columns, one column is text, and some columns contain empty data </a:t>
            </a:r>
          </a:p>
        </p:txBody>
      </p:sp>
      <p:pic>
        <p:nvPicPr>
          <p:cNvPr id="156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9983" y="8760925"/>
            <a:ext cx="13644766" cy="99267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Data Structur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Data Structure</a:t>
            </a:r>
          </a:p>
        </p:txBody>
      </p:sp>
      <p:sp>
        <p:nvSpPr>
          <p:cNvPr id="159" name="Pandas DataFrame: two dimensional table data structure, a convenient data structure to present, operate data .…"/>
          <p:cNvSpPr/>
          <p:nvPr>
            <p:ph type="body" idx="1"/>
          </p:nvPr>
        </p:nvSpPr>
        <p:spPr>
          <a:xfrm>
            <a:off x="952500" y="22987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Pandas DataFrame: two dimensional table data structure, a convenient data structure to present, operate data .</a:t>
            </a:r>
          </a:p>
          <a:p>
            <a:pPr/>
            <a:r>
              <a:t>a CSV,10 columns, one column is text, and some columns contain empty data </a:t>
            </a:r>
          </a:p>
        </p:txBody>
      </p:sp>
      <p:pic>
        <p:nvPicPr>
          <p:cNvPr id="160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9983" y="8760925"/>
            <a:ext cx="13644766" cy="99267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9983" y="8760925"/>
            <a:ext cx="13644766" cy="99267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63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15700" y="6540500"/>
            <a:ext cx="1676400" cy="1168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Screen Shot 2017-11-30 at 12.21.08 PM.png" descr="Screen Shot 2017-11-30 at 12.21.08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3176172"/>
            <a:ext cx="13004800" cy="3401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64200" y="5346700"/>
            <a:ext cx="1676400" cy="116840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Text"/>
          <p:cNvSpPr/>
          <p:nvPr/>
        </p:nvSpPr>
        <p:spPr>
          <a:xfrm>
            <a:off x="4882870" y="7314162"/>
            <a:ext cx="927660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0" advTm="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2"/>
      <p:bldP build="whole" bldLvl="1" animBg="1" rev="0" advAuto="0" spid="166" grpId="3"/>
      <p:bldP build="whole" bldLvl="1" animBg="1" rev="0" advAuto="0" spid="16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andas Visualizing Data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Pandas Visualizing Data</a:t>
            </a:r>
          </a:p>
        </p:txBody>
      </p:sp>
      <p:sp>
        <p:nvSpPr>
          <p:cNvPr id="169" name=".hist() ."/>
          <p:cNvSpPr/>
          <p:nvPr>
            <p:ph type="body" idx="1"/>
          </p:nvPr>
        </p:nvSpPr>
        <p:spPr>
          <a:xfrm>
            <a:off x="952500" y="22987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.hist() .</a:t>
            </a:r>
          </a:p>
        </p:txBody>
      </p:sp>
      <p:pic>
        <p:nvPicPr>
          <p:cNvPr id="170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9983" y="8760925"/>
            <a:ext cx="13644766" cy="99267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71" name="Screen Shot 2017-11-30 at 12.29.25 PM.png" descr="Screen Shot 2017-11-30 at 12.29.2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4146" y="-25805"/>
            <a:ext cx="11607799" cy="84790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2"/>
      <p:bldP build="whole" bldLvl="1" animBg="1" rev="0" advAuto="0" spid="171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