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03" r:id="rId3"/>
    <p:sldId id="306" r:id="rId4"/>
    <p:sldId id="308" r:id="rId5"/>
    <p:sldId id="309" r:id="rId6"/>
    <p:sldId id="310" r:id="rId7"/>
    <p:sldId id="30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7" autoAdjust="0"/>
  </p:normalViewPr>
  <p:slideViewPr>
    <p:cSldViewPr>
      <p:cViewPr varScale="1">
        <p:scale>
          <a:sx n="91" d="100"/>
          <a:sy n="91" d="100"/>
        </p:scale>
        <p:origin x="121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B86F-DF45-4FB8-8048-26DB7A90CFE9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AB31-F577-48C8-9115-A254D8054A0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10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11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12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13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14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15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16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17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18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0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3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4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5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6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7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8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删一点 </a:t>
            </a:r>
            <a:endParaRPr lang="en-US" altLang="zh-CN" dirty="0"/>
          </a:p>
          <a:p>
            <a:r>
              <a:rPr lang="zh-CN" altLang="en-US" dirty="0"/>
              <a:t>加一点</a:t>
            </a:r>
            <a:r>
              <a:rPr lang="en-US" altLang="zh-CN" baseline="0" dirty="0"/>
              <a:t> objective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00775"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479" eaLnBrk="0" hangingPunct="0">
              <a:defRPr/>
            </a:pPr>
            <a:r>
              <a:rPr lang="en-US" sz="400" kern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00775">
              <a:defRPr/>
            </a:pPr>
            <a:fld id="{23A5C127-CB05-47B6-8D1E-7BC74A68F508}" type="datetime8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2/20/2024 5:11 PM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00775">
              <a:defRPr/>
            </a:pPr>
            <a:fld id="{B4008EB6-D09E-4580-8CD6-DDB14511944F}" type="slidenum">
              <a:rPr lang="en-US" sz="1800" kern="0">
                <a:solidFill>
                  <a:sysClr val="windowText" lastClr="000000"/>
                </a:solidFill>
              </a:rPr>
              <a:pPr defTabSz="900775">
                <a:defRPr/>
              </a:pPr>
              <a:t>9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0766" y="6465382"/>
            <a:ext cx="323569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4989" y="2567614"/>
            <a:ext cx="6603274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5863" y="3971108"/>
            <a:ext cx="7096125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96978" y="0"/>
            <a:ext cx="4547022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8171" y="6484938"/>
            <a:ext cx="290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406962" y="419100"/>
            <a:ext cx="178308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1"/>
            <a:ext cx="4572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4"/>
            <a:ext cx="4572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7757933" y="6498719"/>
            <a:ext cx="392555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603F-9365-45FD-B79C-9E1DD91754B3}" type="datetimeFigureOut">
              <a:rPr lang="en-GB" smtClean="0"/>
              <a:pPr/>
              <a:t>20/02/2024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9E06-DC21-4019-8358-30318CA411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/>
        </p:nvSpPr>
        <p:spPr>
          <a:xfrm>
            <a:off x="1259968" y="3280602"/>
            <a:ext cx="4431949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63440" y="598516"/>
            <a:ext cx="4117053" cy="391491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T</a:t>
            </a:r>
            <a:r>
              <a:rPr lang="en-US" altLang="zh-CN" sz="3600" dirty="0"/>
              <a:t>he forecasting model for the electricity consumption in Quebec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- Christopher W. Craighead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2" r="26382"/>
          <a:stretch>
            <a:fillRect/>
          </a:stretch>
        </p:blipFill>
        <p:spPr>
          <a:xfrm flipH="1">
            <a:off x="-2" y="1900"/>
            <a:ext cx="4570833" cy="68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97261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selection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04988"/>
            <a:ext cx="7704855" cy="400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600" y="5777190"/>
            <a:ext cx="5368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Model1: </a:t>
            </a:r>
            <a:r>
              <a:rPr kumimoji="0" lang="en-GB" altLang="zh-CN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</a:t>
            </a:r>
            <a:r>
              <a:rPr kumimoji="0" lang="en-GB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β0 + β1*</a:t>
            </a:r>
            <a:r>
              <a:rPr kumimoji="0" lang="en-GB" altLang="zh-CN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elepo</a:t>
            </a:r>
            <a:r>
              <a:rPr kumimoji="0" lang="en-GB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β2*sp + β3*</a:t>
            </a:r>
            <a:r>
              <a:rPr kumimoji="0" lang="en-GB" altLang="zh-CN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</a:t>
            </a:r>
            <a:r>
              <a:rPr kumimoji="0" lang="en-GB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β4*</a:t>
            </a:r>
            <a:r>
              <a:rPr kumimoji="0" lang="en-GB" altLang="zh-CN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</a:t>
            </a:r>
            <a:endParaRPr kumimoji="0" lang="en-GB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 series </a:t>
            </a:r>
            <a:r>
              <a:rPr lang="en-US" altLang="zh-CN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autoregression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6016" y="134076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Lag1</a:t>
            </a:r>
            <a:endParaRPr lang="en-GB" dirty="0"/>
          </a:p>
        </p:txBody>
      </p:sp>
      <p:sp>
        <p:nvSpPr>
          <p:cNvPr id="7" name="矩形 6"/>
          <p:cNvSpPr/>
          <p:nvPr/>
        </p:nvSpPr>
        <p:spPr>
          <a:xfrm>
            <a:off x="4716016" y="609329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Lag12</a:t>
            </a:r>
            <a:endParaRPr lang="en-GB" dirty="0"/>
          </a:p>
        </p:txBody>
      </p:sp>
      <p:sp>
        <p:nvSpPr>
          <p:cNvPr id="8" name="矩形 7"/>
          <p:cNvSpPr/>
          <p:nvPr/>
        </p:nvSpPr>
        <p:spPr>
          <a:xfrm>
            <a:off x="4716016" y="177281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Lag2</a:t>
            </a:r>
          </a:p>
        </p:txBody>
      </p:sp>
      <p:sp>
        <p:nvSpPr>
          <p:cNvPr id="9" name="矩形 8"/>
          <p:cNvSpPr/>
          <p:nvPr/>
        </p:nvSpPr>
        <p:spPr>
          <a:xfrm>
            <a:off x="4716016" y="566124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 12</a:t>
            </a:r>
            <a:endParaRPr lang="en-GB" dirty="0"/>
          </a:p>
        </p:txBody>
      </p:sp>
      <p:sp>
        <p:nvSpPr>
          <p:cNvPr id="10" name="矩形 9"/>
          <p:cNvSpPr/>
          <p:nvPr/>
        </p:nvSpPr>
        <p:spPr>
          <a:xfrm>
            <a:off x="4716016" y="220486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Lag3</a:t>
            </a:r>
            <a:endParaRPr lang="en-GB" dirty="0"/>
          </a:p>
        </p:txBody>
      </p:sp>
      <p:sp>
        <p:nvSpPr>
          <p:cNvPr id="11" name="矩形 10"/>
          <p:cNvSpPr/>
          <p:nvPr/>
        </p:nvSpPr>
        <p:spPr>
          <a:xfrm>
            <a:off x="4716016" y="263691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Lag4</a:t>
            </a:r>
            <a:endParaRPr lang="en-GB" dirty="0"/>
          </a:p>
        </p:txBody>
      </p:sp>
      <p:sp>
        <p:nvSpPr>
          <p:cNvPr id="12" name="矩形 11"/>
          <p:cNvSpPr/>
          <p:nvPr/>
        </p:nvSpPr>
        <p:spPr>
          <a:xfrm>
            <a:off x="4716016" y="3068960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Lag5</a:t>
            </a:r>
            <a:endParaRPr lang="en-GB" dirty="0"/>
          </a:p>
        </p:txBody>
      </p:sp>
      <p:sp>
        <p:nvSpPr>
          <p:cNvPr id="13" name="矩形 12"/>
          <p:cNvSpPr/>
          <p:nvPr/>
        </p:nvSpPr>
        <p:spPr>
          <a:xfrm>
            <a:off x="4716016" y="350100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Lag6</a:t>
            </a:r>
            <a:endParaRPr lang="en-GB" dirty="0"/>
          </a:p>
        </p:txBody>
      </p:sp>
      <p:sp>
        <p:nvSpPr>
          <p:cNvPr id="14" name="矩形 13"/>
          <p:cNvSpPr/>
          <p:nvPr/>
        </p:nvSpPr>
        <p:spPr>
          <a:xfrm>
            <a:off x="4716016" y="393305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Lag7</a:t>
            </a:r>
            <a:endParaRPr lang="en-GB" dirty="0"/>
          </a:p>
        </p:txBody>
      </p:sp>
      <p:sp>
        <p:nvSpPr>
          <p:cNvPr id="15" name="矩形 14"/>
          <p:cNvSpPr/>
          <p:nvPr/>
        </p:nvSpPr>
        <p:spPr>
          <a:xfrm>
            <a:off x="4716016" y="436510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Lag8</a:t>
            </a:r>
            <a:endParaRPr lang="en-GB" dirty="0"/>
          </a:p>
        </p:txBody>
      </p:sp>
      <p:sp>
        <p:nvSpPr>
          <p:cNvPr id="16" name="矩形 15"/>
          <p:cNvSpPr/>
          <p:nvPr/>
        </p:nvSpPr>
        <p:spPr>
          <a:xfrm>
            <a:off x="4716016" y="479715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Lag9</a:t>
            </a:r>
            <a:endParaRPr lang="en-GB" dirty="0"/>
          </a:p>
        </p:txBody>
      </p:sp>
      <p:sp>
        <p:nvSpPr>
          <p:cNvPr id="17" name="矩形 16"/>
          <p:cNvSpPr/>
          <p:nvPr/>
        </p:nvSpPr>
        <p:spPr>
          <a:xfrm>
            <a:off x="4716016" y="5229200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Lag10</a:t>
            </a:r>
            <a:endParaRPr lang="en-GB" dirty="0"/>
          </a:p>
        </p:txBody>
      </p:sp>
      <p:sp>
        <p:nvSpPr>
          <p:cNvPr id="18" name="椭圆 17"/>
          <p:cNvSpPr/>
          <p:nvPr/>
        </p:nvSpPr>
        <p:spPr>
          <a:xfrm>
            <a:off x="539552" y="3212976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electricity consumption</a:t>
            </a:r>
            <a:endParaRPr lang="en-GB" dirty="0"/>
          </a:p>
        </p:txBody>
      </p:sp>
      <p:cxnSp>
        <p:nvCxnSpPr>
          <p:cNvPr id="20" name="直接箭头连接符 19"/>
          <p:cNvCxnSpPr>
            <a:stCxn id="18" idx="6"/>
            <a:endCxn id="6" idx="1"/>
          </p:cNvCxnSpPr>
          <p:nvPr/>
        </p:nvCxnSpPr>
        <p:spPr>
          <a:xfrm flipV="1">
            <a:off x="2627784" y="1520788"/>
            <a:ext cx="2088232" cy="212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8" idx="1"/>
          </p:cNvCxnSpPr>
          <p:nvPr/>
        </p:nvCxnSpPr>
        <p:spPr>
          <a:xfrm flipV="1">
            <a:off x="2627784" y="1952836"/>
            <a:ext cx="2088232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6"/>
            <a:endCxn id="10" idx="1"/>
          </p:cNvCxnSpPr>
          <p:nvPr/>
        </p:nvCxnSpPr>
        <p:spPr>
          <a:xfrm flipV="1">
            <a:off x="2627784" y="238488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6"/>
            <a:endCxn id="11" idx="1"/>
          </p:cNvCxnSpPr>
          <p:nvPr/>
        </p:nvCxnSpPr>
        <p:spPr>
          <a:xfrm flipV="1">
            <a:off x="2627784" y="281693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6"/>
            <a:endCxn id="12" idx="1"/>
          </p:cNvCxnSpPr>
          <p:nvPr/>
        </p:nvCxnSpPr>
        <p:spPr>
          <a:xfrm flipV="1">
            <a:off x="2627784" y="3248980"/>
            <a:ext cx="208823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6"/>
            <a:endCxn id="13" idx="1"/>
          </p:cNvCxnSpPr>
          <p:nvPr/>
        </p:nvCxnSpPr>
        <p:spPr>
          <a:xfrm>
            <a:off x="2627784" y="3645024"/>
            <a:ext cx="208823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6"/>
            <a:endCxn id="14" idx="1"/>
          </p:cNvCxnSpPr>
          <p:nvPr/>
        </p:nvCxnSpPr>
        <p:spPr>
          <a:xfrm>
            <a:off x="2627784" y="3645024"/>
            <a:ext cx="208823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5" idx="1"/>
          </p:cNvCxnSpPr>
          <p:nvPr/>
        </p:nvCxnSpPr>
        <p:spPr>
          <a:xfrm>
            <a:off x="2627784" y="3645024"/>
            <a:ext cx="2088232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6"/>
            <a:endCxn id="16" idx="1"/>
          </p:cNvCxnSpPr>
          <p:nvPr/>
        </p:nvCxnSpPr>
        <p:spPr>
          <a:xfrm>
            <a:off x="2627784" y="3645024"/>
            <a:ext cx="2088232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17" idx="1"/>
          </p:cNvCxnSpPr>
          <p:nvPr/>
        </p:nvCxnSpPr>
        <p:spPr>
          <a:xfrm>
            <a:off x="2627784" y="3645024"/>
            <a:ext cx="2088232" cy="1764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6"/>
            <a:endCxn id="9" idx="1"/>
          </p:cNvCxnSpPr>
          <p:nvPr/>
        </p:nvCxnSpPr>
        <p:spPr>
          <a:xfrm>
            <a:off x="2627784" y="3645024"/>
            <a:ext cx="2088232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7" idx="1"/>
          </p:cNvCxnSpPr>
          <p:nvPr/>
        </p:nvCxnSpPr>
        <p:spPr>
          <a:xfrm>
            <a:off x="2627784" y="3645024"/>
            <a:ext cx="2088232" cy="262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83768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GB" dirty="0"/>
              <a:t>(lag1-lag 12)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7584" y="47971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GB" dirty="0"/>
              <a:t> represents how much the </a:t>
            </a:r>
            <a:r>
              <a:rPr lang="en-US" dirty="0"/>
              <a:t>monthly electricity consumption is affected by the specific one previous months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 series </a:t>
            </a:r>
            <a:r>
              <a:rPr lang="en-US" altLang="zh-CN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autoregression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14127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</a:t>
            </a:r>
            <a:r>
              <a:rPr lang="zh-CN" altLang="en-US" dirty="0"/>
              <a:t>：</a:t>
            </a:r>
            <a:r>
              <a:rPr lang="en-GB" dirty="0" err="1"/>
              <a:t>ele</a:t>
            </a:r>
            <a:r>
              <a:rPr lang="en-GB" dirty="0"/>
              <a:t>=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b0+b1*time + b1*elepo+b2*fa+b3*winter- </a:t>
            </a:r>
            <a:r>
              <a:rPr lang="en-GB" dirty="0">
                <a:solidFill>
                  <a:srgbClr val="FF0000"/>
                </a:solidFill>
              </a:rPr>
              <a:t>ϕ1 * Vt-1 – ϕ2 * Vt-2 – ϕ3 * Vt-3 – ϕ4 * Vt-4 – ϕ5 * Vt-5 – ϕ6 * Vt-6 – ϕ7 * Vt-7 – ϕ8 * Vt-8 – ϕ9 * Vt-9 - ϕ10 * Vt-10 - ϕ11 * Vt-11 - ϕ12 * Vt-12 - ϕ13 * Vt-13.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560" y="2492896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first part: the </a:t>
            </a:r>
            <a:r>
              <a:rPr lang="en-US" dirty="0" err="1"/>
              <a:t>MR</a:t>
            </a:r>
            <a:r>
              <a:rPr lang="en-US" dirty="0"/>
              <a:t> model we got previously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The second part: </a:t>
            </a:r>
            <a:r>
              <a:rPr lang="en-GB" dirty="0"/>
              <a:t>How the </a:t>
            </a:r>
            <a:r>
              <a:rPr lang="en-US" dirty="0"/>
              <a:t>monthly electricity consumption is affected by the specific previous months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l-GR" dirty="0"/>
              <a:t>Φ</a:t>
            </a:r>
            <a:r>
              <a:rPr lang="en-US" dirty="0"/>
              <a:t>(n) need to be decided; some lags have significant affection, others’ affections are not significant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Method: Stepwise autoregression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</a:t>
            </a:r>
            <a:r>
              <a:rPr lang="en-US" altLang="zh-CN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autoregression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E:\MSCA 602 AA\hy\project\pics of Sas\time serious\1st time stepwise timeserious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6752"/>
            <a:ext cx="68407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23528" y="6168007"/>
            <a:ext cx="83354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 </a:t>
            </a:r>
            <a:r>
              <a:rPr kumimoji="0" lang="zh-CN" alt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GB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b0+b1*time + b1*elepo+b2*fa+b3*winter- ϕ1 *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Vt-1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宋体" pitchFamily="2" charset="-122"/>
                <a:cs typeface="Times New Roman" pitchFamily="18" charset="0"/>
              </a:rPr>
              <a:t>–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ϕ9 * Vt-9 - ϕ12 * Vt-12 - ϕ13 * Vt-13</a:t>
            </a:r>
            <a:endParaRPr kumimoji="0" lang="en-GB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</a:t>
            </a:r>
            <a:r>
              <a:rPr lang="en-US" altLang="zh-CN" sz="44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autoregression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E:\MSCA 602 AA\hy\project\pics of Sas\time serious\1st time stepwise timeserious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560" y="1268760"/>
            <a:ext cx="68407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23528" y="6168007"/>
            <a:ext cx="83354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 </a:t>
            </a:r>
            <a:r>
              <a:rPr kumimoji="0" lang="zh-CN" alt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GB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b0+b1*time + b1*elepo+b2*fa+b3*winter- ϕ1 *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Vt-1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宋体" pitchFamily="2" charset="-122"/>
                <a:cs typeface="Times New Roman" pitchFamily="18" charset="0"/>
              </a:rPr>
              <a:t>–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ϕ9 * Vt-9 - ϕ12 * Vt-12 - ϕ13 * Vt-13</a:t>
            </a:r>
            <a:endParaRPr kumimoji="0" lang="en-GB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7825" y="2996952"/>
            <a:ext cx="3686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Parameter Estimation</a:t>
            </a: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95536" y="5786680"/>
            <a:ext cx="82456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 </a:t>
            </a:r>
            <a:r>
              <a:rPr kumimoji="0" lang="zh-CN" alt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GB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b0+b1*time + b1*elepo+b2*fa+b3*winter- ϕ1 *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Vt-1 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宋体" pitchFamily="2" charset="-122"/>
                <a:cs typeface="Times New Roman" pitchFamily="18" charset="0"/>
              </a:rPr>
              <a:t>–</a:t>
            </a:r>
            <a:r>
              <a:rPr kumimoji="0" lang="en-GB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ϕ9 * Vt-9 - ϕ12 * Vt-12 - ϕ13 * Vt-13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R-square value is 0.7258; P-value is 0.7853</a:t>
            </a:r>
            <a:endParaRPr kumimoji="0" lang="en-GB" altLang="zh-CN" sz="20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6" descr="E:\MSCA 602 AA\hy\project\pics of Sas\time serious\normality te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40140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</a:t>
            </a:r>
            <a:r>
              <a:rPr lang="en-GB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for Heteroscedasticity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3518" y="1268760"/>
            <a:ext cx="343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Methodology: the Q statistics test 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605123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11560" y="594928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The p-values for the test statistics are given in parentheses. These tests strongly indicate </a:t>
            </a:r>
            <a:r>
              <a:rPr lang="en-GB" dirty="0" err="1"/>
              <a:t>heteroscedasticity</a:t>
            </a:r>
            <a:r>
              <a:rPr lang="en-GB" dirty="0"/>
              <a:t>, with p &lt; 0.0001 for all lag windows.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97261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</a:t>
            </a:r>
            <a:r>
              <a:rPr lang="en-GB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for Normality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23528" y="573325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According to the normality analysis, the normality test is not significant (p = 0.483), which supports the normality consumption.</a:t>
            </a:r>
          </a:p>
        </p:txBody>
      </p:sp>
      <p:pic>
        <p:nvPicPr>
          <p:cNvPr id="7" name="图片 6" descr="E:\MSCA 602 AA\hy\project\pics of Sas\time serious\normality te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40768"/>
            <a:ext cx="688538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612576" y="426671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Future Improvement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95536" y="1129626"/>
            <a:ext cx="848263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assumption tests need to be done before building the model</a:t>
            </a:r>
          </a:p>
          <a:p>
            <a:r>
              <a:rPr lang="en-GB" dirty="0"/>
              <a:t>- Linearity</a:t>
            </a:r>
          </a:p>
          <a:p>
            <a:r>
              <a:rPr lang="en-GB" dirty="0"/>
              <a:t>- Independence</a:t>
            </a:r>
          </a:p>
          <a:p>
            <a:r>
              <a:rPr lang="en-GB" dirty="0"/>
              <a:t>- Homoscedasticity</a:t>
            </a:r>
          </a:p>
          <a:p>
            <a:r>
              <a:rPr lang="en-GB" dirty="0"/>
              <a:t>- Normality</a:t>
            </a:r>
          </a:p>
          <a:p>
            <a:r>
              <a:rPr lang="en-GB" dirty="0"/>
              <a:t>- No multicollinearity</a:t>
            </a:r>
          </a:p>
          <a:p>
            <a:r>
              <a:rPr lang="en-GB" dirty="0"/>
              <a:t>- Autocorrelation</a:t>
            </a:r>
          </a:p>
          <a:p>
            <a:endParaRPr lang="en-GB" dirty="0"/>
          </a:p>
          <a:p>
            <a:r>
              <a:rPr lang="en-GB" dirty="0"/>
              <a:t>2. When a lot of predictors are included, overfitting might occur. Ridge and Lasso regression can help reduce Overfitting</a:t>
            </a:r>
          </a:p>
          <a:p>
            <a:endParaRPr lang="en-GB" dirty="0"/>
          </a:p>
          <a:p>
            <a:r>
              <a:rPr lang="en-GB" dirty="0"/>
              <a:t>3. Sample size can be enlarged to improve the P-value</a:t>
            </a:r>
          </a:p>
          <a:p>
            <a:endParaRPr lang="en-GB" dirty="0"/>
          </a:p>
          <a:p>
            <a:r>
              <a:rPr lang="en-GB" dirty="0"/>
              <a:t>3. Another future improvement is that the forecasting should be compared with actual data to test the forecasting reliability (RMSE)</a:t>
            </a:r>
          </a:p>
          <a:p>
            <a:endParaRPr lang="en-GB" dirty="0"/>
          </a:p>
          <a:p>
            <a:r>
              <a:rPr lang="en-GB" dirty="0"/>
              <a:t>4. The last improvement is that the model needs to be tested and updated by repeatedly running the steps with new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86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Thanks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Question?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1548680" y="404664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Back ground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3"/>
            <a:ext cx="394348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4170" y="3861048"/>
            <a:ext cx="4166490" cy="250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4048" y="170080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Energy shortage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58112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problem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1908720" y="421131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Objective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528763"/>
            <a:ext cx="64293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87624" y="573325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plan the production of electric energy strategically to reduce the waste?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133265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altLang="zh-CN" sz="4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484784"/>
            <a:ext cx="69847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variables (</a:t>
            </a:r>
            <a:r>
              <a:rPr lang="en-US" altLang="zh-CN" dirty="0"/>
              <a:t>Stepwise)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1043608" y="2636912"/>
            <a:ext cx="69847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how previous months (12 months) affect the electricity consumption</a:t>
            </a:r>
            <a:endParaRPr lang="en-GB" dirty="0"/>
          </a:p>
        </p:txBody>
      </p:sp>
      <p:sp>
        <p:nvSpPr>
          <p:cNvPr id="8" name="矩形 7"/>
          <p:cNvSpPr/>
          <p:nvPr/>
        </p:nvSpPr>
        <p:spPr>
          <a:xfrm>
            <a:off x="1043608" y="3717032"/>
            <a:ext cx="69847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 the model</a:t>
            </a:r>
            <a:endParaRPr lang="en-GB" dirty="0"/>
          </a:p>
        </p:txBody>
      </p:sp>
      <p:sp>
        <p:nvSpPr>
          <p:cNvPr id="9" name="矩形 8"/>
          <p:cNvSpPr/>
          <p:nvPr/>
        </p:nvSpPr>
        <p:spPr>
          <a:xfrm>
            <a:off x="1043608" y="4797152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the model (R-square, 2 consumptions) </a:t>
            </a:r>
            <a:endParaRPr lang="en-GB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83968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507932" y="421131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Quantitative Variables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340768"/>
            <a:ext cx="2061185" cy="146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772816"/>
            <a:ext cx="2286998" cy="155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2780928"/>
            <a:ext cx="2606031" cy="150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3284984"/>
            <a:ext cx="2448272" cy="15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4293096"/>
            <a:ext cx="261977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1268760"/>
            <a:ext cx="2088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Unemployment numbers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Electricity price(&gt; 5000watts and &lt; 5000 watts)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Population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Temperature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Hourly salary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507932" y="421131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Qualitative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seasons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5712393" cy="44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97261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selection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4807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97261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selection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96" y="1700808"/>
            <a:ext cx="89868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08104" y="2636912"/>
            <a:ext cx="1080120" cy="23042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5536" y="522920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remove </a:t>
            </a:r>
            <a:r>
              <a:rPr lang="en-US" b="1" dirty="0"/>
              <a:t>pop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972616" y="476672"/>
            <a:ext cx="6808124" cy="5355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Stepwise selection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677150" cy="314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47971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remove </a:t>
            </a:r>
            <a:r>
              <a:rPr lang="en-US" b="1" dirty="0" err="1"/>
              <a:t>une</a:t>
            </a:r>
            <a:r>
              <a:rPr lang="en-US" dirty="0"/>
              <a:t>, and </a:t>
            </a:r>
            <a:r>
              <a:rPr lang="en-US" b="1" dirty="0" err="1"/>
              <a:t>su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1240</Words>
  <Application>Microsoft Office PowerPoint</Application>
  <PresentationFormat>On-screen Show (4:3)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UI</vt:lpstr>
      <vt:lpstr>Segoe UI Black</vt:lpstr>
      <vt:lpstr>Segoe UI Semibold</vt:lpstr>
      <vt:lpstr>Segoe UI Semilight</vt:lpstr>
      <vt:lpstr>Times New Roman</vt:lpstr>
      <vt:lpstr>Office 主题</vt:lpstr>
      <vt:lpstr>The forecasting model for the electricity consumption in Quebec   - Christopher W. Craighead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Huang, Tyler</cp:lastModifiedBy>
  <cp:revision>110</cp:revision>
  <dcterms:created xsi:type="dcterms:W3CDTF">2019-02-02T02:46:30Z</dcterms:created>
  <dcterms:modified xsi:type="dcterms:W3CDTF">2024-02-20T22:11:43Z</dcterms:modified>
</cp:coreProperties>
</file>