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67E4-F6F1-A10F-39E9-C530F321B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296AD-37F7-F681-B901-FBA6ABC11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5F5D-C580-52AE-7723-85EF10BF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05BB-A77D-F47F-5D1F-88940EA8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8CE1-B1DD-32CA-C885-439EBC7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148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5785-C26A-A513-160C-08A93702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CA4BE-1B23-7677-7A19-8357602E2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1C60-4CAE-6957-C12A-5A55A56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DBAF-2413-E79A-327E-5BE59D7E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4AA2-C615-8268-473F-3974307A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71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8363A-3214-7D25-E2C3-10C1181DA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BDE6E-C2A3-A9D5-D628-41C41A8C8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E061-8AF2-ADD2-F1A9-458B0606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FC88-5D1D-3012-C4F7-BEC9554E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B4B2-21B5-2EB2-2482-2BFBE987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955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C3D-9274-59EA-5675-B2FA07B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86B2-53E1-488B-CE5F-80012900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1473-BFD4-6E3D-C2D4-3AD2859A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21DA-ED45-C348-C933-8FA7938C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FA2C-838B-47DE-7443-2001B5E9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21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DAF4-F471-EB3B-25F7-3C1739EE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29A1F-55EA-BF83-A1E5-064B4F52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6494-A942-1E02-F11A-A683FCB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42A9-1BB6-D5C1-27D2-9DB6D0AF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FCAE-BBAB-3A95-43D9-8D4B7B3B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432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E6E8-FBB9-FDF4-356C-AE83D72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AB5A-F035-BB64-CA6E-1704853D1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2A517-C0DA-E3C1-EDA1-5DED30659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67AFA-6F48-676B-79BB-8B3B0979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7C5E-4DDB-150D-FEB1-BF5BD51B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7896-6A65-9D1C-C77A-D4F22CA5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42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603C-E927-4CD7-944C-1971ECF5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B1B66-A8CE-6C2F-8C16-8AA03D18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BA9A-466B-FF54-1835-6DA2D51F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E39B8-C8C5-65CC-6157-1B0DECA1F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94040-D219-4180-7569-179E8869D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FEF31-E1E5-0900-7FCC-7DD58FF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63D90-573A-D03E-8E72-98CB1FF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6736E-AB1B-E46C-23BA-280DCAB9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18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72D4-B896-2D77-35B5-3A3BD701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ED1DD-13A0-655B-C976-5A4261A7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F54E3-305E-3523-AEC5-11DF84A8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ED2A6-B54C-BEEE-CF4F-8A5C732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638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04D6-3E92-9FFD-D106-C91EEEC7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8F232-14DA-1682-836B-69637703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8E48-817F-9F85-5ED1-2E8738BD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270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5378-3937-C6A3-C22A-A62AFD57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D28B-7B2C-E9E4-EA00-E76680B7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47EB-4C7C-36CB-C393-D8E2007C5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3D69-79AD-C03C-266F-80EBA6C3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A811D-0C40-A5D5-DFA8-87600F3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F280B-F9C9-906A-1265-9B6F651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791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1573-CBB5-1ECA-1D75-56F2B9A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E8E77-83BF-B8FD-282D-7B39E617A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3C643-5AC9-2D4B-3A0D-B1A7E447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02CE3-8F5E-66EA-0FAE-B6005374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40AE3-D115-5D5A-7A03-DF16856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B5DF-361A-17CA-A2C5-C4967BDF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98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C0F89-B34E-9A52-2835-BE6B7E2B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888A0-B66E-A7C6-DFBB-CC76605D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3EB0-D07E-840C-DF59-59B0A1C8D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8ED3-D896-5843-B248-46BA2CED6A8F}" type="datetimeFigureOut">
              <a:rPr lang="en-JP" smtClean="0"/>
              <a:t>2022/08/04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DA6E-4A7A-5C12-68B4-669BB0626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FF41-1B92-0275-CC9C-9BC1346BD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A789-3136-0242-9CC6-2F4392605F0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278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F9BD-433A-265A-7AC4-16300A470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7847C-DB9A-5D1F-B9AA-9650F010A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基础和数据清理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7987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C061530-522D-5EA3-BFB8-635647E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1027906"/>
            <a:ext cx="7153790" cy="50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4FBBF-CDCB-895C-1E29-B6AAEE015755}"/>
              </a:ext>
            </a:extLst>
          </p:cNvPr>
          <p:cNvSpPr txBox="1"/>
          <p:nvPr/>
        </p:nvSpPr>
        <p:spPr>
          <a:xfrm>
            <a:off x="838200" y="2536448"/>
            <a:ext cx="2804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大家打开</a:t>
            </a:r>
            <a:r>
              <a:rPr lang="en-US" altLang="zh-CN" sz="2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vs</a:t>
            </a:r>
            <a:r>
              <a:rPr lang="zh-CN" altLang="en-US" sz="2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code</a:t>
            </a:r>
            <a:r>
              <a:rPr lang="zh-CN" altLang="en-US" sz="2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 我们来写代码</a:t>
            </a:r>
            <a:endParaRPr lang="en-JP" sz="2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49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FFEC-2139-6A30-3564-5CA76C2E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机器学习</a:t>
            </a:r>
            <a:r>
              <a:rPr lang="en-US" altLang="zh-CN" dirty="0"/>
              <a:t>-</a:t>
            </a:r>
            <a:r>
              <a:rPr lang="zh-CN" altLang="en-US" dirty="0"/>
              <a:t>异常值检测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352D-AD33-6F9A-87E2-9FE17096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适用于高纬度的数据处理</a:t>
            </a:r>
          </a:p>
          <a:p>
            <a:r>
              <a: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计算速度比较慢</a:t>
            </a: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JP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代表方法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DBScan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Clustering</a:t>
            </a:r>
          </a:p>
          <a:p>
            <a:pPr lvl="1"/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Isolation Forest</a:t>
            </a:r>
          </a:p>
          <a:p>
            <a:pPr marL="457200" lvl="1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457200" lvl="1" indent="0">
              <a:buNone/>
            </a:pP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这些算法比较复杂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，不是我们这节课的重点，我就简单的介绍一下</a:t>
            </a:r>
            <a:endParaRPr lang="en-JP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endParaRPr lang="en-JP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30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B2A-056F-8E4D-9114-F2B64657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r>
              <a:rPr lang="en-US" dirty="0"/>
              <a:t> Clustering</a:t>
            </a:r>
            <a:endParaRPr lang="en-JP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01BCD1-0A3E-A7BE-8ACD-986A6E6F8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03" y="1903283"/>
            <a:ext cx="5356139" cy="35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42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44F9-9827-B63C-3351-AC11E1FA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Isolation Forest</a:t>
            </a:r>
            <a:endParaRPr lang="en-JP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DAB19AF-C2D1-1DF6-2931-3D5D5DC7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68" y="2767914"/>
            <a:ext cx="5457985" cy="24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E26516C-AB2E-A6D0-5F2F-A56ACB79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439" y="1943272"/>
            <a:ext cx="54991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1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AF83-41C2-5BE4-8355-244443A3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编程时间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9914-3795-171A-EBE8-9C7594F2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大家打开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3291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CD6F-9B9E-1AAC-4CAE-06B96778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今天的课程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3BAF-4B0E-908B-05AC-E8A8FCC8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数据清理</a:t>
            </a:r>
          </a:p>
          <a:p>
            <a:pPr lvl="1"/>
            <a:r>
              <a:rPr lang="en-JP" dirty="0"/>
              <a:t>异常值检测</a:t>
            </a:r>
          </a:p>
          <a:p>
            <a:pPr lvl="2"/>
            <a:r>
              <a:rPr lang="en-JP" dirty="0"/>
              <a:t>标准差</a:t>
            </a:r>
          </a:p>
          <a:p>
            <a:pPr lvl="2"/>
            <a:r>
              <a:rPr lang="en-JP" dirty="0"/>
              <a:t>IQR</a:t>
            </a:r>
          </a:p>
          <a:p>
            <a:pPr lvl="1"/>
            <a:r>
              <a:rPr lang="en-US" dirty="0" err="1"/>
              <a:t>机器学习异常值检测</a:t>
            </a:r>
            <a:endParaRPr lang="en-US" dirty="0"/>
          </a:p>
          <a:p>
            <a:pPr lvl="2"/>
            <a:r>
              <a:rPr lang="en-US" dirty="0" err="1"/>
              <a:t>DBScan</a:t>
            </a:r>
            <a:r>
              <a:rPr lang="en-US" dirty="0"/>
              <a:t> Clustering</a:t>
            </a:r>
          </a:p>
          <a:p>
            <a:pPr lvl="2"/>
            <a:r>
              <a:rPr lang="en-US" dirty="0"/>
              <a:t>Isolation Forest</a:t>
            </a:r>
          </a:p>
          <a:p>
            <a:pPr lvl="1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07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6BC0-F474-EA34-4538-672A0E44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标准差 异常值检测</a:t>
            </a:r>
          </a:p>
        </p:txBody>
      </p:sp>
      <p:pic>
        <p:nvPicPr>
          <p:cNvPr id="1026" name="Picture 2" descr="Standard Deviation: Everything You Need to Know">
            <a:extLst>
              <a:ext uri="{FF2B5EF4-FFF2-40B4-BE49-F238E27FC236}">
                <a16:creationId xmlns:a16="http://schemas.microsoft.com/office/drawing/2014/main" id="{F08A36CD-28DB-7EA1-E707-70580B3F1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34" y="2063637"/>
            <a:ext cx="5853670" cy="390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190165-B391-0585-79DB-521B8EB82E0D}"/>
                  </a:ext>
                </a:extLst>
              </p:cNvPr>
              <p:cNvSpPr txBox="1"/>
              <p:nvPr/>
            </p:nvSpPr>
            <p:spPr>
              <a:xfrm>
                <a:off x="1329735" y="2302176"/>
                <a:ext cx="3568606" cy="327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假设数据是正态分布</a:t>
                </a:r>
                <a:r>
                  <a:rPr lang="zh-CN" altLang="en-US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：</a:t>
                </a:r>
                <a:endParaRPr lang="en-US" altLang="zh-CN" sz="2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600" b="0" i="1" smtClean="0">
                          <a:latin typeface="Cambria Math" panose="02040503050406030204" pitchFamily="18" charset="0"/>
                          <a:ea typeface="Microsoft YaHei UI Light" panose="020B0502040204020203" pitchFamily="34" charset="-122"/>
                        </a:rPr>
                        <m:t>𝑆</m:t>
                      </m:r>
                      <m:r>
                        <a:rPr lang="en-CA" altLang="zh-CN" sz="2600" b="0" i="1" smtClean="0">
                          <a:latin typeface="Cambria Math" panose="02040503050406030204" pitchFamily="18" charset="0"/>
                          <a:ea typeface="Microsoft YaHei UI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altLang="zh-CN" sz="2600" b="0" i="1" smtClean="0">
                              <a:latin typeface="Cambria Math" panose="02040503050406030204" pitchFamily="18" charset="0"/>
                              <a:ea typeface="Microsoft YaHei UI Light" panose="020B0502040204020203" pitchFamily="34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altLang="zh-CN" sz="2600" b="0" i="1" smtClean="0">
                                  <a:latin typeface="Cambria Math" panose="02040503050406030204" pitchFamily="18" charset="0"/>
                                  <a:ea typeface="Microsoft YaHei UI Light" panose="020B0502040204020203" pitchFamily="34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CA" altLang="zh-CN" sz="2600" b="0" i="1" smtClean="0">
                                      <a:latin typeface="Cambria Math" panose="02040503050406030204" pitchFamily="18" charset="0"/>
                                      <a:ea typeface="Microsoft YaHei UI Light" panose="020B0502040204020203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CA" altLang="zh-CN" sz="2600" b="0" i="1" smtClean="0">
                                      <a:latin typeface="Cambria Math" panose="02040503050406030204" pitchFamily="18" charset="0"/>
                                      <a:ea typeface="Microsoft YaHei UI Light" panose="020B0502040204020203" pitchFamily="34" charset="-122"/>
                                    </a:rPr>
                                    <m:t>𝑖</m:t>
                                  </m:r>
                                  <m:r>
                                    <a:rPr lang="en-CA" altLang="zh-CN" sz="2600" b="0" i="1" smtClean="0">
                                      <a:latin typeface="Cambria Math" panose="02040503050406030204" pitchFamily="18" charset="0"/>
                                      <a:ea typeface="Microsoft YaHei UI Light" panose="020B0502040204020203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altLang="zh-CN" sz="2600" b="0" i="1" smtClean="0">
                                      <a:latin typeface="Cambria Math" panose="02040503050406030204" pitchFamily="18" charset="0"/>
                                      <a:ea typeface="Microsoft YaHei UI Light" panose="020B0502040204020203" pitchFamily="34" charset="-122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CA" altLang="zh-CN" sz="2600" b="0" i="1" smtClean="0">
                                          <a:latin typeface="Cambria Math" panose="02040503050406030204" pitchFamily="18" charset="0"/>
                                          <a:ea typeface="Microsoft YaHei UI Light" panose="020B0502040204020203" pitchFamily="34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altLang="zh-CN" sz="2600" b="0" i="1" smtClean="0">
                                              <a:latin typeface="Cambria Math" panose="02040503050406030204" pitchFamily="18" charset="0"/>
                                              <a:ea typeface="Microsoft YaHei UI Light" panose="020B0502040204020203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altLang="zh-CN" sz="2600" b="0" i="1" smtClean="0">
                                                  <a:latin typeface="Cambria Math" panose="02040503050406030204" pitchFamily="18" charset="0"/>
                                                  <a:ea typeface="Microsoft YaHei UI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altLang="zh-CN" sz="2600" b="0" i="1" smtClean="0">
                                                  <a:latin typeface="Cambria Math" panose="02040503050406030204" pitchFamily="18" charset="0"/>
                                                  <a:ea typeface="Microsoft YaHei UI Light" panose="020B0502040204020203" pitchFamily="34" charset="-122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altLang="zh-CN" sz="2600" b="0" i="1" smtClean="0">
                                                  <a:latin typeface="Cambria Math" panose="02040503050406030204" pitchFamily="18" charset="0"/>
                                                  <a:ea typeface="Microsoft YaHei UI Light" panose="020B0502040204020203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altLang="zh-CN" sz="2600" b="0" i="1" smtClean="0">
                                              <a:latin typeface="Cambria Math" panose="02040503050406030204" pitchFamily="18" charset="0"/>
                                              <a:ea typeface="Microsoft YaHei UI Light" panose="020B0502040204020203" pitchFamily="34" charset="-122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A" altLang="zh-CN" sz="2600" b="0" i="1" smtClean="0">
                                                  <a:latin typeface="Cambria Math" panose="02040503050406030204" pitchFamily="18" charset="0"/>
                                                  <a:ea typeface="Microsoft YaHei UI Light" panose="020B0502040204020203" pitchFamily="34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A" altLang="zh-CN" sz="2600" b="0" i="1" smtClean="0">
                                                  <a:latin typeface="Cambria Math" panose="02040503050406030204" pitchFamily="18" charset="0"/>
                                                  <a:ea typeface="Microsoft YaHei UI Light" panose="020B0502040204020203" pitchFamily="34" charset="-12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altLang="zh-CN" sz="2600" b="0" i="1" smtClean="0">
                                          <a:latin typeface="Cambria Math" panose="02040503050406030204" pitchFamily="18" charset="0"/>
                                          <a:ea typeface="Microsoft YaHei UI Light" panose="020B0502040204020203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CA" altLang="zh-CN" sz="2600" b="0" i="1" smtClean="0">
                                  <a:latin typeface="Cambria Math" panose="02040503050406030204" pitchFamily="18" charset="0"/>
                                  <a:ea typeface="Microsoft YaHei UI Light" panose="020B0502040204020203" pitchFamily="34" charset="-122"/>
                                </a:rPr>
                                <m:t>𝑛</m:t>
                              </m:r>
                              <m:r>
                                <a:rPr lang="en-CA" altLang="zh-CN" sz="2600" b="0" i="1" smtClean="0">
                                  <a:latin typeface="Cambria Math" panose="02040503050406030204" pitchFamily="18" charset="0"/>
                                  <a:ea typeface="Microsoft YaHei UI Light" panose="020B0502040204020203" pitchFamily="34" charset="-122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endParaRPr lang="en-JP" sz="2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r>
                  <a:rPr lang="en-JP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n = 点的数量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CA" altLang="zh-CN" sz="2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CA" altLang="zh-CN" sz="2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US" altLang="zh-CN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=</a:t>
                </a:r>
                <a:r>
                  <a:rPr lang="zh-CN" altLang="en-US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每一个点的值</a:t>
                </a:r>
                <a:endParaRPr lang="en-US" altLang="zh-CN" sz="2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altLang="zh-CN" sz="2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accPr>
                      <m:e>
                        <m:r>
                          <a:rPr lang="en-CA" altLang="zh-CN" sz="2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US" altLang="zh-CN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=</a:t>
                </a:r>
                <a:r>
                  <a:rPr lang="zh-CN" altLang="en-US" sz="2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所有点的平均值</a:t>
                </a:r>
                <a:endParaRPr lang="en-JP" sz="2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190165-B391-0585-79DB-521B8EB82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735" y="2302176"/>
                <a:ext cx="3568606" cy="3275064"/>
              </a:xfrm>
              <a:prstGeom prst="rect">
                <a:avLst/>
              </a:prstGeom>
              <a:blipFill>
                <a:blip r:embed="rId3"/>
                <a:stretch>
                  <a:fillRect l="-2837" t="-1544" r="-709" b="-347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8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0378-078E-B7F6-1AD4-EAE6087C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1772-CA36-8279-0016-F81BFC1D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5118" cy="4351338"/>
          </a:xfrm>
        </p:spPr>
        <p:txBody>
          <a:bodyPr/>
          <a:lstStyle/>
          <a:p>
            <a:r>
              <a: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一般是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个标准差以外的数据为异常值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例子：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大家打开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vs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code</a:t>
            </a:r>
            <a:endParaRPr lang="en-JP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2" descr="Standard Deviation: Everything You Need to Know">
            <a:extLst>
              <a:ext uri="{FF2B5EF4-FFF2-40B4-BE49-F238E27FC236}">
                <a16:creationId xmlns:a16="http://schemas.microsoft.com/office/drawing/2014/main" id="{7BA4D4B5-7505-4D1C-DC8B-4F64A13E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18" y="2048723"/>
            <a:ext cx="5853670" cy="390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6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515-1AB9-DE62-7809-0594D50E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IQR异常值检测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03B26-2128-A3C0-7CD1-CF5B6DE5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27" y="1922189"/>
            <a:ext cx="6064211" cy="4272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4646B-39EC-EE2D-9E1B-AE829362E645}"/>
              </a:ext>
            </a:extLst>
          </p:cNvPr>
          <p:cNvSpPr txBox="1"/>
          <p:nvPr/>
        </p:nvSpPr>
        <p:spPr>
          <a:xfrm>
            <a:off x="838200" y="3566002"/>
            <a:ext cx="31854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箱线图来可视化数据</a:t>
            </a:r>
            <a:endParaRPr lang="en-JP" sz="2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B29F84-378E-C634-0DE6-EA88C0EF23A4}"/>
              </a:ext>
            </a:extLst>
          </p:cNvPr>
          <p:cNvSpPr/>
          <p:nvPr/>
        </p:nvSpPr>
        <p:spPr>
          <a:xfrm>
            <a:off x="5078896" y="3687417"/>
            <a:ext cx="487017" cy="4870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99818D-E62E-7A19-59A0-9AA9A46BBE9C}"/>
              </a:ext>
            </a:extLst>
          </p:cNvPr>
          <p:cNvSpPr/>
          <p:nvPr/>
        </p:nvSpPr>
        <p:spPr>
          <a:xfrm>
            <a:off x="10161105" y="3667538"/>
            <a:ext cx="487017" cy="4870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5BBD2-01DA-3DED-8FFD-9E227A328800}"/>
              </a:ext>
            </a:extLst>
          </p:cNvPr>
          <p:cNvCxnSpPr/>
          <p:nvPr/>
        </p:nvCxnSpPr>
        <p:spPr>
          <a:xfrm flipV="1">
            <a:off x="2971800" y="4154555"/>
            <a:ext cx="2107096" cy="11529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455391-A992-4288-F8E6-B71C31919408}"/>
              </a:ext>
            </a:extLst>
          </p:cNvPr>
          <p:cNvCxnSpPr>
            <a:cxnSpLocks/>
          </p:cNvCxnSpPr>
          <p:nvPr/>
        </p:nvCxnSpPr>
        <p:spPr>
          <a:xfrm flipH="1" flipV="1">
            <a:off x="10648122" y="4154555"/>
            <a:ext cx="1052909" cy="7934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2C0F6F-8DF0-4222-3FA9-C77064D1C249}"/>
              </a:ext>
            </a:extLst>
          </p:cNvPr>
          <p:cNvSpPr txBox="1"/>
          <p:nvPr/>
        </p:nvSpPr>
        <p:spPr>
          <a:xfrm>
            <a:off x="2430943" y="5476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异常数据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38076-6F3A-2EA5-36E4-2264DB8CC8BB}"/>
              </a:ext>
            </a:extLst>
          </p:cNvPr>
          <p:cNvSpPr txBox="1"/>
          <p:nvPr/>
        </p:nvSpPr>
        <p:spPr>
          <a:xfrm>
            <a:off x="11147033" y="5065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异常数据</a:t>
            </a:r>
          </a:p>
        </p:txBody>
      </p:sp>
    </p:spTree>
    <p:extLst>
      <p:ext uri="{BB962C8B-B14F-4D97-AF65-F5344CB8AC3E}">
        <p14:creationId xmlns:p14="http://schemas.microsoft.com/office/powerpoint/2010/main" val="10225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B3BB-0CD8-5B34-733F-14962F04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IQR异常值检测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DB8137-481C-9D5D-3040-CA9020C1E1D8}"/>
              </a:ext>
            </a:extLst>
          </p:cNvPr>
          <p:cNvGrpSpPr/>
          <p:nvPr/>
        </p:nvGrpSpPr>
        <p:grpSpPr>
          <a:xfrm>
            <a:off x="0" y="2260600"/>
            <a:ext cx="12192000" cy="3665920"/>
            <a:chOff x="0" y="2260600"/>
            <a:chExt cx="12192000" cy="3665920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66EF2CD-A186-EACE-9A88-1F11BE4A66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13"/>
            <a:stretch/>
          </p:blipFill>
          <p:spPr bwMode="auto">
            <a:xfrm>
              <a:off x="0" y="2260600"/>
              <a:ext cx="12192000" cy="327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B90866-AA4E-F6DE-EC67-77AE1921A10F}"/>
                </a:ext>
              </a:extLst>
            </p:cNvPr>
            <p:cNvSpPr txBox="1"/>
            <p:nvPr/>
          </p:nvSpPr>
          <p:spPr>
            <a:xfrm>
              <a:off x="1185448" y="55526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最小值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574959-5018-9E31-A213-B9030767200E}"/>
                </a:ext>
              </a:extLst>
            </p:cNvPr>
            <p:cNvSpPr txBox="1"/>
            <p:nvPr/>
          </p:nvSpPr>
          <p:spPr>
            <a:xfrm>
              <a:off x="3169716" y="5552686"/>
              <a:ext cx="14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Q1</a:t>
              </a:r>
              <a:r>
                <a:rPr lang="zh-CN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 </a:t>
              </a:r>
              <a:r>
                <a:rPr lang="ja-JP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四分位值</a:t>
              </a:r>
              <a:endPara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44639A-D638-35BA-202A-11CC7B89D8D8}"/>
                </a:ext>
              </a:extLst>
            </p:cNvPr>
            <p:cNvSpPr txBox="1"/>
            <p:nvPr/>
          </p:nvSpPr>
          <p:spPr>
            <a:xfrm>
              <a:off x="7381591" y="5557188"/>
              <a:ext cx="1423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Q</a:t>
              </a:r>
              <a:r>
                <a:rPr lang="en-US" altLang="zh-CN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3</a:t>
              </a:r>
              <a:r>
                <a:rPr lang="ja-JP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四分位值</a:t>
              </a:r>
              <a:endPara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23CB04-6173-5D03-A0BE-9298BE99EC5E}"/>
                </a:ext>
              </a:extLst>
            </p:cNvPr>
            <p:cNvSpPr txBox="1"/>
            <p:nvPr/>
          </p:nvSpPr>
          <p:spPr>
            <a:xfrm>
              <a:off x="4821844" y="5552686"/>
              <a:ext cx="2577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Q</a:t>
              </a:r>
              <a:r>
                <a:rPr lang="en-US" altLang="zh-CN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</a:t>
              </a:r>
              <a:r>
                <a:rPr lang="ja-JP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四分位值</a:t>
              </a:r>
              <a:r>
                <a:rPr lang="zh-CN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（</a:t>
              </a:r>
              <a:r>
                <a:rPr lang="en-JP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中位数</a:t>
              </a:r>
              <a:r>
                <a:rPr lang="zh-CN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）</a:t>
              </a:r>
              <a:endPara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7ADAE-4BD3-0E33-775F-C985D25A1BE4}"/>
                </a:ext>
              </a:extLst>
            </p:cNvPr>
            <p:cNvSpPr txBox="1"/>
            <p:nvPr/>
          </p:nvSpPr>
          <p:spPr>
            <a:xfrm>
              <a:off x="9931560" y="5552686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最大值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64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FD22E32-D6BB-D63C-80A2-26DDA0BD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73" y="552008"/>
            <a:ext cx="7153790" cy="50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5C2610-5391-72D7-7325-F055AA0A686F}"/>
              </a:ext>
            </a:extLst>
          </p:cNvPr>
          <p:cNvSpPr txBox="1"/>
          <p:nvPr/>
        </p:nvSpPr>
        <p:spPr>
          <a:xfrm>
            <a:off x="4097929" y="5813549"/>
            <a:ext cx="31854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600" dirty="0"/>
              <a:t>假设数据是正态分布</a:t>
            </a:r>
          </a:p>
        </p:txBody>
      </p:sp>
    </p:spTree>
    <p:extLst>
      <p:ext uri="{BB962C8B-B14F-4D97-AF65-F5344CB8AC3E}">
        <p14:creationId xmlns:p14="http://schemas.microsoft.com/office/powerpoint/2010/main" val="390197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A35C-9096-FBD8-82BD-9D92252A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计算四分位值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54376-9FB8-AC22-ED37-38545B68BABC}"/>
              </a:ext>
            </a:extLst>
          </p:cNvPr>
          <p:cNvSpPr txBox="1"/>
          <p:nvPr/>
        </p:nvSpPr>
        <p:spPr>
          <a:xfrm>
            <a:off x="630195" y="2975973"/>
            <a:ext cx="1062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4800" dirty="0"/>
              <a:t>1,3,5,8,13,15,20,21,24,26,30,34,40,41,47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06783-5F35-955C-ACAF-12ABCC4DF006}"/>
              </a:ext>
            </a:extLst>
          </p:cNvPr>
          <p:cNvSpPr txBox="1"/>
          <p:nvPr/>
        </p:nvSpPr>
        <p:spPr>
          <a:xfrm>
            <a:off x="838200" y="1774556"/>
            <a:ext cx="1353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分成</a:t>
            </a:r>
            <a:r>
              <a:rPr lang="en-US" altLang="zh-CN" sz="2600" dirty="0"/>
              <a:t>4</a:t>
            </a:r>
            <a:r>
              <a:rPr lang="zh-CN" altLang="en-US" sz="2600" dirty="0"/>
              <a:t>份</a:t>
            </a:r>
            <a:endParaRPr lang="en-JP" sz="2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8DCE4E-680F-F2D1-337F-AB95ED062555}"/>
              </a:ext>
            </a:extLst>
          </p:cNvPr>
          <p:cNvCxnSpPr>
            <a:cxnSpLocks/>
          </p:cNvCxnSpPr>
          <p:nvPr/>
        </p:nvCxnSpPr>
        <p:spPr>
          <a:xfrm flipV="1">
            <a:off x="2236573" y="3842951"/>
            <a:ext cx="0" cy="988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811FB0-E2D3-FC8A-947A-B08204AB4B15}"/>
              </a:ext>
            </a:extLst>
          </p:cNvPr>
          <p:cNvCxnSpPr>
            <a:cxnSpLocks/>
          </p:cNvCxnSpPr>
          <p:nvPr/>
        </p:nvCxnSpPr>
        <p:spPr>
          <a:xfrm flipV="1">
            <a:off x="8233719" y="3842951"/>
            <a:ext cx="0" cy="988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A43895-862C-E3D3-4B22-D2BE243223D0}"/>
              </a:ext>
            </a:extLst>
          </p:cNvPr>
          <p:cNvCxnSpPr>
            <a:cxnSpLocks/>
          </p:cNvCxnSpPr>
          <p:nvPr/>
        </p:nvCxnSpPr>
        <p:spPr>
          <a:xfrm flipV="1">
            <a:off x="5099221" y="3806970"/>
            <a:ext cx="0" cy="988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3EA3BE-3E7E-7A1E-9773-9C3664DCD369}"/>
              </a:ext>
            </a:extLst>
          </p:cNvPr>
          <p:cNvSpPr txBox="1"/>
          <p:nvPr/>
        </p:nvSpPr>
        <p:spPr>
          <a:xfrm>
            <a:off x="1750702" y="5075495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/>
              <a:t>Q1=8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E1007-4C37-83BE-5DA2-06530A2CD3D0}"/>
              </a:ext>
            </a:extLst>
          </p:cNvPr>
          <p:cNvSpPr txBox="1"/>
          <p:nvPr/>
        </p:nvSpPr>
        <p:spPr>
          <a:xfrm>
            <a:off x="4521979" y="5049510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/>
              <a:t>Q2=21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23218-044A-4A1B-2DD4-6D5563D48A40}"/>
              </a:ext>
            </a:extLst>
          </p:cNvPr>
          <p:cNvSpPr txBox="1"/>
          <p:nvPr/>
        </p:nvSpPr>
        <p:spPr>
          <a:xfrm>
            <a:off x="7656477" y="5049510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/>
              <a:t>Q3=34</a:t>
            </a:r>
          </a:p>
        </p:txBody>
      </p:sp>
    </p:spTree>
    <p:extLst>
      <p:ext uri="{BB962C8B-B14F-4D97-AF65-F5344CB8AC3E}">
        <p14:creationId xmlns:p14="http://schemas.microsoft.com/office/powerpoint/2010/main" val="90127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57AF63-58B8-1F2C-534E-C5FBE3FB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1" y="168948"/>
            <a:ext cx="7153790" cy="50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56341-7679-BF01-AD6A-5C6ACE22AC35}"/>
              </a:ext>
            </a:extLst>
          </p:cNvPr>
          <p:cNvSpPr txBox="1"/>
          <p:nvPr/>
        </p:nvSpPr>
        <p:spPr>
          <a:xfrm>
            <a:off x="7648833" y="2905779"/>
            <a:ext cx="22317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600" dirty="0"/>
              <a:t>IQR=Q3-Q1=26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96B9E-C62C-BF8C-A709-E0CC5F5E2CC7}"/>
              </a:ext>
            </a:extLst>
          </p:cNvPr>
          <p:cNvSpPr txBox="1"/>
          <p:nvPr/>
        </p:nvSpPr>
        <p:spPr>
          <a:xfrm>
            <a:off x="7648833" y="757646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600" dirty="0"/>
              <a:t>Q1=8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F0F5B-B583-E2C3-00A0-885DC22F35A8}"/>
              </a:ext>
            </a:extLst>
          </p:cNvPr>
          <p:cNvSpPr txBox="1"/>
          <p:nvPr/>
        </p:nvSpPr>
        <p:spPr>
          <a:xfrm>
            <a:off x="7656477" y="1520363"/>
            <a:ext cx="10807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600" dirty="0"/>
              <a:t>Q2=21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09C58-15A5-2836-8652-AE8D0EBD4A4F}"/>
              </a:ext>
            </a:extLst>
          </p:cNvPr>
          <p:cNvSpPr txBox="1"/>
          <p:nvPr/>
        </p:nvSpPr>
        <p:spPr>
          <a:xfrm>
            <a:off x="7648833" y="2213071"/>
            <a:ext cx="10807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600" dirty="0"/>
              <a:t>Q3=34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E0D20-840E-A692-007D-FC11DB72712F}"/>
              </a:ext>
            </a:extLst>
          </p:cNvPr>
          <p:cNvSpPr txBox="1"/>
          <p:nvPr/>
        </p:nvSpPr>
        <p:spPr>
          <a:xfrm>
            <a:off x="7656477" y="3668496"/>
            <a:ext cx="29017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600" dirty="0"/>
              <a:t>最小值</a:t>
            </a:r>
            <a:r>
              <a:rPr lang="en-US" altLang="zh-CN" sz="2600" dirty="0"/>
              <a:t>=Q1-1.5xIQR</a:t>
            </a:r>
            <a:endParaRPr lang="en-JP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0613C-C420-B7DC-2E32-38E0AF5C7AEC}"/>
              </a:ext>
            </a:extLst>
          </p:cNvPr>
          <p:cNvSpPr txBox="1"/>
          <p:nvPr/>
        </p:nvSpPr>
        <p:spPr>
          <a:xfrm>
            <a:off x="7656477" y="4527610"/>
            <a:ext cx="29658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600" dirty="0"/>
              <a:t>最大值</a:t>
            </a:r>
            <a:r>
              <a:rPr lang="en-US" altLang="zh-CN" sz="2600" dirty="0"/>
              <a:t>=Q1+1.5xIQR</a:t>
            </a:r>
            <a:endParaRPr lang="en-JP" sz="2600" dirty="0"/>
          </a:p>
        </p:txBody>
      </p:sp>
    </p:spTree>
    <p:extLst>
      <p:ext uri="{BB962C8B-B14F-4D97-AF65-F5344CB8AC3E}">
        <p14:creationId xmlns:p14="http://schemas.microsoft.com/office/powerpoint/2010/main" val="35608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146</Words>
  <Application>Microsoft Macintosh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YaHei UI Light</vt:lpstr>
      <vt:lpstr>Arial</vt:lpstr>
      <vt:lpstr>Calibri</vt:lpstr>
      <vt:lpstr>Calibri Light</vt:lpstr>
      <vt:lpstr>Cambria Math</vt:lpstr>
      <vt:lpstr>Office Theme</vt:lpstr>
      <vt:lpstr>第7节</vt:lpstr>
      <vt:lpstr>今天的课程</vt:lpstr>
      <vt:lpstr>标准差 异常值检测</vt:lpstr>
      <vt:lpstr>PowerPoint Presentation</vt:lpstr>
      <vt:lpstr>IQR异常值检测</vt:lpstr>
      <vt:lpstr>IQR异常值检测</vt:lpstr>
      <vt:lpstr>PowerPoint Presentation</vt:lpstr>
      <vt:lpstr>计算四分位值</vt:lpstr>
      <vt:lpstr>PowerPoint Presentation</vt:lpstr>
      <vt:lpstr>PowerPoint Presentation</vt:lpstr>
      <vt:lpstr>机器学习-异常值检测</vt:lpstr>
      <vt:lpstr>DBScan Clustering</vt:lpstr>
      <vt:lpstr>Isolation Forest</vt:lpstr>
      <vt:lpstr>编程时间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Qian</dc:creator>
  <cp:lastModifiedBy>Yiming Qian</cp:lastModifiedBy>
  <cp:revision>15</cp:revision>
  <dcterms:created xsi:type="dcterms:W3CDTF">2022-08-04T05:52:41Z</dcterms:created>
  <dcterms:modified xsi:type="dcterms:W3CDTF">2022-08-04T13:09:31Z</dcterms:modified>
</cp:coreProperties>
</file>