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1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2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3757-3961-4284-BD0A-776635690F44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CA55-1518-472F-80E5-0140B235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/>
          <p:cNvSpPr txBox="1">
            <a:spLocks noGrp="1" noChangeArrowheads="1"/>
          </p:cNvSpPr>
          <p:nvPr/>
        </p:nvSpPr>
        <p:spPr bwMode="auto">
          <a:xfrm>
            <a:off x="6875463" y="6362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65F053D-FA26-4062-B98E-275895628EE4}" type="datetime1">
              <a:rPr lang="zh-CN" altLang="en-US" sz="1400">
                <a:latin typeface="Tahoma" pitchFamily="34" charset="0"/>
              </a:rPr>
              <a:pPr eaLnBrk="1" hangingPunct="1"/>
              <a:t>2018/9/13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4339" name="灯片编号占位符 3"/>
          <p:cNvSpPr txBox="1">
            <a:spLocks noGrp="1" noChangeArrowheads="1"/>
          </p:cNvSpPr>
          <p:nvPr/>
        </p:nvSpPr>
        <p:spPr bwMode="auto">
          <a:xfrm>
            <a:off x="63500" y="6396038"/>
            <a:ext cx="5238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466902A-692D-41A9-A3DD-99C295AE486D}" type="slidenum">
              <a:rPr lang="zh-CN" altLang="en-US" sz="1400" b="0">
                <a:latin typeface="Tahoma" pitchFamily="34" charset="0"/>
              </a:rPr>
              <a:pPr algn="r" eaLnBrk="1" hangingPunct="1"/>
              <a:t>1</a:t>
            </a:fld>
            <a:endParaRPr lang="en-US" altLang="zh-CN" sz="1400" b="0">
              <a:latin typeface="Tahoma" pitchFamily="34" charset="0"/>
            </a:endParaRPr>
          </a:p>
        </p:txBody>
      </p:sp>
      <p:sp>
        <p:nvSpPr>
          <p:cNvPr id="14340" name="Rectangle 4"/>
          <p:cNvSpPr txBox="1">
            <a:spLocks noChangeArrowheads="1"/>
          </p:cNvSpPr>
          <p:nvPr/>
        </p:nvSpPr>
        <p:spPr bwMode="auto">
          <a:xfrm>
            <a:off x="971550" y="98425"/>
            <a:ext cx="52943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 marL="180975" indent="85725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5.5.4</a:t>
            </a:r>
            <a:r>
              <a:rPr lang="zh-CN" altLang="en-US" sz="24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求幂集（前序遍历应用）</a:t>
            </a:r>
            <a:endParaRPr lang="en-US" altLang="zh-CN" sz="2400" dirty="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None/>
            </a:pPr>
            <a:endParaRPr lang="en-US" altLang="zh-CN" sz="2400" dirty="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600075" y="1773238"/>
            <a:ext cx="83026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集合的幂集：</a:t>
            </a:r>
            <a:r>
              <a:rPr lang="zh-CN" altLang="en-US" sz="1600" b="0" dirty="0" smtClean="0">
                <a:latin typeface="+mn-lt"/>
                <a:ea typeface="+mj-ea"/>
              </a:rPr>
              <a:t>集合子集的集合称为幂集。</a:t>
            </a:r>
            <a:endParaRPr lang="en-US" altLang="zh-CN" sz="1600" b="0" dirty="0" smtClean="0">
              <a:latin typeface="+mn-lt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b="0" dirty="0" smtClean="0">
                <a:latin typeface="+mn-lt"/>
                <a:ea typeface="+mj-ea"/>
              </a:rPr>
              <a:t>           </a:t>
            </a:r>
            <a:r>
              <a:rPr lang="zh-CN" altLang="en-US" sz="1600" b="0" dirty="0" smtClean="0">
                <a:latin typeface="+mn-lt"/>
                <a:ea typeface="+mj-ea"/>
              </a:rPr>
              <a:t>设</a:t>
            </a:r>
            <a:r>
              <a:rPr lang="en-US" altLang="zh-CN" sz="1600" b="0" dirty="0" smtClean="0">
                <a:latin typeface="+mn-lt"/>
                <a:ea typeface="+mj-ea"/>
              </a:rPr>
              <a:t>S= {</a:t>
            </a:r>
            <a:r>
              <a:rPr lang="en-US" altLang="zh-CN" sz="1600" b="0" dirty="0" err="1" smtClean="0">
                <a:latin typeface="+mn-lt"/>
                <a:ea typeface="+mj-ea"/>
              </a:rPr>
              <a:t>a,b,c</a:t>
            </a:r>
            <a:r>
              <a:rPr lang="en-US" altLang="zh-CN" sz="1600" b="0" dirty="0" smtClean="0">
                <a:latin typeface="+mn-lt"/>
                <a:ea typeface="+mj-ea"/>
              </a:rPr>
              <a:t>,}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b="0" dirty="0" smtClean="0">
                <a:latin typeface="+mn-lt"/>
                <a:ea typeface="+mj-ea"/>
              </a:rPr>
              <a:t>           </a:t>
            </a:r>
            <a:r>
              <a:rPr lang="zh-CN" altLang="en-US" sz="1600" b="0" dirty="0" smtClean="0">
                <a:latin typeface="+mn-lt"/>
                <a:ea typeface="+mj-ea"/>
              </a:rPr>
              <a:t>则</a:t>
            </a:r>
            <a:r>
              <a:rPr lang="el-GR" altLang="zh-CN" sz="1600" b="0" dirty="0" smtClean="0">
                <a:latin typeface="+mn-lt"/>
                <a:ea typeface="+mj-ea"/>
              </a:rPr>
              <a:t>ρ</a:t>
            </a:r>
            <a:r>
              <a:rPr lang="en-US" altLang="zh-CN" sz="1600" b="0" dirty="0" smtClean="0">
                <a:latin typeface="+mn-lt"/>
                <a:ea typeface="+mj-ea"/>
              </a:rPr>
              <a:t>={{</a:t>
            </a:r>
            <a:r>
              <a:rPr lang="en-US" altLang="zh-CN" sz="1600" b="0" dirty="0" err="1" smtClean="0">
                <a:latin typeface="+mn-lt"/>
                <a:ea typeface="+mj-ea"/>
              </a:rPr>
              <a:t>a,b,c</a:t>
            </a:r>
            <a:r>
              <a:rPr lang="en-US" altLang="zh-CN" sz="1600" b="0" dirty="0" smtClean="0">
                <a:latin typeface="+mn-lt"/>
                <a:ea typeface="+mj-ea"/>
              </a:rPr>
              <a:t>,}</a:t>
            </a:r>
            <a:r>
              <a:rPr lang="zh-CN" altLang="en-US" sz="1600" b="0" dirty="0" smtClean="0">
                <a:latin typeface="+mn-lt"/>
                <a:ea typeface="+mj-ea"/>
              </a:rPr>
              <a:t>、</a:t>
            </a:r>
            <a:r>
              <a:rPr lang="en-US" altLang="zh-CN" sz="1600" b="0" dirty="0" smtClean="0">
                <a:latin typeface="+mn-lt"/>
                <a:ea typeface="+mj-ea"/>
              </a:rPr>
              <a:t>{</a:t>
            </a:r>
            <a:r>
              <a:rPr lang="en-US" altLang="zh-CN" sz="1600" b="0" dirty="0" err="1" smtClean="0">
                <a:latin typeface="+mn-lt"/>
                <a:ea typeface="+mj-ea"/>
              </a:rPr>
              <a:t>a,b</a:t>
            </a:r>
            <a:r>
              <a:rPr lang="en-US" altLang="zh-CN" sz="1600" b="0" dirty="0" smtClean="0">
                <a:latin typeface="+mn-lt"/>
                <a:ea typeface="+mj-ea"/>
              </a:rPr>
              <a:t>}</a:t>
            </a:r>
            <a:r>
              <a:rPr lang="zh-CN" altLang="en-US" sz="1600" b="0" dirty="0" smtClean="0">
                <a:latin typeface="+mn-lt"/>
                <a:ea typeface="+mj-ea"/>
              </a:rPr>
              <a:t> 、</a:t>
            </a:r>
            <a:r>
              <a:rPr lang="en-US" altLang="zh-CN" sz="1600" b="0" dirty="0" smtClean="0">
                <a:latin typeface="+mn-lt"/>
                <a:ea typeface="+mj-ea"/>
              </a:rPr>
              <a:t>{</a:t>
            </a:r>
            <a:r>
              <a:rPr lang="en-US" altLang="zh-CN" sz="1600" b="0" dirty="0" err="1" smtClean="0">
                <a:latin typeface="+mn-lt"/>
                <a:ea typeface="+mj-ea"/>
              </a:rPr>
              <a:t>a,c</a:t>
            </a:r>
            <a:r>
              <a:rPr lang="en-US" altLang="zh-CN" sz="1600" b="0" dirty="0" smtClean="0">
                <a:latin typeface="+mn-lt"/>
                <a:ea typeface="+mj-ea"/>
              </a:rPr>
              <a:t>}</a:t>
            </a:r>
            <a:r>
              <a:rPr lang="zh-CN" altLang="en-US" sz="1600" b="0" dirty="0" smtClean="0">
                <a:latin typeface="+mn-lt"/>
                <a:ea typeface="+mj-ea"/>
              </a:rPr>
              <a:t> 、</a:t>
            </a:r>
            <a:r>
              <a:rPr lang="en-US" altLang="zh-CN" sz="1600" b="0" dirty="0" smtClean="0">
                <a:latin typeface="+mn-lt"/>
                <a:ea typeface="+mj-ea"/>
              </a:rPr>
              <a:t>{a}</a:t>
            </a:r>
            <a:r>
              <a:rPr lang="zh-CN" altLang="en-US" sz="1600" b="0" dirty="0" smtClean="0">
                <a:latin typeface="+mn-lt"/>
                <a:ea typeface="+mj-ea"/>
              </a:rPr>
              <a:t> 、</a:t>
            </a:r>
            <a:r>
              <a:rPr lang="en-US" altLang="zh-CN" sz="1600" b="0" dirty="0" smtClean="0">
                <a:latin typeface="+mn-lt"/>
                <a:ea typeface="+mj-ea"/>
              </a:rPr>
              <a:t>{</a:t>
            </a:r>
            <a:r>
              <a:rPr lang="en-US" altLang="zh-CN" sz="1600" b="0" dirty="0" err="1" smtClean="0">
                <a:latin typeface="+mn-lt"/>
                <a:ea typeface="+mj-ea"/>
              </a:rPr>
              <a:t>b,c</a:t>
            </a:r>
            <a:r>
              <a:rPr lang="en-US" altLang="zh-CN" sz="1600" b="0" dirty="0" smtClean="0">
                <a:latin typeface="+mn-lt"/>
                <a:ea typeface="+mj-ea"/>
              </a:rPr>
              <a:t>}</a:t>
            </a:r>
            <a:r>
              <a:rPr lang="zh-CN" altLang="en-US" sz="1600" b="0" dirty="0" smtClean="0">
                <a:latin typeface="+mn-lt"/>
                <a:ea typeface="+mj-ea"/>
              </a:rPr>
              <a:t> 、</a:t>
            </a:r>
            <a:r>
              <a:rPr lang="en-US" altLang="zh-CN" sz="1600" b="0" dirty="0" smtClean="0">
                <a:latin typeface="+mn-lt"/>
                <a:ea typeface="+mj-ea"/>
              </a:rPr>
              <a:t>{b}</a:t>
            </a:r>
            <a:r>
              <a:rPr lang="zh-CN" altLang="en-US" sz="1600" b="0" dirty="0" smtClean="0">
                <a:latin typeface="+mn-lt"/>
                <a:ea typeface="+mj-ea"/>
              </a:rPr>
              <a:t> 、</a:t>
            </a:r>
            <a:r>
              <a:rPr lang="en-US" altLang="zh-CN" sz="1600" b="0" dirty="0" smtClean="0">
                <a:latin typeface="+mn-lt"/>
                <a:ea typeface="+mj-ea"/>
              </a:rPr>
              <a:t>{c}</a:t>
            </a:r>
            <a:r>
              <a:rPr lang="zh-CN" altLang="en-US" sz="1600" b="0" dirty="0" smtClean="0">
                <a:latin typeface="+mn-lt"/>
                <a:ea typeface="+mj-ea"/>
              </a:rPr>
              <a:t>、</a:t>
            </a:r>
            <a:r>
              <a:rPr lang="el-GR" altLang="zh-CN" sz="1600" b="0" dirty="0" smtClean="0">
                <a:latin typeface="+mn-lt"/>
                <a:ea typeface="+mj-ea"/>
              </a:rPr>
              <a:t>Φ</a:t>
            </a:r>
            <a:r>
              <a:rPr lang="en-US" altLang="zh-CN" sz="1600" b="0" dirty="0" smtClean="0">
                <a:latin typeface="+mn-lt"/>
                <a:ea typeface="+mj-ea"/>
              </a:rPr>
              <a:t>}</a:t>
            </a:r>
            <a:endParaRPr lang="en-US" altLang="zh-CN" sz="2000" dirty="0" smtClean="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b="0" dirty="0" smtClean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6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 txBox="1">
            <a:spLocks noGrp="1" noChangeArrowheads="1"/>
          </p:cNvSpPr>
          <p:nvPr/>
        </p:nvSpPr>
        <p:spPr bwMode="auto">
          <a:xfrm>
            <a:off x="6875463" y="6362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5D99629-28E2-4B4A-8434-7317658E20BC}" type="datetime1">
              <a:rPr lang="zh-CN" altLang="en-US" sz="1400">
                <a:latin typeface="Tahoma" pitchFamily="34" charset="0"/>
              </a:rPr>
              <a:pPr eaLnBrk="1" hangingPunct="1"/>
              <a:t>2018/9/13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363" name="灯片编号占位符 3"/>
          <p:cNvSpPr txBox="1">
            <a:spLocks noGrp="1" noChangeArrowheads="1"/>
          </p:cNvSpPr>
          <p:nvPr/>
        </p:nvSpPr>
        <p:spPr bwMode="auto">
          <a:xfrm>
            <a:off x="63500" y="6396038"/>
            <a:ext cx="5238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BA142C2-1D1E-4997-A7C9-58B78FCF7E10}" type="slidenum">
              <a:rPr lang="zh-CN" altLang="en-US" sz="1400" b="0">
                <a:latin typeface="Tahoma" pitchFamily="34" charset="0"/>
              </a:rPr>
              <a:pPr algn="r" eaLnBrk="1" hangingPunct="1"/>
              <a:t>2</a:t>
            </a:fld>
            <a:endParaRPr lang="en-US" altLang="zh-CN" sz="1400" b="0">
              <a:latin typeface="Tahoma" pitchFamily="34" charset="0"/>
            </a:endParaRP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611188" y="101600"/>
            <a:ext cx="8302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算法思想</a:t>
            </a:r>
            <a:r>
              <a:rPr lang="zh-CN" altLang="en-US" sz="2400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1600" b="0" dirty="0" smtClean="0">
                <a:latin typeface="+mn-lt"/>
                <a:ea typeface="+mj-ea"/>
              </a:rPr>
              <a:t>将幂集进行二叉划分：</a:t>
            </a:r>
            <a:endParaRPr lang="en-US" altLang="zh-CN" sz="1600" b="0" dirty="0" smtClean="0">
              <a:latin typeface="+mn-lt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1600" b="0" dirty="0" smtClean="0">
                <a:latin typeface="+mn-lt"/>
                <a:ea typeface="+mj-ea"/>
              </a:rPr>
              <a:t>第一次划分：针对第一个元素</a:t>
            </a:r>
            <a:r>
              <a:rPr lang="en-US" altLang="zh-CN" sz="1600" b="0" dirty="0" smtClean="0">
                <a:latin typeface="+mn-lt"/>
                <a:ea typeface="+mj-ea"/>
              </a:rPr>
              <a:t>a</a:t>
            </a:r>
            <a:r>
              <a:rPr lang="zh-CN" altLang="en-US" sz="1600" b="0" dirty="0" smtClean="0">
                <a:latin typeface="+mn-lt"/>
                <a:ea typeface="+mj-ea"/>
              </a:rPr>
              <a:t>，将幂集划分为包含</a:t>
            </a:r>
            <a:r>
              <a:rPr lang="en-US" altLang="zh-CN" sz="1600" b="0" dirty="0" smtClean="0">
                <a:latin typeface="+mn-lt"/>
                <a:ea typeface="+mj-ea"/>
              </a:rPr>
              <a:t>a</a:t>
            </a:r>
            <a:r>
              <a:rPr lang="zh-CN" altLang="en-US" sz="1600" b="0" dirty="0" smtClean="0">
                <a:latin typeface="+mn-lt"/>
                <a:ea typeface="+mj-ea"/>
              </a:rPr>
              <a:t>和不包含</a:t>
            </a:r>
            <a:r>
              <a:rPr lang="en-US" altLang="zh-CN" sz="1600" b="0" dirty="0" smtClean="0">
                <a:latin typeface="+mn-lt"/>
                <a:ea typeface="+mj-ea"/>
              </a:rPr>
              <a:t>a</a:t>
            </a:r>
            <a:r>
              <a:rPr lang="zh-CN" altLang="en-US" sz="1600" b="0" dirty="0" smtClean="0">
                <a:latin typeface="+mn-lt"/>
                <a:ea typeface="+mj-ea"/>
              </a:rPr>
              <a:t>的两部分；形成左右子树。</a:t>
            </a:r>
            <a:endParaRPr lang="en-US" altLang="zh-CN" sz="1600" b="0" dirty="0" smtClean="0">
              <a:latin typeface="+mn-lt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b="0" dirty="0" smtClean="0">
              <a:latin typeface="+mn-lt"/>
              <a:ea typeface="+mj-ea"/>
            </a:endParaRPr>
          </a:p>
        </p:txBody>
      </p:sp>
      <p:grpSp>
        <p:nvGrpSpPr>
          <p:cNvPr id="15365" name="组合 29"/>
          <p:cNvGrpSpPr>
            <a:grpSpLocks/>
          </p:cNvGrpSpPr>
          <p:nvPr/>
        </p:nvGrpSpPr>
        <p:grpSpPr bwMode="auto">
          <a:xfrm>
            <a:off x="2090738" y="1201738"/>
            <a:ext cx="3489325" cy="882650"/>
            <a:chOff x="938487" y="3645024"/>
            <a:chExt cx="3489497" cy="883015"/>
          </a:xfrm>
        </p:grpSpPr>
        <p:sp>
          <p:nvSpPr>
            <p:cNvPr id="15414" name="矩形 1"/>
            <p:cNvSpPr>
              <a:spLocks noChangeArrowheads="1"/>
            </p:cNvSpPr>
            <p:nvPr/>
          </p:nvSpPr>
          <p:spPr bwMode="auto">
            <a:xfrm>
              <a:off x="2411760" y="3645024"/>
              <a:ext cx="576064" cy="2880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15" name="矩形 45"/>
            <p:cNvSpPr>
              <a:spLocks noChangeArrowheads="1"/>
            </p:cNvSpPr>
            <p:nvPr/>
          </p:nvSpPr>
          <p:spPr bwMode="auto">
            <a:xfrm>
              <a:off x="938487" y="4240007"/>
              <a:ext cx="576064" cy="2880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b="0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b="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16" name="矩形 46"/>
            <p:cNvSpPr>
              <a:spLocks noChangeArrowheads="1"/>
            </p:cNvSpPr>
            <p:nvPr/>
          </p:nvSpPr>
          <p:spPr bwMode="auto">
            <a:xfrm>
              <a:off x="3851920" y="4240007"/>
              <a:ext cx="576064" cy="2880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417" name="直接连接符 3"/>
            <p:cNvCxnSpPr>
              <a:cxnSpLocks noChangeShapeType="1"/>
              <a:stCxn id="15414" idx="2"/>
              <a:endCxn id="15415" idx="0"/>
            </p:cNvCxnSpPr>
            <p:nvPr/>
          </p:nvCxnSpPr>
          <p:spPr bwMode="auto">
            <a:xfrm flipH="1">
              <a:off x="1226519" y="3933056"/>
              <a:ext cx="1473273" cy="3069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8" name="直接连接符 49"/>
            <p:cNvCxnSpPr>
              <a:cxnSpLocks noChangeShapeType="1"/>
              <a:stCxn id="15414" idx="2"/>
              <a:endCxn id="15416" idx="0"/>
            </p:cNvCxnSpPr>
            <p:nvPr/>
          </p:nvCxnSpPr>
          <p:spPr bwMode="auto">
            <a:xfrm>
              <a:off x="2699792" y="3933056"/>
              <a:ext cx="1440160" cy="3069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95300" y="2097088"/>
            <a:ext cx="8648700" cy="1800225"/>
            <a:chOff x="495300" y="2097088"/>
            <a:chExt cx="8648700" cy="1800225"/>
          </a:xfrm>
        </p:grpSpPr>
        <p:grpSp>
          <p:nvGrpSpPr>
            <p:cNvPr id="15399" name="组合 28"/>
            <p:cNvGrpSpPr>
              <a:grpSpLocks/>
            </p:cNvGrpSpPr>
            <p:nvPr/>
          </p:nvGrpSpPr>
          <p:grpSpPr bwMode="auto">
            <a:xfrm>
              <a:off x="2078038" y="2559050"/>
              <a:ext cx="4078287" cy="1338263"/>
              <a:chOff x="4172320" y="3653408"/>
              <a:chExt cx="4907152" cy="1481907"/>
            </a:xfrm>
          </p:grpSpPr>
          <p:sp>
            <p:nvSpPr>
              <p:cNvPr id="15401" name="矩形 67"/>
              <p:cNvSpPr>
                <a:spLocks noChangeArrowheads="1"/>
              </p:cNvSpPr>
              <p:nvPr/>
            </p:nvSpPr>
            <p:spPr bwMode="auto">
              <a:xfrm>
                <a:off x="6328420" y="3653408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矩形 68"/>
              <p:cNvSpPr>
                <a:spLocks noChangeArrowheads="1"/>
              </p:cNvSpPr>
              <p:nvPr/>
            </p:nvSpPr>
            <p:spPr bwMode="auto">
              <a:xfrm>
                <a:off x="4855147" y="4248391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108000"/>
              <a:lstStyle/>
              <a:p>
                <a:r>
                  <a:rPr lang="en-US" altLang="zh-CN" sz="1600" b="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03" name="矩形 69"/>
              <p:cNvSpPr>
                <a:spLocks noChangeArrowheads="1"/>
              </p:cNvSpPr>
              <p:nvPr/>
            </p:nvSpPr>
            <p:spPr bwMode="auto">
              <a:xfrm>
                <a:off x="7768580" y="4248391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04" name="直接连接符 70"/>
              <p:cNvCxnSpPr>
                <a:cxnSpLocks noChangeShapeType="1"/>
                <a:stCxn id="15401" idx="2"/>
                <a:endCxn id="15402" idx="0"/>
              </p:cNvCxnSpPr>
              <p:nvPr/>
            </p:nvCxnSpPr>
            <p:spPr bwMode="auto">
              <a:xfrm flipH="1">
                <a:off x="5143179" y="3941440"/>
                <a:ext cx="1473273" cy="3069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5" name="直接连接符 71"/>
              <p:cNvCxnSpPr>
                <a:cxnSpLocks noChangeShapeType="1"/>
                <a:stCxn id="15401" idx="2"/>
                <a:endCxn id="15403" idx="0"/>
              </p:cNvCxnSpPr>
              <p:nvPr/>
            </p:nvCxnSpPr>
            <p:spPr bwMode="auto">
              <a:xfrm>
                <a:off x="6616452" y="3941440"/>
                <a:ext cx="1440160" cy="3069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06" name="矩形 72"/>
              <p:cNvSpPr>
                <a:spLocks noChangeArrowheads="1"/>
              </p:cNvSpPr>
              <p:nvPr/>
            </p:nvSpPr>
            <p:spPr bwMode="auto">
              <a:xfrm>
                <a:off x="4172320" y="4847283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bIns="108000"/>
              <a:lstStyle/>
              <a:p>
                <a:r>
                  <a:rPr lang="en-US" altLang="zh-CN" sz="1600" b="0" i="1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zh-CN" altLang="en-US" sz="1600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07" name="矩形 73"/>
              <p:cNvSpPr>
                <a:spLocks noChangeArrowheads="1"/>
              </p:cNvSpPr>
              <p:nvPr/>
            </p:nvSpPr>
            <p:spPr bwMode="auto">
              <a:xfrm>
                <a:off x="5567808" y="4847283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108000"/>
              <a:lstStyle/>
              <a:p>
                <a:r>
                  <a:rPr lang="en-US" altLang="zh-CN" sz="1600" b="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408" name="直接连接符 74"/>
              <p:cNvCxnSpPr>
                <a:cxnSpLocks noChangeShapeType="1"/>
                <a:stCxn id="15402" idx="2"/>
                <a:endCxn id="15406" idx="0"/>
              </p:cNvCxnSpPr>
              <p:nvPr/>
            </p:nvCxnSpPr>
            <p:spPr bwMode="auto">
              <a:xfrm flipH="1">
                <a:off x="4460352" y="4536423"/>
                <a:ext cx="682827" cy="31086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9" name="直接连接符 75"/>
              <p:cNvCxnSpPr>
                <a:cxnSpLocks noChangeShapeType="1"/>
                <a:stCxn id="15402" idx="2"/>
                <a:endCxn id="15407" idx="0"/>
              </p:cNvCxnSpPr>
              <p:nvPr/>
            </p:nvCxnSpPr>
            <p:spPr bwMode="auto">
              <a:xfrm>
                <a:off x="5143179" y="4536423"/>
                <a:ext cx="712661" cy="31086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10" name="矩形 76"/>
              <p:cNvSpPr>
                <a:spLocks noChangeArrowheads="1"/>
              </p:cNvSpPr>
              <p:nvPr/>
            </p:nvSpPr>
            <p:spPr bwMode="auto">
              <a:xfrm>
                <a:off x="7048500" y="4847283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108000"/>
              <a:lstStyle/>
              <a:p>
                <a:r>
                  <a:rPr lang="en-US" altLang="zh-CN" sz="1600" b="0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11" name="矩形 77"/>
              <p:cNvSpPr>
                <a:spLocks noChangeArrowheads="1"/>
              </p:cNvSpPr>
              <p:nvPr/>
            </p:nvSpPr>
            <p:spPr bwMode="auto">
              <a:xfrm>
                <a:off x="8503408" y="4847283"/>
                <a:ext cx="576064" cy="28803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412" name="直接连接符 78"/>
              <p:cNvCxnSpPr>
                <a:cxnSpLocks noChangeShapeType="1"/>
                <a:stCxn id="15403" idx="2"/>
                <a:endCxn id="15410" idx="0"/>
              </p:cNvCxnSpPr>
              <p:nvPr/>
            </p:nvCxnSpPr>
            <p:spPr bwMode="auto">
              <a:xfrm flipH="1">
                <a:off x="7336532" y="4536423"/>
                <a:ext cx="720080" cy="31086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3" name="直接连接符 79"/>
              <p:cNvCxnSpPr>
                <a:cxnSpLocks noChangeShapeType="1"/>
                <a:stCxn id="15403" idx="2"/>
                <a:endCxn id="15411" idx="0"/>
              </p:cNvCxnSpPr>
              <p:nvPr/>
            </p:nvCxnSpPr>
            <p:spPr bwMode="auto">
              <a:xfrm>
                <a:off x="8056612" y="4536423"/>
                <a:ext cx="734828" cy="31086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400" name="矩形 92"/>
            <p:cNvSpPr>
              <a:spLocks noChangeArrowheads="1"/>
            </p:cNvSpPr>
            <p:nvPr/>
          </p:nvSpPr>
          <p:spPr bwMode="auto">
            <a:xfrm>
              <a:off x="495300" y="2097088"/>
              <a:ext cx="8648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600" b="0">
                  <a:solidFill>
                    <a:srgbClr val="000000"/>
                  </a:solidFill>
                </a:rPr>
                <a:t>第二次划分：针对第二个元素</a:t>
              </a:r>
              <a:r>
                <a:rPr lang="en-US" altLang="zh-CN" sz="1600" b="0">
                  <a:solidFill>
                    <a:srgbClr val="000000"/>
                  </a:solidFill>
                </a:rPr>
                <a:t>b</a:t>
              </a:r>
              <a:r>
                <a:rPr lang="zh-CN" altLang="en-US" sz="1600" b="0">
                  <a:solidFill>
                    <a:srgbClr val="000000"/>
                  </a:solidFill>
                </a:rPr>
                <a:t>，分别针对左右结点进行划分，分为包含</a:t>
              </a:r>
              <a:r>
                <a:rPr lang="en-US" altLang="zh-CN" sz="1600" b="0">
                  <a:solidFill>
                    <a:srgbClr val="000000"/>
                  </a:solidFill>
                </a:rPr>
                <a:t>b</a:t>
              </a:r>
              <a:r>
                <a:rPr lang="zh-CN" altLang="en-US" sz="1600" b="0">
                  <a:solidFill>
                    <a:srgbClr val="000000"/>
                  </a:solidFill>
                </a:rPr>
                <a:t>和不包含</a:t>
              </a:r>
              <a:r>
                <a:rPr lang="en-US" altLang="zh-CN" sz="1600" b="0">
                  <a:solidFill>
                    <a:srgbClr val="000000"/>
                  </a:solidFill>
                </a:rPr>
                <a:t>b</a:t>
              </a:r>
              <a:r>
                <a:rPr lang="zh-CN" altLang="en-US" sz="1600" b="0">
                  <a:solidFill>
                    <a:srgbClr val="000000"/>
                  </a:solidFill>
                </a:rPr>
                <a:t>的两部分；</a:t>
              </a:r>
              <a:endParaRPr lang="en-US" altLang="zh-CN" sz="16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11175" y="3789363"/>
            <a:ext cx="8402638" cy="2663825"/>
            <a:chOff x="511175" y="3789363"/>
            <a:chExt cx="8402638" cy="2663825"/>
          </a:xfrm>
        </p:grpSpPr>
        <p:grpSp>
          <p:nvGrpSpPr>
            <p:cNvPr id="15368" name="组合 91"/>
            <p:cNvGrpSpPr>
              <a:grpSpLocks/>
            </p:cNvGrpSpPr>
            <p:nvPr/>
          </p:nvGrpSpPr>
          <p:grpSpPr bwMode="auto">
            <a:xfrm>
              <a:off x="1208088" y="4540250"/>
              <a:ext cx="6221412" cy="1912938"/>
              <a:chOff x="1208140" y="3789040"/>
              <a:chExt cx="6221377" cy="1883145"/>
            </a:xfrm>
          </p:grpSpPr>
          <p:sp>
            <p:nvSpPr>
              <p:cNvPr id="15370" name="矩形 40"/>
              <p:cNvSpPr>
                <a:spLocks noChangeArrowheads="1"/>
              </p:cNvSpPr>
              <p:nvPr/>
            </p:nvSpPr>
            <p:spPr bwMode="auto">
              <a:xfrm>
                <a:off x="4117223" y="3789040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1" name="矩形 41"/>
              <p:cNvSpPr>
                <a:spLocks noChangeArrowheads="1"/>
              </p:cNvSpPr>
              <p:nvPr/>
            </p:nvSpPr>
            <p:spPr bwMode="auto">
              <a:xfrm>
                <a:off x="2653060" y="4326201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2" name="矩形 42"/>
              <p:cNvSpPr>
                <a:spLocks noChangeArrowheads="1"/>
              </p:cNvSpPr>
              <p:nvPr/>
            </p:nvSpPr>
            <p:spPr bwMode="auto">
              <a:xfrm>
                <a:off x="5727680" y="4311006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73" name="直接连接符 43"/>
              <p:cNvCxnSpPr>
                <a:cxnSpLocks noChangeShapeType="1"/>
                <a:stCxn id="15370" idx="2"/>
                <a:endCxn id="15371" idx="0"/>
              </p:cNvCxnSpPr>
              <p:nvPr/>
            </p:nvCxnSpPr>
            <p:spPr bwMode="auto">
              <a:xfrm flipH="1">
                <a:off x="2892500" y="4049080"/>
                <a:ext cx="1464163" cy="27712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4" name="直接连接符 44"/>
              <p:cNvCxnSpPr>
                <a:cxnSpLocks noChangeShapeType="1"/>
                <a:stCxn id="15370" idx="2"/>
                <a:endCxn id="15372" idx="0"/>
              </p:cNvCxnSpPr>
              <p:nvPr/>
            </p:nvCxnSpPr>
            <p:spPr bwMode="auto">
              <a:xfrm>
                <a:off x="4356663" y="4049080"/>
                <a:ext cx="1610457" cy="26192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75" name="矩形 47"/>
              <p:cNvSpPr>
                <a:spLocks noChangeArrowheads="1"/>
              </p:cNvSpPr>
              <p:nvPr/>
            </p:nvSpPr>
            <p:spPr bwMode="auto">
              <a:xfrm>
                <a:off x="1691680" y="4866892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6" name="矩形 48"/>
              <p:cNvSpPr>
                <a:spLocks noChangeArrowheads="1"/>
              </p:cNvSpPr>
              <p:nvPr/>
            </p:nvSpPr>
            <p:spPr bwMode="auto">
              <a:xfrm>
                <a:off x="3484931" y="4866892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77" name="直接连接符 50"/>
              <p:cNvCxnSpPr>
                <a:cxnSpLocks noChangeShapeType="1"/>
                <a:stCxn id="15371" idx="2"/>
                <a:endCxn id="15375" idx="0"/>
              </p:cNvCxnSpPr>
              <p:nvPr/>
            </p:nvCxnSpPr>
            <p:spPr bwMode="auto">
              <a:xfrm flipH="1">
                <a:off x="1931120" y="4586241"/>
                <a:ext cx="961380" cy="280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8" name="直接连接符 51"/>
              <p:cNvCxnSpPr>
                <a:cxnSpLocks noChangeShapeType="1"/>
                <a:stCxn id="15371" idx="2"/>
                <a:endCxn id="15376" idx="0"/>
              </p:cNvCxnSpPr>
              <p:nvPr/>
            </p:nvCxnSpPr>
            <p:spPr bwMode="auto">
              <a:xfrm>
                <a:off x="2892500" y="4586241"/>
                <a:ext cx="831871" cy="280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79" name="矩形 52"/>
              <p:cNvSpPr>
                <a:spLocks noChangeArrowheads="1"/>
              </p:cNvSpPr>
              <p:nvPr/>
            </p:nvSpPr>
            <p:spPr bwMode="auto">
              <a:xfrm>
                <a:off x="4932699" y="4866889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0" name="矩形 53"/>
              <p:cNvSpPr>
                <a:spLocks noChangeArrowheads="1"/>
              </p:cNvSpPr>
              <p:nvPr/>
            </p:nvSpPr>
            <p:spPr bwMode="auto">
              <a:xfrm>
                <a:off x="6447242" y="4869173"/>
                <a:ext cx="478878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81" name="直接连接符 54"/>
              <p:cNvCxnSpPr>
                <a:cxnSpLocks noChangeShapeType="1"/>
                <a:stCxn id="15372" idx="2"/>
                <a:endCxn id="15379" idx="0"/>
              </p:cNvCxnSpPr>
              <p:nvPr/>
            </p:nvCxnSpPr>
            <p:spPr bwMode="auto">
              <a:xfrm flipH="1">
                <a:off x="5172139" y="4571046"/>
                <a:ext cx="794981" cy="2958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2" name="直接连接符 55"/>
              <p:cNvCxnSpPr>
                <a:cxnSpLocks noChangeShapeType="1"/>
                <a:stCxn id="15372" idx="2"/>
                <a:endCxn id="15380" idx="0"/>
              </p:cNvCxnSpPr>
              <p:nvPr/>
            </p:nvCxnSpPr>
            <p:spPr bwMode="auto">
              <a:xfrm>
                <a:off x="5967120" y="4571046"/>
                <a:ext cx="719561" cy="2981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83" name="矩形 80"/>
              <p:cNvSpPr>
                <a:spLocks noChangeArrowheads="1"/>
              </p:cNvSpPr>
              <p:nvPr/>
            </p:nvSpPr>
            <p:spPr bwMode="auto">
              <a:xfrm>
                <a:off x="1208140" y="5381084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abc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4" name="矩形 81"/>
              <p:cNvSpPr>
                <a:spLocks noChangeArrowheads="1"/>
              </p:cNvSpPr>
              <p:nvPr/>
            </p:nvSpPr>
            <p:spPr bwMode="auto">
              <a:xfrm>
                <a:off x="2219366" y="5407580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85" name="直接连接符 82"/>
              <p:cNvCxnSpPr>
                <a:cxnSpLocks noChangeShapeType="1"/>
                <a:stCxn id="15375" idx="2"/>
                <a:endCxn id="15383" idx="0"/>
              </p:cNvCxnSpPr>
              <p:nvPr/>
            </p:nvCxnSpPr>
            <p:spPr bwMode="auto">
              <a:xfrm flipH="1">
                <a:off x="1447580" y="5126932"/>
                <a:ext cx="483540" cy="25415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6" name="直接连接符 83"/>
              <p:cNvCxnSpPr>
                <a:cxnSpLocks noChangeShapeType="1"/>
                <a:stCxn id="15375" idx="2"/>
                <a:endCxn id="15384" idx="0"/>
              </p:cNvCxnSpPr>
              <p:nvPr/>
            </p:nvCxnSpPr>
            <p:spPr bwMode="auto">
              <a:xfrm>
                <a:off x="1931120" y="5126932"/>
                <a:ext cx="527686" cy="28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87" name="矩形 84"/>
              <p:cNvSpPr>
                <a:spLocks noChangeArrowheads="1"/>
              </p:cNvSpPr>
              <p:nvPr/>
            </p:nvSpPr>
            <p:spPr bwMode="auto">
              <a:xfrm>
                <a:off x="3098289" y="5381084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ac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88" name="矩形 85"/>
              <p:cNvSpPr>
                <a:spLocks noChangeArrowheads="1"/>
              </p:cNvSpPr>
              <p:nvPr/>
            </p:nvSpPr>
            <p:spPr bwMode="auto">
              <a:xfrm>
                <a:off x="3881902" y="5389488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89" name="直接连接符 86"/>
              <p:cNvCxnSpPr>
                <a:cxnSpLocks noChangeShapeType="1"/>
                <a:stCxn id="15376" idx="2"/>
                <a:endCxn id="15387" idx="0"/>
              </p:cNvCxnSpPr>
              <p:nvPr/>
            </p:nvCxnSpPr>
            <p:spPr bwMode="auto">
              <a:xfrm flipH="1">
                <a:off x="3337729" y="5126932"/>
                <a:ext cx="386642" cy="25415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0" name="直接连接符 87"/>
              <p:cNvCxnSpPr>
                <a:cxnSpLocks noChangeShapeType="1"/>
                <a:stCxn id="15376" idx="2"/>
                <a:endCxn id="15388" idx="0"/>
              </p:cNvCxnSpPr>
              <p:nvPr/>
            </p:nvCxnSpPr>
            <p:spPr bwMode="auto">
              <a:xfrm>
                <a:off x="3724371" y="5126932"/>
                <a:ext cx="396971" cy="2625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91" name="矩形 108"/>
              <p:cNvSpPr>
                <a:spLocks noChangeArrowheads="1"/>
              </p:cNvSpPr>
              <p:nvPr/>
            </p:nvSpPr>
            <p:spPr bwMode="auto">
              <a:xfrm>
                <a:off x="5967703" y="5393857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2" name="矩形 109"/>
              <p:cNvSpPr>
                <a:spLocks noChangeArrowheads="1"/>
              </p:cNvSpPr>
              <p:nvPr/>
            </p:nvSpPr>
            <p:spPr bwMode="auto">
              <a:xfrm>
                <a:off x="6950638" y="5412145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93" name="直接连接符 110"/>
              <p:cNvCxnSpPr>
                <a:cxnSpLocks noChangeShapeType="1"/>
                <a:endCxn id="15391" idx="0"/>
              </p:cNvCxnSpPr>
              <p:nvPr/>
            </p:nvCxnSpPr>
            <p:spPr bwMode="auto">
              <a:xfrm flipH="1">
                <a:off x="6207143" y="5129213"/>
                <a:ext cx="479538" cy="26464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4" name="直接连接符 111"/>
              <p:cNvCxnSpPr>
                <a:cxnSpLocks noChangeShapeType="1"/>
                <a:endCxn id="15392" idx="0"/>
              </p:cNvCxnSpPr>
              <p:nvPr/>
            </p:nvCxnSpPr>
            <p:spPr bwMode="auto">
              <a:xfrm>
                <a:off x="6686681" y="5129213"/>
                <a:ext cx="503397" cy="28293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95" name="矩形 117"/>
              <p:cNvSpPr>
                <a:spLocks noChangeArrowheads="1"/>
              </p:cNvSpPr>
              <p:nvPr/>
            </p:nvSpPr>
            <p:spPr bwMode="auto">
              <a:xfrm>
                <a:off x="4442913" y="5389125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96" name="矩形 118"/>
              <p:cNvSpPr>
                <a:spLocks noChangeArrowheads="1"/>
              </p:cNvSpPr>
              <p:nvPr/>
            </p:nvSpPr>
            <p:spPr bwMode="auto">
              <a:xfrm>
                <a:off x="5425848" y="5407413"/>
                <a:ext cx="478879" cy="2600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b="0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b="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397" name="直接连接符 119"/>
              <p:cNvCxnSpPr>
                <a:cxnSpLocks noChangeShapeType="1"/>
                <a:endCxn id="15395" idx="0"/>
              </p:cNvCxnSpPr>
              <p:nvPr/>
            </p:nvCxnSpPr>
            <p:spPr bwMode="auto">
              <a:xfrm flipH="1">
                <a:off x="4682353" y="5124481"/>
                <a:ext cx="479538" cy="26464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8" name="直接连接符 120"/>
              <p:cNvCxnSpPr>
                <a:cxnSpLocks noChangeShapeType="1"/>
                <a:endCxn id="15396" idx="0"/>
              </p:cNvCxnSpPr>
              <p:nvPr/>
            </p:nvCxnSpPr>
            <p:spPr bwMode="auto">
              <a:xfrm>
                <a:off x="5161891" y="5124481"/>
                <a:ext cx="503397" cy="28293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369" name="矩形 93"/>
            <p:cNvSpPr>
              <a:spLocks noChangeArrowheads="1"/>
            </p:cNvSpPr>
            <p:nvPr/>
          </p:nvSpPr>
          <p:spPr bwMode="auto">
            <a:xfrm>
              <a:off x="511175" y="3789363"/>
              <a:ext cx="840263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600" b="0">
                  <a:solidFill>
                    <a:srgbClr val="000000"/>
                  </a:solidFill>
                </a:rPr>
                <a:t>第三次划分：针对第三个元素</a:t>
              </a:r>
              <a:r>
                <a:rPr lang="en-US" altLang="zh-CN" sz="1600" b="0">
                  <a:solidFill>
                    <a:srgbClr val="000000"/>
                  </a:solidFill>
                </a:rPr>
                <a:t>c</a:t>
              </a:r>
              <a:r>
                <a:rPr lang="zh-CN" altLang="en-US" sz="1600" b="0">
                  <a:solidFill>
                    <a:srgbClr val="000000"/>
                  </a:solidFill>
                </a:rPr>
                <a:t>，分别针对上面二叉树的叶子结点进行划分，分为包含</a:t>
              </a:r>
              <a:r>
                <a:rPr lang="en-US" altLang="zh-CN" sz="1600" b="0">
                  <a:solidFill>
                    <a:srgbClr val="000000"/>
                  </a:solidFill>
                </a:rPr>
                <a:t>c</a:t>
              </a:r>
              <a:r>
                <a:rPr lang="zh-CN" altLang="en-US" sz="1600" b="0">
                  <a:solidFill>
                    <a:srgbClr val="000000"/>
                  </a:solidFill>
                </a:rPr>
                <a:t>和不包含</a:t>
              </a:r>
              <a:r>
                <a:rPr lang="en-US" altLang="zh-CN" sz="1600" b="0">
                  <a:solidFill>
                    <a:srgbClr val="000000"/>
                  </a:solidFill>
                </a:rPr>
                <a:t>c</a:t>
              </a:r>
              <a:r>
                <a:rPr lang="zh-CN" altLang="en-US" sz="1600" b="0">
                  <a:solidFill>
                    <a:srgbClr val="000000"/>
                  </a:solidFill>
                </a:rPr>
                <a:t>的两部分，扩展后的二叉树的叶子结点就是所求的幂集元素。</a:t>
              </a:r>
              <a:endParaRPr lang="en-US" altLang="zh-CN" sz="16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1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1"/>
          <p:cNvSpPr txBox="1">
            <a:spLocks noGrp="1" noChangeArrowheads="1"/>
          </p:cNvSpPr>
          <p:nvPr/>
        </p:nvSpPr>
        <p:spPr bwMode="auto">
          <a:xfrm>
            <a:off x="6875463" y="6362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25976DC-5908-4BDB-8378-87C8F3C44028}" type="datetime1">
              <a:rPr lang="zh-CN" altLang="en-US" sz="1400">
                <a:latin typeface="Tahoma" pitchFamily="34" charset="0"/>
              </a:rPr>
              <a:pPr eaLnBrk="1" hangingPunct="1"/>
              <a:t>2018/9/13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6387" name="灯片编号占位符 3"/>
          <p:cNvSpPr txBox="1">
            <a:spLocks noGrp="1" noChangeArrowheads="1"/>
          </p:cNvSpPr>
          <p:nvPr/>
        </p:nvSpPr>
        <p:spPr bwMode="auto">
          <a:xfrm>
            <a:off x="63500" y="6396038"/>
            <a:ext cx="5238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312F0F9-46DF-492D-95A3-7A7A97EE7229}" type="slidenum">
              <a:rPr lang="zh-CN" altLang="en-US" sz="1400" b="0">
                <a:latin typeface="Tahoma" pitchFamily="34" charset="0"/>
              </a:rPr>
              <a:pPr algn="r" eaLnBrk="1" hangingPunct="1"/>
              <a:t>3</a:t>
            </a:fld>
            <a:endParaRPr lang="en-US" altLang="zh-CN" sz="1400" b="0">
              <a:latin typeface="Tahoma" pitchFamily="34" charset="0"/>
            </a:endParaRPr>
          </a:p>
        </p:txBody>
      </p:sp>
      <p:sp>
        <p:nvSpPr>
          <p:cNvPr id="16388" name="Rectangle 4"/>
          <p:cNvSpPr txBox="1">
            <a:spLocks noChangeArrowheads="1"/>
          </p:cNvSpPr>
          <p:nvPr/>
        </p:nvSpPr>
        <p:spPr bwMode="auto">
          <a:xfrm>
            <a:off x="971550" y="98425"/>
            <a:ext cx="52943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 marL="180975" indent="85725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5.5.4</a:t>
            </a:r>
            <a:r>
              <a:rPr lang="zh-CN" altLang="en-US" sz="240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求幂集（前序遍历应用）</a:t>
            </a:r>
            <a:endParaRPr lang="en-US" altLang="zh-CN" sz="240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None/>
            </a:pPr>
            <a:endParaRPr lang="en-US" altLang="zh-CN" sz="240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422275" y="1108075"/>
            <a:ext cx="8443913" cy="494030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template&lt;class T&gt;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void Power(Vector&lt;Vector&lt;T&gt; &gt;&amp; </a:t>
            </a:r>
            <a:r>
              <a:rPr lang="en-US" altLang="zh-CN" sz="1400" b="0" dirty="0" err="1">
                <a:solidFill>
                  <a:srgbClr val="000000"/>
                </a:solidFill>
              </a:rPr>
              <a:t>outL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, Vector&lt;T</a:t>
            </a:r>
            <a:r>
              <a:rPr lang="en-US" altLang="zh-CN" sz="1400" b="0" dirty="0">
                <a:solidFill>
                  <a:srgbClr val="000000"/>
                </a:solidFill>
              </a:rPr>
              <a:t>&gt; 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&amp; 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sL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, Vector&lt;T</a:t>
            </a:r>
            <a:r>
              <a:rPr lang="en-US" altLang="zh-CN" sz="1400" b="0" dirty="0">
                <a:solidFill>
                  <a:srgbClr val="000000"/>
                </a:solidFill>
              </a:rPr>
              <a:t>&gt; &amp;</a:t>
            </a:r>
            <a:r>
              <a:rPr lang="en-US" altLang="zh-CN" sz="1400" b="0" dirty="0" err="1">
                <a:solidFill>
                  <a:srgbClr val="000000"/>
                </a:solidFill>
              </a:rPr>
              <a:t>pL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, 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</a:rPr>
              <a:t>pos</a:t>
            </a:r>
            <a:r>
              <a:rPr lang="en-US" altLang="zh-CN" sz="1400" b="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{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if(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sL.Size</a:t>
            </a:r>
            <a:r>
              <a:rPr lang="en-US" altLang="zh-CN" sz="1400" b="0" dirty="0">
                <a:solidFill>
                  <a:srgbClr val="000000"/>
                </a:solidFill>
              </a:rPr>
              <a:t>()==0)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   	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</a:rPr>
              <a:t>;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if(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pos</a:t>
            </a:r>
            <a:r>
              <a:rPr lang="en-US" altLang="zh-CN" sz="1400" b="0" dirty="0">
                <a:solidFill>
                  <a:srgbClr val="000000"/>
                </a:solidFill>
              </a:rPr>
              <a:t>==</a:t>
            </a:r>
            <a:r>
              <a:rPr lang="en-US" altLang="zh-CN" sz="1400" b="0" dirty="0" err="1">
                <a:solidFill>
                  <a:srgbClr val="000000"/>
                </a:solidFill>
              </a:rPr>
              <a:t>sL.Size</a:t>
            </a:r>
            <a:r>
              <a:rPr lang="en-US" altLang="zh-CN" sz="1400" b="0" dirty="0">
                <a:solidFill>
                  <a:srgbClr val="000000"/>
                </a:solidFill>
              </a:rPr>
              <a:t>())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{</a:t>
            </a:r>
            <a:endParaRPr lang="en-US" altLang="zh-CN" sz="1400" b="0" dirty="0">
              <a:solidFill>
                <a:srgbClr val="000000"/>
              </a:solidFill>
            </a:endParaRP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	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outL.Push_back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(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pL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); </a:t>
            </a:r>
            <a:r>
              <a:rPr lang="en-US" altLang="zh-CN" sz="1400" dirty="0" smtClean="0">
                <a:solidFill>
                  <a:srgbClr val="008080"/>
                </a:solidFill>
              </a:rPr>
              <a:t>//</a:t>
            </a:r>
            <a:r>
              <a:rPr lang="zh-CN" altLang="en-US" sz="1400" dirty="0">
                <a:solidFill>
                  <a:srgbClr val="008080"/>
                </a:solidFill>
              </a:rPr>
              <a:t>存储叶子的</a:t>
            </a:r>
            <a:r>
              <a:rPr lang="en-US" altLang="zh-CN" sz="1400" dirty="0">
                <a:solidFill>
                  <a:srgbClr val="008080"/>
                </a:solidFill>
              </a:rPr>
              <a:t>"</a:t>
            </a:r>
            <a:r>
              <a:rPr lang="zh-CN" altLang="en-US" sz="1400" dirty="0">
                <a:solidFill>
                  <a:srgbClr val="008080"/>
                </a:solidFill>
              </a:rPr>
              <a:t>指针域</a:t>
            </a:r>
            <a:r>
              <a:rPr lang="en-US" altLang="zh-CN" sz="1400" dirty="0">
                <a:solidFill>
                  <a:srgbClr val="008080"/>
                </a:solidFill>
              </a:rPr>
              <a:t>"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</a:rPr>
              <a:t>	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</a:rPr>
              <a:t>;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}</a:t>
            </a:r>
            <a:endParaRPr lang="en-US" altLang="zh-CN" sz="1400" b="0" dirty="0">
              <a:solidFill>
                <a:srgbClr val="000000"/>
              </a:solidFill>
            </a:endParaRP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err="1" smtClean="0">
                <a:solidFill>
                  <a:srgbClr val="000000"/>
                </a:solidFill>
              </a:rPr>
              <a:t>pL.Push_back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(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sL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[</a:t>
            </a:r>
            <a:r>
              <a:rPr lang="en-US" altLang="zh-CN" sz="1400" b="0" dirty="0" err="1" smtClean="0">
                <a:solidFill>
                  <a:srgbClr val="000000"/>
                </a:solidFill>
              </a:rPr>
              <a:t>pos</a:t>
            </a:r>
            <a:r>
              <a:rPr lang="en-US" altLang="zh-CN" sz="1400" b="0" dirty="0">
                <a:solidFill>
                  <a:srgbClr val="000000"/>
                </a:solidFill>
              </a:rPr>
              <a:t>]); 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Power(outL,sL,pL,pos+1);</a:t>
            </a:r>
            <a:r>
              <a:rPr lang="en-US" altLang="zh-CN" sz="1400" dirty="0">
                <a:solidFill>
                  <a:srgbClr val="008080"/>
                </a:solidFill>
              </a:rPr>
              <a:t> /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/</a:t>
            </a:r>
            <a:r>
              <a:rPr lang="zh-CN" altLang="en-US" sz="1400" dirty="0">
                <a:solidFill>
                  <a:srgbClr val="008080"/>
                </a:solidFill>
              </a:rPr>
              <a:t>进入左子树递归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err="1" smtClean="0">
                <a:solidFill>
                  <a:srgbClr val="000000"/>
                </a:solidFill>
              </a:rPr>
              <a:t>pL.Pop_back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();</a:t>
            </a:r>
            <a:r>
              <a:rPr lang="en-US" altLang="zh-CN" sz="1400" b="0" dirty="0">
                <a:solidFill>
                  <a:srgbClr val="000000"/>
                </a:solidFill>
              </a:rPr>
              <a:t> </a:t>
            </a:r>
            <a:r>
              <a:rPr lang="en-US" altLang="zh-CN" sz="1400" b="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//</a:t>
            </a:r>
            <a:r>
              <a:rPr lang="zh-CN" altLang="en-US" sz="1400" dirty="0">
                <a:solidFill>
                  <a:srgbClr val="008080"/>
                </a:solidFill>
              </a:rPr>
              <a:t>进入右子树递归，先从</a:t>
            </a:r>
            <a:r>
              <a:rPr lang="en-US" altLang="zh-CN" sz="1400" dirty="0" err="1">
                <a:solidFill>
                  <a:srgbClr val="008080"/>
                </a:solidFill>
              </a:rPr>
              <a:t>pL</a:t>
            </a:r>
            <a:r>
              <a:rPr lang="zh-CN" altLang="en-US" sz="1400" dirty="0">
                <a:solidFill>
                  <a:srgbClr val="008080"/>
                </a:solidFill>
              </a:rPr>
              <a:t>中删除</a:t>
            </a:r>
            <a:r>
              <a:rPr lang="en-US" altLang="zh-CN" sz="1400" dirty="0" err="1">
                <a:solidFill>
                  <a:srgbClr val="008080"/>
                </a:solidFill>
              </a:rPr>
              <a:t>pos</a:t>
            </a:r>
            <a:r>
              <a:rPr lang="zh-CN" altLang="en-US" sz="1400" dirty="0">
                <a:solidFill>
                  <a:srgbClr val="008080"/>
                </a:solidFill>
              </a:rPr>
              <a:t>指向的结点</a:t>
            </a:r>
            <a:r>
              <a:rPr lang="en-US" altLang="zh-CN" sz="1400" b="0" dirty="0">
                <a:solidFill>
                  <a:srgbClr val="000000"/>
                </a:solidFill>
              </a:rPr>
              <a:t>	</a:t>
            </a:r>
          </a:p>
          <a:p>
            <a:pPr marL="447675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Power(outL,sL,pL,pos+1</a:t>
            </a:r>
            <a:r>
              <a:rPr lang="en-US" altLang="zh-CN" sz="1400" b="0" dirty="0">
                <a:solidFill>
                  <a:srgbClr val="000000"/>
                </a:solidFill>
              </a:rPr>
              <a:t>); </a:t>
            </a:r>
            <a:r>
              <a:rPr lang="en-US" altLang="zh-CN" sz="1400" dirty="0">
                <a:solidFill>
                  <a:srgbClr val="008080"/>
                </a:solidFill>
              </a:rPr>
              <a:t>//</a:t>
            </a:r>
            <a:r>
              <a:rPr lang="zh-CN" altLang="en-US" sz="1400" dirty="0">
                <a:solidFill>
                  <a:srgbClr val="008080"/>
                </a:solidFill>
              </a:rPr>
              <a:t>进入右子树递归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r>
              <a:rPr lang="en-US" altLang="zh-CN" sz="1400" b="0" dirty="0" smtClean="0">
                <a:solidFill>
                  <a:srgbClr val="000000"/>
                </a:solidFill>
              </a:rPr>
              <a:t>} </a:t>
            </a:r>
            <a:endParaRPr lang="en-US" altLang="zh-CN" sz="1400" b="0" dirty="0">
              <a:solidFill>
                <a:srgbClr val="000000"/>
              </a:solidFill>
            </a:endParaRPr>
          </a:p>
        </p:txBody>
      </p:sp>
      <p:sp>
        <p:nvSpPr>
          <p:cNvPr id="16390" name="Rectangle 4"/>
          <p:cNvSpPr txBox="1">
            <a:spLocks noChangeArrowheads="1"/>
          </p:cNvSpPr>
          <p:nvPr/>
        </p:nvSpPr>
        <p:spPr bwMode="auto">
          <a:xfrm>
            <a:off x="684213" y="603250"/>
            <a:ext cx="2771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 marL="180975" indent="85725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求幂集递归算法：</a:t>
            </a:r>
            <a:endParaRPr lang="en-US" altLang="zh-CN" sz="200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6391" name="组合 39"/>
          <p:cNvGrpSpPr>
            <a:grpSpLocks/>
          </p:cNvGrpSpPr>
          <p:nvPr/>
        </p:nvGrpSpPr>
        <p:grpSpPr bwMode="auto">
          <a:xfrm>
            <a:off x="4927600" y="3035300"/>
            <a:ext cx="4170363" cy="1358900"/>
            <a:chOff x="4723346" y="3371449"/>
            <a:chExt cx="4169134" cy="1358404"/>
          </a:xfrm>
        </p:grpSpPr>
        <p:sp>
          <p:nvSpPr>
            <p:cNvPr id="16408" name="矩形 1"/>
            <p:cNvSpPr>
              <a:spLocks noChangeArrowheads="1"/>
            </p:cNvSpPr>
            <p:nvPr/>
          </p:nvSpPr>
          <p:spPr bwMode="auto">
            <a:xfrm>
              <a:off x="6448235" y="3371449"/>
              <a:ext cx="216829" cy="265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 b="0"/>
                <a:t>a</a:t>
              </a:r>
              <a:endParaRPr lang="zh-CN" altLang="en-US" sz="1600" b="0"/>
            </a:p>
          </p:txBody>
        </p:sp>
        <p:sp>
          <p:nvSpPr>
            <p:cNvPr id="16409" name="矩形 32"/>
            <p:cNvSpPr>
              <a:spLocks noChangeArrowheads="1"/>
            </p:cNvSpPr>
            <p:nvPr/>
          </p:nvSpPr>
          <p:spPr bwMode="auto">
            <a:xfrm>
              <a:off x="6660272" y="3371449"/>
              <a:ext cx="216829" cy="265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 b="0"/>
                <a:t>0</a:t>
              </a:r>
              <a:endParaRPr lang="zh-CN" altLang="en-US" sz="1600" b="0"/>
            </a:p>
          </p:txBody>
        </p:sp>
        <p:sp>
          <p:nvSpPr>
            <p:cNvPr id="16410" name="矩形 33"/>
            <p:cNvSpPr>
              <a:spLocks noChangeArrowheads="1"/>
            </p:cNvSpPr>
            <p:nvPr/>
          </p:nvSpPr>
          <p:spPr bwMode="auto">
            <a:xfrm>
              <a:off x="6872147" y="3371449"/>
              <a:ext cx="216829" cy="265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 b="0"/>
            </a:p>
          </p:txBody>
        </p:sp>
        <p:grpSp>
          <p:nvGrpSpPr>
            <p:cNvPr id="16411" name="组合 52223"/>
            <p:cNvGrpSpPr>
              <a:grpSpLocks/>
            </p:cNvGrpSpPr>
            <p:nvPr/>
          </p:nvGrpSpPr>
          <p:grpSpPr bwMode="auto">
            <a:xfrm>
              <a:off x="5364088" y="3852005"/>
              <a:ext cx="640741" cy="265147"/>
              <a:chOff x="0" y="0"/>
              <a:chExt cx="638361" cy="291128"/>
            </a:xfrm>
          </p:grpSpPr>
          <p:sp>
            <p:nvSpPr>
              <p:cNvPr id="16438" name="矩形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9" name="矩形 37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1</a:t>
                </a:r>
                <a:endParaRPr lang="zh-CN" altLang="en-US" sz="1600" b="0"/>
              </a:p>
            </p:txBody>
          </p:sp>
          <p:sp>
            <p:nvSpPr>
              <p:cNvPr id="16440" name="矩形 38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6412" name="直接连接符 4"/>
            <p:cNvCxnSpPr>
              <a:cxnSpLocks noChangeShapeType="1"/>
            </p:cNvCxnSpPr>
            <p:nvPr/>
          </p:nvCxnSpPr>
          <p:spPr bwMode="auto">
            <a:xfrm flipH="1">
              <a:off x="5684540" y="3636596"/>
              <a:ext cx="1084146" cy="215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直接连接符 7"/>
            <p:cNvCxnSpPr>
              <a:cxnSpLocks noChangeShapeType="1"/>
            </p:cNvCxnSpPr>
            <p:nvPr/>
          </p:nvCxnSpPr>
          <p:spPr bwMode="auto">
            <a:xfrm>
              <a:off x="6768686" y="3636596"/>
              <a:ext cx="1054082" cy="23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直接连接符 13"/>
            <p:cNvCxnSpPr>
              <a:cxnSpLocks noChangeShapeType="1"/>
              <a:stCxn id="16439" idx="2"/>
            </p:cNvCxnSpPr>
            <p:nvPr/>
          </p:nvCxnSpPr>
          <p:spPr bwMode="auto">
            <a:xfrm>
              <a:off x="5684540" y="4117152"/>
              <a:ext cx="685479" cy="347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直接连接符 15"/>
            <p:cNvCxnSpPr>
              <a:cxnSpLocks noChangeShapeType="1"/>
              <a:stCxn id="16436" idx="2"/>
            </p:cNvCxnSpPr>
            <p:nvPr/>
          </p:nvCxnSpPr>
          <p:spPr bwMode="auto">
            <a:xfrm>
              <a:off x="7822849" y="4141484"/>
              <a:ext cx="749261" cy="317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416" name="组合 71"/>
            <p:cNvGrpSpPr>
              <a:grpSpLocks/>
            </p:cNvGrpSpPr>
            <p:nvPr/>
          </p:nvGrpSpPr>
          <p:grpSpPr bwMode="auto">
            <a:xfrm>
              <a:off x="7502397" y="3876337"/>
              <a:ext cx="640741" cy="265147"/>
              <a:chOff x="0" y="0"/>
              <a:chExt cx="638361" cy="291128"/>
            </a:xfrm>
          </p:grpSpPr>
          <p:sp>
            <p:nvSpPr>
              <p:cNvPr id="16435" name="矩形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6" name="矩形 73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1</a:t>
                </a:r>
                <a:endParaRPr lang="zh-CN" altLang="en-US" sz="1600" b="0"/>
              </a:p>
            </p:txBody>
          </p:sp>
          <p:sp>
            <p:nvSpPr>
              <p:cNvPr id="16437" name="矩形 74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0"/>
              </a:p>
            </p:txBody>
          </p:sp>
        </p:grpSp>
        <p:grpSp>
          <p:nvGrpSpPr>
            <p:cNvPr id="16417" name="组合 52224"/>
            <p:cNvGrpSpPr>
              <a:grpSpLocks/>
            </p:cNvGrpSpPr>
            <p:nvPr/>
          </p:nvGrpSpPr>
          <p:grpSpPr bwMode="auto">
            <a:xfrm>
              <a:off x="8251739" y="4464706"/>
              <a:ext cx="640741" cy="265147"/>
              <a:chOff x="0" y="0"/>
              <a:chExt cx="638361" cy="291128"/>
            </a:xfrm>
          </p:grpSpPr>
          <p:sp>
            <p:nvSpPr>
              <p:cNvPr id="16432" name="矩形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3" name="矩形 77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2</a:t>
                </a:r>
                <a:endParaRPr lang="zh-CN" altLang="en-US" sz="1600" b="0"/>
              </a:p>
            </p:txBody>
          </p:sp>
          <p:sp>
            <p:nvSpPr>
              <p:cNvPr id="16434" name="矩形 78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418" name="组合 80"/>
            <p:cNvGrpSpPr>
              <a:grpSpLocks/>
            </p:cNvGrpSpPr>
            <p:nvPr/>
          </p:nvGrpSpPr>
          <p:grpSpPr bwMode="auto">
            <a:xfrm>
              <a:off x="4723346" y="4464706"/>
              <a:ext cx="961194" cy="265147"/>
              <a:chOff x="0" y="0"/>
              <a:chExt cx="638361" cy="291128"/>
            </a:xfrm>
          </p:grpSpPr>
          <p:sp>
            <p:nvSpPr>
              <p:cNvPr id="16429" name="矩形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abc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30" name="矩形 82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2</a:t>
                </a:r>
                <a:endParaRPr lang="zh-CN" altLang="en-US" sz="1600" b="0"/>
              </a:p>
            </p:txBody>
          </p:sp>
          <p:sp>
            <p:nvSpPr>
              <p:cNvPr id="16431" name="矩形 83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419" name="组合 84"/>
            <p:cNvGrpSpPr>
              <a:grpSpLocks/>
            </p:cNvGrpSpPr>
            <p:nvPr/>
          </p:nvGrpSpPr>
          <p:grpSpPr bwMode="auto">
            <a:xfrm>
              <a:off x="6024323" y="4458743"/>
              <a:ext cx="640741" cy="265147"/>
              <a:chOff x="0" y="0"/>
              <a:chExt cx="638361" cy="291128"/>
            </a:xfrm>
          </p:grpSpPr>
          <p:sp>
            <p:nvSpPr>
              <p:cNvPr id="16426" name="矩形 8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ac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27" name="矩形 86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2</a:t>
                </a:r>
                <a:endParaRPr lang="zh-CN" altLang="en-US" sz="1600" b="0"/>
              </a:p>
            </p:txBody>
          </p:sp>
          <p:sp>
            <p:nvSpPr>
              <p:cNvPr id="16428" name="矩形 87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420" name="组合 80"/>
            <p:cNvGrpSpPr>
              <a:grpSpLocks/>
            </p:cNvGrpSpPr>
            <p:nvPr/>
          </p:nvGrpSpPr>
          <p:grpSpPr bwMode="auto">
            <a:xfrm>
              <a:off x="6879757" y="4458742"/>
              <a:ext cx="640741" cy="265147"/>
              <a:chOff x="0" y="0"/>
              <a:chExt cx="638361" cy="291128"/>
            </a:xfrm>
          </p:grpSpPr>
          <p:sp>
            <p:nvSpPr>
              <p:cNvPr id="16423" name="矩形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24" name="矩形 82"/>
              <p:cNvSpPr>
                <a:spLocks noChangeArrowheads="1"/>
              </p:cNvSpPr>
              <p:nvPr/>
            </p:nvSpPr>
            <p:spPr bwMode="auto">
              <a:xfrm>
                <a:off x="211249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/>
                  <a:t>2</a:t>
                </a:r>
                <a:endParaRPr lang="zh-CN" altLang="en-US" sz="1600" b="0"/>
              </a:p>
            </p:txBody>
          </p:sp>
          <p:sp>
            <p:nvSpPr>
              <p:cNvPr id="16425" name="矩形 83"/>
              <p:cNvSpPr>
                <a:spLocks noChangeArrowheads="1"/>
              </p:cNvSpPr>
              <p:nvPr/>
            </p:nvSpPr>
            <p:spPr bwMode="auto">
              <a:xfrm>
                <a:off x="422337" y="0"/>
                <a:ext cx="216024" cy="2911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zh-CN" sz="1600" b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6421" name="直接连接符 4"/>
            <p:cNvCxnSpPr>
              <a:cxnSpLocks noChangeShapeType="1"/>
              <a:endCxn id="16430" idx="0"/>
            </p:cNvCxnSpPr>
            <p:nvPr/>
          </p:nvCxnSpPr>
          <p:spPr bwMode="auto">
            <a:xfrm flipH="1">
              <a:off x="5204064" y="4117152"/>
              <a:ext cx="480476" cy="347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直接连接符 4"/>
            <p:cNvCxnSpPr>
              <a:cxnSpLocks noChangeShapeType="1"/>
              <a:endCxn id="16424" idx="0"/>
            </p:cNvCxnSpPr>
            <p:nvPr/>
          </p:nvCxnSpPr>
          <p:spPr bwMode="auto">
            <a:xfrm flipH="1">
              <a:off x="7200209" y="4137965"/>
              <a:ext cx="627754" cy="320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3659188" y="512763"/>
            <a:ext cx="3154362" cy="1300162"/>
            <a:chOff x="1403648" y="382498"/>
            <a:chExt cx="3155355" cy="1301381"/>
          </a:xfrm>
        </p:grpSpPr>
        <p:sp>
          <p:nvSpPr>
            <p:cNvPr id="16406" name="圆角矩形标注 1"/>
            <p:cNvSpPr>
              <a:spLocks noChangeArrowheads="1"/>
            </p:cNvSpPr>
            <p:nvPr/>
          </p:nvSpPr>
          <p:spPr bwMode="auto">
            <a:xfrm rot="10800000">
              <a:off x="1659825" y="382498"/>
              <a:ext cx="2899178" cy="649288"/>
            </a:xfrm>
            <a:prstGeom prst="wedgeRoundRectCallout">
              <a:avLst>
                <a:gd name="adj1" fmla="val 44384"/>
                <a:gd name="adj2" fmla="val -105023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outL</a:t>
              </a:r>
              <a:r>
                <a:rPr lang="zh-CN" altLang="en-US" sz="1100">
                  <a:solidFill>
                    <a:schemeClr val="bg1"/>
                  </a:solidFill>
                </a:rPr>
                <a:t>存入幂集元素（向量的元素是向量）</a:t>
              </a:r>
              <a:r>
                <a:rPr lang="en-US" altLang="zh-CN" sz="1100">
                  <a:solidFill>
                    <a:schemeClr val="bg1"/>
                  </a:solidFill>
                </a:rPr>
                <a:t>{{a,b,c,},{a,b},{a,c},{a},{b,c},{b},{c},</a:t>
              </a:r>
              <a:r>
                <a:rPr lang="el-GR" altLang="zh-CN" sz="1100">
                  <a:solidFill>
                    <a:schemeClr val="bg1"/>
                  </a:solidFill>
                </a:rPr>
                <a:t>Φ}</a:t>
              </a:r>
            </a:p>
          </p:txBody>
        </p:sp>
        <p:sp>
          <p:nvSpPr>
            <p:cNvPr id="16407" name="矩形 12"/>
            <p:cNvSpPr>
              <a:spLocks noChangeArrowheads="1"/>
            </p:cNvSpPr>
            <p:nvPr/>
          </p:nvSpPr>
          <p:spPr bwMode="auto">
            <a:xfrm>
              <a:off x="1403648" y="1395847"/>
              <a:ext cx="413774" cy="288032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4152900" y="1525588"/>
            <a:ext cx="1573213" cy="1041400"/>
            <a:chOff x="2678888" y="1140053"/>
            <a:chExt cx="1573569" cy="1041168"/>
          </a:xfrm>
        </p:grpSpPr>
        <p:sp>
          <p:nvSpPr>
            <p:cNvPr id="16404" name="圆角矩形标注 1"/>
            <p:cNvSpPr>
              <a:spLocks noChangeArrowheads="1"/>
            </p:cNvSpPr>
            <p:nvPr/>
          </p:nvSpPr>
          <p:spPr bwMode="auto">
            <a:xfrm rot="10800000">
              <a:off x="2678888" y="1688950"/>
              <a:ext cx="1573569" cy="492271"/>
            </a:xfrm>
            <a:prstGeom prst="wedgeRoundRectCallout">
              <a:avLst>
                <a:gd name="adj1" fmla="val -35764"/>
                <a:gd name="adj2" fmla="val 102676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sL</a:t>
              </a:r>
              <a:r>
                <a:rPr lang="zh-CN" altLang="en-US" sz="1100">
                  <a:solidFill>
                    <a:schemeClr val="bg1"/>
                  </a:solidFill>
                </a:rPr>
                <a:t>存放集合</a:t>
              </a:r>
              <a:r>
                <a:rPr lang="en-US" altLang="zh-CN" sz="1100">
                  <a:solidFill>
                    <a:schemeClr val="bg1"/>
                  </a:solidFill>
                </a:rPr>
                <a:t>{a,b,c}</a:t>
              </a:r>
            </a:p>
            <a:p>
              <a:r>
                <a:rPr lang="zh-CN" altLang="en-US" sz="1100">
                  <a:solidFill>
                    <a:schemeClr val="bg1"/>
                  </a:solidFill>
                </a:rPr>
                <a:t>这是输入参数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6405" name="矩形 12"/>
            <p:cNvSpPr>
              <a:spLocks noChangeArrowheads="1"/>
            </p:cNvSpPr>
            <p:nvPr/>
          </p:nvSpPr>
          <p:spPr bwMode="auto">
            <a:xfrm>
              <a:off x="3889611" y="1140053"/>
              <a:ext cx="240309" cy="288032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7342188" y="449263"/>
            <a:ext cx="1801812" cy="1350962"/>
            <a:chOff x="2482415" y="2154581"/>
            <a:chExt cx="1801290" cy="1350823"/>
          </a:xfrm>
        </p:grpSpPr>
        <p:sp>
          <p:nvSpPr>
            <p:cNvPr id="16402" name="圆角矩形标注 1"/>
            <p:cNvSpPr>
              <a:spLocks noChangeArrowheads="1"/>
            </p:cNvSpPr>
            <p:nvPr/>
          </p:nvSpPr>
          <p:spPr bwMode="auto">
            <a:xfrm rot="10800000">
              <a:off x="2482415" y="2154581"/>
              <a:ext cx="1801290" cy="406969"/>
            </a:xfrm>
            <a:prstGeom prst="wedgeRoundRectCallout">
              <a:avLst>
                <a:gd name="adj1" fmla="val 39875"/>
                <a:gd name="adj2" fmla="val -206630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en-US" altLang="zh-CN" sz="1200">
                  <a:solidFill>
                    <a:schemeClr val="bg1"/>
                  </a:solidFill>
                </a:rPr>
                <a:t>pos</a:t>
              </a:r>
              <a:r>
                <a:rPr lang="zh-CN" altLang="en-US" sz="1200">
                  <a:solidFill>
                    <a:schemeClr val="bg1"/>
                  </a:solidFill>
                </a:rPr>
                <a:t>指向</a:t>
              </a:r>
              <a:r>
                <a:rPr lang="en-US" altLang="zh-CN" sz="1200">
                  <a:solidFill>
                    <a:schemeClr val="bg1"/>
                  </a:solidFill>
                </a:rPr>
                <a:t>sL</a:t>
              </a:r>
              <a:r>
                <a:rPr lang="zh-CN" altLang="en-US" sz="1200">
                  <a:solidFill>
                    <a:schemeClr val="bg1"/>
                  </a:solidFill>
                </a:rPr>
                <a:t>中元素位置</a:t>
              </a:r>
              <a:endParaRPr lang="el-GR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16403" name="矩形 12"/>
            <p:cNvSpPr>
              <a:spLocks noChangeArrowheads="1"/>
            </p:cNvSpPr>
            <p:nvPr/>
          </p:nvSpPr>
          <p:spPr bwMode="auto">
            <a:xfrm>
              <a:off x="2581119" y="3217372"/>
              <a:ext cx="386549" cy="288032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6835775" y="1519238"/>
            <a:ext cx="2154238" cy="1189037"/>
            <a:chOff x="3889611" y="1140053"/>
            <a:chExt cx="2155082" cy="1188853"/>
          </a:xfrm>
        </p:grpSpPr>
        <p:sp>
          <p:nvSpPr>
            <p:cNvPr id="16400" name="圆角矩形标注 1"/>
            <p:cNvSpPr>
              <a:spLocks noChangeArrowheads="1"/>
            </p:cNvSpPr>
            <p:nvPr/>
          </p:nvSpPr>
          <p:spPr bwMode="auto">
            <a:xfrm rot="10800000">
              <a:off x="4110817" y="1688948"/>
              <a:ext cx="1933876" cy="639958"/>
            </a:xfrm>
            <a:prstGeom prst="wedgeRoundRectCallout">
              <a:avLst>
                <a:gd name="adj1" fmla="val 49241"/>
                <a:gd name="adj2" fmla="val 97963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pL</a:t>
              </a:r>
              <a:r>
                <a:rPr lang="zh-CN" altLang="en-US" sz="1100">
                  <a:solidFill>
                    <a:schemeClr val="bg1"/>
                  </a:solidFill>
                </a:rPr>
                <a:t>存入幂集元素中间值，当</a:t>
              </a:r>
              <a:r>
                <a:rPr lang="en-US" altLang="zh-CN" sz="1100">
                  <a:solidFill>
                    <a:schemeClr val="bg1"/>
                  </a:solidFill>
                </a:rPr>
                <a:t>pos=sL.Size()</a:t>
              </a:r>
              <a:r>
                <a:rPr lang="zh-CN" altLang="en-US" sz="1100">
                  <a:solidFill>
                    <a:schemeClr val="bg1"/>
                  </a:solidFill>
                </a:rPr>
                <a:t>时，</a:t>
              </a:r>
              <a:r>
                <a:rPr lang="en-US" altLang="zh-CN" sz="1100">
                  <a:solidFill>
                    <a:schemeClr val="bg1"/>
                  </a:solidFill>
                </a:rPr>
                <a:t>pL</a:t>
              </a:r>
              <a:r>
                <a:rPr lang="zh-CN" altLang="en-US" sz="1100">
                  <a:solidFill>
                    <a:schemeClr val="bg1"/>
                  </a:solidFill>
                </a:rPr>
                <a:t>就是幂集元素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6401" name="矩形 12"/>
            <p:cNvSpPr>
              <a:spLocks noChangeArrowheads="1"/>
            </p:cNvSpPr>
            <p:nvPr/>
          </p:nvSpPr>
          <p:spPr bwMode="auto">
            <a:xfrm>
              <a:off x="3889611" y="1140053"/>
              <a:ext cx="240309" cy="288032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圆角矩形标注 1"/>
          <p:cNvSpPr>
            <a:spLocks noChangeArrowheads="1"/>
          </p:cNvSpPr>
          <p:nvPr/>
        </p:nvSpPr>
        <p:spPr bwMode="auto">
          <a:xfrm rot="10800000">
            <a:off x="3286125" y="3805238"/>
            <a:ext cx="1573213" cy="492125"/>
          </a:xfrm>
          <a:prstGeom prst="wedgeRoundRectCallout">
            <a:avLst>
              <a:gd name="adj1" fmla="val 61894"/>
              <a:gd name="adj2" fmla="val -81176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sz="1100">
                <a:solidFill>
                  <a:schemeClr val="bg1"/>
                </a:solidFill>
              </a:rPr>
              <a:t>将</a:t>
            </a:r>
            <a:r>
              <a:rPr lang="en-US" altLang="zh-CN" sz="1100">
                <a:solidFill>
                  <a:schemeClr val="bg1"/>
                </a:solidFill>
              </a:rPr>
              <a:t>pos</a:t>
            </a:r>
            <a:r>
              <a:rPr lang="zh-CN" altLang="en-US" sz="1100">
                <a:solidFill>
                  <a:schemeClr val="bg1"/>
                </a:solidFill>
              </a:rPr>
              <a:t>所指的字符加入到幂集元素</a:t>
            </a:r>
            <a:r>
              <a:rPr lang="en-US" altLang="zh-CN" sz="1100">
                <a:solidFill>
                  <a:schemeClr val="bg1"/>
                </a:solidFill>
              </a:rPr>
              <a:t>pL</a:t>
            </a:r>
            <a:r>
              <a:rPr lang="zh-CN" altLang="en-US" sz="1100">
                <a:solidFill>
                  <a:schemeClr val="bg1"/>
                </a:solidFill>
              </a:rPr>
              <a:t>中</a:t>
            </a:r>
            <a:endParaRPr lang="el-GR" altLang="zh-CN" sz="1100">
              <a:solidFill>
                <a:schemeClr val="bg1"/>
              </a:solidFill>
            </a:endParaRPr>
          </a:p>
        </p:txBody>
      </p:sp>
      <p:sp>
        <p:nvSpPr>
          <p:cNvPr id="55" name="圆角矩形标注 1"/>
          <p:cNvSpPr>
            <a:spLocks noChangeArrowheads="1"/>
          </p:cNvSpPr>
          <p:nvPr/>
        </p:nvSpPr>
        <p:spPr bwMode="auto">
          <a:xfrm rot="10800000">
            <a:off x="6351588" y="5732463"/>
            <a:ext cx="1573212" cy="493712"/>
          </a:xfrm>
          <a:prstGeom prst="wedgeRoundRectCallout">
            <a:avLst>
              <a:gd name="adj1" fmla="val 245000"/>
              <a:gd name="adj2" fmla="val 91532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sz="1100">
                <a:solidFill>
                  <a:schemeClr val="bg1"/>
                </a:solidFill>
              </a:rPr>
              <a:t>不包含</a:t>
            </a:r>
            <a:r>
              <a:rPr lang="en-US" altLang="zh-CN" sz="1100">
                <a:solidFill>
                  <a:schemeClr val="bg1"/>
                </a:solidFill>
              </a:rPr>
              <a:t>pos</a:t>
            </a:r>
            <a:r>
              <a:rPr lang="zh-CN" altLang="en-US" sz="1100">
                <a:solidFill>
                  <a:schemeClr val="bg1"/>
                </a:solidFill>
              </a:rPr>
              <a:t>所指的字符，再进行递归</a:t>
            </a:r>
            <a:endParaRPr lang="el-GR" altLang="zh-CN" sz="1100">
              <a:solidFill>
                <a:schemeClr val="bg1"/>
              </a:solidFill>
            </a:endParaRPr>
          </a:p>
        </p:txBody>
      </p:sp>
      <p:sp>
        <p:nvSpPr>
          <p:cNvPr id="56" name="圆角矩形标注 1"/>
          <p:cNvSpPr>
            <a:spLocks noChangeArrowheads="1"/>
          </p:cNvSpPr>
          <p:nvPr/>
        </p:nvSpPr>
        <p:spPr bwMode="auto">
          <a:xfrm rot="10800000">
            <a:off x="6891338" y="4508500"/>
            <a:ext cx="1573212" cy="493713"/>
          </a:xfrm>
          <a:prstGeom prst="wedgeRoundRectCallout">
            <a:avLst>
              <a:gd name="adj1" fmla="val 276972"/>
              <a:gd name="adj2" fmla="val -18037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sz="1100">
                <a:solidFill>
                  <a:schemeClr val="bg1"/>
                </a:solidFill>
              </a:rPr>
              <a:t>含有</a:t>
            </a:r>
            <a:r>
              <a:rPr lang="en-US" altLang="zh-CN" sz="1100">
                <a:solidFill>
                  <a:schemeClr val="bg1"/>
                </a:solidFill>
              </a:rPr>
              <a:t>pos</a:t>
            </a:r>
            <a:r>
              <a:rPr lang="zh-CN" altLang="en-US" sz="1100">
                <a:solidFill>
                  <a:schemeClr val="bg1"/>
                </a:solidFill>
              </a:rPr>
              <a:t>所指的字符，再进行递归</a:t>
            </a:r>
            <a:endParaRPr lang="el-GR" altLang="zh-CN" sz="1100">
              <a:solidFill>
                <a:schemeClr val="bg1"/>
              </a:solidFill>
            </a:endParaRPr>
          </a:p>
        </p:txBody>
      </p:sp>
      <p:sp>
        <p:nvSpPr>
          <p:cNvPr id="57" name="圆角矩形标注 1"/>
          <p:cNvSpPr>
            <a:spLocks noChangeArrowheads="1"/>
          </p:cNvSpPr>
          <p:nvPr/>
        </p:nvSpPr>
        <p:spPr bwMode="auto">
          <a:xfrm rot="10800000">
            <a:off x="6637338" y="5300663"/>
            <a:ext cx="1573212" cy="276225"/>
          </a:xfrm>
          <a:prstGeom prst="wedgeRoundRectCallout">
            <a:avLst>
              <a:gd name="adj1" fmla="val 325218"/>
              <a:gd name="adj2" fmla="val 101995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r>
              <a:rPr lang="zh-CN" altLang="en-US" sz="1100">
                <a:solidFill>
                  <a:schemeClr val="bg1"/>
                </a:solidFill>
              </a:rPr>
              <a:t>去掉</a:t>
            </a:r>
            <a:r>
              <a:rPr lang="en-US" altLang="zh-CN" sz="1100">
                <a:solidFill>
                  <a:schemeClr val="bg1"/>
                </a:solidFill>
              </a:rPr>
              <a:t>pos</a:t>
            </a:r>
            <a:r>
              <a:rPr lang="zh-CN" altLang="en-US" sz="1100">
                <a:solidFill>
                  <a:schemeClr val="bg1"/>
                </a:solidFill>
              </a:rPr>
              <a:t>所指的字符</a:t>
            </a:r>
            <a:endParaRPr lang="el-GR" altLang="zh-CN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 txBox="1">
            <a:spLocks noGrp="1" noChangeArrowheads="1"/>
          </p:cNvSpPr>
          <p:nvPr/>
        </p:nvSpPr>
        <p:spPr bwMode="auto">
          <a:xfrm>
            <a:off x="6875463" y="6362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595FEC-463E-48AC-8A2B-8783C53C5F25}" type="datetime1">
              <a:rPr lang="zh-CN" altLang="en-US" sz="1400">
                <a:latin typeface="Tahoma" pitchFamily="34" charset="0"/>
              </a:rPr>
              <a:pPr eaLnBrk="1" hangingPunct="1"/>
              <a:t>2018/9/13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7411" name="灯片编号占位符 3"/>
          <p:cNvSpPr txBox="1">
            <a:spLocks noGrp="1" noChangeArrowheads="1"/>
          </p:cNvSpPr>
          <p:nvPr/>
        </p:nvSpPr>
        <p:spPr bwMode="auto">
          <a:xfrm>
            <a:off x="63500" y="6396038"/>
            <a:ext cx="5238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D1B6649-0E10-4538-BDC2-92C71F9E7DB5}" type="slidenum">
              <a:rPr lang="zh-CN" altLang="en-US" sz="1400" b="0">
                <a:latin typeface="Tahoma" pitchFamily="34" charset="0"/>
              </a:rPr>
              <a:pPr algn="r" eaLnBrk="1" hangingPunct="1"/>
              <a:t>4</a:t>
            </a:fld>
            <a:endParaRPr lang="en-US" altLang="zh-CN" sz="1400" b="0">
              <a:latin typeface="Tahoma" pitchFamily="34" charset="0"/>
            </a:endParaRPr>
          </a:p>
        </p:txBody>
      </p:sp>
      <p:sp>
        <p:nvSpPr>
          <p:cNvPr id="17412" name="矩形 7"/>
          <p:cNvSpPr>
            <a:spLocks noChangeArrowheads="1"/>
          </p:cNvSpPr>
          <p:nvPr/>
        </p:nvSpPr>
        <p:spPr bwMode="auto">
          <a:xfrm>
            <a:off x="815975" y="101600"/>
            <a:ext cx="767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求幂集非递归算法</a:t>
            </a:r>
            <a:endParaRPr lang="en-US" altLang="zh-CN" sz="2000">
              <a:solidFill>
                <a:srgbClr val="0000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542925"/>
            <a:ext cx="6011862" cy="591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42988" y="1814513"/>
            <a:ext cx="6026150" cy="649287"/>
            <a:chOff x="-1468932" y="382498"/>
            <a:chExt cx="6027935" cy="649289"/>
          </a:xfrm>
        </p:grpSpPr>
        <p:sp>
          <p:nvSpPr>
            <p:cNvPr id="17427" name="圆角矩形标注 1"/>
            <p:cNvSpPr>
              <a:spLocks noChangeArrowheads="1"/>
            </p:cNvSpPr>
            <p:nvPr/>
          </p:nvSpPr>
          <p:spPr bwMode="auto">
            <a:xfrm rot="10800000">
              <a:off x="1659825" y="382498"/>
              <a:ext cx="2899178" cy="414959"/>
            </a:xfrm>
            <a:prstGeom prst="wedgeRoundRectCallout">
              <a:avLst>
                <a:gd name="adj1" fmla="val 69625"/>
                <a:gd name="adj2" fmla="val -39801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zh-CN" altLang="en-US" sz="1100">
                  <a:solidFill>
                    <a:schemeClr val="bg1"/>
                  </a:solidFill>
                </a:rPr>
                <a:t>两个栈，一个用于存放当前扫描的位置</a:t>
              </a:r>
              <a:endParaRPr lang="en-US" altLang="zh-CN" sz="1100">
                <a:solidFill>
                  <a:schemeClr val="bg1"/>
                </a:solidFill>
              </a:endParaRPr>
            </a:p>
            <a:p>
              <a:r>
                <a:rPr lang="zh-CN" altLang="en-US" sz="1100">
                  <a:solidFill>
                    <a:schemeClr val="bg1"/>
                  </a:solidFill>
                </a:rPr>
                <a:t>一个存放幂集元素的中间值 。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7428" name="矩形 12"/>
            <p:cNvSpPr>
              <a:spLocks noChangeArrowheads="1"/>
            </p:cNvSpPr>
            <p:nvPr/>
          </p:nvSpPr>
          <p:spPr bwMode="auto">
            <a:xfrm>
              <a:off x="-1468932" y="563126"/>
              <a:ext cx="2558441" cy="468661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42988" y="2292350"/>
            <a:ext cx="6026150" cy="647700"/>
            <a:chOff x="-1468932" y="382498"/>
            <a:chExt cx="6027935" cy="649289"/>
          </a:xfrm>
        </p:grpSpPr>
        <p:sp>
          <p:nvSpPr>
            <p:cNvPr id="17425" name="圆角矩形标注 1"/>
            <p:cNvSpPr>
              <a:spLocks noChangeArrowheads="1"/>
            </p:cNvSpPr>
            <p:nvPr/>
          </p:nvSpPr>
          <p:spPr bwMode="auto">
            <a:xfrm rot="10800000">
              <a:off x="1659825" y="382498"/>
              <a:ext cx="2899178" cy="414959"/>
            </a:xfrm>
            <a:prstGeom prst="wedgeRoundRectCallout">
              <a:avLst>
                <a:gd name="adj1" fmla="val 69625"/>
                <a:gd name="adj2" fmla="val -39801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zh-CN" altLang="en-US" sz="1100">
                  <a:solidFill>
                    <a:schemeClr val="bg1"/>
                  </a:solidFill>
                </a:rPr>
                <a:t>初态</a:t>
              </a:r>
              <a:r>
                <a:rPr lang="en-US" altLang="zh-CN" sz="1100">
                  <a:solidFill>
                    <a:schemeClr val="bg1"/>
                  </a:solidFill>
                </a:rPr>
                <a:t>pos</a:t>
              </a:r>
              <a:r>
                <a:rPr lang="zh-CN" altLang="en-US" sz="1100">
                  <a:solidFill>
                    <a:schemeClr val="bg1"/>
                  </a:solidFill>
                </a:rPr>
                <a:t>值为</a:t>
              </a:r>
              <a:r>
                <a:rPr lang="en-US" altLang="zh-CN" sz="1100">
                  <a:solidFill>
                    <a:schemeClr val="bg1"/>
                  </a:solidFill>
                </a:rPr>
                <a:t>o</a:t>
              </a:r>
              <a:r>
                <a:rPr lang="zh-CN" altLang="en-US" sz="1100">
                  <a:solidFill>
                    <a:schemeClr val="bg1"/>
                  </a:solidFill>
                </a:rPr>
                <a:t>，</a:t>
              </a:r>
              <a:r>
                <a:rPr lang="en-US" altLang="zh-CN" sz="1100">
                  <a:solidFill>
                    <a:schemeClr val="bg1"/>
                  </a:solidFill>
                </a:rPr>
                <a:t>pL</a:t>
              </a:r>
              <a:r>
                <a:rPr lang="zh-CN" altLang="en-US" sz="1100">
                  <a:solidFill>
                    <a:schemeClr val="bg1"/>
                  </a:solidFill>
                </a:rPr>
                <a:t>为空。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7426" name="矩形 12"/>
            <p:cNvSpPr>
              <a:spLocks noChangeArrowheads="1"/>
            </p:cNvSpPr>
            <p:nvPr/>
          </p:nvSpPr>
          <p:spPr bwMode="auto">
            <a:xfrm>
              <a:off x="-1468932" y="589977"/>
              <a:ext cx="2558441" cy="441810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8175" y="3173413"/>
            <a:ext cx="6453188" cy="881062"/>
            <a:chOff x="-1896357" y="382498"/>
            <a:chExt cx="6455360" cy="881336"/>
          </a:xfrm>
        </p:grpSpPr>
        <p:sp>
          <p:nvSpPr>
            <p:cNvPr id="17423" name="圆角矩形标注 1"/>
            <p:cNvSpPr>
              <a:spLocks noChangeArrowheads="1"/>
            </p:cNvSpPr>
            <p:nvPr/>
          </p:nvSpPr>
          <p:spPr bwMode="auto">
            <a:xfrm rot="10800000">
              <a:off x="1659825" y="382498"/>
              <a:ext cx="2899178" cy="414959"/>
            </a:xfrm>
            <a:prstGeom prst="wedgeRoundRectCallout">
              <a:avLst>
                <a:gd name="adj1" fmla="val 120736"/>
                <a:gd name="adj2" fmla="val -103764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sL</a:t>
              </a:r>
              <a:r>
                <a:rPr lang="zh-CN" altLang="en-US" sz="1100">
                  <a:solidFill>
                    <a:schemeClr val="bg1"/>
                  </a:solidFill>
                </a:rPr>
                <a:t>中的所有元素都考察完毕，则这时的</a:t>
              </a:r>
              <a:r>
                <a:rPr lang="en-US" altLang="zh-CN" sz="1100">
                  <a:solidFill>
                    <a:schemeClr val="bg1"/>
                  </a:solidFill>
                </a:rPr>
                <a:t>pL</a:t>
              </a:r>
              <a:r>
                <a:rPr lang="zh-CN" altLang="en-US" sz="1100">
                  <a:solidFill>
                    <a:schemeClr val="bg1"/>
                  </a:solidFill>
                </a:rPr>
                <a:t>就是幂集元素。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7424" name="矩形 12"/>
            <p:cNvSpPr>
              <a:spLocks noChangeArrowheads="1"/>
            </p:cNvSpPr>
            <p:nvPr/>
          </p:nvSpPr>
          <p:spPr bwMode="auto">
            <a:xfrm>
              <a:off x="-1896357" y="1029504"/>
              <a:ext cx="1584675" cy="234330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924050" y="4365625"/>
            <a:ext cx="6049963" cy="647700"/>
            <a:chOff x="-1468932" y="383496"/>
            <a:chExt cx="6052530" cy="648291"/>
          </a:xfrm>
        </p:grpSpPr>
        <p:sp>
          <p:nvSpPr>
            <p:cNvPr id="17421" name="圆角矩形标注 1"/>
            <p:cNvSpPr>
              <a:spLocks noChangeArrowheads="1"/>
            </p:cNvSpPr>
            <p:nvPr/>
          </p:nvSpPr>
          <p:spPr bwMode="auto">
            <a:xfrm rot="10800000">
              <a:off x="1684420" y="383496"/>
              <a:ext cx="2899178" cy="414959"/>
            </a:xfrm>
            <a:prstGeom prst="wedgeRoundRectCallout">
              <a:avLst>
                <a:gd name="adj1" fmla="val 89815"/>
                <a:gd name="adj2" fmla="val -35389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zh-CN" altLang="en-US" sz="1100">
                  <a:solidFill>
                    <a:schemeClr val="bg1"/>
                  </a:solidFill>
                </a:rPr>
                <a:t>处理右子树，即不包含</a:t>
              </a:r>
              <a:r>
                <a:rPr lang="en-US" altLang="zh-CN" sz="1100">
                  <a:solidFill>
                    <a:schemeClr val="bg1"/>
                  </a:solidFill>
                </a:rPr>
                <a:t>pos</a:t>
              </a:r>
              <a:r>
                <a:rPr lang="zh-CN" altLang="en-US" sz="1100">
                  <a:solidFill>
                    <a:schemeClr val="bg1"/>
                  </a:solidFill>
                </a:rPr>
                <a:t>所指的字符。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7422" name="矩形 12"/>
            <p:cNvSpPr>
              <a:spLocks noChangeArrowheads="1"/>
            </p:cNvSpPr>
            <p:nvPr/>
          </p:nvSpPr>
          <p:spPr bwMode="auto">
            <a:xfrm>
              <a:off x="-1468932" y="563126"/>
              <a:ext cx="2000862" cy="468661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24050" y="5013325"/>
            <a:ext cx="6049963" cy="647700"/>
            <a:chOff x="-1468932" y="383496"/>
            <a:chExt cx="6052530" cy="648291"/>
          </a:xfrm>
        </p:grpSpPr>
        <p:sp>
          <p:nvSpPr>
            <p:cNvPr id="17419" name="圆角矩形标注 1"/>
            <p:cNvSpPr>
              <a:spLocks noChangeArrowheads="1"/>
            </p:cNvSpPr>
            <p:nvPr/>
          </p:nvSpPr>
          <p:spPr bwMode="auto">
            <a:xfrm rot="10800000">
              <a:off x="1684420" y="383496"/>
              <a:ext cx="2899178" cy="414959"/>
            </a:xfrm>
            <a:prstGeom prst="wedgeRoundRectCallout">
              <a:avLst>
                <a:gd name="adj1" fmla="val 89815"/>
                <a:gd name="adj2" fmla="val -35389"/>
                <a:gd name="adj3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r>
                <a:rPr lang="zh-CN" altLang="en-US" sz="1100">
                  <a:solidFill>
                    <a:schemeClr val="bg1"/>
                  </a:solidFill>
                </a:rPr>
                <a:t>处理左子树，即包含</a:t>
              </a:r>
              <a:r>
                <a:rPr lang="en-US" altLang="zh-CN" sz="1100">
                  <a:solidFill>
                    <a:schemeClr val="bg1"/>
                  </a:solidFill>
                </a:rPr>
                <a:t>pos</a:t>
              </a:r>
              <a:r>
                <a:rPr lang="zh-CN" altLang="en-US" sz="1100">
                  <a:solidFill>
                    <a:schemeClr val="bg1"/>
                  </a:solidFill>
                </a:rPr>
                <a:t>所指的字符。</a:t>
              </a:r>
              <a:endParaRPr lang="el-GR" altLang="zh-CN" sz="1100">
                <a:solidFill>
                  <a:schemeClr val="bg1"/>
                </a:solidFill>
              </a:endParaRPr>
            </a:p>
          </p:txBody>
        </p:sp>
        <p:sp>
          <p:nvSpPr>
            <p:cNvPr id="17420" name="矩形 12"/>
            <p:cNvSpPr>
              <a:spLocks noChangeArrowheads="1"/>
            </p:cNvSpPr>
            <p:nvPr/>
          </p:nvSpPr>
          <p:spPr bwMode="auto">
            <a:xfrm>
              <a:off x="-1468932" y="563126"/>
              <a:ext cx="2000862" cy="468661"/>
            </a:xfrm>
            <a:prstGeom prst="rect">
              <a:avLst/>
            </a:prstGeom>
            <a:solidFill>
              <a:srgbClr val="FFC000">
                <a:alpha val="3215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0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LY</cp:lastModifiedBy>
  <cp:revision>1</cp:revision>
  <dcterms:created xsi:type="dcterms:W3CDTF">2018-09-13T03:34:34Z</dcterms:created>
  <dcterms:modified xsi:type="dcterms:W3CDTF">2018-09-13T03:35:44Z</dcterms:modified>
</cp:coreProperties>
</file>