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59" r:id="rId4"/>
    <p:sldId id="302" r:id="rId5"/>
    <p:sldId id="342" r:id="rId6"/>
    <p:sldId id="303" r:id="rId7"/>
    <p:sldId id="304" r:id="rId8"/>
    <p:sldId id="309" r:id="rId9"/>
    <p:sldId id="305" r:id="rId10"/>
    <p:sldId id="308" r:id="rId11"/>
    <p:sldId id="307" r:id="rId12"/>
    <p:sldId id="311" r:id="rId13"/>
    <p:sldId id="315" r:id="rId14"/>
    <p:sldId id="310" r:id="rId15"/>
    <p:sldId id="316" r:id="rId16"/>
    <p:sldId id="312" r:id="rId17"/>
    <p:sldId id="313" r:id="rId18"/>
    <p:sldId id="314" r:id="rId19"/>
    <p:sldId id="329" r:id="rId20"/>
    <p:sldId id="339" r:id="rId21"/>
    <p:sldId id="328" r:id="rId22"/>
    <p:sldId id="330" r:id="rId23"/>
    <p:sldId id="340" r:id="rId24"/>
    <p:sldId id="338" r:id="rId25"/>
    <p:sldId id="332" r:id="rId26"/>
    <p:sldId id="334" r:id="rId27"/>
    <p:sldId id="333" r:id="rId28"/>
    <p:sldId id="337" r:id="rId29"/>
    <p:sldId id="335" r:id="rId30"/>
    <p:sldId id="336" r:id="rId31"/>
    <p:sldId id="300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玉洁 张" initials="玉洁" lastIdx="3" clrIdx="0">
    <p:extLst>
      <p:ext uri="{19B8F6BF-5375-455C-9EA6-DF929625EA0E}">
        <p15:presenceInfo xmlns:p15="http://schemas.microsoft.com/office/powerpoint/2012/main" userId="7be15fbae54615a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D5D7"/>
    <a:srgbClr val="383987"/>
    <a:srgbClr val="A099CB"/>
    <a:srgbClr val="95C1C4"/>
    <a:srgbClr val="B9D6D8"/>
    <a:srgbClr val="AFA8D3"/>
    <a:srgbClr val="4649AA"/>
    <a:srgbClr val="A9A4D0"/>
    <a:srgbClr val="31327F"/>
    <a:srgbClr val="EFE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88" autoAdjust="0"/>
    <p:restoredTop sz="68035" autoAdjust="0"/>
  </p:normalViewPr>
  <p:slideViewPr>
    <p:cSldViewPr snapToGrid="0">
      <p:cViewPr varScale="1">
        <p:scale>
          <a:sx n="46" d="100"/>
          <a:sy n="46" d="100"/>
        </p:scale>
        <p:origin x="332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1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-222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5EFA1-FAD1-4705-B9BA-7AD2CC63A550}" type="datetimeFigureOut">
              <a:rPr lang="zh-CN" altLang="en-US" smtClean="0"/>
              <a:t>2020-11-17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0C0CE-DE93-4043-AC17-75AC4DB3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0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我们今天分享的是权限管理，主要讲解</a:t>
            </a:r>
            <a:r>
              <a:rPr lang="en-US" altLang="zh-CN" dirty="0"/>
              <a:t>RBAC</a:t>
            </a:r>
            <a:r>
              <a:rPr lang="zh-CN" altLang="en-US" dirty="0"/>
              <a:t>，</a:t>
            </a:r>
            <a:r>
              <a:rPr lang="zh-CN" altLang="en-US" sz="120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基于角色的访问控制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C0CE-DE93-4043-AC17-75AC4DB3EC7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624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RBAC</a:t>
            </a:r>
            <a:r>
              <a:rPr lang="zh-CN" altLang="en-US" dirty="0"/>
              <a:t>呢，通过名字我们可以理解，就是在</a:t>
            </a:r>
            <a:r>
              <a:rPr lang="en-US" altLang="zh-CN" dirty="0"/>
              <a:t>ACL </a:t>
            </a:r>
            <a:r>
              <a:rPr lang="zh-CN" altLang="en-US" dirty="0"/>
              <a:t>用户和权限 直接关联的基础上，引入了角色的概念。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C0CE-DE93-4043-AC17-75AC4DB3EC7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464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简化了用户与权限的管理，通过对用户进行分类，使得角色与权限关联起来，而用户与权限变成了间接关联。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C0CE-DE93-4043-AC17-75AC4DB3EC7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540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C0CE-DE93-4043-AC17-75AC4DB3EC7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20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对禅道的分析需要将权限资源是什么讲清楚。就是那些是菜单权限，那些是功能权限，在数据量中体现为什么内容！！！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C0CE-DE93-4043-AC17-75AC4DB3EC7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778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C0CE-DE93-4043-AC17-75AC4DB3EC7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041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C0CE-DE93-4043-AC17-75AC4DB3EC7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990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C0CE-DE93-4043-AC17-75AC4DB3EC7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531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C0CE-DE93-4043-AC17-75AC4DB3EC7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34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C0CE-DE93-4043-AC17-75AC4DB3EC7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935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C0CE-DE93-4043-AC17-75AC4DB3EC7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223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C0CE-DE93-4043-AC17-75AC4DB3EC7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2969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C0CE-DE93-4043-AC17-75AC4DB3EC7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8749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C0CE-DE93-4043-AC17-75AC4DB3EC7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1271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C0CE-DE93-4043-AC17-75AC4DB3EC7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4637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C0CE-DE93-4043-AC17-75AC4DB3EC7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061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首先，权限管理这个概念相信大家都不陌生。</a:t>
            </a:r>
            <a:endParaRPr lang="en-US" altLang="zh-CN" dirty="0"/>
          </a:p>
          <a:p>
            <a:r>
              <a:rPr lang="zh-CN" altLang="en-US" dirty="0"/>
              <a:t>就拿我们组的项目来举例。公司人事管理系统，用于一个公司内部进行人事管理。</a:t>
            </a:r>
            <a:endParaRPr lang="en-US" altLang="zh-CN" dirty="0"/>
          </a:p>
          <a:p>
            <a:r>
              <a:rPr lang="zh-CN" altLang="en-US" dirty="0"/>
              <a:t>针对的用户是公司的所有成员，包括公司高管，管理人事的部门成员，普通员工。</a:t>
            </a:r>
            <a:endParaRPr lang="en-US" altLang="zh-CN" dirty="0"/>
          </a:p>
          <a:p>
            <a:r>
              <a:rPr lang="zh-CN" altLang="en-US" dirty="0"/>
              <a:t>不同身份的人使用我们的系统，所看到的和可以执行的操作肯定是不一样的。这个时候就需要对不同的人进行权限的控制。避免发生一些隐私数据泄露或者安全问题。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C0CE-DE93-4043-AC17-75AC4DB3EC7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765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C0CE-DE93-4043-AC17-75AC4DB3EC7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165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C0CE-DE93-4043-AC17-75AC4DB3EC7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675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传统的访问控制模型， 比如自主访问控制模型，就是通过</a:t>
            </a:r>
            <a:r>
              <a:rPr lang="en-US" altLang="zh-CN" dirty="0"/>
              <a:t>--&gt;</a:t>
            </a:r>
            <a:r>
              <a:rPr lang="zh-CN" altLang="en-US" dirty="0"/>
              <a:t>访问控制列表实现的（</a:t>
            </a:r>
            <a:r>
              <a:rPr lang="en-US" altLang="zh-CN" dirty="0"/>
              <a:t>ACL</a:t>
            </a:r>
            <a:r>
              <a:rPr lang="zh-CN" altLang="en-US" dirty="0"/>
              <a:t>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ACL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是最早也是最基本的一种访问控制机制，原理简单，不需要任何基础设施就可完成访问控制。</a:t>
            </a:r>
            <a:r>
              <a:rPr lang="zh-CN" altLang="en-US" sz="1200" dirty="0"/>
              <a:t>当系统试图访问这项资源时，会首先检查这个列表中是否有关于当前用户的访问权限，从而确定当前用户能否执行相应的操作。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C0CE-DE93-4043-AC17-75AC4DB3EC7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421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用这种方法实现时，系统的用户和资源非常多，就需要维护和管理大量的访问控制列表，性能不高。基于此，就提出了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RBAC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理念。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C0CE-DE93-4043-AC17-75AC4DB3EC7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19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C0CE-DE93-4043-AC17-75AC4DB3EC7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43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C0CE-DE93-4043-AC17-75AC4DB3EC7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90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89114" y="59358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2020-11-17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2020-11-17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2020-11-17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2020-11-17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2020-11-17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2020-11-17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430" y="-144780"/>
            <a:ext cx="12060555" cy="84740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01955" y="349029"/>
            <a:ext cx="1158684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600" dirty="0">
                <a:ln>
                  <a:solidFill>
                    <a:srgbClr val="383987"/>
                  </a:solidFill>
                </a:ln>
                <a:solidFill>
                  <a:srgbClr val="383987"/>
                </a:solidFill>
                <a:latin typeface="Agency FB" panose="020B0503020202020204" charset="0"/>
              </a:rPr>
              <a:t>权限</a:t>
            </a:r>
            <a:r>
              <a:rPr lang="zh-CN" altLang="en-US" sz="16600" b="1" dirty="0">
                <a:ln>
                  <a:solidFill>
                    <a:srgbClr val="383987"/>
                  </a:solidFill>
                </a:ln>
                <a:solidFill>
                  <a:srgbClr val="B8D5D7"/>
                </a:solidFill>
                <a:latin typeface="Agency FB" panose="020B0503020202020204" charset="0"/>
              </a:rPr>
              <a:t>管理</a:t>
            </a:r>
            <a:endParaRPr lang="en-US" altLang="zh-CN" sz="16600" b="1" dirty="0">
              <a:ln>
                <a:solidFill>
                  <a:srgbClr val="383987"/>
                </a:solidFill>
              </a:ln>
              <a:solidFill>
                <a:srgbClr val="B8D5D7"/>
              </a:solidFill>
              <a:latin typeface="Agency FB" panose="020B05030202020202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637094" y="3168927"/>
            <a:ext cx="11786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zh-CN" sz="540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——RBAC</a:t>
            </a:r>
            <a:r>
              <a:rPr lang="en-US" altLang="zh-CN" sz="5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540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基于角色的访问控制</a:t>
            </a:r>
            <a:r>
              <a:rPr lang="en-US" altLang="zh-CN" sz="540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zh-CN" altLang="en-US" sz="54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44930" y="4853585"/>
            <a:ext cx="3057247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2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第四组：张玉洁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D9F7E-C050-4A02-8879-9E2E02A11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766218"/>
            <a:ext cx="3822700" cy="1325563"/>
          </a:xfrm>
        </p:spPr>
        <p:txBody>
          <a:bodyPr/>
          <a:lstStyle/>
          <a:p>
            <a:r>
              <a:rPr lang="zh-CN" altLang="en-US" dirty="0"/>
              <a:t>增加功能</a:t>
            </a:r>
            <a:r>
              <a:rPr lang="en-US" altLang="zh-CN" dirty="0"/>
              <a:t>/</a:t>
            </a:r>
            <a:r>
              <a:rPr lang="zh-CN" altLang="en-US" dirty="0"/>
              <a:t>权限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B60E5C3-EFAD-4CD1-9CC7-7DC79BCB2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42701" y="0"/>
            <a:ext cx="7849300" cy="6858000"/>
          </a:xfrm>
        </p:spPr>
      </p:pic>
    </p:spTree>
    <p:extLst>
      <p:ext uri="{BB962C8B-B14F-4D97-AF65-F5344CB8AC3E}">
        <p14:creationId xmlns:p14="http://schemas.microsoft.com/office/powerpoint/2010/main" val="1200807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BE77C-C053-4137-AB24-8472AFAD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766218"/>
            <a:ext cx="31115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增加用户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2B572DE-19B3-4FD5-B9F2-24E6380BA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1053" y="0"/>
            <a:ext cx="7860948" cy="6858000"/>
          </a:xfrm>
        </p:spPr>
      </p:pic>
    </p:spTree>
    <p:extLst>
      <p:ext uri="{BB962C8B-B14F-4D97-AF65-F5344CB8AC3E}">
        <p14:creationId xmlns:p14="http://schemas.microsoft.com/office/powerpoint/2010/main" val="3690092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7969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5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03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38224" y="2678896"/>
            <a:ext cx="7165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60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基于角色的访问控制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7DF1A0F-A16B-4FB0-AB5F-88C5C51941E4}"/>
              </a:ext>
            </a:extLst>
          </p:cNvPr>
          <p:cNvSpPr txBox="1"/>
          <p:nvPr/>
        </p:nvSpPr>
        <p:spPr>
          <a:xfrm>
            <a:off x="1114425" y="3859530"/>
            <a:ext cx="5705475" cy="5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RBAC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Role-Base Access Control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25595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181E14-014A-4612-AF4D-B56959737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502"/>
            <a:ext cx="10515600" cy="464146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600" dirty="0">
                <a:solidFill>
                  <a:srgbClr val="404040"/>
                </a:solidFill>
                <a:latin typeface="-apple-system"/>
              </a:rPr>
              <a:t>RBAC</a:t>
            </a:r>
            <a:r>
              <a:rPr lang="zh-CN" altLang="en-US" sz="3600" dirty="0">
                <a:solidFill>
                  <a:srgbClr val="404040"/>
                </a:solidFill>
                <a:latin typeface="-apple-system"/>
              </a:rPr>
              <a:t>在用户和权限之间引入了“角色（</a:t>
            </a:r>
            <a:r>
              <a:rPr lang="en-US" altLang="zh-CN" sz="3600" dirty="0">
                <a:solidFill>
                  <a:srgbClr val="404040"/>
                </a:solidFill>
                <a:latin typeface="-apple-system"/>
              </a:rPr>
              <a:t>Role</a:t>
            </a:r>
            <a:r>
              <a:rPr lang="zh-CN" altLang="en-US" sz="3600" dirty="0">
                <a:solidFill>
                  <a:srgbClr val="404040"/>
                </a:solidFill>
                <a:latin typeface="-apple-system"/>
              </a:rPr>
              <a:t>）”的概念，用户通过角色与权限进行关联，</a:t>
            </a:r>
            <a:r>
              <a:rPr lang="zh-CN" altLang="en-US" sz="3600" dirty="0">
                <a:solidFill>
                  <a:srgbClr val="FF0000"/>
                </a:solidFill>
                <a:latin typeface="-apple-system"/>
              </a:rPr>
              <a:t>实现了用户和权限的逻辑分离（区别于</a:t>
            </a:r>
            <a:r>
              <a:rPr lang="en-US" altLang="zh-CN" sz="3600" dirty="0">
                <a:solidFill>
                  <a:srgbClr val="FF0000"/>
                </a:solidFill>
                <a:latin typeface="-apple-system"/>
              </a:rPr>
              <a:t>ACL</a:t>
            </a:r>
            <a:r>
              <a:rPr lang="zh-CN" altLang="en-US" sz="3600" dirty="0">
                <a:solidFill>
                  <a:srgbClr val="FF0000"/>
                </a:solidFill>
                <a:latin typeface="-apple-system"/>
              </a:rPr>
              <a:t>模型）</a:t>
            </a:r>
            <a:r>
              <a:rPr lang="zh-CN" altLang="en-US" sz="3600" dirty="0">
                <a:solidFill>
                  <a:srgbClr val="404040"/>
                </a:solidFill>
                <a:latin typeface="-apple-system"/>
              </a:rPr>
              <a:t>。</a:t>
            </a:r>
            <a:endParaRPr lang="en-US" altLang="zh-CN" sz="3600" dirty="0">
              <a:solidFill>
                <a:srgbClr val="404040"/>
              </a:solidFill>
              <a:latin typeface="-apple-system"/>
            </a:endParaRPr>
          </a:p>
          <a:p>
            <a:endParaRPr lang="zh-CN" altLang="en-US" dirty="0"/>
          </a:p>
        </p:txBody>
      </p:sp>
      <p:pic>
        <p:nvPicPr>
          <p:cNvPr id="6" name="内容占位符 6">
            <a:extLst>
              <a:ext uri="{FF2B5EF4-FFF2-40B4-BE49-F238E27FC236}">
                <a16:creationId xmlns:a16="http://schemas.microsoft.com/office/drawing/2014/main" id="{E46EA970-86B0-4CB9-9F2A-9EF498BDD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00" y="3429000"/>
            <a:ext cx="7899400" cy="3429359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C56D6331-0BCA-4425-91EC-1FC6A602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什么是</a:t>
            </a:r>
            <a:r>
              <a:rPr lang="en-US" altLang="zh-CN" sz="5400" dirty="0"/>
              <a:t>RBAC--</a:t>
            </a:r>
            <a:r>
              <a:rPr lang="zh-CN" altLang="en-US" sz="5400" dirty="0"/>
              <a:t>基于</a:t>
            </a:r>
            <a:r>
              <a:rPr lang="zh-CN" altLang="en-US" sz="5400" dirty="0">
                <a:solidFill>
                  <a:srgbClr val="FF0000"/>
                </a:solidFill>
              </a:rPr>
              <a:t>角色</a:t>
            </a:r>
            <a:r>
              <a:rPr lang="zh-CN" altLang="en-US" sz="5400" dirty="0"/>
              <a:t>的访问控制</a:t>
            </a:r>
          </a:p>
        </p:txBody>
      </p:sp>
    </p:spTree>
    <p:extLst>
      <p:ext uri="{BB962C8B-B14F-4D97-AF65-F5344CB8AC3E}">
        <p14:creationId xmlns:p14="http://schemas.microsoft.com/office/powerpoint/2010/main" val="2066234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34889-40B8-458B-BAF3-30C097329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077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什么是</a:t>
            </a:r>
            <a:r>
              <a:rPr lang="en-US" altLang="zh-CN" sz="5400" dirty="0"/>
              <a:t>RBAC--</a:t>
            </a:r>
            <a:r>
              <a:rPr lang="zh-CN" altLang="en-US" sz="5400" dirty="0"/>
              <a:t>基于</a:t>
            </a:r>
            <a:r>
              <a:rPr lang="zh-CN" altLang="en-US" sz="5400" dirty="0">
                <a:solidFill>
                  <a:srgbClr val="FF0000"/>
                </a:solidFill>
              </a:rPr>
              <a:t>角色</a:t>
            </a:r>
            <a:r>
              <a:rPr lang="zh-CN" altLang="en-US" sz="5400" dirty="0"/>
              <a:t>的访问控制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9801FB-90ED-40F8-A411-22F94A685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610"/>
            <a:ext cx="10962736" cy="4996341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3900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  <a:sym typeface="Arial" panose="020B0604020202020204" pitchFamily="34" charset="0"/>
              </a:rPr>
              <a:t>Role-Base Access Control</a:t>
            </a:r>
            <a:endParaRPr lang="en-US" altLang="zh-CN" sz="3900" dirty="0">
              <a:solidFill>
                <a:schemeClr val="tx1">
                  <a:lumMod val="75000"/>
                  <a:lumOff val="25000"/>
                </a:schemeClr>
              </a:solidFill>
              <a:latin typeface="-apple-system"/>
            </a:endParaRPr>
          </a:p>
          <a:p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-apple-system"/>
            </a:endParaRPr>
          </a:p>
          <a:p>
            <a:pPr>
              <a:lnSpc>
                <a:spcPct val="170000"/>
              </a:lnSpc>
            </a:pP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RBAC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认为权限的过程可以抽象概括为：判断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-apple-system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【</a:t>
            </a:r>
            <a:r>
              <a:rPr lang="en-US" altLang="zh-CN" sz="3600" dirty="0">
                <a:solidFill>
                  <a:srgbClr val="FF0000"/>
                </a:solidFill>
                <a:latin typeface="-apple-system"/>
              </a:rPr>
              <a:t>Who</a:t>
            </a:r>
            <a:r>
              <a:rPr lang="zh-CN" altLang="en-US" sz="3600" dirty="0">
                <a:solidFill>
                  <a:srgbClr val="FF0000"/>
                </a:solidFill>
                <a:latin typeface="-apple-system"/>
              </a:rPr>
              <a:t>是否可以对</a:t>
            </a:r>
            <a:r>
              <a:rPr lang="en-US" altLang="zh-CN" sz="3600" dirty="0">
                <a:solidFill>
                  <a:srgbClr val="FF0000"/>
                </a:solidFill>
                <a:latin typeface="-apple-system"/>
              </a:rPr>
              <a:t>What</a:t>
            </a:r>
            <a:r>
              <a:rPr lang="zh-CN" altLang="en-US" sz="3600" dirty="0">
                <a:solidFill>
                  <a:srgbClr val="FF0000"/>
                </a:solidFill>
                <a:latin typeface="-apple-system"/>
              </a:rPr>
              <a:t>进行</a:t>
            </a:r>
            <a:r>
              <a:rPr lang="en-US" altLang="zh-CN" sz="3600" dirty="0">
                <a:solidFill>
                  <a:srgbClr val="FF0000"/>
                </a:solidFill>
                <a:latin typeface="-apple-system"/>
              </a:rPr>
              <a:t>How</a:t>
            </a:r>
            <a:r>
              <a:rPr lang="zh-CN" altLang="en-US" sz="3600" dirty="0">
                <a:solidFill>
                  <a:srgbClr val="FF0000"/>
                </a:solidFill>
                <a:latin typeface="-apple-system"/>
              </a:rPr>
              <a:t>的访问操作</a:t>
            </a:r>
            <a:r>
              <a:rPr lang="en-US" altLang="zh-CN" sz="3600" dirty="0">
                <a:solidFill>
                  <a:srgbClr val="FF0000"/>
                </a:solidFill>
                <a:latin typeface="-apple-system"/>
              </a:rPr>
              <a:t>(Operator)】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这个逻辑表达式的值是否为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True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的求解过程。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endParaRPr lang="en-US" altLang="zh-CN" sz="900" dirty="0">
              <a:solidFill>
                <a:srgbClr val="FF0000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FF0000"/>
                </a:solidFill>
                <a:latin typeface="-apple-system"/>
              </a:rPr>
              <a:t>RBAC</a:t>
            </a:r>
            <a:r>
              <a:rPr lang="zh-CN" altLang="en-US" sz="3600" dirty="0">
                <a:solidFill>
                  <a:srgbClr val="FF0000"/>
                </a:solidFill>
                <a:latin typeface="-apple-system"/>
              </a:rPr>
              <a:t>是一种思想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，任何编程语言都可以实现，是迄今为止最为普及的权限设计模型。目前比较常用的两种框架：</a:t>
            </a:r>
            <a:r>
              <a:rPr lang="en-US" altLang="zh-CN" sz="3600" dirty="0">
                <a:solidFill>
                  <a:srgbClr val="FF0000"/>
                </a:solidFill>
                <a:latin typeface="-apple-system"/>
              </a:rPr>
              <a:t>Shiro</a:t>
            </a:r>
            <a:r>
              <a:rPr lang="zh-CN" altLang="en-US" sz="3600" dirty="0">
                <a:solidFill>
                  <a:srgbClr val="FF0000"/>
                </a:solidFill>
                <a:latin typeface="-apple-system"/>
              </a:rPr>
              <a:t>，</a:t>
            </a:r>
            <a:r>
              <a:rPr lang="en-US" altLang="zh-CN" sz="3600" dirty="0">
                <a:solidFill>
                  <a:srgbClr val="FF0000"/>
                </a:solidFill>
                <a:latin typeface="-apple-system"/>
              </a:rPr>
              <a:t>Spring Security</a:t>
            </a:r>
          </a:p>
          <a:p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-apple-system"/>
            </a:endParaRPr>
          </a:p>
          <a:p>
            <a:endParaRPr lang="en-US" altLang="zh-CN" sz="4400" b="0" i="0" dirty="0">
              <a:solidFill>
                <a:srgbClr val="40404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787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15B12-7148-45A7-80EE-40F36C74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RBAC</a:t>
            </a:r>
            <a:r>
              <a:rPr lang="zh-CN" altLang="en-US" dirty="0"/>
              <a:t>的组成</a:t>
            </a:r>
          </a:p>
        </p:txBody>
      </p:sp>
      <p:pic>
        <p:nvPicPr>
          <p:cNvPr id="5" name="内容占位符 7">
            <a:extLst>
              <a:ext uri="{FF2B5EF4-FFF2-40B4-BE49-F238E27FC236}">
                <a16:creationId xmlns:a16="http://schemas.microsoft.com/office/drawing/2014/main" id="{14ADBD5C-A81F-4255-8913-568C8F48E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2204" y="1436595"/>
            <a:ext cx="9954883" cy="519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65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8EA37-ACD3-4118-9288-F8E6E8969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0874"/>
            <a:ext cx="3850423" cy="4321175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RBAC</a:t>
            </a:r>
            <a:br>
              <a:rPr lang="en-US" altLang="zh-CN" sz="4000" dirty="0"/>
            </a:br>
            <a:br>
              <a:rPr lang="en-US" altLang="zh-CN" sz="4000" dirty="0"/>
            </a:br>
            <a:r>
              <a:rPr lang="zh-CN" altLang="en-US" sz="3200" dirty="0"/>
              <a:t>用户</a:t>
            </a:r>
            <a:r>
              <a:rPr lang="en-US" altLang="zh-CN" sz="3200" dirty="0">
                <a:sym typeface="Wingdings" panose="05000000000000000000" pitchFamily="2" charset="2"/>
              </a:rPr>
              <a:t></a:t>
            </a:r>
            <a:r>
              <a:rPr lang="zh-CN" altLang="en-US" sz="3200" dirty="0">
                <a:sym typeface="Wingdings" panose="05000000000000000000" pitchFamily="2" charset="2"/>
              </a:rPr>
              <a:t>角色</a:t>
            </a:r>
            <a:r>
              <a:rPr lang="en-US" altLang="zh-CN" sz="3200" dirty="0">
                <a:sym typeface="Wingdings" panose="05000000000000000000" pitchFamily="2" charset="2"/>
              </a:rPr>
              <a:t></a:t>
            </a:r>
            <a:r>
              <a:rPr lang="zh-CN" altLang="en-US" sz="3200" dirty="0">
                <a:sym typeface="Wingdings" panose="05000000000000000000" pitchFamily="2" charset="2"/>
              </a:rPr>
              <a:t>权限</a:t>
            </a:r>
            <a:endParaRPr lang="zh-CN" altLang="en-US" sz="40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4098859-E068-4D17-92FB-0F189008A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3423" y="650874"/>
            <a:ext cx="8468577" cy="5842001"/>
          </a:xfrm>
        </p:spPr>
      </p:pic>
    </p:spTree>
    <p:extLst>
      <p:ext uri="{BB962C8B-B14F-4D97-AF65-F5344CB8AC3E}">
        <p14:creationId xmlns:p14="http://schemas.microsoft.com/office/powerpoint/2010/main" val="1860360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E7096-17A9-4840-A7B3-8A6775046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4457700" cy="1325563"/>
          </a:xfrm>
        </p:spPr>
        <p:txBody>
          <a:bodyPr/>
          <a:lstStyle/>
          <a:p>
            <a:r>
              <a:rPr lang="zh-CN" altLang="en-US" dirty="0"/>
              <a:t>增加功能</a:t>
            </a:r>
            <a:r>
              <a:rPr lang="en-US" altLang="zh-CN" dirty="0"/>
              <a:t>/</a:t>
            </a:r>
            <a:r>
              <a:rPr lang="zh-CN" altLang="en-US" dirty="0"/>
              <a:t>权限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6B5F3C6-ADD3-4966-AD5F-F4BC1D71D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6872" y="629915"/>
            <a:ext cx="8483600" cy="5885789"/>
          </a:xfrm>
        </p:spPr>
      </p:pic>
    </p:spTree>
    <p:extLst>
      <p:ext uri="{BB962C8B-B14F-4D97-AF65-F5344CB8AC3E}">
        <p14:creationId xmlns:p14="http://schemas.microsoft.com/office/powerpoint/2010/main" val="130370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E4661-D128-46BE-ADD8-BC6EDB92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66218"/>
            <a:ext cx="2527300" cy="1325563"/>
          </a:xfrm>
        </p:spPr>
        <p:txBody>
          <a:bodyPr/>
          <a:lstStyle/>
          <a:p>
            <a:r>
              <a:rPr lang="zh-CN" altLang="en-US" dirty="0"/>
              <a:t>增加用户</a:t>
            </a:r>
          </a:p>
        </p:txBody>
      </p:sp>
      <p:pic>
        <p:nvPicPr>
          <p:cNvPr id="9" name="内容占位符 4">
            <a:extLst>
              <a:ext uri="{FF2B5EF4-FFF2-40B4-BE49-F238E27FC236}">
                <a16:creationId xmlns:a16="http://schemas.microsoft.com/office/drawing/2014/main" id="{266247B2-29E0-4DA4-8F40-8F0D8B83A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218" y="645896"/>
            <a:ext cx="8488253" cy="586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08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7969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5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04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38224" y="2678896"/>
            <a:ext cx="7165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60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禅道权限体系</a:t>
            </a:r>
          </a:p>
        </p:txBody>
      </p:sp>
    </p:spTree>
    <p:extLst>
      <p:ext uri="{BB962C8B-B14F-4D97-AF65-F5344CB8AC3E}">
        <p14:creationId xmlns:p14="http://schemas.microsoft.com/office/powerpoint/2010/main" val="43930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8890" y="866453"/>
            <a:ext cx="1064260" cy="1599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</a:rPr>
              <a:t>目</a:t>
            </a:r>
            <a:r>
              <a:rPr lang="zh-CN" altLang="en-US" sz="5400" dirty="0">
                <a:ln>
                  <a:solidFill>
                    <a:srgbClr val="383987"/>
                  </a:solidFill>
                </a:ln>
                <a:noFill/>
                <a:latin typeface="微软雅黑" panose="020B0503020204020204" charset="-122"/>
                <a:ea typeface="微软雅黑" panose="020B0503020204020204" charset="-122"/>
              </a:rPr>
              <a:t>录</a:t>
            </a:r>
          </a:p>
        </p:txBody>
      </p:sp>
      <p:sp>
        <p:nvSpPr>
          <p:cNvPr id="44" name="矩形 43"/>
          <p:cNvSpPr/>
          <p:nvPr/>
        </p:nvSpPr>
        <p:spPr>
          <a:xfrm>
            <a:off x="1598930" y="1590040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l"/>
            <a:r>
              <a:rPr lang="en-US" altLang="zh-CN" sz="20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CONTENTS</a:t>
            </a:r>
            <a:endParaRPr lang="en-US" altLang="zh-CN" sz="2000" b="1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60494" y="1343025"/>
            <a:ext cx="4802506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i="0" u="none" strike="noStrike" kern="0" cap="none" spc="0" normalizeH="0" baseline="0" dirty="0">
                <a:solidFill>
                  <a:srgbClr val="383987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什么是权限管理</a:t>
            </a:r>
            <a:endParaRPr kumimoji="0" lang="zh-CN" altLang="en-US" sz="3600" i="0" u="none" strike="noStrike" kern="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67355" y="1358265"/>
            <a:ext cx="795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8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pitchFamily="34" charset="-122"/>
                <a:sym typeface="+mn-ea"/>
              </a:rPr>
              <a:t>01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967355" y="2568575"/>
            <a:ext cx="795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8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pitchFamily="34" charset="-122"/>
                <a:sym typeface="+mn-ea"/>
              </a:rPr>
              <a:t>02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975610" y="3689985"/>
            <a:ext cx="795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8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pitchFamily="34" charset="-122"/>
                <a:sym typeface="+mn-ea"/>
              </a:rPr>
              <a:t>03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967355" y="4788535"/>
            <a:ext cx="795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8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pitchFamily="34" charset="-122"/>
                <a:sym typeface="+mn-ea"/>
              </a:rPr>
              <a:t>04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985895" y="1948180"/>
            <a:ext cx="2799715" cy="396240"/>
          </a:xfrm>
          <a:prstGeom prst="rect">
            <a:avLst/>
          </a:prstGeom>
          <a:noFill/>
        </p:spPr>
        <p:txBody>
          <a:bodyPr anchor="ctr"/>
          <a:lstStyle/>
          <a:p>
            <a:r>
              <a:rPr kumimoji="0" lang="zh-CN" altLang="en-US" i="0" u="none" strike="noStrike" kern="0" cap="none" spc="0" normalizeH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微软雅黑" panose="020B0503020204020204" pitchFamily="34" charset="-122"/>
                <a:sym typeface="+mn-ea"/>
              </a:rPr>
              <a:t>功能权限，数据权限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60494" y="2576830"/>
            <a:ext cx="4802506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i="0" u="none" strike="noStrike" kern="0" cap="none" spc="0" normalizeH="0" baseline="0" dirty="0">
                <a:solidFill>
                  <a:srgbClr val="383987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传统的访问控制模型</a:t>
            </a:r>
            <a:endParaRPr kumimoji="0" lang="zh-CN" altLang="en-US" sz="3600" i="0" u="none" strike="noStrike" kern="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85895" y="3161665"/>
            <a:ext cx="2799715" cy="396240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ACL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60494" y="3686810"/>
            <a:ext cx="4802506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i="0" u="none" strike="noStrike" kern="0" cap="none" spc="0" normalizeH="0" baseline="0" dirty="0">
                <a:solidFill>
                  <a:srgbClr val="383987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基于角色的访问控制</a:t>
            </a:r>
            <a:endParaRPr kumimoji="0" lang="zh-CN" altLang="en-US" sz="3600" i="0" u="none" strike="noStrike" kern="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85895" y="4271645"/>
            <a:ext cx="2799715" cy="396240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RBAC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60494" y="4782820"/>
            <a:ext cx="4802506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kern="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禅道权限体系</a:t>
            </a:r>
            <a:endParaRPr kumimoji="0" lang="zh-CN" altLang="en-US" sz="3600" i="0" u="none" strike="noStrike" kern="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85895" y="5367655"/>
            <a:ext cx="2799715" cy="396240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Shiro</a:t>
            </a:r>
            <a:r>
              <a:rPr lang="zh-CN" altLang="en-US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Spring Security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CB8D3-EE04-4855-84A0-B19D91D1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高层管理员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2C564CB-2274-4A12-AA40-064479706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844"/>
          <a:stretch/>
        </p:blipFill>
        <p:spPr>
          <a:xfrm>
            <a:off x="0" y="1325563"/>
            <a:ext cx="12192000" cy="162907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C5A5DA2-AA40-419F-BAF9-38DA69119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145369"/>
            <a:ext cx="12191999" cy="174171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8CEBFD11-664F-4732-BBC7-60EB086ED872}"/>
              </a:ext>
            </a:extLst>
          </p:cNvPr>
          <p:cNvSpPr txBox="1">
            <a:spLocks/>
          </p:cNvSpPr>
          <p:nvPr/>
        </p:nvSpPr>
        <p:spPr>
          <a:xfrm>
            <a:off x="838200" y="28872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普通员工</a:t>
            </a:r>
          </a:p>
        </p:txBody>
      </p:sp>
    </p:spTree>
    <p:extLst>
      <p:ext uri="{BB962C8B-B14F-4D97-AF65-F5344CB8AC3E}">
        <p14:creationId xmlns:p14="http://schemas.microsoft.com/office/powerpoint/2010/main" val="2798681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6D8C6-6367-4431-B74D-AB98231E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937"/>
            <a:ext cx="10515600" cy="1325563"/>
          </a:xfrm>
        </p:spPr>
        <p:txBody>
          <a:bodyPr/>
          <a:lstStyle/>
          <a:p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禅道权限体系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—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权限管理（前端）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FFB78E1-3D1B-40B6-972D-BE6A73DCE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408281"/>
            <a:ext cx="12192000" cy="5449719"/>
          </a:xfrm>
        </p:spPr>
      </p:pic>
    </p:spTree>
    <p:extLst>
      <p:ext uri="{BB962C8B-B14F-4D97-AF65-F5344CB8AC3E}">
        <p14:creationId xmlns:p14="http://schemas.microsoft.com/office/powerpoint/2010/main" val="2040955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6D8C6-6367-4431-B74D-AB98231E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937"/>
            <a:ext cx="10515600" cy="1325563"/>
          </a:xfrm>
        </p:spPr>
        <p:txBody>
          <a:bodyPr/>
          <a:lstStyle/>
          <a:p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禅道权限体系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—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权限管理（前端）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2F8B87-64D7-4FC8-A6C5-4EF807E52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05879"/>
            <a:ext cx="9546354" cy="455212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336C7F3-0661-423E-B03C-B0AB7CF346E7}"/>
              </a:ext>
            </a:extLst>
          </p:cNvPr>
          <p:cNvSpPr txBox="1"/>
          <p:nvPr/>
        </p:nvSpPr>
        <p:spPr>
          <a:xfrm>
            <a:off x="838200" y="1460500"/>
            <a:ext cx="3535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管理员操作选项</a:t>
            </a:r>
          </a:p>
        </p:txBody>
      </p:sp>
    </p:spTree>
    <p:extLst>
      <p:ext uri="{BB962C8B-B14F-4D97-AF65-F5344CB8AC3E}">
        <p14:creationId xmlns:p14="http://schemas.microsoft.com/office/powerpoint/2010/main" val="1103920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6D8C6-6367-4431-B74D-AB98231E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937"/>
            <a:ext cx="10515600" cy="1325563"/>
          </a:xfrm>
        </p:spPr>
        <p:txBody>
          <a:bodyPr/>
          <a:lstStyle/>
          <a:p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禅道权限体系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—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权限管理（前端）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36C7F3-0661-423E-B03C-B0AB7CF346E7}"/>
              </a:ext>
            </a:extLst>
          </p:cNvPr>
          <p:cNvSpPr txBox="1"/>
          <p:nvPr/>
        </p:nvSpPr>
        <p:spPr>
          <a:xfrm>
            <a:off x="838200" y="1460500"/>
            <a:ext cx="3535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普通员工操作选项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FB7C1F-6A1E-471E-A6CC-710B397C7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19" y="2318377"/>
            <a:ext cx="3482097" cy="453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22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6D8C6-6367-4431-B74D-AB98231E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0"/>
            <a:ext cx="10515600" cy="1325563"/>
          </a:xfrm>
        </p:spPr>
        <p:txBody>
          <a:bodyPr/>
          <a:lstStyle/>
          <a:p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禅道权限体系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—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权限管理（前端）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0E4E1D9-C5A0-4E7D-B47D-65B833F66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7429"/>
            <a:ext cx="12221394" cy="566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67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6D8C6-6367-4431-B74D-AB98231E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937"/>
            <a:ext cx="10515600" cy="1325563"/>
          </a:xfrm>
        </p:spPr>
        <p:txBody>
          <a:bodyPr/>
          <a:lstStyle/>
          <a:p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用户表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—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保存用户的信息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B572BC9-30E0-47E3-8129-59545CF671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485"/>
          <a:stretch/>
        </p:blipFill>
        <p:spPr>
          <a:xfrm>
            <a:off x="6970161" y="2861714"/>
            <a:ext cx="5221839" cy="260451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0852F11-DB51-4B31-B26C-7591EF061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342" y="1341030"/>
            <a:ext cx="5389150" cy="555131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A44DED5-E8E1-4D26-8F47-6C1A1D5F9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923" y="1341158"/>
            <a:ext cx="4051363" cy="552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67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6D8C6-6367-4431-B74D-AB98231E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937"/>
            <a:ext cx="10515600" cy="1325563"/>
          </a:xfrm>
        </p:spPr>
        <p:txBody>
          <a:bodyPr/>
          <a:lstStyle/>
          <a:p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用户表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—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保存用户的信息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CA39EA-DD81-4148-8868-EB2627772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60500"/>
            <a:ext cx="10975750" cy="507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57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6D8C6-6367-4431-B74D-AB98231E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937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角色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表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—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保存角色的信息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AE37353-8287-4BBC-AD02-B803C1837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814" y="1538518"/>
            <a:ext cx="6842186" cy="44323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30B1FB4-D042-418C-9DCA-82EE96428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37" y="1538518"/>
            <a:ext cx="4680180" cy="531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78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6D8C6-6367-4431-B74D-AB98231E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937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用户与角色关系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表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657A0A1-42F8-4509-AAD5-2715969D7A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848"/>
          <a:stretch/>
        </p:blipFill>
        <p:spPr>
          <a:xfrm>
            <a:off x="171449" y="1460501"/>
            <a:ext cx="5092637" cy="4406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210671A-256F-40C6-A13A-511C4A352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311" y="1460500"/>
            <a:ext cx="6708667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40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6D8C6-6367-4431-B74D-AB98231E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937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角色与权限关系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表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4CD381-DE6C-4F0E-8206-A4A530EBE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564"/>
          <a:stretch/>
        </p:blipFill>
        <p:spPr>
          <a:xfrm>
            <a:off x="950495" y="1480950"/>
            <a:ext cx="5450305" cy="53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7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114425" y="3859530"/>
            <a:ext cx="4645025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What is rights management?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8225" y="7969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5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01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38224" y="2678896"/>
            <a:ext cx="6505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600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什么是权限管理？</a:t>
            </a:r>
            <a:endParaRPr lang="zh-CN" altLang="en-US" sz="60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6D8C6-6367-4431-B74D-AB98231E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937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角色与权限关系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表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238303-6D32-4187-B152-6A50920710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672"/>
          <a:stretch/>
        </p:blipFill>
        <p:spPr>
          <a:xfrm>
            <a:off x="838200" y="1257047"/>
            <a:ext cx="4596150" cy="55732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D22E8F-3F1E-4A23-8D64-2602FABE5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440" y="1286908"/>
            <a:ext cx="4596150" cy="557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67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985" y="2095500"/>
            <a:ext cx="71107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8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THANKS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34085" y="3540760"/>
            <a:ext cx="4176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>
                <a:ln>
                  <a:noFill/>
                </a:ln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1">
            <a:extLst>
              <a:ext uri="{FF2B5EF4-FFF2-40B4-BE49-F238E27FC236}">
                <a16:creationId xmlns:a16="http://schemas.microsoft.com/office/drawing/2014/main" id="{C3D4DD39-6557-4569-9209-0FB4F2D21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9F89EC2-A6BC-470D-B417-618AE88F4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/>
              <a:t>什么是权限管理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70D0A-FB57-4278-B639-6FF6D446D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0301"/>
            <a:ext cx="7429500" cy="382746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4000" dirty="0">
                <a:solidFill>
                  <a:srgbClr val="121212"/>
                </a:solidFill>
                <a:latin typeface="-apple-system"/>
              </a:rPr>
              <a:t>是</a:t>
            </a:r>
            <a:r>
              <a:rPr lang="zh-CN" altLang="en-US" sz="4000" b="0" i="0" dirty="0">
                <a:solidFill>
                  <a:srgbClr val="121212"/>
                </a:solidFill>
                <a:effectLst/>
                <a:latin typeface="-apple-system"/>
              </a:rPr>
              <a:t>对不同的人访问资源进行权限的控制，避免因权限控制缺失或操作不当引发的风险问题，如操作错误，隐私数据泄露等问题</a:t>
            </a:r>
            <a:endParaRPr lang="zh-CN" altLang="en-US" sz="40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177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">
            <a:extLst>
              <a:ext uri="{FF2B5EF4-FFF2-40B4-BE49-F238E27FC236}">
                <a16:creationId xmlns:a16="http://schemas.microsoft.com/office/drawing/2014/main" id="{EFDD2B8A-8C41-42A2-91D3-0F2B98ACC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196D8C6-6367-4431-B74D-AB98231E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937"/>
            <a:ext cx="10515600" cy="1325563"/>
          </a:xfrm>
        </p:spPr>
        <p:txBody>
          <a:bodyPr/>
          <a:lstStyle/>
          <a:p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权限资源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040FC1-4E91-407B-9A04-7D771F5CB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功能权限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lvl="1" indent="0">
              <a:buNone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能否看到某个页面，能否点击某个按钮。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lvl="1" indent="0">
              <a:buNone/>
            </a:pP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数据权限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lvl="1" indent="0">
              <a:buNone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不同的用户访问统一数据界面，看到的数据不同。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9381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7969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5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02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38224" y="2678896"/>
            <a:ext cx="7165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60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传统的访问控制模型</a:t>
            </a:r>
          </a:p>
        </p:txBody>
      </p:sp>
    </p:spTree>
    <p:extLst>
      <p:ext uri="{BB962C8B-B14F-4D97-AF65-F5344CB8AC3E}">
        <p14:creationId xmlns:p14="http://schemas.microsoft.com/office/powerpoint/2010/main" val="3017643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1">
            <a:extLst>
              <a:ext uri="{FF2B5EF4-FFF2-40B4-BE49-F238E27FC236}">
                <a16:creationId xmlns:a16="http://schemas.microsoft.com/office/drawing/2014/main" id="{D35FBF75-9CBB-49EA-9231-E4D4B4E1F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355" y="-560935"/>
            <a:ext cx="12060555" cy="84740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61A4F00-2F2D-4FD6-B2A5-71FDCB6A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自主访问控制</a:t>
            </a:r>
            <a:br>
              <a:rPr lang="en-US" altLang="zh-C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DAC: Discretionary Access Control</a:t>
            </a:r>
            <a:endParaRPr lang="zh-CN" altLang="en-US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1AFED-3D59-4262-A6EF-5213445E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067800" cy="5438776"/>
          </a:xfrm>
        </p:spPr>
        <p:txBody>
          <a:bodyPr>
            <a:noAutofit/>
          </a:bodyPr>
          <a:lstStyle/>
          <a:p>
            <a:endParaRPr lang="en-US" altLang="zh-CN" dirty="0"/>
          </a:p>
          <a:p>
            <a:r>
              <a:rPr lang="zh-CN" altLang="en-US" sz="3600" b="1" dirty="0"/>
              <a:t>访问控制列表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ACL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 List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每一项资源都配有一个列表。记录哪些用户可以对这项资源进行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CRUD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中的哪些操作。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7581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">
            <a:extLst>
              <a:ext uri="{FF2B5EF4-FFF2-40B4-BE49-F238E27FC236}">
                <a16:creationId xmlns:a16="http://schemas.microsoft.com/office/drawing/2014/main" id="{D4D9AE8D-BFF8-4008-A717-1DEE289C5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5EFDE8-1DDC-47A0-804F-739416B1A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3849"/>
            <a:ext cx="10515600" cy="150842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600" dirty="0">
                <a:solidFill>
                  <a:srgbClr val="40404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应用场景：路由器、防火墙</a:t>
            </a:r>
            <a:endParaRPr lang="en-US" altLang="zh-CN" sz="3600" b="0" i="0" dirty="0">
              <a:solidFill>
                <a:srgbClr val="404040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3600" b="0" i="0" dirty="0">
                <a:solidFill>
                  <a:srgbClr val="40404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文件系统的权限设计，如微软的</a:t>
            </a:r>
            <a:r>
              <a:rPr lang="en-US" altLang="zh-CN" sz="3600" b="0" i="0" dirty="0">
                <a:solidFill>
                  <a:srgbClr val="40404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NTFS</a:t>
            </a:r>
            <a:r>
              <a:rPr lang="zh-CN" altLang="en-US" sz="3600" b="0" i="0" dirty="0">
                <a:solidFill>
                  <a:srgbClr val="40404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3600" b="0" i="0" dirty="0">
              <a:solidFill>
                <a:srgbClr val="404040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0EDF47-B92D-4DE1-B68F-5BCDE3FD6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51352"/>
            <a:ext cx="9398457" cy="406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47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1BD50139-29B2-4EA8-9536-238593012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4304" y="-10886"/>
            <a:ext cx="7936073" cy="6858000"/>
          </a:xfr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47492B90-81BA-4255-B1C3-62203B91C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365125"/>
            <a:ext cx="3860800" cy="5375275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ACL: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访问控制列表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用户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权限</a:t>
            </a:r>
          </a:p>
        </p:txBody>
      </p:sp>
    </p:spTree>
    <p:extLst>
      <p:ext uri="{BB962C8B-B14F-4D97-AF65-F5344CB8AC3E}">
        <p14:creationId xmlns:p14="http://schemas.microsoft.com/office/powerpoint/2010/main" val="3653700794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822</Words>
  <Application>Microsoft Office PowerPoint</Application>
  <PresentationFormat>宽屏</PresentationFormat>
  <Paragraphs>112</Paragraphs>
  <Slides>31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-apple-system</vt:lpstr>
      <vt:lpstr>PingFang SC</vt:lpstr>
      <vt:lpstr>华文中宋</vt:lpstr>
      <vt:lpstr>微软雅黑</vt:lpstr>
      <vt:lpstr>Agency FB</vt:lpstr>
      <vt:lpstr>Arial</vt:lpstr>
      <vt:lpstr>Calibri</vt:lpstr>
      <vt:lpstr>Calibri Light</vt:lpstr>
      <vt:lpstr>Times New Roman</vt:lpstr>
      <vt:lpstr>第一PPT，www.1ppt.com</vt:lpstr>
      <vt:lpstr>PowerPoint 演示文稿</vt:lpstr>
      <vt:lpstr>PowerPoint 演示文稿</vt:lpstr>
      <vt:lpstr>PowerPoint 演示文稿</vt:lpstr>
      <vt:lpstr>什么是权限管理</vt:lpstr>
      <vt:lpstr>权限资源</vt:lpstr>
      <vt:lpstr>PowerPoint 演示文稿</vt:lpstr>
      <vt:lpstr>自主访问控制 DAC: Discretionary Access Control</vt:lpstr>
      <vt:lpstr>PowerPoint 演示文稿</vt:lpstr>
      <vt:lpstr>ACL:  访问控制列表  用户权限</vt:lpstr>
      <vt:lpstr>增加功能/权限</vt:lpstr>
      <vt:lpstr>增加用户</vt:lpstr>
      <vt:lpstr>PowerPoint 演示文稿</vt:lpstr>
      <vt:lpstr>什么是RBAC--基于角色的访问控制</vt:lpstr>
      <vt:lpstr>什么是RBAC--基于角色的访问控制</vt:lpstr>
      <vt:lpstr>RBAC的组成</vt:lpstr>
      <vt:lpstr>RBAC  用户角色权限</vt:lpstr>
      <vt:lpstr>增加功能/权限</vt:lpstr>
      <vt:lpstr>增加用户</vt:lpstr>
      <vt:lpstr>PowerPoint 演示文稿</vt:lpstr>
      <vt:lpstr>高层管理员</vt:lpstr>
      <vt:lpstr>禅道权限体系—权限管理（前端）</vt:lpstr>
      <vt:lpstr>禅道权限体系—权限管理（前端）</vt:lpstr>
      <vt:lpstr>禅道权限体系—权限管理（前端）</vt:lpstr>
      <vt:lpstr>禅道权限体系—权限管理（前端）</vt:lpstr>
      <vt:lpstr>用户表—保存用户的信息</vt:lpstr>
      <vt:lpstr>用户表—保存用户的信息</vt:lpstr>
      <vt:lpstr>角色表—保存角色的信息</vt:lpstr>
      <vt:lpstr>用户与角色关系表</vt:lpstr>
      <vt:lpstr>角色与权限关系表</vt:lpstr>
      <vt:lpstr>角色与权限关系表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水彩墨迹</dc:title>
  <dc:creator>第一PPT</dc:creator>
  <cp:keywords>www.1ppt.com</cp:keywords>
  <dc:description>第一PPT，www.1ppt.com</dc:description>
  <cp:lastModifiedBy>玉洁 张</cp:lastModifiedBy>
  <cp:revision>71</cp:revision>
  <dcterms:created xsi:type="dcterms:W3CDTF">2015-05-05T08:02:00Z</dcterms:created>
  <dcterms:modified xsi:type="dcterms:W3CDTF">2020-11-17T11:38:12Z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