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373" r:id="rId3"/>
    <p:sldId id="317" r:id="rId5"/>
    <p:sldId id="413" r:id="rId6"/>
    <p:sldId id="299" r:id="rId7"/>
    <p:sldId id="457" r:id="rId8"/>
    <p:sldId id="458" r:id="rId9"/>
    <p:sldId id="459" r:id="rId10"/>
    <p:sldId id="439" r:id="rId11"/>
    <p:sldId id="440" r:id="rId12"/>
    <p:sldId id="397" r:id="rId13"/>
    <p:sldId id="291" r:id="rId14"/>
    <p:sldId id="346" r:id="rId15"/>
    <p:sldId id="455" r:id="rId16"/>
    <p:sldId id="378" r:id="rId17"/>
    <p:sldId id="456" r:id="rId18"/>
    <p:sldId id="326" r:id="rId19"/>
    <p:sldId id="398" r:id="rId20"/>
    <p:sldId id="399" r:id="rId21"/>
    <p:sldId id="389" r:id="rId22"/>
    <p:sldId id="402" r:id="rId23"/>
    <p:sldId id="400" r:id="rId24"/>
    <p:sldId id="461" r:id="rId25"/>
    <p:sldId id="460" r:id="rId26"/>
    <p:sldId id="462" r:id="rId27"/>
    <p:sldId id="441" r:id="rId28"/>
    <p:sldId id="463" r:id="rId29"/>
    <p:sldId id="464" r:id="rId30"/>
    <p:sldId id="467" r:id="rId31"/>
    <p:sldId id="468" r:id="rId32"/>
    <p:sldId id="412" r:id="rId33"/>
  </p:sldIdLst>
  <p:sldSz cx="9144000" cy="5143500" type="screen16x9"/>
  <p:notesSz cx="6858000" cy="9144000"/>
  <p:embeddedFontLst>
    <p:embeddedFont>
      <p:font typeface="Open Sans Light" panose="02010600030101010101" charset="0"/>
      <p:regular r:id="rId37"/>
      <p:italic r:id="rId38"/>
    </p:embeddedFont>
    <p:embeddedFont>
      <p:font typeface="微软雅黑 Light" panose="020B0502040204020203" pitchFamily="34" charset="-122"/>
      <p:regular r:id="rId39"/>
    </p:embeddedFont>
    <p:embeddedFont>
      <p:font typeface="微软雅黑" panose="020B0503020204020204" pitchFamily="34" charset="-122"/>
      <p:regular r:id="rId40"/>
      <p:bold r:id="rId41"/>
    </p:embeddedFont>
    <p:embeddedFont>
      <p:font typeface="Open Sans" panose="02010600030101010101" charset="0"/>
      <p:regular r:id="rId42"/>
    </p:embeddedFont>
    <p:embeddedFont>
      <p:font typeface="Calibri" panose="020F0502020204030204" pitchFamily="34" charset="0"/>
      <p:regular r:id="rId43"/>
      <p:bold r:id="rId44"/>
      <p:italic r:id="rId45"/>
      <p:boldItalic r:id="rId46"/>
    </p:embeddedFont>
  </p:embeddedFontLst>
  <p:defaultTextStyle>
    <a:defPPr>
      <a:defRPr lang="zh-CN"/>
    </a:defPPr>
    <a:lvl1pPr algn="l" rtl="0" fontAlgn="base">
      <a:spcBef>
        <a:spcPct val="0"/>
      </a:spcBef>
      <a:spcAft>
        <a:spcPct val="0"/>
      </a:spcAft>
      <a:defRPr kern="1200">
        <a:solidFill>
          <a:schemeClr val="tx1"/>
        </a:solidFill>
        <a:latin typeface="Arial" panose="020B0604020202090204"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宋体"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宋体"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宋体"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宋体"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9" autoAdjust="0"/>
    <p:restoredTop sz="94660"/>
  </p:normalViewPr>
  <p:slideViewPr>
    <p:cSldViewPr>
      <p:cViewPr varScale="1">
        <p:scale>
          <a:sx n="128" d="100"/>
          <a:sy n="128" d="100"/>
        </p:scale>
        <p:origin x="1068" y="126"/>
      </p:cViewPr>
      <p:guideLst>
        <p:guide orient="horz" pos="1648"/>
        <p:guide pos="2880"/>
      </p:guideLst>
    </p:cSldViewPr>
  </p:slideViewPr>
  <p:notesTextViewPr>
    <p:cViewPr>
      <p:scale>
        <a:sx n="1" d="1"/>
        <a:sy n="1" d="1"/>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font" Target="fonts/font10.fntdata"/><Relationship Id="rId45" Type="http://schemas.openxmlformats.org/officeDocument/2006/relationships/font" Target="fonts/font9.fntdata"/><Relationship Id="rId44" Type="http://schemas.openxmlformats.org/officeDocument/2006/relationships/font" Target="fonts/font8.fntdata"/><Relationship Id="rId43" Type="http://schemas.openxmlformats.org/officeDocument/2006/relationships/font" Target="fonts/font7.fntdata"/><Relationship Id="rId42" Type="http://schemas.openxmlformats.org/officeDocument/2006/relationships/font" Target="fonts/font6.fntdata"/><Relationship Id="rId41" Type="http://schemas.openxmlformats.org/officeDocument/2006/relationships/font" Target="fonts/font5.fntdata"/><Relationship Id="rId40" Type="http://schemas.openxmlformats.org/officeDocument/2006/relationships/font" Target="fonts/font4.fntdata"/><Relationship Id="rId4" Type="http://schemas.openxmlformats.org/officeDocument/2006/relationships/notesMaster" Target="notesMasters/notesMaster1.xml"/><Relationship Id="rId39" Type="http://schemas.openxmlformats.org/officeDocument/2006/relationships/font" Target="fonts/font3.fntdata"/><Relationship Id="rId38" Type="http://schemas.openxmlformats.org/officeDocument/2006/relationships/font" Target="fonts/font2.fntdata"/><Relationship Id="rId37" Type="http://schemas.openxmlformats.org/officeDocument/2006/relationships/font" Target="fonts/font1.fntdata"/><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B46DDC88-E2C9-45B7-BFC4-4B27AD376DA2}"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FFEAD67-A0DF-491E-8239-A7CB9DF9857D}"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fld id="{E473ACCB-8059-4B47-AD1F-6C544BBFCBA9}" type="slidenum">
              <a:rPr lang="zh-CN" altLang="en-US" smtClean="0"/>
            </a:fld>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440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fld id="{8C2189B9-CDB3-4E18-AE16-9DD82F107867}" type="slidenum">
              <a:rPr lang="zh-CN" altLang="en-US" smtClean="0"/>
            </a:fld>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fld id="{8BC52BD4-4363-4F8D-A54F-C1F3BCA39154}" type="slidenum">
              <a:rPr lang="zh-CN" altLang="en-US" smtClean="0"/>
            </a:fld>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409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fld id="{EFC6CAE6-7DBA-4B25-BB55-7DCBF772563B}" type="slidenum">
              <a:rPr lang="zh-CN" altLang="en-US" smtClean="0"/>
            </a:fld>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409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fld id="{EFC6CAE6-7DBA-4B25-BB55-7DCBF772563B}" type="slidenum">
              <a:rPr lang="zh-CN" altLang="en-US" smtClean="0"/>
            </a:fld>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fld id="{FB6FF193-9C40-4EDC-A891-7B72C4BA3C37}" type="slidenum">
              <a:rPr lang="zh-CN" altLang="en-US" smtClean="0"/>
            </a:fld>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fld id="{FB6FF193-9C40-4EDC-A891-7B72C4BA3C37}" type="slidenum">
              <a:rPr lang="zh-CN" altLang="en-US" smtClean="0"/>
            </a:fld>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fld id="{DB7FDF02-1011-49A5-BF3D-EB339541DD27}" type="slidenum">
              <a:rPr lang="zh-CN" altLang="en-US" smtClean="0"/>
            </a:fld>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45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fld id="{E593387E-6D09-471F-97A1-DBF15E5BD425}" type="slidenum">
              <a:rPr lang="zh-CN" altLang="en-US" smtClean="0"/>
            </a:fld>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60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460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fld id="{D623E370-8923-48CC-9004-715C23AA1DCD}" type="slidenum">
              <a:rPr lang="zh-CN" altLang="en-US" smtClean="0"/>
            </a:fld>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fld id="{0B7F2ED4-16F9-4D67-87E4-04A648732218}" type="slidenum">
              <a:rPr lang="zh-CN" altLang="en-US" smtClean="0"/>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fld id="{9F962EC6-AE29-4E10-AA9A-15CEFDCCDE66}" type="slidenum">
              <a:rPr lang="zh-CN" altLang="en-US" smtClean="0"/>
            </a:fld>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01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501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fld id="{139F3C5F-6DC4-4729-ABF0-54AC35184580}" type="slidenum">
              <a:rPr lang="zh-CN" altLang="en-US" smtClean="0"/>
            </a:fld>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fld id="{711FC0D8-E18D-4C09-B09C-F1DF0AC44620}" type="slidenum">
              <a:rPr lang="zh-CN" altLang="en-US" smtClean="0"/>
            </a:fld>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fld id="{711FC0D8-E18D-4C09-B09C-F1DF0AC44620}" type="slidenum">
              <a:rPr lang="zh-CN" altLang="en-US" smtClean="0"/>
            </a:fld>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fld id="{711FC0D8-E18D-4C09-B09C-F1DF0AC44620}" type="slidenum">
              <a:rPr lang="zh-CN" altLang="en-US" smtClean="0"/>
            </a:fld>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fld id="{711FC0D8-E18D-4C09-B09C-F1DF0AC44620}" type="slidenum">
              <a:rPr lang="zh-CN" altLang="en-US" smtClean="0"/>
            </a:fld>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fld id="{711FC0D8-E18D-4C09-B09C-F1DF0AC44620}" type="slidenum">
              <a:rPr lang="zh-CN" altLang="en-US" smtClean="0"/>
            </a:fld>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fld id="{711FC0D8-E18D-4C09-B09C-F1DF0AC44620}" type="slidenum">
              <a:rPr lang="zh-CN" altLang="en-US" smtClean="0"/>
            </a:fld>
            <a:endParaRPr lang="zh-CN"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fld id="{711FC0D8-E18D-4C09-B09C-F1DF0AC44620}" type="slidenum">
              <a:rPr lang="zh-CN" altLang="en-US" smtClean="0"/>
            </a:fld>
            <a:endParaRPr lang="zh-CN"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fld id="{711FC0D8-E18D-4C09-B09C-F1DF0AC44620}" type="slidenum">
              <a:rPr lang="zh-CN" altLang="en-US" smtClean="0"/>
            </a:fld>
            <a:endParaRPr lang="zh-CN"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fld id="{711FC0D8-E18D-4C09-B09C-F1DF0AC44620}" type="slidenum">
              <a:rPr lang="zh-CN" altLang="en-US" smtClean="0"/>
            </a:fld>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fld id="{712D22D5-302B-40AB-9DD2-9B1C79116E06}" type="slidenum">
              <a:rPr lang="zh-CN" altLang="en-US" smtClean="0"/>
            </a:fld>
            <a:endParaRPr lang="zh-CN"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34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634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fld id="{9C297DFE-F96C-4587-AACB-0056BA0C43ED}" type="slidenum">
              <a:rPr lang="zh-CN" altLang="en-US" smtClean="0"/>
            </a:fld>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fld id="{FC3BAAAC-28FD-48A5-823E-56680CDF4C9E}" type="slidenum">
              <a:rPr lang="zh-CN" altLang="en-US" smtClean="0"/>
            </a:fld>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fld id="{FC3BAAAC-28FD-48A5-823E-56680CDF4C9E}" type="slidenum">
              <a:rPr lang="zh-CN" altLang="en-US" smtClean="0"/>
            </a:fld>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fld id="{FC3BAAAC-28FD-48A5-823E-56680CDF4C9E}" type="slidenum">
              <a:rPr lang="zh-CN" altLang="en-US" smtClean="0"/>
            </a:fld>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fld id="{FC3BAAAC-28FD-48A5-823E-56680CDF4C9E}" type="slidenum">
              <a:rPr lang="zh-CN" altLang="en-US" smtClean="0"/>
            </a:fld>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fld id="{FC3BAAAC-28FD-48A5-823E-56680CDF4C9E}" type="slidenum">
              <a:rPr lang="zh-CN" altLang="en-US" smtClean="0"/>
            </a:fld>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fld id="{FC3BAAAC-28FD-48A5-823E-56680CDF4C9E}" type="slidenum">
              <a:rPr lang="zh-CN" altLang="en-US" smtClean="0"/>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Tree>
  </p:cSld>
  <p:clrMapOvr>
    <a:masterClrMapping/>
  </p:clrMapOvr>
  <p:transition spd="slow" advClick="0" advTm="3000">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A7DEE894-570E-4D60-9C63-61452EB9D15E}" type="slidenum">
              <a:rPr lang="zh-CN" altLang="zh-CN"/>
            </a:fld>
            <a:endParaRPr lang="zh-CN" altLang="zh-CN"/>
          </a:p>
        </p:txBody>
      </p:sp>
    </p:spTree>
  </p:cSld>
  <p:clrMapOvr>
    <a:masterClrMapping/>
  </p:clrMapOvr>
  <p:transition spd="slow" advClick="0" advTm="3000">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2"/>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82"/>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56AEF751-86C3-441D-8B56-8ADE97FC7473}" type="slidenum">
              <a:rPr lang="zh-CN" altLang="zh-CN"/>
            </a:fld>
            <a:endParaRPr lang="zh-CN" altLang="zh-CN"/>
          </a:p>
        </p:txBody>
      </p:sp>
    </p:spTree>
  </p:cSld>
  <p:clrMapOvr>
    <a:masterClrMapping/>
  </p:clrMapOvr>
  <p:transition spd="slow" advClick="0" advTm="3000">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Tree>
  </p:cSld>
  <p:clrMapOvr>
    <a:masterClrMapping/>
  </p:clrMapOvr>
  <p:transition spd="slow" advClick="0" advTm="3000">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Tree>
  </p:cSld>
  <p:clrMapOvr>
    <a:masterClrMapping/>
  </p:clrMapOvr>
  <p:transition spd="slow" advClick="0" advTm="3000">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Tree>
  </p:cSld>
  <p:clrMapOvr>
    <a:masterClrMapping/>
  </p:clrMapOvr>
  <p:transition spd="slow" advClick="0" advTm="3000">
    <p:cove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32"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32"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zh-CN" altLang="zh-CN"/>
          </a:p>
        </p:txBody>
      </p:sp>
      <p:sp>
        <p:nvSpPr>
          <p:cNvPr id="8" name="Rectangle 5"/>
          <p:cNvSpPr>
            <a:spLocks noGrp="1" noChangeArrowheads="1"/>
          </p:cNvSpPr>
          <p:nvPr>
            <p:ph type="ftr" sz="quarter" idx="11"/>
          </p:nvPr>
        </p:nvSpPr>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p:txBody>
          <a:bodyPr/>
          <a:lstStyle>
            <a:lvl1pPr>
              <a:defRPr/>
            </a:lvl1pPr>
          </a:lstStyle>
          <a:p>
            <a:pPr>
              <a:defRPr/>
            </a:pPr>
            <a:fld id="{8D127439-2385-4799-980A-145444C281B7}" type="slidenum">
              <a:rPr lang="zh-CN" altLang="zh-CN"/>
            </a:fld>
            <a:endParaRPr lang="zh-CN" altLang="zh-CN"/>
          </a:p>
        </p:txBody>
      </p:sp>
    </p:spTree>
  </p:cSld>
  <p:clrMapOvr>
    <a:masterClrMapping/>
  </p:clrMapOvr>
  <p:transition spd="slow" advClick="0" advTm="3000">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p:txBody>
          <a:bodyPr/>
          <a:lstStyle>
            <a:lvl1pPr>
              <a:defRPr/>
            </a:lvl1pPr>
          </a:lstStyle>
          <a:p>
            <a:pPr>
              <a:defRPr/>
            </a:pPr>
            <a:fld id="{D783F1C5-1EC9-49FF-89E2-FFB991C83F31}" type="slidenum">
              <a:rPr lang="zh-CN" altLang="zh-CN"/>
            </a:fld>
            <a:endParaRPr lang="zh-CN" altLang="zh-CN"/>
          </a:p>
        </p:txBody>
      </p:sp>
    </p:spTree>
  </p:cSld>
  <p:clrMapOvr>
    <a:masterClrMapping/>
  </p:clrMapOvr>
  <p:transition spd="slow" advClick="0" advTm="3000">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zh-CN" altLang="zh-CN"/>
          </a:p>
        </p:txBody>
      </p:sp>
      <p:sp>
        <p:nvSpPr>
          <p:cNvPr id="3" name="Rectangle 5"/>
          <p:cNvSpPr>
            <a:spLocks noGrp="1" noChangeArrowheads="1"/>
          </p:cNvSpPr>
          <p:nvPr>
            <p:ph type="ftr" sz="quarter" idx="11"/>
          </p:nvPr>
        </p:nvSpPr>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p:txBody>
          <a:bodyPr/>
          <a:lstStyle>
            <a:lvl1pPr>
              <a:defRPr/>
            </a:lvl1pPr>
          </a:lstStyle>
          <a:p>
            <a:pPr>
              <a:defRPr/>
            </a:pPr>
            <a:fld id="{DAE887E5-5192-4FCC-B0ED-1FC910F27B8A}" type="slidenum">
              <a:rPr lang="zh-CN" altLang="zh-CN"/>
            </a:fld>
            <a:endParaRPr lang="zh-CN" altLang="zh-CN"/>
          </a:p>
        </p:txBody>
      </p:sp>
    </p:spTree>
  </p:cSld>
  <p:clrMapOvr>
    <a:masterClrMapping/>
  </p:clrMapOvr>
  <p:transition spd="slow" advClick="0" advTm="3000">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4"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EB19FC62-4FB9-4739-B9AD-E7CBD1D43C1C}" type="slidenum">
              <a:rPr lang="zh-CN" altLang="zh-CN"/>
            </a:fld>
            <a:endParaRPr lang="zh-CN" altLang="zh-CN"/>
          </a:p>
        </p:txBody>
      </p:sp>
    </p:spTree>
  </p:cSld>
  <p:clrMapOvr>
    <a:masterClrMapping/>
  </p:clrMapOvr>
  <p:transition spd="slow" advClick="0" advTm="3000">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6"/>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3715E02C-ECED-442B-B6E5-C986A4DC9F95}" type="slidenum">
              <a:rPr lang="zh-CN" altLang="zh-CN"/>
            </a:fld>
            <a:endParaRPr lang="zh-CN" altLang="zh-CN"/>
          </a:p>
        </p:txBody>
      </p:sp>
    </p:spTree>
  </p:cSld>
  <p:clrMapOvr>
    <a:masterClrMapping/>
  </p:clrMapOvr>
  <p:transition spd="slow" advClick="0" advTm="3000">
    <p:cove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6375"/>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1027" name="Rectangle 3"/>
          <p:cNvSpPr>
            <a:spLocks noGrp="1" noChangeArrowheads="1"/>
          </p:cNvSpPr>
          <p:nvPr>
            <p:ph type="body" idx="1"/>
          </p:nvPr>
        </p:nvSpPr>
        <p:spPr bwMode="auto">
          <a:xfrm>
            <a:off x="457200" y="1200150"/>
            <a:ext cx="8229600" cy="339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a:p>
            <a:pPr lvl="2"/>
            <a:r>
              <a:rPr lang="zh-CN" altLang="zh-CN" smtClean="0"/>
              <a:t>第三级</a:t>
            </a:r>
            <a:endParaRPr lang="zh-CN" altLang="zh-CN" smtClean="0"/>
          </a:p>
          <a:p>
            <a:pPr lvl="3"/>
            <a:r>
              <a:rPr lang="zh-CN" altLang="zh-CN" smtClean="0"/>
              <a:t>第四级</a:t>
            </a:r>
            <a:endParaRPr lang="zh-CN" altLang="zh-CN" smtClean="0"/>
          </a:p>
          <a:p>
            <a:pPr lvl="4"/>
            <a:r>
              <a:rPr lang="zh-CN" altLang="zh-CN" smtClean="0"/>
              <a:t>第五级</a:t>
            </a:r>
            <a:endParaRPr lang="zh-CN" altLang="zh-CN" smtClean="0"/>
          </a:p>
        </p:txBody>
      </p:sp>
      <p:sp>
        <p:nvSpPr>
          <p:cNvPr id="1028" name="Rectangle 4"/>
          <p:cNvSpPr>
            <a:spLocks noGrp="1" noChangeArrowheads="1"/>
          </p:cNvSpPr>
          <p:nvPr>
            <p:ph type="dt" sz="half" idx="2"/>
          </p:nvPr>
        </p:nvSpPr>
        <p:spPr bwMode="auto">
          <a:xfrm>
            <a:off x="457200" y="4684713"/>
            <a:ext cx="2133600"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a:defRPr/>
            </a:pPr>
            <a:endParaRPr lang="zh-CN" altLang="zh-CN"/>
          </a:p>
        </p:txBody>
      </p:sp>
      <p:sp>
        <p:nvSpPr>
          <p:cNvPr id="1029" name="Rectangle 5"/>
          <p:cNvSpPr>
            <a:spLocks noGrp="1" noChangeArrowheads="1"/>
          </p:cNvSpPr>
          <p:nvPr>
            <p:ph type="ftr" sz="quarter" idx="3"/>
          </p:nvPr>
        </p:nvSpPr>
        <p:spPr bwMode="auto">
          <a:xfrm>
            <a:off x="3124200" y="4684713"/>
            <a:ext cx="2895600"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a:defRPr/>
            </a:pPr>
            <a:endParaRPr lang="zh-CN" altLang="zh-CN"/>
          </a:p>
        </p:txBody>
      </p:sp>
      <p:sp>
        <p:nvSpPr>
          <p:cNvPr id="1030" name="Rectangle 6"/>
          <p:cNvSpPr>
            <a:spLocks noGrp="1" noChangeArrowheads="1"/>
          </p:cNvSpPr>
          <p:nvPr>
            <p:ph type="sldNum" sz="quarter" idx="4"/>
          </p:nvPr>
        </p:nvSpPr>
        <p:spPr bwMode="auto">
          <a:xfrm>
            <a:off x="6553200" y="4684713"/>
            <a:ext cx="2133600"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a:defRPr/>
            </a:pPr>
            <a:fld id="{792B0918-5E57-4E2B-B490-47E7DDC9085F}" type="slidenum">
              <a:rPr lang="zh-CN" altLang="zh-CN"/>
            </a:fld>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3000">
    <p:cover/>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9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9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9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90204"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4.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2195513" y="1058863"/>
            <a:ext cx="1296266" cy="2214880"/>
          </a:xfrm>
          <a:prstGeom prst="rect">
            <a:avLst/>
          </a:prstGeom>
          <a:noFill/>
        </p:spPr>
        <p:txBody>
          <a:bodyPr>
            <a:spAutoFit/>
          </a:bodyPr>
          <a:lstStyle/>
          <a:p>
            <a:pPr>
              <a:defRPr/>
            </a:pPr>
            <a:r>
              <a:rPr lang="en-US" altLang="zh-CN" sz="13800" dirty="0">
                <a:blipFill dpi="0" rotWithShape="1">
                  <a:blip r:embed="rId1"/>
                  <a:srcRect/>
                  <a:stretch>
                    <a:fillRect/>
                  </a:stretch>
                </a:blipFill>
                <a:latin typeface="Cooper Std Black" pitchFamily="18" charset="0"/>
              </a:rPr>
              <a:t>R</a:t>
            </a:r>
            <a:endParaRPr lang="en-US" altLang="zh-CN" sz="13800" dirty="0">
              <a:blipFill dpi="0" rotWithShape="1">
                <a:blip r:embed="rId1"/>
                <a:srcRect/>
                <a:stretch>
                  <a:fillRect/>
                </a:stretch>
              </a:blipFill>
              <a:latin typeface="Cooper Std Black" pitchFamily="18" charset="0"/>
            </a:endParaRPr>
          </a:p>
        </p:txBody>
      </p:sp>
      <p:sp>
        <p:nvSpPr>
          <p:cNvPr id="4" name="TextBox 3"/>
          <p:cNvSpPr txBox="1"/>
          <p:nvPr/>
        </p:nvSpPr>
        <p:spPr bwMode="auto">
          <a:xfrm>
            <a:off x="3347749" y="1058863"/>
            <a:ext cx="1296266" cy="2214880"/>
          </a:xfrm>
          <a:prstGeom prst="rect">
            <a:avLst/>
          </a:prstGeom>
          <a:noFill/>
        </p:spPr>
        <p:txBody>
          <a:bodyPr>
            <a:spAutoFit/>
          </a:bodyPr>
          <a:lstStyle>
            <a:defPPr>
              <a:defRPr lang="zh-CN"/>
            </a:defPPr>
            <a:lvl1pPr>
              <a:defRPr sz="5400">
                <a:blipFill dpi="0" rotWithShape="1">
                  <a:blip r:embed="rId2"/>
                  <a:srcRect/>
                  <a:stretch>
                    <a:fillRect/>
                  </a:stretch>
                </a:blipFill>
                <a:latin typeface="Cooper Std Black" pitchFamily="18" charset="0"/>
              </a:defRPr>
            </a:lvl1pPr>
          </a:lstStyle>
          <a:p>
            <a:pPr>
              <a:defRPr/>
            </a:pPr>
            <a:r>
              <a:rPr lang="en-US" altLang="zh-CN" sz="13800" dirty="0"/>
              <a:t>B</a:t>
            </a:r>
            <a:endParaRPr lang="en-US" altLang="zh-CN" sz="13800" dirty="0"/>
          </a:p>
        </p:txBody>
      </p:sp>
      <p:sp>
        <p:nvSpPr>
          <p:cNvPr id="5" name="TextBox 4"/>
          <p:cNvSpPr txBox="1"/>
          <p:nvPr/>
        </p:nvSpPr>
        <p:spPr bwMode="auto">
          <a:xfrm>
            <a:off x="4499986" y="1058863"/>
            <a:ext cx="1296266" cy="2214880"/>
          </a:xfrm>
          <a:prstGeom prst="rect">
            <a:avLst/>
          </a:prstGeom>
          <a:noFill/>
        </p:spPr>
        <p:txBody>
          <a:bodyPr>
            <a:spAutoFit/>
          </a:bodyPr>
          <a:lstStyle>
            <a:defPPr>
              <a:defRPr lang="zh-CN"/>
            </a:defPPr>
            <a:lvl1pPr>
              <a:defRPr sz="13800">
                <a:blipFill dpi="0" rotWithShape="1">
                  <a:blip r:embed="rId3"/>
                  <a:srcRect/>
                  <a:stretch>
                    <a:fillRect/>
                  </a:stretch>
                </a:blipFill>
                <a:latin typeface="Cooper Std Black" pitchFamily="18" charset="0"/>
              </a:defRPr>
            </a:lvl1pPr>
          </a:lstStyle>
          <a:p>
            <a:pPr>
              <a:defRPr/>
            </a:pPr>
            <a:r>
              <a:rPr lang="en-US" altLang="zh-CN" dirty="0"/>
              <a:t>A</a:t>
            </a:r>
            <a:endParaRPr lang="en-US" altLang="zh-CN" dirty="0"/>
          </a:p>
        </p:txBody>
      </p:sp>
      <p:sp>
        <p:nvSpPr>
          <p:cNvPr id="6" name="TextBox 5"/>
          <p:cNvSpPr txBox="1"/>
          <p:nvPr/>
        </p:nvSpPr>
        <p:spPr bwMode="auto">
          <a:xfrm>
            <a:off x="5652222" y="1058863"/>
            <a:ext cx="1296266" cy="2214880"/>
          </a:xfrm>
          <a:prstGeom prst="rect">
            <a:avLst/>
          </a:prstGeom>
          <a:noFill/>
        </p:spPr>
        <p:txBody>
          <a:bodyPr>
            <a:spAutoFit/>
          </a:bodyPr>
          <a:lstStyle>
            <a:defPPr>
              <a:defRPr lang="zh-CN"/>
            </a:defPPr>
            <a:lvl1pPr>
              <a:defRPr sz="5400">
                <a:blipFill dpi="0" rotWithShape="1">
                  <a:blip r:embed="rId4"/>
                  <a:srcRect/>
                  <a:stretch>
                    <a:fillRect/>
                  </a:stretch>
                </a:blipFill>
                <a:latin typeface="Cooper Std Black" pitchFamily="18" charset="0"/>
              </a:defRPr>
            </a:lvl1pPr>
          </a:lstStyle>
          <a:p>
            <a:pPr>
              <a:defRPr/>
            </a:pPr>
            <a:r>
              <a:rPr lang="en-US" altLang="zh-CN" sz="13800" dirty="0"/>
              <a:t>C</a:t>
            </a:r>
            <a:endParaRPr lang="en-US" altLang="zh-CN" sz="13800" dirty="0"/>
          </a:p>
        </p:txBody>
      </p:sp>
      <p:sp>
        <p:nvSpPr>
          <p:cNvPr id="15363" name="Freeform 171"/>
          <p:cNvSpPr/>
          <p:nvPr/>
        </p:nvSpPr>
        <p:spPr bwMode="auto">
          <a:xfrm>
            <a:off x="2100263" y="2986088"/>
            <a:ext cx="4943475" cy="161925"/>
          </a:xfrm>
          <a:custGeom>
            <a:avLst/>
            <a:gdLst>
              <a:gd name="T0" fmla="*/ 2147483647 w 65"/>
              <a:gd name="T1" fmla="*/ 2147483647 h 4"/>
              <a:gd name="T2" fmla="*/ 2147483647 w 65"/>
              <a:gd name="T3" fmla="*/ 2147483647 h 4"/>
              <a:gd name="T4" fmla="*/ 2147483647 w 65"/>
              <a:gd name="T5" fmla="*/ 2147483647 h 4"/>
              <a:gd name="T6" fmla="*/ 2147483647 w 65"/>
              <a:gd name="T7" fmla="*/ 2147483647 h 4"/>
              <a:gd name="T8" fmla="*/ 2147483647 w 65"/>
              <a:gd name="T9" fmla="*/ 2147483647 h 4"/>
              <a:gd name="T10" fmla="*/ 2147483647 w 65"/>
              <a:gd name="T11" fmla="*/ 2147483647 h 4"/>
              <a:gd name="T12" fmla="*/ 2147483647 w 65"/>
              <a:gd name="T13" fmla="*/ 2147483647 h 4"/>
              <a:gd name="T14" fmla="*/ 2147483647 w 65"/>
              <a:gd name="T15" fmla="*/ 2147483647 h 4"/>
              <a:gd name="T16" fmla="*/ 2147483647 w 65"/>
              <a:gd name="T17" fmla="*/ 2147483647 h 4"/>
              <a:gd name="T18" fmla="*/ 2147483647 w 65"/>
              <a:gd name="T19" fmla="*/ 2147483647 h 4"/>
              <a:gd name="T20" fmla="*/ 2147483647 w 65"/>
              <a:gd name="T21" fmla="*/ 2147483647 h 4"/>
              <a:gd name="T22" fmla="*/ 2147483647 w 65"/>
              <a:gd name="T23" fmla="*/ 2147483647 h 4"/>
              <a:gd name="T24" fmla="*/ 2147483647 w 65"/>
              <a:gd name="T25" fmla="*/ 2147483647 h 4"/>
              <a:gd name="T26" fmla="*/ 2147483647 w 65"/>
              <a:gd name="T27" fmla="*/ 2147483647 h 4"/>
              <a:gd name="T28" fmla="*/ 2147483647 w 65"/>
              <a:gd name="T29" fmla="*/ 0 h 4"/>
              <a:gd name="T30" fmla="*/ 2147483647 w 65"/>
              <a:gd name="T31" fmla="*/ 2147483647 h 4"/>
              <a:gd name="T32" fmla="*/ 0 w 65"/>
              <a:gd name="T33" fmla="*/ 2147483647 h 4"/>
              <a:gd name="T34" fmla="*/ 2147483647 w 65"/>
              <a:gd name="T35" fmla="*/ 2147483647 h 4"/>
              <a:gd name="T36" fmla="*/ 2147483647 w 65"/>
              <a:gd name="T37" fmla="*/ 2147483647 h 4"/>
              <a:gd name="T38" fmla="*/ 2147483647 w 65"/>
              <a:gd name="T39" fmla="*/ 2147483647 h 4"/>
              <a:gd name="T40" fmla="*/ 2147483647 w 65"/>
              <a:gd name="T41" fmla="*/ 2147483647 h 4"/>
              <a:gd name="T42" fmla="*/ 2147483647 w 65"/>
              <a:gd name="T43" fmla="*/ 2147483647 h 4"/>
              <a:gd name="T44" fmla="*/ 2147483647 w 65"/>
              <a:gd name="T45" fmla="*/ 2147483647 h 4"/>
              <a:gd name="T46" fmla="*/ 2147483647 w 65"/>
              <a:gd name="T47" fmla="*/ 2147483647 h 4"/>
              <a:gd name="T48" fmla="*/ 2147483647 w 65"/>
              <a:gd name="T49" fmla="*/ 2147483647 h 4"/>
              <a:gd name="T50" fmla="*/ 2147483647 w 65"/>
              <a:gd name="T51" fmla="*/ 2147483647 h 4"/>
              <a:gd name="T52" fmla="*/ 2147483647 w 65"/>
              <a:gd name="T53" fmla="*/ 2147483647 h 4"/>
              <a:gd name="T54" fmla="*/ 2147483647 w 65"/>
              <a:gd name="T55" fmla="*/ 2147483647 h 4"/>
              <a:gd name="T56" fmla="*/ 2147483647 w 65"/>
              <a:gd name="T57" fmla="*/ 2147483647 h 4"/>
              <a:gd name="T58" fmla="*/ 2147483647 w 65"/>
              <a:gd name="T59" fmla="*/ 2147483647 h 4"/>
              <a:gd name="T60" fmla="*/ 2147483647 w 65"/>
              <a:gd name="T61" fmla="*/ 2147483647 h 4"/>
              <a:gd name="T62" fmla="*/ 2147483647 w 65"/>
              <a:gd name="T63" fmla="*/ 0 h 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5" h="4">
                <a:moveTo>
                  <a:pt x="43" y="1"/>
                </a:moveTo>
                <a:cubicBezTo>
                  <a:pt x="43" y="1"/>
                  <a:pt x="43" y="1"/>
                  <a:pt x="43" y="1"/>
                </a:cubicBezTo>
                <a:cubicBezTo>
                  <a:pt x="41" y="1"/>
                  <a:pt x="40" y="1"/>
                  <a:pt x="39" y="1"/>
                </a:cubicBezTo>
                <a:cubicBezTo>
                  <a:pt x="39" y="1"/>
                  <a:pt x="39" y="1"/>
                  <a:pt x="39" y="1"/>
                </a:cubicBezTo>
                <a:cubicBezTo>
                  <a:pt x="37" y="1"/>
                  <a:pt x="36" y="1"/>
                  <a:pt x="35" y="1"/>
                </a:cubicBezTo>
                <a:cubicBezTo>
                  <a:pt x="33" y="1"/>
                  <a:pt x="31" y="1"/>
                  <a:pt x="28" y="1"/>
                </a:cubicBezTo>
                <a:cubicBezTo>
                  <a:pt x="29" y="1"/>
                  <a:pt x="29" y="1"/>
                  <a:pt x="28" y="1"/>
                </a:cubicBezTo>
                <a:cubicBezTo>
                  <a:pt x="27" y="1"/>
                  <a:pt x="26" y="1"/>
                  <a:pt x="25" y="1"/>
                </a:cubicBezTo>
                <a:cubicBezTo>
                  <a:pt x="24" y="1"/>
                  <a:pt x="24" y="1"/>
                  <a:pt x="24" y="1"/>
                </a:cubicBezTo>
                <a:cubicBezTo>
                  <a:pt x="24" y="1"/>
                  <a:pt x="24" y="1"/>
                  <a:pt x="24" y="1"/>
                </a:cubicBezTo>
                <a:cubicBezTo>
                  <a:pt x="23" y="1"/>
                  <a:pt x="23" y="1"/>
                  <a:pt x="22" y="1"/>
                </a:cubicBezTo>
                <a:cubicBezTo>
                  <a:pt x="19" y="1"/>
                  <a:pt x="16" y="1"/>
                  <a:pt x="12" y="1"/>
                </a:cubicBezTo>
                <a:cubicBezTo>
                  <a:pt x="9" y="1"/>
                  <a:pt x="6" y="2"/>
                  <a:pt x="2" y="2"/>
                </a:cubicBezTo>
                <a:cubicBezTo>
                  <a:pt x="2" y="2"/>
                  <a:pt x="2" y="2"/>
                  <a:pt x="2" y="2"/>
                </a:cubicBezTo>
                <a:cubicBezTo>
                  <a:pt x="2" y="2"/>
                  <a:pt x="2" y="2"/>
                  <a:pt x="2" y="2"/>
                </a:cubicBezTo>
                <a:cubicBezTo>
                  <a:pt x="2" y="2"/>
                  <a:pt x="2" y="2"/>
                  <a:pt x="2" y="2"/>
                </a:cubicBezTo>
                <a:cubicBezTo>
                  <a:pt x="2" y="2"/>
                  <a:pt x="2" y="3"/>
                  <a:pt x="2" y="2"/>
                </a:cubicBezTo>
                <a:cubicBezTo>
                  <a:pt x="2" y="2"/>
                  <a:pt x="2" y="2"/>
                  <a:pt x="2" y="2"/>
                </a:cubicBezTo>
                <a:cubicBezTo>
                  <a:pt x="2" y="2"/>
                  <a:pt x="3" y="2"/>
                  <a:pt x="3" y="2"/>
                </a:cubicBezTo>
                <a:cubicBezTo>
                  <a:pt x="3" y="2"/>
                  <a:pt x="3" y="2"/>
                  <a:pt x="4" y="2"/>
                </a:cubicBezTo>
                <a:cubicBezTo>
                  <a:pt x="4" y="2"/>
                  <a:pt x="5" y="2"/>
                  <a:pt x="6" y="2"/>
                </a:cubicBezTo>
                <a:cubicBezTo>
                  <a:pt x="8" y="2"/>
                  <a:pt x="11" y="2"/>
                  <a:pt x="13" y="2"/>
                </a:cubicBezTo>
                <a:cubicBezTo>
                  <a:pt x="12" y="2"/>
                  <a:pt x="18" y="2"/>
                  <a:pt x="17" y="2"/>
                </a:cubicBezTo>
                <a:cubicBezTo>
                  <a:pt x="18" y="2"/>
                  <a:pt x="20" y="2"/>
                  <a:pt x="20" y="2"/>
                </a:cubicBezTo>
                <a:cubicBezTo>
                  <a:pt x="21" y="2"/>
                  <a:pt x="22" y="1"/>
                  <a:pt x="25" y="1"/>
                </a:cubicBezTo>
                <a:cubicBezTo>
                  <a:pt x="27" y="1"/>
                  <a:pt x="29" y="2"/>
                  <a:pt x="30" y="1"/>
                </a:cubicBezTo>
                <a:cubicBezTo>
                  <a:pt x="30" y="1"/>
                  <a:pt x="28" y="1"/>
                  <a:pt x="28" y="1"/>
                </a:cubicBezTo>
                <a:cubicBezTo>
                  <a:pt x="24" y="1"/>
                  <a:pt x="20" y="1"/>
                  <a:pt x="15" y="1"/>
                </a:cubicBezTo>
                <a:cubicBezTo>
                  <a:pt x="13" y="1"/>
                  <a:pt x="11" y="1"/>
                  <a:pt x="8" y="0"/>
                </a:cubicBezTo>
                <a:cubicBezTo>
                  <a:pt x="5" y="0"/>
                  <a:pt x="5" y="0"/>
                  <a:pt x="5" y="0"/>
                </a:cubicBezTo>
                <a:cubicBezTo>
                  <a:pt x="4" y="0"/>
                  <a:pt x="4" y="0"/>
                  <a:pt x="3" y="1"/>
                </a:cubicBezTo>
                <a:cubicBezTo>
                  <a:pt x="3" y="1"/>
                  <a:pt x="3" y="1"/>
                  <a:pt x="2" y="1"/>
                </a:cubicBezTo>
                <a:cubicBezTo>
                  <a:pt x="2" y="1"/>
                  <a:pt x="2" y="1"/>
                  <a:pt x="2" y="1"/>
                </a:cubicBezTo>
                <a:cubicBezTo>
                  <a:pt x="1" y="1"/>
                  <a:pt x="1" y="1"/>
                  <a:pt x="0" y="2"/>
                </a:cubicBezTo>
                <a:cubicBezTo>
                  <a:pt x="0" y="3"/>
                  <a:pt x="0" y="3"/>
                  <a:pt x="0" y="3"/>
                </a:cubicBezTo>
                <a:cubicBezTo>
                  <a:pt x="2" y="3"/>
                  <a:pt x="2" y="3"/>
                  <a:pt x="2" y="3"/>
                </a:cubicBezTo>
                <a:cubicBezTo>
                  <a:pt x="3" y="3"/>
                  <a:pt x="5" y="3"/>
                  <a:pt x="7" y="3"/>
                </a:cubicBezTo>
                <a:cubicBezTo>
                  <a:pt x="8" y="3"/>
                  <a:pt x="10" y="3"/>
                  <a:pt x="13" y="3"/>
                </a:cubicBezTo>
                <a:cubicBezTo>
                  <a:pt x="16" y="3"/>
                  <a:pt x="20" y="3"/>
                  <a:pt x="24" y="3"/>
                </a:cubicBezTo>
                <a:cubicBezTo>
                  <a:pt x="27" y="3"/>
                  <a:pt x="31" y="3"/>
                  <a:pt x="35" y="3"/>
                </a:cubicBezTo>
                <a:cubicBezTo>
                  <a:pt x="38" y="4"/>
                  <a:pt x="41" y="3"/>
                  <a:pt x="42" y="3"/>
                </a:cubicBezTo>
                <a:cubicBezTo>
                  <a:pt x="43" y="3"/>
                  <a:pt x="43" y="3"/>
                  <a:pt x="43" y="3"/>
                </a:cubicBezTo>
                <a:cubicBezTo>
                  <a:pt x="47" y="3"/>
                  <a:pt x="51" y="3"/>
                  <a:pt x="54" y="2"/>
                </a:cubicBezTo>
                <a:cubicBezTo>
                  <a:pt x="55" y="2"/>
                  <a:pt x="56" y="2"/>
                  <a:pt x="58" y="2"/>
                </a:cubicBezTo>
                <a:cubicBezTo>
                  <a:pt x="57" y="2"/>
                  <a:pt x="57" y="2"/>
                  <a:pt x="56" y="2"/>
                </a:cubicBezTo>
                <a:cubicBezTo>
                  <a:pt x="57" y="2"/>
                  <a:pt x="59" y="2"/>
                  <a:pt x="59" y="2"/>
                </a:cubicBezTo>
                <a:cubicBezTo>
                  <a:pt x="62" y="2"/>
                  <a:pt x="61" y="1"/>
                  <a:pt x="60" y="1"/>
                </a:cubicBezTo>
                <a:cubicBezTo>
                  <a:pt x="59" y="1"/>
                  <a:pt x="60" y="1"/>
                  <a:pt x="59" y="1"/>
                </a:cubicBezTo>
                <a:cubicBezTo>
                  <a:pt x="59" y="1"/>
                  <a:pt x="60" y="1"/>
                  <a:pt x="61" y="1"/>
                </a:cubicBezTo>
                <a:cubicBezTo>
                  <a:pt x="61" y="1"/>
                  <a:pt x="58" y="1"/>
                  <a:pt x="59" y="1"/>
                </a:cubicBezTo>
                <a:cubicBezTo>
                  <a:pt x="60" y="1"/>
                  <a:pt x="61" y="1"/>
                  <a:pt x="62" y="1"/>
                </a:cubicBezTo>
                <a:cubicBezTo>
                  <a:pt x="61" y="1"/>
                  <a:pt x="58" y="1"/>
                  <a:pt x="58" y="1"/>
                </a:cubicBezTo>
                <a:cubicBezTo>
                  <a:pt x="59" y="1"/>
                  <a:pt x="61" y="1"/>
                  <a:pt x="61" y="1"/>
                </a:cubicBezTo>
                <a:cubicBezTo>
                  <a:pt x="61" y="1"/>
                  <a:pt x="60" y="1"/>
                  <a:pt x="60" y="1"/>
                </a:cubicBezTo>
                <a:cubicBezTo>
                  <a:pt x="63" y="1"/>
                  <a:pt x="64" y="1"/>
                  <a:pt x="62" y="1"/>
                </a:cubicBezTo>
                <a:cubicBezTo>
                  <a:pt x="63" y="1"/>
                  <a:pt x="64" y="1"/>
                  <a:pt x="65" y="1"/>
                </a:cubicBezTo>
                <a:cubicBezTo>
                  <a:pt x="65" y="1"/>
                  <a:pt x="65" y="1"/>
                  <a:pt x="65" y="1"/>
                </a:cubicBezTo>
                <a:cubicBezTo>
                  <a:pt x="64" y="1"/>
                  <a:pt x="64" y="1"/>
                  <a:pt x="63" y="1"/>
                </a:cubicBezTo>
                <a:cubicBezTo>
                  <a:pt x="65" y="1"/>
                  <a:pt x="65" y="1"/>
                  <a:pt x="65" y="1"/>
                </a:cubicBezTo>
                <a:cubicBezTo>
                  <a:pt x="65" y="1"/>
                  <a:pt x="65" y="1"/>
                  <a:pt x="65" y="1"/>
                </a:cubicBezTo>
                <a:cubicBezTo>
                  <a:pt x="64" y="1"/>
                  <a:pt x="64" y="1"/>
                  <a:pt x="63" y="1"/>
                </a:cubicBezTo>
                <a:cubicBezTo>
                  <a:pt x="64" y="1"/>
                  <a:pt x="64" y="1"/>
                  <a:pt x="64" y="1"/>
                </a:cubicBezTo>
                <a:cubicBezTo>
                  <a:pt x="64" y="1"/>
                  <a:pt x="64" y="0"/>
                  <a:pt x="63" y="0"/>
                </a:cubicBezTo>
                <a:cubicBezTo>
                  <a:pt x="62" y="0"/>
                  <a:pt x="61" y="0"/>
                  <a:pt x="60" y="0"/>
                </a:cubicBezTo>
                <a:cubicBezTo>
                  <a:pt x="54" y="0"/>
                  <a:pt x="49" y="1"/>
                  <a:pt x="43" y="1"/>
                </a:cubicBez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par>
                          <p:cTn id="11" fill="hold">
                            <p:stCondLst>
                              <p:cond delay="500"/>
                            </p:stCondLst>
                            <p:childTnLst>
                              <p:par>
                                <p:cTn id="12" presetID="49" presetClass="entr" presetSubtype="0" decel="10000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 calcmode="lin" valueType="num">
                                      <p:cBhvr>
                                        <p:cTn id="16" dur="500" fill="hold"/>
                                        <p:tgtEl>
                                          <p:spTgt spid="5"/>
                                        </p:tgtEl>
                                        <p:attrNameLst>
                                          <p:attrName>style.rotation</p:attrName>
                                        </p:attrNameLst>
                                      </p:cBhvr>
                                      <p:tavLst>
                                        <p:tav tm="0">
                                          <p:val>
                                            <p:fltVal val="360"/>
                                          </p:val>
                                        </p:tav>
                                        <p:tav tm="100000">
                                          <p:val>
                                            <p:fltVal val="0"/>
                                          </p:val>
                                        </p:tav>
                                      </p:tavLst>
                                    </p:anim>
                                    <p:animEffect transition="in" filter="fade">
                                      <p:cBhvr>
                                        <p:cTn id="17" dur="500"/>
                                        <p:tgtEl>
                                          <p:spTgt spid="5"/>
                                        </p:tgtEl>
                                      </p:cBhvr>
                                    </p:animEffect>
                                  </p:childTnLst>
                                </p:cTn>
                              </p:par>
                            </p:childTnLst>
                          </p:cTn>
                        </p:par>
                        <p:par>
                          <p:cTn id="18" fill="hold">
                            <p:stCondLst>
                              <p:cond delay="1000"/>
                            </p:stCondLst>
                            <p:childTnLst>
                              <p:par>
                                <p:cTn id="19" presetID="26"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290">
                                          <p:stCondLst>
                                            <p:cond delay="0"/>
                                          </p:stCondLst>
                                        </p:cTn>
                                        <p:tgtEl>
                                          <p:spTgt spid="4"/>
                                        </p:tgtEl>
                                      </p:cBhvr>
                                    </p:animEffect>
                                    <p:anim calcmode="lin" valueType="num">
                                      <p:cBhvr>
                                        <p:cTn id="22" dur="911"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3" dur="332"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4" dur="332" tmFilter="0, 0; 0.125,0.2665; 0.25,0.4; 0.375,0.465; 0.5,0.5;  0.625,0.535; 0.75,0.6; 0.875,0.7335; 1,1">
                                          <p:stCondLst>
                                            <p:cond delay="332"/>
                                          </p:stCondLst>
                                        </p:cTn>
                                        <p:tgtEl>
                                          <p:spTgt spid="4"/>
                                        </p:tgtEl>
                                        <p:attrNameLst>
                                          <p:attrName>ppt_y</p:attrName>
                                        </p:attrNameLst>
                                      </p:cBhvr>
                                      <p:tavLst>
                                        <p:tav tm="0" fmla="#ppt_y-sin(pi*$)/9">
                                          <p:val>
                                            <p:fltVal val="0"/>
                                          </p:val>
                                        </p:tav>
                                        <p:tav tm="100000">
                                          <p:val>
                                            <p:fltVal val="1"/>
                                          </p:val>
                                        </p:tav>
                                      </p:tavLst>
                                    </p:anim>
                                    <p:anim calcmode="lin" valueType="num">
                                      <p:cBhvr>
                                        <p:cTn id="25" dur="166" tmFilter="0, 0; 0.125,0.2665; 0.25,0.4; 0.375,0.465; 0.5,0.5;  0.625,0.535; 0.75,0.6; 0.875,0.7335; 1,1">
                                          <p:stCondLst>
                                            <p:cond delay="662"/>
                                          </p:stCondLst>
                                        </p:cTn>
                                        <p:tgtEl>
                                          <p:spTgt spid="4"/>
                                        </p:tgtEl>
                                        <p:attrNameLst>
                                          <p:attrName>ppt_y</p:attrName>
                                        </p:attrNameLst>
                                      </p:cBhvr>
                                      <p:tavLst>
                                        <p:tav tm="0" fmla="#ppt_y-sin(pi*$)/27">
                                          <p:val>
                                            <p:fltVal val="0"/>
                                          </p:val>
                                        </p:tav>
                                        <p:tav tm="100000">
                                          <p:val>
                                            <p:fltVal val="1"/>
                                          </p:val>
                                        </p:tav>
                                      </p:tavLst>
                                    </p:anim>
                                    <p:anim calcmode="lin" valueType="num">
                                      <p:cBhvr>
                                        <p:cTn id="26" dur="82" tmFilter="0, 0; 0.125,0.2665; 0.25,0.4; 0.375,0.465; 0.5,0.5;  0.625,0.535; 0.75,0.6; 0.875,0.7335; 1,1">
                                          <p:stCondLst>
                                            <p:cond delay="828"/>
                                          </p:stCondLst>
                                        </p:cTn>
                                        <p:tgtEl>
                                          <p:spTgt spid="4"/>
                                        </p:tgtEl>
                                        <p:attrNameLst>
                                          <p:attrName>ppt_y</p:attrName>
                                        </p:attrNameLst>
                                      </p:cBhvr>
                                      <p:tavLst>
                                        <p:tav tm="0" fmla="#ppt_y-sin(pi*$)/81">
                                          <p:val>
                                            <p:fltVal val="0"/>
                                          </p:val>
                                        </p:tav>
                                        <p:tav tm="100000">
                                          <p:val>
                                            <p:fltVal val="1"/>
                                          </p:val>
                                        </p:tav>
                                      </p:tavLst>
                                    </p:anim>
                                    <p:animScale>
                                      <p:cBhvr>
                                        <p:cTn id="27" dur="13">
                                          <p:stCondLst>
                                            <p:cond delay="325"/>
                                          </p:stCondLst>
                                        </p:cTn>
                                        <p:tgtEl>
                                          <p:spTgt spid="4"/>
                                        </p:tgtEl>
                                      </p:cBhvr>
                                      <p:to x="100000" y="60000"/>
                                    </p:animScale>
                                    <p:animScale>
                                      <p:cBhvr>
                                        <p:cTn id="28" dur="83" decel="50000">
                                          <p:stCondLst>
                                            <p:cond delay="338"/>
                                          </p:stCondLst>
                                        </p:cTn>
                                        <p:tgtEl>
                                          <p:spTgt spid="4"/>
                                        </p:tgtEl>
                                      </p:cBhvr>
                                      <p:to x="100000" y="100000"/>
                                    </p:animScale>
                                    <p:animScale>
                                      <p:cBhvr>
                                        <p:cTn id="29" dur="13">
                                          <p:stCondLst>
                                            <p:cond delay="656"/>
                                          </p:stCondLst>
                                        </p:cTn>
                                        <p:tgtEl>
                                          <p:spTgt spid="4"/>
                                        </p:tgtEl>
                                      </p:cBhvr>
                                      <p:to x="100000" y="80000"/>
                                    </p:animScale>
                                    <p:animScale>
                                      <p:cBhvr>
                                        <p:cTn id="30" dur="83" decel="50000">
                                          <p:stCondLst>
                                            <p:cond delay="669"/>
                                          </p:stCondLst>
                                        </p:cTn>
                                        <p:tgtEl>
                                          <p:spTgt spid="4"/>
                                        </p:tgtEl>
                                      </p:cBhvr>
                                      <p:to x="100000" y="100000"/>
                                    </p:animScale>
                                    <p:animScale>
                                      <p:cBhvr>
                                        <p:cTn id="31" dur="13">
                                          <p:stCondLst>
                                            <p:cond delay="821"/>
                                          </p:stCondLst>
                                        </p:cTn>
                                        <p:tgtEl>
                                          <p:spTgt spid="4"/>
                                        </p:tgtEl>
                                      </p:cBhvr>
                                      <p:to x="100000" y="90000"/>
                                    </p:animScale>
                                    <p:animScale>
                                      <p:cBhvr>
                                        <p:cTn id="32" dur="83" decel="50000">
                                          <p:stCondLst>
                                            <p:cond delay="834"/>
                                          </p:stCondLst>
                                        </p:cTn>
                                        <p:tgtEl>
                                          <p:spTgt spid="4"/>
                                        </p:tgtEl>
                                      </p:cBhvr>
                                      <p:to x="100000" y="100000"/>
                                    </p:animScale>
                                    <p:animScale>
                                      <p:cBhvr>
                                        <p:cTn id="33" dur="13">
                                          <p:stCondLst>
                                            <p:cond delay="904"/>
                                          </p:stCondLst>
                                        </p:cTn>
                                        <p:tgtEl>
                                          <p:spTgt spid="4"/>
                                        </p:tgtEl>
                                      </p:cBhvr>
                                      <p:to x="100000" y="95000"/>
                                    </p:animScale>
                                    <p:animScale>
                                      <p:cBhvr>
                                        <p:cTn id="34" dur="83" decel="50000">
                                          <p:stCondLst>
                                            <p:cond delay="917"/>
                                          </p:stCondLst>
                                        </p:cTn>
                                        <p:tgtEl>
                                          <p:spTgt spid="4"/>
                                        </p:tgtEl>
                                      </p:cBhvr>
                                      <p:to x="100000" y="100000"/>
                                    </p:animScale>
                                  </p:childTnLst>
                                </p:cTn>
                              </p:par>
                            </p:childTnLst>
                          </p:cTn>
                        </p:par>
                        <p:par>
                          <p:cTn id="35" fill="hold">
                            <p:stCondLst>
                              <p:cond delay="2000"/>
                            </p:stCondLst>
                            <p:childTnLst>
                              <p:par>
                                <p:cTn id="36" presetID="26" presetClass="entr" presetSubtype="0"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down)">
                                      <p:cBhvr>
                                        <p:cTn id="38" dur="290">
                                          <p:stCondLst>
                                            <p:cond delay="0"/>
                                          </p:stCondLst>
                                        </p:cTn>
                                        <p:tgtEl>
                                          <p:spTgt spid="6"/>
                                        </p:tgtEl>
                                      </p:cBhvr>
                                    </p:animEffect>
                                    <p:anim calcmode="lin" valueType="num">
                                      <p:cBhvr>
                                        <p:cTn id="39" dur="911"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40" dur="332"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41" dur="332" tmFilter="0, 0; 0.125,0.2665; 0.25,0.4; 0.375,0.465; 0.5,0.5;  0.625,0.535; 0.75,0.6; 0.875,0.7335; 1,1">
                                          <p:stCondLst>
                                            <p:cond delay="332"/>
                                          </p:stCondLst>
                                        </p:cTn>
                                        <p:tgtEl>
                                          <p:spTgt spid="6"/>
                                        </p:tgtEl>
                                        <p:attrNameLst>
                                          <p:attrName>ppt_y</p:attrName>
                                        </p:attrNameLst>
                                      </p:cBhvr>
                                      <p:tavLst>
                                        <p:tav tm="0" fmla="#ppt_y-sin(pi*$)/9">
                                          <p:val>
                                            <p:fltVal val="0"/>
                                          </p:val>
                                        </p:tav>
                                        <p:tav tm="100000">
                                          <p:val>
                                            <p:fltVal val="1"/>
                                          </p:val>
                                        </p:tav>
                                      </p:tavLst>
                                    </p:anim>
                                    <p:anim calcmode="lin" valueType="num">
                                      <p:cBhvr>
                                        <p:cTn id="42" dur="166" tmFilter="0, 0; 0.125,0.2665; 0.25,0.4; 0.375,0.465; 0.5,0.5;  0.625,0.535; 0.75,0.6; 0.875,0.7335; 1,1">
                                          <p:stCondLst>
                                            <p:cond delay="662"/>
                                          </p:stCondLst>
                                        </p:cTn>
                                        <p:tgtEl>
                                          <p:spTgt spid="6"/>
                                        </p:tgtEl>
                                        <p:attrNameLst>
                                          <p:attrName>ppt_y</p:attrName>
                                        </p:attrNameLst>
                                      </p:cBhvr>
                                      <p:tavLst>
                                        <p:tav tm="0" fmla="#ppt_y-sin(pi*$)/27">
                                          <p:val>
                                            <p:fltVal val="0"/>
                                          </p:val>
                                        </p:tav>
                                        <p:tav tm="100000">
                                          <p:val>
                                            <p:fltVal val="1"/>
                                          </p:val>
                                        </p:tav>
                                      </p:tavLst>
                                    </p:anim>
                                    <p:anim calcmode="lin" valueType="num">
                                      <p:cBhvr>
                                        <p:cTn id="43" dur="82" tmFilter="0, 0; 0.125,0.2665; 0.25,0.4; 0.375,0.465; 0.5,0.5;  0.625,0.535; 0.75,0.6; 0.875,0.7335; 1,1">
                                          <p:stCondLst>
                                            <p:cond delay="828"/>
                                          </p:stCondLst>
                                        </p:cTn>
                                        <p:tgtEl>
                                          <p:spTgt spid="6"/>
                                        </p:tgtEl>
                                        <p:attrNameLst>
                                          <p:attrName>ppt_y</p:attrName>
                                        </p:attrNameLst>
                                      </p:cBhvr>
                                      <p:tavLst>
                                        <p:tav tm="0" fmla="#ppt_y-sin(pi*$)/81">
                                          <p:val>
                                            <p:fltVal val="0"/>
                                          </p:val>
                                        </p:tav>
                                        <p:tav tm="100000">
                                          <p:val>
                                            <p:fltVal val="1"/>
                                          </p:val>
                                        </p:tav>
                                      </p:tavLst>
                                    </p:anim>
                                    <p:animScale>
                                      <p:cBhvr>
                                        <p:cTn id="44" dur="13">
                                          <p:stCondLst>
                                            <p:cond delay="325"/>
                                          </p:stCondLst>
                                        </p:cTn>
                                        <p:tgtEl>
                                          <p:spTgt spid="6"/>
                                        </p:tgtEl>
                                      </p:cBhvr>
                                      <p:to x="100000" y="60000"/>
                                    </p:animScale>
                                    <p:animScale>
                                      <p:cBhvr>
                                        <p:cTn id="45" dur="83" decel="50000">
                                          <p:stCondLst>
                                            <p:cond delay="338"/>
                                          </p:stCondLst>
                                        </p:cTn>
                                        <p:tgtEl>
                                          <p:spTgt spid="6"/>
                                        </p:tgtEl>
                                      </p:cBhvr>
                                      <p:to x="100000" y="100000"/>
                                    </p:animScale>
                                    <p:animScale>
                                      <p:cBhvr>
                                        <p:cTn id="46" dur="13">
                                          <p:stCondLst>
                                            <p:cond delay="656"/>
                                          </p:stCondLst>
                                        </p:cTn>
                                        <p:tgtEl>
                                          <p:spTgt spid="6"/>
                                        </p:tgtEl>
                                      </p:cBhvr>
                                      <p:to x="100000" y="80000"/>
                                    </p:animScale>
                                    <p:animScale>
                                      <p:cBhvr>
                                        <p:cTn id="47" dur="83" decel="50000">
                                          <p:stCondLst>
                                            <p:cond delay="669"/>
                                          </p:stCondLst>
                                        </p:cTn>
                                        <p:tgtEl>
                                          <p:spTgt spid="6"/>
                                        </p:tgtEl>
                                      </p:cBhvr>
                                      <p:to x="100000" y="100000"/>
                                    </p:animScale>
                                    <p:animScale>
                                      <p:cBhvr>
                                        <p:cTn id="48" dur="13">
                                          <p:stCondLst>
                                            <p:cond delay="821"/>
                                          </p:stCondLst>
                                        </p:cTn>
                                        <p:tgtEl>
                                          <p:spTgt spid="6"/>
                                        </p:tgtEl>
                                      </p:cBhvr>
                                      <p:to x="100000" y="90000"/>
                                    </p:animScale>
                                    <p:animScale>
                                      <p:cBhvr>
                                        <p:cTn id="49" dur="83" decel="50000">
                                          <p:stCondLst>
                                            <p:cond delay="834"/>
                                          </p:stCondLst>
                                        </p:cTn>
                                        <p:tgtEl>
                                          <p:spTgt spid="6"/>
                                        </p:tgtEl>
                                      </p:cBhvr>
                                      <p:to x="100000" y="100000"/>
                                    </p:animScale>
                                    <p:animScale>
                                      <p:cBhvr>
                                        <p:cTn id="50" dur="13">
                                          <p:stCondLst>
                                            <p:cond delay="904"/>
                                          </p:stCondLst>
                                        </p:cTn>
                                        <p:tgtEl>
                                          <p:spTgt spid="6"/>
                                        </p:tgtEl>
                                      </p:cBhvr>
                                      <p:to x="100000" y="95000"/>
                                    </p:animScale>
                                    <p:animScale>
                                      <p:cBhvr>
                                        <p:cTn id="51" dur="83" decel="50000">
                                          <p:stCondLst>
                                            <p:cond delay="917"/>
                                          </p:stCondLst>
                                        </p:cTn>
                                        <p:tgtEl>
                                          <p:spTgt spid="6"/>
                                        </p:tgtEl>
                                      </p:cBhvr>
                                      <p:to x="100000" y="100000"/>
                                    </p:animScale>
                                  </p:childTnLst>
                                </p:cTn>
                              </p:par>
                            </p:childTnLst>
                          </p:cTn>
                        </p:par>
                        <p:par>
                          <p:cTn id="52" fill="hold">
                            <p:stCondLst>
                              <p:cond delay="3000"/>
                            </p:stCondLst>
                            <p:childTnLst>
                              <p:par>
                                <p:cTn id="53" presetID="22" presetClass="entr" presetSubtype="8" fill="hold" grpId="0" nodeType="afterEffect">
                                  <p:stCondLst>
                                    <p:cond delay="0"/>
                                  </p:stCondLst>
                                  <p:childTnLst>
                                    <p:set>
                                      <p:cBhvr>
                                        <p:cTn id="54" dur="1" fill="hold">
                                          <p:stCondLst>
                                            <p:cond delay="0"/>
                                          </p:stCondLst>
                                        </p:cTn>
                                        <p:tgtEl>
                                          <p:spTgt spid="15363"/>
                                        </p:tgtEl>
                                        <p:attrNameLst>
                                          <p:attrName>style.visibility</p:attrName>
                                        </p:attrNameLst>
                                      </p:cBhvr>
                                      <p:to>
                                        <p:strVal val="visible"/>
                                      </p:to>
                                    </p:set>
                                    <p:animEffect transition="in" filter="wipe(left)">
                                      <p:cBhvr>
                                        <p:cTn id="55" dur="500"/>
                                        <p:tgtEl>
                                          <p:spTgt spid="15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9712" y="411510"/>
            <a:ext cx="1219805" cy="3770263"/>
          </a:xfrm>
          <a:prstGeom prst="rect">
            <a:avLst/>
          </a:prstGeom>
          <a:noFill/>
        </p:spPr>
        <p:txBody>
          <a:bodyPr>
            <a:spAutoFit/>
          </a:bodyPr>
          <a:lstStyle/>
          <a:p>
            <a:pPr>
              <a:defRPr/>
            </a:pPr>
            <a:r>
              <a:rPr lang="en-US" altLang="zh-CN" sz="23900" dirty="0">
                <a:blipFill dpi="0" rotWithShape="1">
                  <a:blip r:embed="rId1"/>
                  <a:srcRect/>
                  <a:stretch>
                    <a:fillRect/>
                  </a:stretch>
                </a:blipFill>
                <a:latin typeface="Cooper Std Black" pitchFamily="18" charset="0"/>
              </a:rPr>
              <a:t>2</a:t>
            </a:r>
            <a:endParaRPr lang="zh-CN" altLang="en-US" sz="23900" dirty="0">
              <a:blipFill dpi="0" rotWithShape="1">
                <a:blip r:embed="rId1"/>
                <a:srcRect/>
                <a:stretch>
                  <a:fillRect/>
                </a:stretch>
              </a:blipFill>
              <a:latin typeface="Cooper Std Black" pitchFamily="18" charset="0"/>
            </a:endParaRPr>
          </a:p>
        </p:txBody>
      </p:sp>
      <p:sp>
        <p:nvSpPr>
          <p:cNvPr id="4" name="Rectangle 17"/>
          <p:cNvSpPr/>
          <p:nvPr/>
        </p:nvSpPr>
        <p:spPr>
          <a:xfrm>
            <a:off x="4478020" y="2360613"/>
            <a:ext cx="3067685" cy="521970"/>
          </a:xfrm>
          <a:prstGeom prst="rect">
            <a:avLst/>
          </a:prstGeom>
          <a:ln w="31750">
            <a:noFill/>
          </a:ln>
          <a:effectLst>
            <a:outerShdw blurRad="50800" dist="25400" dir="2700000" algn="ctr"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txBody>
          <a:bodyPr wrap="none">
            <a:spAutoFit/>
          </a:bodyPr>
          <a:lstStyle/>
          <a:p>
            <a:pPr algn="ctr">
              <a:defRPr/>
            </a:pPr>
            <a:r>
              <a:rPr lang="en-US" sz="2800" b="1" dirty="0">
                <a:solidFill>
                  <a:schemeClr val="tx1">
                    <a:lumMod val="75000"/>
                    <a:lumOff val="25000"/>
                  </a:schemeClr>
                </a:solidFill>
                <a:latin typeface="微软雅黑" pitchFamily="34" charset="-122"/>
                <a:ea typeface="微软雅黑" pitchFamily="34" charset="-122"/>
                <a:cs typeface="Open Sans" pitchFamily="34" charset="0"/>
              </a:rPr>
              <a:t>RBAC </a:t>
            </a:r>
            <a:r>
              <a:rPr lang="zh-CN" altLang="en-US" sz="2800" b="1" dirty="0">
                <a:solidFill>
                  <a:srgbClr val="C00000"/>
                </a:solidFill>
                <a:latin typeface="微软雅黑" pitchFamily="34" charset="-122"/>
                <a:ea typeface="微软雅黑" pitchFamily="34" charset="-122"/>
                <a:cs typeface="Open Sans" pitchFamily="34" charset="0"/>
              </a:rPr>
              <a:t>的四种模型</a:t>
            </a:r>
            <a:endParaRPr lang="zh-CN" altLang="en-US" sz="2800" b="1" dirty="0">
              <a:solidFill>
                <a:srgbClr val="C00000"/>
              </a:solidFill>
              <a:latin typeface="微软雅黑" pitchFamily="34" charset="-122"/>
              <a:ea typeface="微软雅黑" pitchFamily="34" charset="-122"/>
              <a:cs typeface="Open Sans" pitchFamily="34" charset="0"/>
            </a:endParaRPr>
          </a:p>
        </p:txBody>
      </p:sp>
      <p:cxnSp>
        <p:nvCxnSpPr>
          <p:cNvPr id="7" name="直接连接符 6"/>
          <p:cNvCxnSpPr/>
          <p:nvPr/>
        </p:nvCxnSpPr>
        <p:spPr>
          <a:xfrm>
            <a:off x="4273550" y="2884488"/>
            <a:ext cx="3744913" cy="0"/>
          </a:xfrm>
          <a:prstGeom prst="line">
            <a:avLst/>
          </a:prstGeom>
          <a:ln w="31750">
            <a:solidFill>
              <a:schemeClr val="bg2">
                <a:lumMod val="50000"/>
              </a:schemeClr>
            </a:solidFill>
          </a:ln>
          <a:effectLst>
            <a:outerShdw blurRad="50800" dist="25400" dir="2700000" algn="ctr"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6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119230" y="267494"/>
            <a:ext cx="6905545" cy="398780"/>
            <a:chOff x="1119228" y="267494"/>
            <a:chExt cx="6905545" cy="398780"/>
          </a:xfrm>
          <a:effectLst>
            <a:outerShdw blurRad="38100" dist="38100" dir="2700000" algn="ctr" rotWithShape="0">
              <a:srgbClr val="000000">
                <a:alpha val="25000"/>
              </a:srgbClr>
            </a:outerShdw>
          </a:effectLst>
        </p:grpSpPr>
        <p:sp>
          <p:nvSpPr>
            <p:cNvPr id="15" name="Rectangle 17"/>
            <p:cNvSpPr/>
            <p:nvPr/>
          </p:nvSpPr>
          <p:spPr>
            <a:xfrm>
              <a:off x="4048126" y="267494"/>
              <a:ext cx="1047750" cy="398780"/>
            </a:xfrm>
            <a:prstGeom prst="rect">
              <a:avLst/>
            </a:prstGeom>
          </p:spPr>
          <p:txBody>
            <a:bodyPr wrap="none">
              <a:spAutoFit/>
            </a:bodyPr>
            <a:lstStyle/>
            <a:p>
              <a:pPr algn="ctr">
                <a:defRPr/>
              </a:pPr>
              <a:r>
                <a:rPr lang="en-US" sz="2000" b="1" dirty="0">
                  <a:solidFill>
                    <a:schemeClr val="tx1">
                      <a:lumMod val="75000"/>
                      <a:lumOff val="25000"/>
                    </a:schemeClr>
                  </a:solidFill>
                  <a:latin typeface="微软雅黑" pitchFamily="34" charset="-122"/>
                  <a:ea typeface="微软雅黑" pitchFamily="34" charset="-122"/>
                  <a:cs typeface="Open Sans" pitchFamily="34" charset="0"/>
                </a:rPr>
                <a:t>RBAC0</a:t>
              </a:r>
              <a:endParaRPr lang="en-US" sz="2000" b="1" dirty="0">
                <a:solidFill>
                  <a:schemeClr val="tx1">
                    <a:lumMod val="75000"/>
                    <a:lumOff val="25000"/>
                  </a:schemeClr>
                </a:solidFill>
                <a:latin typeface="微软雅黑" pitchFamily="34" charset="-122"/>
                <a:ea typeface="微软雅黑" pitchFamily="34" charset="-122"/>
                <a:cs typeface="Open Sans" pitchFamily="34" charset="0"/>
              </a:endParaRPr>
            </a:p>
          </p:txBody>
        </p:sp>
        <p:cxnSp>
          <p:nvCxnSpPr>
            <p:cNvPr id="16" name="直接连接符 15"/>
            <p:cNvCxnSpPr/>
            <p:nvPr/>
          </p:nvCxnSpPr>
          <p:spPr>
            <a:xfrm>
              <a:off x="1119228" y="452160"/>
              <a:ext cx="2088232"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936541" y="452160"/>
              <a:ext cx="2088232"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031875" y="1002665"/>
            <a:ext cx="7080250" cy="3784600"/>
          </a:xfrm>
          <a:prstGeom prst="rect">
            <a:avLst/>
          </a:prstGeom>
          <a:noFill/>
        </p:spPr>
        <p:txBody>
          <a:bodyPr wrap="square" rtlCol="0" anchor="t">
            <a:spAutoFit/>
          </a:bodyPr>
          <a:p>
            <a:r>
              <a:rPr lang="zh-CN" altLang="en-US" sz="2000"/>
              <a:t>RBAC0是RBAC的核心，RBAC1、RBAC2、RBAC3都是在这基础之上进行扩展的。RBAC0定义了能构成RBAC控制系统的最小的元素集合，由四部分组成:</a:t>
            </a:r>
            <a:endParaRPr lang="zh-CN" altLang="en-US" sz="2000"/>
          </a:p>
          <a:p>
            <a:r>
              <a:rPr lang="zh-CN" altLang="en-US" sz="2000"/>
              <a:t>        1.用户(User)</a:t>
            </a:r>
            <a:endParaRPr lang="zh-CN" altLang="en-US" sz="2000"/>
          </a:p>
          <a:p>
            <a:endParaRPr lang="zh-CN" altLang="en-US" sz="2000"/>
          </a:p>
          <a:p>
            <a:r>
              <a:rPr lang="zh-CN" altLang="en-US" sz="2000"/>
              <a:t>        2.角色(Role)</a:t>
            </a:r>
            <a:endParaRPr lang="zh-CN" altLang="en-US" sz="2000"/>
          </a:p>
          <a:p>
            <a:endParaRPr lang="zh-CN" altLang="en-US" sz="2000"/>
          </a:p>
          <a:p>
            <a:r>
              <a:rPr lang="zh-CN" altLang="en-US" sz="2000"/>
              <a:t>        3.会话(Session):这是一个动态的概念，用户必须通过会话才可以设置角色，是用户与激活的角色之间的映射关系。会话由用户控制，一个用户可以创建会话并激活多个用户角色，从而获取相应的访问权限，用户可以在会话中更改激活角色，并且用户可以主动结束一个会话。</a:t>
            </a:r>
            <a:endParaRPr lang="zh-CN" altLang="en-US" sz="2000"/>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119230" y="267494"/>
            <a:ext cx="6905545" cy="398780"/>
            <a:chOff x="1119228" y="267494"/>
            <a:chExt cx="6905545" cy="398780"/>
          </a:xfrm>
          <a:effectLst>
            <a:outerShdw blurRad="38100" dist="38100" dir="2700000" algn="ctr" rotWithShape="0">
              <a:srgbClr val="000000">
                <a:alpha val="25000"/>
              </a:srgbClr>
            </a:outerShdw>
          </a:effectLst>
        </p:grpSpPr>
        <p:sp>
          <p:nvSpPr>
            <p:cNvPr id="15" name="Rectangle 17"/>
            <p:cNvSpPr/>
            <p:nvPr/>
          </p:nvSpPr>
          <p:spPr>
            <a:xfrm>
              <a:off x="4048130" y="267494"/>
              <a:ext cx="1047750" cy="398780"/>
            </a:xfrm>
            <a:prstGeom prst="rect">
              <a:avLst/>
            </a:prstGeom>
          </p:spPr>
          <p:txBody>
            <a:bodyPr wrap="none">
              <a:spAutoFit/>
            </a:bodyPr>
            <a:lstStyle/>
            <a:p>
              <a:pPr algn="ctr">
                <a:defRPr/>
              </a:pPr>
              <a:r>
                <a:rPr lang="en-US" sz="2000" b="1" dirty="0">
                  <a:solidFill>
                    <a:schemeClr val="tx1">
                      <a:lumMod val="75000"/>
                      <a:lumOff val="25000"/>
                    </a:schemeClr>
                  </a:solidFill>
                  <a:latin typeface="微软雅黑" pitchFamily="34" charset="-122"/>
                  <a:ea typeface="微软雅黑" pitchFamily="34" charset="-122"/>
                  <a:cs typeface="Open Sans" pitchFamily="34" charset="0"/>
                </a:rPr>
                <a:t>RBAC0</a:t>
              </a:r>
              <a:endParaRPr lang="en-US" sz="2000" b="1" dirty="0">
                <a:solidFill>
                  <a:schemeClr val="tx1">
                    <a:lumMod val="75000"/>
                    <a:lumOff val="25000"/>
                  </a:schemeClr>
                </a:solidFill>
                <a:latin typeface="微软雅黑" pitchFamily="34" charset="-122"/>
                <a:ea typeface="微软雅黑" pitchFamily="34" charset="-122"/>
                <a:cs typeface="Open Sans" pitchFamily="34" charset="0"/>
              </a:endParaRPr>
            </a:p>
          </p:txBody>
        </p:sp>
        <p:cxnSp>
          <p:nvCxnSpPr>
            <p:cNvPr id="16" name="直接连接符 15"/>
            <p:cNvCxnSpPr/>
            <p:nvPr/>
          </p:nvCxnSpPr>
          <p:spPr>
            <a:xfrm>
              <a:off x="1119228" y="452160"/>
              <a:ext cx="2088232"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936541" y="452160"/>
              <a:ext cx="2088232"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139190" y="934720"/>
            <a:ext cx="6865620" cy="2861310"/>
          </a:xfrm>
          <a:prstGeom prst="rect">
            <a:avLst/>
          </a:prstGeom>
          <a:noFill/>
        </p:spPr>
        <p:txBody>
          <a:bodyPr wrap="square" rtlCol="0" anchor="t">
            <a:spAutoFit/>
          </a:bodyPr>
          <a:p>
            <a:r>
              <a:rPr lang="zh-CN" altLang="en-US" sz="2000"/>
              <a:t>4.许可(Permission):包含“操作”和“控制对象”，许可赋予的是角色而不是用户，当一个角色被指定给一个用户时，此用户就拥有了该角色所包含的所有许可。</a:t>
            </a:r>
            <a:endParaRPr lang="zh-CN" altLang="en-US" sz="2000"/>
          </a:p>
          <a:p>
            <a:endParaRPr lang="zh-CN" altLang="en-US" sz="2000"/>
          </a:p>
          <a:p>
            <a:r>
              <a:rPr lang="zh-CN" altLang="en-US" sz="2000"/>
              <a:t>关系:</a:t>
            </a:r>
            <a:endParaRPr lang="zh-CN" altLang="en-US" sz="2000"/>
          </a:p>
          <a:p>
            <a:r>
              <a:rPr lang="zh-CN" altLang="en-US" sz="2000"/>
              <a:t>用户和角色是多对多关系</a:t>
            </a:r>
            <a:endParaRPr lang="zh-CN" altLang="en-US" sz="2000"/>
          </a:p>
          <a:p>
            <a:r>
              <a:rPr lang="zh-CN" altLang="en-US" sz="2000"/>
              <a:t>角色和许可是多对多关系</a:t>
            </a:r>
            <a:endParaRPr lang="zh-CN" altLang="en-US" sz="2000"/>
          </a:p>
          <a:p>
            <a:r>
              <a:rPr lang="zh-CN" altLang="en-US" sz="2000"/>
              <a:t>用户和会话是一对一关系</a:t>
            </a:r>
            <a:endParaRPr lang="zh-CN" altLang="en-US" sz="2000"/>
          </a:p>
          <a:p>
            <a:r>
              <a:rPr lang="zh-CN" altLang="en-US" sz="2000"/>
              <a:t>会话和角色是一对多关系</a:t>
            </a:r>
            <a:endParaRPr lang="zh-CN" altLang="en-US" sz="2000"/>
          </a:p>
        </p:txBody>
      </p:sp>
      <p:pic>
        <p:nvPicPr>
          <p:cNvPr id="3" name="图片 2" descr="截屏2020-11-13 上午10.18.57"/>
          <p:cNvPicPr>
            <a:picLocks noChangeAspect="1"/>
          </p:cNvPicPr>
          <p:nvPr/>
        </p:nvPicPr>
        <p:blipFill>
          <a:blip r:embed="rId1"/>
          <a:stretch>
            <a:fillRect/>
          </a:stretch>
        </p:blipFill>
        <p:spPr>
          <a:xfrm>
            <a:off x="4239895" y="2305685"/>
            <a:ext cx="4764405" cy="1490345"/>
          </a:xfrm>
          <a:prstGeom prst="rect">
            <a:avLst/>
          </a:prstGeom>
        </p:spPr>
      </p:pic>
      <p:sp>
        <p:nvSpPr>
          <p:cNvPr id="4" name="文本框 3"/>
          <p:cNvSpPr txBox="1"/>
          <p:nvPr/>
        </p:nvSpPr>
        <p:spPr>
          <a:xfrm>
            <a:off x="1139190" y="3985260"/>
            <a:ext cx="5372100" cy="922020"/>
          </a:xfrm>
          <a:prstGeom prst="rect">
            <a:avLst/>
          </a:prstGeom>
          <a:noFill/>
        </p:spPr>
        <p:txBody>
          <a:bodyPr wrap="square" rtlCol="0" anchor="t">
            <a:spAutoFit/>
          </a:bodyPr>
          <a:p>
            <a:r>
              <a:rPr lang="zh-CN" altLang="en-US" dirty="0">
                <a:solidFill>
                  <a:srgbClr val="FF0000"/>
                </a:solidFill>
                <a:effectLst/>
                <a:latin typeface="-apple-system"/>
                <a:sym typeface="+mn-ea"/>
              </a:rPr>
              <a:t>项目经理也可能是组长也可能是架构师</a:t>
            </a:r>
            <a:r>
              <a:rPr lang="zh-CN" altLang="en-US" dirty="0">
                <a:solidFill>
                  <a:srgbClr val="4D4D4D"/>
                </a:solidFill>
                <a:effectLst/>
                <a:latin typeface="-apple-system"/>
                <a:sym typeface="+mn-ea"/>
              </a:rPr>
              <a:t>。同时每个角色都至少有一个权限。这种模型下，用户和权限被分离独立开来，使得权限的授权认证更加灵活。</a:t>
            </a:r>
            <a:endParaRPr lang="zh-CN" altLang="en-US"/>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119230" y="267494"/>
            <a:ext cx="6905545" cy="398780"/>
            <a:chOff x="1119228" y="267494"/>
            <a:chExt cx="6905545" cy="398780"/>
          </a:xfrm>
          <a:effectLst>
            <a:outerShdw blurRad="38100" dist="38100" dir="2700000" algn="ctr" rotWithShape="0">
              <a:srgbClr val="000000">
                <a:alpha val="25000"/>
              </a:srgbClr>
            </a:outerShdw>
          </a:effectLst>
        </p:grpSpPr>
        <p:sp>
          <p:nvSpPr>
            <p:cNvPr id="15" name="Rectangle 17"/>
            <p:cNvSpPr/>
            <p:nvPr/>
          </p:nvSpPr>
          <p:spPr>
            <a:xfrm>
              <a:off x="4048130" y="267494"/>
              <a:ext cx="1047750" cy="398780"/>
            </a:xfrm>
            <a:prstGeom prst="rect">
              <a:avLst/>
            </a:prstGeom>
          </p:spPr>
          <p:txBody>
            <a:bodyPr wrap="none">
              <a:spAutoFit/>
            </a:bodyPr>
            <a:lstStyle/>
            <a:p>
              <a:pPr algn="ctr">
                <a:defRPr/>
              </a:pPr>
              <a:r>
                <a:rPr lang="en-US" sz="2000" b="1" dirty="0">
                  <a:solidFill>
                    <a:schemeClr val="tx1">
                      <a:lumMod val="75000"/>
                      <a:lumOff val="25000"/>
                    </a:schemeClr>
                  </a:solidFill>
                  <a:latin typeface="微软雅黑" pitchFamily="34" charset="-122"/>
                  <a:ea typeface="微软雅黑" pitchFamily="34" charset="-122"/>
                  <a:cs typeface="Open Sans" pitchFamily="34" charset="0"/>
                </a:rPr>
                <a:t>RBAC0</a:t>
              </a:r>
              <a:endParaRPr lang="en-US" sz="2000" b="1" dirty="0">
                <a:solidFill>
                  <a:schemeClr val="tx1">
                    <a:lumMod val="75000"/>
                    <a:lumOff val="25000"/>
                  </a:schemeClr>
                </a:solidFill>
                <a:latin typeface="微软雅黑" pitchFamily="34" charset="-122"/>
                <a:ea typeface="微软雅黑" pitchFamily="34" charset="-122"/>
                <a:cs typeface="Open Sans" pitchFamily="34" charset="0"/>
              </a:endParaRPr>
            </a:p>
          </p:txBody>
        </p:sp>
        <p:cxnSp>
          <p:nvCxnSpPr>
            <p:cNvPr id="16" name="直接连接符 15"/>
            <p:cNvCxnSpPr/>
            <p:nvPr/>
          </p:nvCxnSpPr>
          <p:spPr>
            <a:xfrm>
              <a:off x="1119228" y="452160"/>
              <a:ext cx="2088232"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936541" y="452160"/>
              <a:ext cx="2088232"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5" name="图片 4" descr="截屏2020-11-17 下午3.57.54"/>
          <p:cNvPicPr>
            <a:picLocks noChangeAspect="1"/>
          </p:cNvPicPr>
          <p:nvPr/>
        </p:nvPicPr>
        <p:blipFill>
          <a:blip r:embed="rId1"/>
          <a:stretch>
            <a:fillRect/>
          </a:stretch>
        </p:blipFill>
        <p:spPr>
          <a:xfrm>
            <a:off x="422910" y="1002665"/>
            <a:ext cx="5664835" cy="3317240"/>
          </a:xfrm>
          <a:prstGeom prst="rect">
            <a:avLst/>
          </a:prstGeom>
        </p:spPr>
      </p:pic>
      <p:sp>
        <p:nvSpPr>
          <p:cNvPr id="2" name="文本框 1"/>
          <p:cNvSpPr txBox="1"/>
          <p:nvPr/>
        </p:nvSpPr>
        <p:spPr>
          <a:xfrm>
            <a:off x="6412230" y="1417955"/>
            <a:ext cx="2524125" cy="2306955"/>
          </a:xfrm>
          <a:prstGeom prst="rect">
            <a:avLst/>
          </a:prstGeom>
          <a:noFill/>
        </p:spPr>
        <p:txBody>
          <a:bodyPr wrap="square" rtlCol="0">
            <a:spAutoFit/>
          </a:bodyPr>
          <a:p>
            <a:r>
              <a:rPr lang="en-US" altLang="zh-CN"/>
              <a:t>       </a:t>
            </a:r>
            <a:r>
              <a:rPr lang="zh-CN" altLang="en-US"/>
              <a:t>如图，管理员和普通用户被授予不同的权限，普通用户只能去修改和查看个人信息，而不能创建创建用户和冻结用户，而管理员由于被授予所有权限，所以可以做所有操作。</a:t>
            </a:r>
            <a:endParaRPr lang="zh-CN" altLang="en-US"/>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119230" y="267494"/>
            <a:ext cx="6905545" cy="398780"/>
            <a:chOff x="1119228" y="267494"/>
            <a:chExt cx="6905545" cy="398780"/>
          </a:xfrm>
          <a:effectLst>
            <a:outerShdw blurRad="38100" dist="38100" dir="2700000" algn="ctr" rotWithShape="0">
              <a:srgbClr val="000000">
                <a:alpha val="25000"/>
              </a:srgbClr>
            </a:outerShdw>
          </a:effectLst>
        </p:grpSpPr>
        <p:sp>
          <p:nvSpPr>
            <p:cNvPr id="15" name="Rectangle 17"/>
            <p:cNvSpPr/>
            <p:nvPr/>
          </p:nvSpPr>
          <p:spPr>
            <a:xfrm>
              <a:off x="4048126" y="267494"/>
              <a:ext cx="1047750" cy="398780"/>
            </a:xfrm>
            <a:prstGeom prst="rect">
              <a:avLst/>
            </a:prstGeom>
          </p:spPr>
          <p:txBody>
            <a:bodyPr wrap="none">
              <a:spAutoFit/>
            </a:bodyPr>
            <a:lstStyle/>
            <a:p>
              <a:pPr algn="ctr">
                <a:defRPr/>
              </a:pPr>
              <a:r>
                <a:rPr lang="en-US" sz="2000" b="1" dirty="0">
                  <a:solidFill>
                    <a:schemeClr val="tx1">
                      <a:lumMod val="75000"/>
                      <a:lumOff val="25000"/>
                    </a:schemeClr>
                  </a:solidFill>
                  <a:latin typeface="微软雅黑" pitchFamily="34" charset="-122"/>
                  <a:ea typeface="微软雅黑" pitchFamily="34" charset="-122"/>
                  <a:cs typeface="Open Sans" pitchFamily="34" charset="0"/>
                </a:rPr>
                <a:t>RBAC1</a:t>
              </a:r>
              <a:endParaRPr lang="en-US" sz="2000" b="1" dirty="0">
                <a:solidFill>
                  <a:schemeClr val="tx1">
                    <a:lumMod val="75000"/>
                    <a:lumOff val="25000"/>
                  </a:schemeClr>
                </a:solidFill>
                <a:latin typeface="微软雅黑" pitchFamily="34" charset="-122"/>
                <a:ea typeface="微软雅黑" pitchFamily="34" charset="-122"/>
                <a:cs typeface="Open Sans" pitchFamily="34" charset="0"/>
              </a:endParaRPr>
            </a:p>
          </p:txBody>
        </p:sp>
        <p:cxnSp>
          <p:nvCxnSpPr>
            <p:cNvPr id="16" name="直接连接符 15"/>
            <p:cNvCxnSpPr/>
            <p:nvPr/>
          </p:nvCxnSpPr>
          <p:spPr>
            <a:xfrm>
              <a:off x="1119228" y="452160"/>
              <a:ext cx="2088232"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936541" y="452160"/>
              <a:ext cx="2088232"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673225" y="1040130"/>
            <a:ext cx="5798185" cy="3476625"/>
          </a:xfrm>
          <a:prstGeom prst="rect">
            <a:avLst/>
          </a:prstGeom>
          <a:noFill/>
        </p:spPr>
        <p:txBody>
          <a:bodyPr wrap="square" rtlCol="0" anchor="t">
            <a:spAutoFit/>
          </a:bodyPr>
          <a:p>
            <a:r>
              <a:rPr lang="en-US" altLang="zh-CN" sz="2000"/>
              <a:t>       </a:t>
            </a:r>
            <a:r>
              <a:rPr lang="zh-CN" altLang="en-US" sz="2000"/>
              <a:t>RBAC1是RBAC0的分层模型，建立在RBAC0的基础之上，在角色中引入了继承(Inherit)的概念，有了继承那么角色就有了上下级或者等级关系。</a:t>
            </a:r>
            <a:endParaRPr lang="zh-CN" altLang="en-US" sz="2000"/>
          </a:p>
          <a:p>
            <a:r>
              <a:rPr lang="zh-CN" altLang="en-US" sz="2000"/>
              <a:t>        角色间的继承关系可分为一般继承关系和受限继承关系。一般继承关系仅要求角色继承关系是一个绝对偏序关系，允许角色间的多继承。而受限继承关系则进一步要求角色继承关系是一个树结构，实现角色间的单继承。</a:t>
            </a:r>
            <a:endParaRPr lang="zh-CN" altLang="en-US" sz="2000"/>
          </a:p>
          <a:p>
            <a:endParaRPr lang="zh-CN" altLang="en-US" sz="2000"/>
          </a:p>
          <a:p>
            <a:r>
              <a:rPr lang="zh-CN" altLang="en-US" sz="2000"/>
              <a:t>这种模型适合于角色之间层次分明，可以给角色分组分层。</a:t>
            </a:r>
            <a:endParaRPr lang="zh-CN" altLang="en-US" sz="2000"/>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119230" y="267494"/>
            <a:ext cx="6905545" cy="398780"/>
            <a:chOff x="1119228" y="267494"/>
            <a:chExt cx="6905545" cy="398780"/>
          </a:xfrm>
          <a:effectLst>
            <a:outerShdw blurRad="38100" dist="38100" dir="2700000" algn="ctr" rotWithShape="0">
              <a:srgbClr val="000000">
                <a:alpha val="25000"/>
              </a:srgbClr>
            </a:outerShdw>
          </a:effectLst>
        </p:grpSpPr>
        <p:sp>
          <p:nvSpPr>
            <p:cNvPr id="15" name="Rectangle 17"/>
            <p:cNvSpPr/>
            <p:nvPr/>
          </p:nvSpPr>
          <p:spPr>
            <a:xfrm>
              <a:off x="4048126" y="267494"/>
              <a:ext cx="1047750" cy="398780"/>
            </a:xfrm>
            <a:prstGeom prst="rect">
              <a:avLst/>
            </a:prstGeom>
          </p:spPr>
          <p:txBody>
            <a:bodyPr wrap="none">
              <a:spAutoFit/>
            </a:bodyPr>
            <a:lstStyle/>
            <a:p>
              <a:pPr algn="ctr">
                <a:defRPr/>
              </a:pPr>
              <a:r>
                <a:rPr lang="en-US" sz="2000" b="1" dirty="0">
                  <a:solidFill>
                    <a:schemeClr val="tx1">
                      <a:lumMod val="75000"/>
                      <a:lumOff val="25000"/>
                    </a:schemeClr>
                  </a:solidFill>
                  <a:latin typeface="微软雅黑" pitchFamily="34" charset="-122"/>
                  <a:ea typeface="微软雅黑" pitchFamily="34" charset="-122"/>
                  <a:cs typeface="Open Sans" pitchFamily="34" charset="0"/>
                </a:rPr>
                <a:t>RBAC1</a:t>
              </a:r>
              <a:endParaRPr lang="en-US" sz="2000" b="1" dirty="0">
                <a:solidFill>
                  <a:schemeClr val="tx1">
                    <a:lumMod val="75000"/>
                    <a:lumOff val="25000"/>
                  </a:schemeClr>
                </a:solidFill>
                <a:latin typeface="微软雅黑" pitchFamily="34" charset="-122"/>
                <a:ea typeface="微软雅黑" pitchFamily="34" charset="-122"/>
                <a:cs typeface="Open Sans" pitchFamily="34" charset="0"/>
              </a:endParaRPr>
            </a:p>
          </p:txBody>
        </p:sp>
        <p:cxnSp>
          <p:nvCxnSpPr>
            <p:cNvPr id="16" name="直接连接符 15"/>
            <p:cNvCxnSpPr/>
            <p:nvPr/>
          </p:nvCxnSpPr>
          <p:spPr>
            <a:xfrm>
              <a:off x="1119228" y="452160"/>
              <a:ext cx="2088232"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936541" y="452160"/>
              <a:ext cx="2088232"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3" name="图片 2" descr="截屏2020-11-17 下午4.01.09"/>
          <p:cNvPicPr>
            <a:picLocks noChangeAspect="1"/>
          </p:cNvPicPr>
          <p:nvPr/>
        </p:nvPicPr>
        <p:blipFill>
          <a:blip r:embed="rId1"/>
          <a:stretch>
            <a:fillRect/>
          </a:stretch>
        </p:blipFill>
        <p:spPr>
          <a:xfrm>
            <a:off x="996950" y="834390"/>
            <a:ext cx="7150735" cy="3966845"/>
          </a:xfrm>
          <a:prstGeom prst="rect">
            <a:avLst/>
          </a:prstGeom>
        </p:spPr>
      </p:pic>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119230" y="267494"/>
            <a:ext cx="6905545" cy="398780"/>
            <a:chOff x="1119228" y="267494"/>
            <a:chExt cx="6905545" cy="398780"/>
          </a:xfrm>
          <a:effectLst>
            <a:outerShdw blurRad="38100" dist="38100" dir="2700000" algn="ctr" rotWithShape="0">
              <a:srgbClr val="000000">
                <a:alpha val="25000"/>
              </a:srgbClr>
            </a:outerShdw>
          </a:effectLst>
        </p:grpSpPr>
        <p:sp>
          <p:nvSpPr>
            <p:cNvPr id="15" name="Rectangle 17"/>
            <p:cNvSpPr/>
            <p:nvPr/>
          </p:nvSpPr>
          <p:spPr>
            <a:xfrm>
              <a:off x="4048126" y="267494"/>
              <a:ext cx="1047750" cy="398780"/>
            </a:xfrm>
            <a:prstGeom prst="rect">
              <a:avLst/>
            </a:prstGeom>
          </p:spPr>
          <p:txBody>
            <a:bodyPr wrap="none">
              <a:spAutoFit/>
            </a:bodyPr>
            <a:lstStyle/>
            <a:p>
              <a:pPr algn="ctr">
                <a:defRPr/>
              </a:pPr>
              <a:r>
                <a:rPr lang="en-US" sz="2000" b="1" dirty="0">
                  <a:solidFill>
                    <a:schemeClr val="tx1">
                      <a:lumMod val="75000"/>
                      <a:lumOff val="25000"/>
                    </a:schemeClr>
                  </a:solidFill>
                  <a:latin typeface="微软雅黑" pitchFamily="34" charset="-122"/>
                  <a:ea typeface="微软雅黑" pitchFamily="34" charset="-122"/>
                  <a:cs typeface="Open Sans" pitchFamily="34" charset="0"/>
                </a:rPr>
                <a:t>RBAC2</a:t>
              </a:r>
              <a:endParaRPr lang="en-US" sz="2000" b="1" dirty="0">
                <a:solidFill>
                  <a:schemeClr val="tx1">
                    <a:lumMod val="75000"/>
                    <a:lumOff val="25000"/>
                  </a:schemeClr>
                </a:solidFill>
                <a:latin typeface="微软雅黑" pitchFamily="34" charset="-122"/>
                <a:ea typeface="微软雅黑" pitchFamily="34" charset="-122"/>
                <a:cs typeface="Open Sans" pitchFamily="34" charset="0"/>
              </a:endParaRPr>
            </a:p>
          </p:txBody>
        </p:sp>
        <p:cxnSp>
          <p:nvCxnSpPr>
            <p:cNvPr id="16" name="直接连接符 15"/>
            <p:cNvCxnSpPr/>
            <p:nvPr/>
          </p:nvCxnSpPr>
          <p:spPr>
            <a:xfrm>
              <a:off x="1119228" y="452160"/>
              <a:ext cx="2088232"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936541" y="452160"/>
              <a:ext cx="2088232"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119505" y="929640"/>
            <a:ext cx="7358380" cy="645160"/>
          </a:xfrm>
          <a:prstGeom prst="rect">
            <a:avLst/>
          </a:prstGeom>
          <a:noFill/>
        </p:spPr>
        <p:txBody>
          <a:bodyPr wrap="square" rtlCol="0" anchor="t">
            <a:spAutoFit/>
          </a:bodyPr>
          <a:p>
            <a:r>
              <a:rPr lang="zh-CN" altLang="en-US"/>
              <a:t>RBAC2是RBAC的约束模型，在RBAC0的基础上加入了约束的概念，主要引入了静态职责分离SSD和动态职责分离DSD。</a:t>
            </a:r>
            <a:endParaRPr lang="zh-CN" altLang="en-US"/>
          </a:p>
        </p:txBody>
      </p:sp>
      <p:sp>
        <p:nvSpPr>
          <p:cNvPr id="5" name="文本框 4"/>
          <p:cNvSpPr txBox="1"/>
          <p:nvPr/>
        </p:nvSpPr>
        <p:spPr>
          <a:xfrm>
            <a:off x="1689735" y="1769110"/>
            <a:ext cx="5763895" cy="2553335"/>
          </a:xfrm>
          <a:prstGeom prst="rect">
            <a:avLst/>
          </a:prstGeom>
          <a:noFill/>
        </p:spPr>
        <p:txBody>
          <a:bodyPr wrap="square" rtlCol="0" anchor="t">
            <a:spAutoFit/>
          </a:bodyPr>
          <a:p>
            <a:r>
              <a:rPr lang="zh-CN" altLang="en-US" sz="2000"/>
              <a:t>静态职责分离SSD</a:t>
            </a:r>
            <a:endParaRPr lang="zh-CN" altLang="en-US" sz="2000"/>
          </a:p>
          <a:p>
            <a:r>
              <a:rPr lang="zh-CN" altLang="en-US" sz="2000"/>
              <a:t>SSD是用户和角色的指派阶段加入的，约束如下：</a:t>
            </a:r>
            <a:endParaRPr lang="zh-CN" altLang="en-US" sz="2000"/>
          </a:p>
          <a:p>
            <a:r>
              <a:rPr lang="zh-CN" altLang="en-US" sz="2000"/>
              <a:t>       1.互斥角色:同一个用户在两个互斥角色中只能选择一个。</a:t>
            </a:r>
            <a:endParaRPr lang="zh-CN" altLang="en-US" sz="2000"/>
          </a:p>
          <a:p>
            <a:r>
              <a:rPr lang="zh-CN" altLang="en-US" sz="2000"/>
              <a:t>       2.基数约束:一个用户拥有的角色是有限的，一个角色拥有的许可也是有限的。</a:t>
            </a:r>
            <a:endParaRPr lang="zh-CN" altLang="en-US" sz="2000"/>
          </a:p>
          <a:p>
            <a:r>
              <a:rPr lang="zh-CN" altLang="en-US" sz="2000"/>
              <a:t>       3.先决条件约束:用户想要获得高级角色，首先必须拥有低级角色。</a:t>
            </a:r>
            <a:endParaRPr lang="zh-CN" altLang="en-US" sz="2000"/>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119230" y="267494"/>
            <a:ext cx="6905545" cy="398780"/>
            <a:chOff x="1119228" y="267494"/>
            <a:chExt cx="6905545" cy="398780"/>
          </a:xfrm>
          <a:effectLst>
            <a:outerShdw blurRad="38100" dist="38100" dir="2700000" algn="ctr" rotWithShape="0">
              <a:srgbClr val="000000">
                <a:alpha val="25000"/>
              </a:srgbClr>
            </a:outerShdw>
          </a:effectLst>
        </p:grpSpPr>
        <p:sp>
          <p:nvSpPr>
            <p:cNvPr id="15" name="Rectangle 17"/>
            <p:cNvSpPr/>
            <p:nvPr/>
          </p:nvSpPr>
          <p:spPr>
            <a:xfrm>
              <a:off x="4048126" y="267494"/>
              <a:ext cx="1047750" cy="398780"/>
            </a:xfrm>
            <a:prstGeom prst="rect">
              <a:avLst/>
            </a:prstGeom>
          </p:spPr>
          <p:txBody>
            <a:bodyPr wrap="none">
              <a:spAutoFit/>
            </a:bodyPr>
            <a:lstStyle/>
            <a:p>
              <a:pPr algn="ctr">
                <a:defRPr/>
              </a:pPr>
              <a:r>
                <a:rPr lang="en-US" sz="2000" b="1" dirty="0">
                  <a:solidFill>
                    <a:schemeClr val="tx1">
                      <a:lumMod val="75000"/>
                      <a:lumOff val="25000"/>
                    </a:schemeClr>
                  </a:solidFill>
                  <a:latin typeface="微软雅黑" pitchFamily="34" charset="-122"/>
                  <a:ea typeface="微软雅黑" pitchFamily="34" charset="-122"/>
                  <a:cs typeface="Open Sans" pitchFamily="34" charset="0"/>
                </a:rPr>
                <a:t>RBAC2</a:t>
              </a:r>
              <a:endParaRPr lang="en-US" sz="2000" b="1" dirty="0">
                <a:solidFill>
                  <a:schemeClr val="tx1">
                    <a:lumMod val="75000"/>
                    <a:lumOff val="25000"/>
                  </a:schemeClr>
                </a:solidFill>
                <a:latin typeface="微软雅黑" pitchFamily="34" charset="-122"/>
                <a:ea typeface="微软雅黑" pitchFamily="34" charset="-122"/>
                <a:cs typeface="Open Sans" pitchFamily="34" charset="0"/>
              </a:endParaRPr>
            </a:p>
          </p:txBody>
        </p:sp>
        <p:cxnSp>
          <p:nvCxnSpPr>
            <p:cNvPr id="16" name="直接连接符 15"/>
            <p:cNvCxnSpPr/>
            <p:nvPr/>
          </p:nvCxnSpPr>
          <p:spPr>
            <a:xfrm>
              <a:off x="1119228" y="452160"/>
              <a:ext cx="2088232"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936541" y="452160"/>
              <a:ext cx="2088232"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435735" y="776605"/>
            <a:ext cx="6271895" cy="1630045"/>
          </a:xfrm>
          <a:prstGeom prst="rect">
            <a:avLst/>
          </a:prstGeom>
          <a:noFill/>
        </p:spPr>
        <p:txBody>
          <a:bodyPr wrap="square" rtlCol="0" anchor="t">
            <a:spAutoFit/>
          </a:bodyPr>
          <a:p>
            <a:r>
              <a:rPr lang="zh-CN" altLang="en-US" sz="2000"/>
              <a:t>动态职责分离DSD</a:t>
            </a:r>
            <a:endParaRPr lang="zh-CN" altLang="en-US" sz="2000"/>
          </a:p>
          <a:p>
            <a:endParaRPr lang="zh-CN" altLang="en-US" sz="2000"/>
          </a:p>
          <a:p>
            <a:r>
              <a:rPr lang="zh-CN" altLang="en-US" sz="2000"/>
              <a:t>DSD是会话和角色之间的约束，可以动态的约束用户拥有的角色，如一个用户可以拥有两个角色，但是运行时只能激活一个角色</a:t>
            </a:r>
            <a:endParaRPr lang="zh-CN" altLang="en-US" sz="2000"/>
          </a:p>
        </p:txBody>
      </p:sp>
      <p:pic>
        <p:nvPicPr>
          <p:cNvPr id="3" name="图片 2" descr="截屏2020-11-13 上午10.24.38"/>
          <p:cNvPicPr>
            <a:picLocks noChangeAspect="1"/>
          </p:cNvPicPr>
          <p:nvPr/>
        </p:nvPicPr>
        <p:blipFill>
          <a:blip r:embed="rId1"/>
          <a:stretch>
            <a:fillRect/>
          </a:stretch>
        </p:blipFill>
        <p:spPr>
          <a:xfrm>
            <a:off x="1872615" y="2473960"/>
            <a:ext cx="5398135" cy="256667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119230" y="267494"/>
            <a:ext cx="6905545" cy="398780"/>
            <a:chOff x="1119228" y="267494"/>
            <a:chExt cx="6905545" cy="398780"/>
          </a:xfrm>
          <a:effectLst>
            <a:outerShdw blurRad="38100" dist="38100" dir="2700000" algn="ctr" rotWithShape="0">
              <a:srgbClr val="000000">
                <a:alpha val="25000"/>
              </a:srgbClr>
            </a:outerShdw>
          </a:effectLst>
        </p:grpSpPr>
        <p:sp>
          <p:nvSpPr>
            <p:cNvPr id="15" name="Rectangle 17"/>
            <p:cNvSpPr/>
            <p:nvPr/>
          </p:nvSpPr>
          <p:spPr>
            <a:xfrm>
              <a:off x="4048126" y="267494"/>
              <a:ext cx="1047750" cy="398780"/>
            </a:xfrm>
            <a:prstGeom prst="rect">
              <a:avLst/>
            </a:prstGeom>
          </p:spPr>
          <p:txBody>
            <a:bodyPr wrap="none">
              <a:spAutoFit/>
            </a:bodyPr>
            <a:lstStyle/>
            <a:p>
              <a:pPr algn="ctr">
                <a:defRPr/>
              </a:pPr>
              <a:r>
                <a:rPr lang="en-US" sz="2000" b="1" dirty="0">
                  <a:solidFill>
                    <a:schemeClr val="tx1">
                      <a:lumMod val="75000"/>
                      <a:lumOff val="25000"/>
                    </a:schemeClr>
                  </a:solidFill>
                  <a:latin typeface="微软雅黑" pitchFamily="34" charset="-122"/>
                  <a:ea typeface="微软雅黑" pitchFamily="34" charset="-122"/>
                  <a:cs typeface="Open Sans" pitchFamily="34" charset="0"/>
                </a:rPr>
                <a:t>RBAC3</a:t>
              </a:r>
              <a:endParaRPr lang="en-US" sz="2000" b="1" dirty="0">
                <a:solidFill>
                  <a:schemeClr val="tx1">
                    <a:lumMod val="75000"/>
                    <a:lumOff val="25000"/>
                  </a:schemeClr>
                </a:solidFill>
                <a:latin typeface="微软雅黑" pitchFamily="34" charset="-122"/>
                <a:ea typeface="微软雅黑" pitchFamily="34" charset="-122"/>
                <a:cs typeface="Open Sans" pitchFamily="34" charset="0"/>
              </a:endParaRPr>
            </a:p>
          </p:txBody>
        </p:sp>
        <p:cxnSp>
          <p:nvCxnSpPr>
            <p:cNvPr id="16" name="直接连接符 15"/>
            <p:cNvCxnSpPr/>
            <p:nvPr/>
          </p:nvCxnSpPr>
          <p:spPr>
            <a:xfrm>
              <a:off x="1119228" y="452160"/>
              <a:ext cx="2088232"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936541" y="452160"/>
              <a:ext cx="2088232"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718945" y="1051560"/>
            <a:ext cx="5705475" cy="1198880"/>
          </a:xfrm>
          <a:prstGeom prst="rect">
            <a:avLst/>
          </a:prstGeom>
          <a:noFill/>
        </p:spPr>
        <p:txBody>
          <a:bodyPr wrap="square" rtlCol="0" anchor="t">
            <a:spAutoFit/>
          </a:bodyPr>
          <a:p>
            <a:r>
              <a:rPr lang="zh-CN" altLang="en-US" sz="2400"/>
              <a:t>RBAC3是RBAC1和RBAC2的合集，所以RBAC3是既有角色分层又有约束的一种模型。</a:t>
            </a:r>
            <a:endParaRPr lang="zh-CN" altLang="en-US" sz="2400"/>
          </a:p>
        </p:txBody>
      </p:sp>
      <p:pic>
        <p:nvPicPr>
          <p:cNvPr id="3" name="图片 2" descr="截屏2020-11-13 上午10.26.45"/>
          <p:cNvPicPr>
            <a:picLocks noChangeAspect="1"/>
          </p:cNvPicPr>
          <p:nvPr/>
        </p:nvPicPr>
        <p:blipFill>
          <a:blip r:embed="rId1"/>
          <a:stretch>
            <a:fillRect/>
          </a:stretch>
        </p:blipFill>
        <p:spPr>
          <a:xfrm>
            <a:off x="2002155" y="2440305"/>
            <a:ext cx="5139055" cy="2221865"/>
          </a:xfrm>
          <a:prstGeom prst="rect">
            <a:avLst/>
          </a:prstGeom>
        </p:spPr>
      </p:pic>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119230" y="267494"/>
            <a:ext cx="6905545" cy="398780"/>
            <a:chOff x="1119228" y="267494"/>
            <a:chExt cx="6905545" cy="398780"/>
          </a:xfrm>
          <a:effectLst>
            <a:outerShdw blurRad="38100" dist="38100" dir="2700000" algn="ctr" rotWithShape="0">
              <a:srgbClr val="000000">
                <a:alpha val="25000"/>
              </a:srgbClr>
            </a:outerShdw>
          </a:effectLst>
        </p:grpSpPr>
        <p:sp>
          <p:nvSpPr>
            <p:cNvPr id="15" name="Rectangle 17"/>
            <p:cNvSpPr/>
            <p:nvPr/>
          </p:nvSpPr>
          <p:spPr>
            <a:xfrm>
              <a:off x="3843975" y="267494"/>
              <a:ext cx="1456055" cy="398780"/>
            </a:xfrm>
            <a:prstGeom prst="rect">
              <a:avLst/>
            </a:prstGeom>
          </p:spPr>
          <p:txBody>
            <a:bodyPr wrap="none">
              <a:spAutoFit/>
            </a:bodyPr>
            <a:lstStyle/>
            <a:p>
              <a:pPr algn="ctr">
                <a:defRPr/>
              </a:pPr>
              <a:r>
                <a:rPr lang="zh-CN" altLang="en-US" sz="2000" b="1" dirty="0">
                  <a:solidFill>
                    <a:schemeClr val="tx1">
                      <a:lumMod val="75000"/>
                      <a:lumOff val="25000"/>
                    </a:schemeClr>
                  </a:solidFill>
                  <a:latin typeface="微软雅黑" pitchFamily="34" charset="-122"/>
                  <a:ea typeface="微软雅黑" pitchFamily="34" charset="-122"/>
                  <a:cs typeface="Open Sans" pitchFamily="34" charset="0"/>
                </a:rPr>
                <a:t>模型的选择</a:t>
              </a:r>
              <a:endParaRPr lang="zh-CN" altLang="en-US" sz="2000" b="1" dirty="0">
                <a:solidFill>
                  <a:schemeClr val="tx1">
                    <a:lumMod val="75000"/>
                    <a:lumOff val="25000"/>
                  </a:schemeClr>
                </a:solidFill>
                <a:latin typeface="微软雅黑" pitchFamily="34" charset="-122"/>
                <a:ea typeface="微软雅黑" pitchFamily="34" charset="-122"/>
                <a:cs typeface="Open Sans" pitchFamily="34" charset="0"/>
              </a:endParaRPr>
            </a:p>
          </p:txBody>
        </p:sp>
        <p:cxnSp>
          <p:nvCxnSpPr>
            <p:cNvPr id="16" name="直接连接符 15"/>
            <p:cNvCxnSpPr/>
            <p:nvPr/>
          </p:nvCxnSpPr>
          <p:spPr>
            <a:xfrm>
              <a:off x="1119228" y="452160"/>
              <a:ext cx="2088232"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936541" y="452160"/>
              <a:ext cx="2088232"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2003425" y="1616075"/>
            <a:ext cx="5137785" cy="1783715"/>
          </a:xfrm>
          <a:prstGeom prst="rect">
            <a:avLst/>
          </a:prstGeom>
          <a:noFill/>
        </p:spPr>
        <p:txBody>
          <a:bodyPr wrap="square" rtlCol="0" anchor="t">
            <a:spAutoFit/>
          </a:bodyPr>
          <a:p>
            <a:r>
              <a:rPr lang="en-US" altLang="zh-CN" sz="2200"/>
              <a:t>       </a:t>
            </a:r>
            <a:r>
              <a:rPr lang="zh-CN" altLang="en-US" sz="2200"/>
              <a:t>在模型的选择上没有绝对的好与坏，权限是根据需求来定的，每一种权限模型都有它的特点，有优势有缺陷，所以在开发的时候要根据自己的项目来确定权限模型</a:t>
            </a:r>
            <a:endParaRPr lang="zh-CN" altLang="en-US" sz="2200"/>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703596"/>
            <a:ext cx="3635896" cy="923330"/>
          </a:xfrm>
          <a:prstGeom prst="rect">
            <a:avLst/>
          </a:prstGeom>
          <a:noFill/>
        </p:spPr>
        <p:txBody>
          <a:bodyPr>
            <a:spAutoFit/>
          </a:bodyPr>
          <a:lstStyle/>
          <a:p>
            <a:pPr>
              <a:defRPr/>
            </a:pPr>
            <a:r>
              <a:rPr lang="en-US" altLang="zh-CN" sz="5400" dirty="0">
                <a:blipFill dpi="0" rotWithShape="1">
                  <a:blip r:embed="rId1"/>
                  <a:srcRect/>
                  <a:stretch>
                    <a:fillRect/>
                  </a:stretch>
                </a:blipFill>
                <a:latin typeface="Cooper Std Black" pitchFamily="18" charset="0"/>
              </a:rPr>
              <a:t>Contents</a:t>
            </a:r>
            <a:endParaRPr lang="zh-CN" altLang="en-US" sz="5400" dirty="0">
              <a:blipFill dpi="0" rotWithShape="1">
                <a:blip r:embed="rId1"/>
                <a:srcRect/>
                <a:stretch>
                  <a:fillRect/>
                </a:stretch>
              </a:blipFill>
              <a:latin typeface="Cooper Std Black" pitchFamily="18" charset="0"/>
            </a:endParaRPr>
          </a:p>
        </p:txBody>
      </p:sp>
      <p:cxnSp>
        <p:nvCxnSpPr>
          <p:cNvPr id="7" name="直接连接符 6"/>
          <p:cNvCxnSpPr/>
          <p:nvPr/>
        </p:nvCxnSpPr>
        <p:spPr>
          <a:xfrm>
            <a:off x="827088" y="1495425"/>
            <a:ext cx="3744912" cy="0"/>
          </a:xfrm>
          <a:prstGeom prst="line">
            <a:avLst/>
          </a:prstGeom>
          <a:ln w="31750">
            <a:solidFill>
              <a:schemeClr val="bg2">
                <a:lumMod val="50000"/>
              </a:schemeClr>
            </a:solidFill>
          </a:ln>
          <a:effectLst>
            <a:outerShdw blurRad="50800" dist="25400" dir="2700000" algn="ctr"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grpSp>
        <p:nvGrpSpPr>
          <p:cNvPr id="7172" name="组合 1"/>
          <p:cNvGrpSpPr/>
          <p:nvPr/>
        </p:nvGrpSpPr>
        <p:grpSpPr bwMode="auto">
          <a:xfrm>
            <a:off x="5311775" y="1406525"/>
            <a:ext cx="2032000" cy="495934"/>
            <a:chOff x="783626" y="3401047"/>
            <a:chExt cx="2030981" cy="496012"/>
          </a:xfrm>
        </p:grpSpPr>
        <p:sp>
          <p:nvSpPr>
            <p:cNvPr id="31" name="Rectangle 16"/>
            <p:cNvSpPr/>
            <p:nvPr/>
          </p:nvSpPr>
          <p:spPr>
            <a:xfrm>
              <a:off x="783626" y="3651911"/>
              <a:ext cx="2030981" cy="245148"/>
            </a:xfrm>
            <a:prstGeom prst="rect">
              <a:avLst/>
            </a:prstGeom>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lgn="ctr" eaLnBrk="1" hangingPunct="1"/>
              <a:endParaRPr lang="en-US" altLang="zh-CN" sz="1000">
                <a:solidFill>
                  <a:srgbClr val="7F7F7F"/>
                </a:solidFill>
                <a:latin typeface="Open Sans Light" pitchFamily="34" charset="0"/>
                <a:cs typeface="Open Sans Light" pitchFamily="34" charset="0"/>
              </a:endParaRPr>
            </a:p>
          </p:txBody>
        </p:sp>
        <p:sp>
          <p:nvSpPr>
            <p:cNvPr id="32" name="Rectangle 17"/>
            <p:cNvSpPr/>
            <p:nvPr/>
          </p:nvSpPr>
          <p:spPr>
            <a:xfrm>
              <a:off x="1046861" y="3401047"/>
              <a:ext cx="1112596" cy="275633"/>
            </a:xfrm>
            <a:prstGeom prst="rect">
              <a:avLst/>
            </a:prstGeom>
          </p:spPr>
          <p:txBody>
            <a:bodyPr wrap="none">
              <a:spAutoFit/>
            </a:bodyPr>
            <a:lstStyle/>
            <a:p>
              <a:pPr algn="ctr">
                <a:defRPr/>
              </a:pPr>
              <a:r>
                <a:rPr lang="en-US" sz="1200" b="1" dirty="0">
                  <a:solidFill>
                    <a:schemeClr val="tx1">
                      <a:lumMod val="75000"/>
                      <a:lumOff val="25000"/>
                    </a:schemeClr>
                  </a:solidFill>
                  <a:latin typeface="Open Sans" pitchFamily="34" charset="0"/>
                  <a:ea typeface="Open Sans" pitchFamily="34" charset="0"/>
                  <a:cs typeface="Open Sans" pitchFamily="34" charset="0"/>
                </a:rPr>
                <a:t>RBAC </a:t>
              </a:r>
              <a:r>
                <a:rPr lang="zh-CN" altLang="en-US" sz="1200" b="1" dirty="0">
                  <a:solidFill>
                    <a:srgbClr val="C00000"/>
                  </a:solidFill>
                  <a:latin typeface="Open Sans" pitchFamily="34" charset="0"/>
                  <a:ea typeface="Open Sans" pitchFamily="34" charset="0"/>
                  <a:cs typeface="Open Sans" pitchFamily="34" charset="0"/>
                </a:rPr>
                <a:t>是什么</a:t>
              </a:r>
              <a:endParaRPr lang="zh-CN" altLang="en-US" sz="1200" b="1" dirty="0">
                <a:solidFill>
                  <a:srgbClr val="C00000"/>
                </a:solidFill>
                <a:latin typeface="Open Sans" pitchFamily="34" charset="0"/>
                <a:ea typeface="Open Sans" pitchFamily="34" charset="0"/>
                <a:cs typeface="Open Sans" pitchFamily="34" charset="0"/>
              </a:endParaRPr>
            </a:p>
          </p:txBody>
        </p:sp>
      </p:grpSp>
      <p:grpSp>
        <p:nvGrpSpPr>
          <p:cNvPr id="7173" name="组合 1"/>
          <p:cNvGrpSpPr/>
          <p:nvPr/>
        </p:nvGrpSpPr>
        <p:grpSpPr bwMode="auto">
          <a:xfrm>
            <a:off x="5311775" y="2207895"/>
            <a:ext cx="2032000" cy="495934"/>
            <a:chOff x="783626" y="3401047"/>
            <a:chExt cx="2030981" cy="496012"/>
          </a:xfrm>
        </p:grpSpPr>
        <p:sp>
          <p:nvSpPr>
            <p:cNvPr id="34" name="Rectangle 16"/>
            <p:cNvSpPr/>
            <p:nvPr/>
          </p:nvSpPr>
          <p:spPr>
            <a:xfrm>
              <a:off x="783626" y="3651911"/>
              <a:ext cx="2030981" cy="245148"/>
            </a:xfrm>
            <a:prstGeom prst="rect">
              <a:avLst/>
            </a:prstGeom>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lgn="ctr" eaLnBrk="1" hangingPunct="1"/>
              <a:endParaRPr lang="en-US" altLang="zh-CN" sz="1000">
                <a:solidFill>
                  <a:srgbClr val="7F7F7F"/>
                </a:solidFill>
                <a:latin typeface="Open Sans Light" pitchFamily="34" charset="0"/>
                <a:cs typeface="Open Sans Light" pitchFamily="34" charset="0"/>
              </a:endParaRPr>
            </a:p>
          </p:txBody>
        </p:sp>
        <p:sp>
          <p:nvSpPr>
            <p:cNvPr id="35" name="Rectangle 17"/>
            <p:cNvSpPr/>
            <p:nvPr/>
          </p:nvSpPr>
          <p:spPr>
            <a:xfrm>
              <a:off x="1046861" y="3401047"/>
              <a:ext cx="1418514" cy="275633"/>
            </a:xfrm>
            <a:prstGeom prst="rect">
              <a:avLst/>
            </a:prstGeom>
          </p:spPr>
          <p:txBody>
            <a:bodyPr wrap="none">
              <a:spAutoFit/>
            </a:bodyPr>
            <a:lstStyle/>
            <a:p>
              <a:pPr algn="ctr">
                <a:defRPr/>
              </a:pPr>
              <a:r>
                <a:rPr lang="en-US" sz="1200" b="1" dirty="0">
                  <a:solidFill>
                    <a:schemeClr val="tx1">
                      <a:lumMod val="75000"/>
                      <a:lumOff val="25000"/>
                    </a:schemeClr>
                  </a:solidFill>
                  <a:latin typeface="Open Sans" pitchFamily="34" charset="0"/>
                  <a:ea typeface="Open Sans" pitchFamily="34" charset="0"/>
                  <a:cs typeface="Open Sans" pitchFamily="34" charset="0"/>
                </a:rPr>
                <a:t>RBAC </a:t>
              </a:r>
              <a:r>
                <a:rPr lang="zh-CN" altLang="en-US" sz="1200" b="1" dirty="0">
                  <a:solidFill>
                    <a:srgbClr val="C00000"/>
                  </a:solidFill>
                  <a:latin typeface="Open Sans" pitchFamily="34" charset="0"/>
                  <a:ea typeface="Open Sans" pitchFamily="34" charset="0"/>
                  <a:cs typeface="Open Sans" pitchFamily="34" charset="0"/>
                  <a:sym typeface="+mn-ea"/>
                </a:rPr>
                <a:t>的四种模型</a:t>
              </a:r>
              <a:endParaRPr lang="zh-CN" altLang="en-US" sz="1200" b="1" dirty="0">
                <a:solidFill>
                  <a:srgbClr val="C00000"/>
                </a:solidFill>
                <a:latin typeface="Open Sans" pitchFamily="34" charset="0"/>
                <a:ea typeface="Open Sans" pitchFamily="34" charset="0"/>
                <a:cs typeface="Open Sans" pitchFamily="34" charset="0"/>
                <a:sym typeface="+mn-ea"/>
              </a:endParaRPr>
            </a:p>
          </p:txBody>
        </p:sp>
      </p:grpSp>
      <p:sp>
        <p:nvSpPr>
          <p:cNvPr id="36" name="TextBox 35"/>
          <p:cNvSpPr txBox="1"/>
          <p:nvPr/>
        </p:nvSpPr>
        <p:spPr>
          <a:xfrm>
            <a:off x="4880320" y="2022375"/>
            <a:ext cx="432048" cy="646331"/>
          </a:xfrm>
          <a:prstGeom prst="rect">
            <a:avLst/>
          </a:prstGeom>
          <a:noFill/>
        </p:spPr>
        <p:txBody>
          <a:bodyPr>
            <a:spAutoFit/>
          </a:bodyPr>
          <a:lstStyle/>
          <a:p>
            <a:pPr>
              <a:defRPr/>
            </a:pPr>
            <a:r>
              <a:rPr lang="en-US" altLang="zh-CN" sz="3600" dirty="0">
                <a:blipFill dpi="0" rotWithShape="1">
                  <a:blip r:embed="rId2"/>
                  <a:srcRect/>
                  <a:stretch>
                    <a:fillRect/>
                  </a:stretch>
                </a:blipFill>
                <a:latin typeface="Cooper Std Black" pitchFamily="18" charset="0"/>
              </a:rPr>
              <a:t>2</a:t>
            </a:r>
            <a:endParaRPr lang="zh-CN" altLang="en-US" sz="3600" dirty="0">
              <a:blipFill dpi="0" rotWithShape="1">
                <a:blip r:embed="rId2"/>
                <a:srcRect/>
                <a:stretch>
                  <a:fillRect/>
                </a:stretch>
              </a:blipFill>
              <a:latin typeface="Cooper Std Black" pitchFamily="18" charset="0"/>
            </a:endParaRPr>
          </a:p>
        </p:txBody>
      </p:sp>
      <p:grpSp>
        <p:nvGrpSpPr>
          <p:cNvPr id="7175" name="组合 1"/>
          <p:cNvGrpSpPr/>
          <p:nvPr/>
        </p:nvGrpSpPr>
        <p:grpSpPr bwMode="auto">
          <a:xfrm>
            <a:off x="5311775" y="2974658"/>
            <a:ext cx="2032000" cy="520700"/>
            <a:chOff x="783626" y="3376338"/>
            <a:chExt cx="2030981" cy="519515"/>
          </a:xfrm>
        </p:grpSpPr>
        <p:sp>
          <p:nvSpPr>
            <p:cNvPr id="38" name="Rectangle 16"/>
            <p:cNvSpPr/>
            <p:nvPr/>
          </p:nvSpPr>
          <p:spPr>
            <a:xfrm>
              <a:off x="783626" y="3651301"/>
              <a:ext cx="2030981" cy="244552"/>
            </a:xfrm>
            <a:prstGeom prst="rect">
              <a:avLst/>
            </a:prstGeom>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lgn="l" eaLnBrk="1" hangingPunct="1"/>
              <a:endParaRPr lang="en-US" altLang="zh-CN" sz="1000">
                <a:solidFill>
                  <a:srgbClr val="7F7F7F"/>
                </a:solidFill>
                <a:latin typeface="Open Sans Light" pitchFamily="34" charset="0"/>
                <a:cs typeface="Open Sans Light" pitchFamily="34" charset="0"/>
              </a:endParaRPr>
            </a:p>
          </p:txBody>
        </p:sp>
        <p:sp>
          <p:nvSpPr>
            <p:cNvPr id="39" name="Rectangle 17"/>
            <p:cNvSpPr/>
            <p:nvPr/>
          </p:nvSpPr>
          <p:spPr>
            <a:xfrm>
              <a:off x="1046860" y="3376338"/>
              <a:ext cx="1418514" cy="274963"/>
            </a:xfrm>
            <a:prstGeom prst="rect">
              <a:avLst/>
            </a:prstGeom>
          </p:spPr>
          <p:txBody>
            <a:bodyPr wrap="none">
              <a:spAutoFit/>
            </a:bodyPr>
            <a:lstStyle/>
            <a:p>
              <a:pPr algn="ctr">
                <a:defRPr/>
              </a:pPr>
              <a:r>
                <a:rPr lang="en-US" sz="1200" b="1" dirty="0">
                  <a:solidFill>
                    <a:schemeClr val="tx1">
                      <a:lumMod val="75000"/>
                      <a:lumOff val="25000"/>
                    </a:schemeClr>
                  </a:solidFill>
                  <a:latin typeface="Open Sans" pitchFamily="34" charset="0"/>
                  <a:ea typeface="Open Sans" pitchFamily="34" charset="0"/>
                  <a:cs typeface="Open Sans" pitchFamily="34" charset="0"/>
                </a:rPr>
                <a:t>RBAC </a:t>
              </a:r>
              <a:r>
                <a:rPr lang="zh-CN" altLang="en-US" sz="1200" b="1" dirty="0">
                  <a:solidFill>
                    <a:srgbClr val="C00000"/>
                  </a:solidFill>
                  <a:latin typeface="Open Sans" pitchFamily="34" charset="0"/>
                  <a:ea typeface="Open Sans" pitchFamily="34" charset="0"/>
                  <a:cs typeface="Open Sans" pitchFamily="34" charset="0"/>
                </a:rPr>
                <a:t>数据库设计</a:t>
              </a:r>
              <a:endParaRPr lang="zh-CN" altLang="en-US" sz="1200" b="1" dirty="0">
                <a:solidFill>
                  <a:srgbClr val="C00000"/>
                </a:solidFill>
                <a:latin typeface="Open Sans" pitchFamily="34" charset="0"/>
                <a:ea typeface="Open Sans" pitchFamily="34" charset="0"/>
                <a:cs typeface="Open Sans" pitchFamily="34" charset="0"/>
              </a:endParaRPr>
            </a:p>
          </p:txBody>
        </p:sp>
      </p:grpSp>
      <p:sp>
        <p:nvSpPr>
          <p:cNvPr id="40" name="TextBox 39"/>
          <p:cNvSpPr txBox="1"/>
          <p:nvPr/>
        </p:nvSpPr>
        <p:spPr>
          <a:xfrm>
            <a:off x="4880320" y="2815455"/>
            <a:ext cx="432048" cy="646331"/>
          </a:xfrm>
          <a:prstGeom prst="rect">
            <a:avLst/>
          </a:prstGeom>
          <a:noFill/>
        </p:spPr>
        <p:txBody>
          <a:bodyPr>
            <a:spAutoFit/>
          </a:bodyPr>
          <a:lstStyle/>
          <a:p>
            <a:pPr>
              <a:defRPr/>
            </a:pPr>
            <a:r>
              <a:rPr lang="en-US" altLang="zh-CN" sz="3600" dirty="0">
                <a:blipFill dpi="0" rotWithShape="1">
                  <a:blip r:embed="rId2"/>
                  <a:srcRect/>
                  <a:stretch>
                    <a:fillRect/>
                  </a:stretch>
                </a:blipFill>
                <a:latin typeface="Cooper Std Black" pitchFamily="18" charset="0"/>
              </a:rPr>
              <a:t>3</a:t>
            </a:r>
            <a:endParaRPr lang="zh-CN" altLang="en-US" sz="3600" dirty="0">
              <a:blipFill dpi="0" rotWithShape="1">
                <a:blip r:embed="rId2"/>
                <a:srcRect/>
                <a:stretch>
                  <a:fillRect/>
                </a:stretch>
              </a:blipFill>
              <a:latin typeface="Cooper Std Black" pitchFamily="18" charset="0"/>
            </a:endParaRPr>
          </a:p>
        </p:txBody>
      </p:sp>
      <p:sp>
        <p:nvSpPr>
          <p:cNvPr id="45" name="TextBox 44"/>
          <p:cNvSpPr txBox="1"/>
          <p:nvPr/>
        </p:nvSpPr>
        <p:spPr>
          <a:xfrm>
            <a:off x="4880320" y="1229295"/>
            <a:ext cx="432048" cy="646331"/>
          </a:xfrm>
          <a:prstGeom prst="rect">
            <a:avLst/>
          </a:prstGeom>
          <a:noFill/>
        </p:spPr>
        <p:txBody>
          <a:bodyPr>
            <a:spAutoFit/>
          </a:bodyPr>
          <a:lstStyle/>
          <a:p>
            <a:pPr>
              <a:defRPr/>
            </a:pPr>
            <a:r>
              <a:rPr lang="en-US" altLang="zh-CN" sz="3600" dirty="0">
                <a:blipFill dpi="0" rotWithShape="1">
                  <a:blip r:embed="rId2"/>
                  <a:srcRect/>
                  <a:stretch>
                    <a:fillRect/>
                  </a:stretch>
                </a:blipFill>
                <a:latin typeface="Cooper Std Black" pitchFamily="18" charset="0"/>
              </a:rPr>
              <a:t>1</a:t>
            </a:r>
            <a:endParaRPr lang="zh-CN" altLang="en-US" sz="3600" dirty="0">
              <a:blipFill dpi="0" rotWithShape="1">
                <a:blip r:embed="rId2"/>
                <a:srcRect/>
                <a:stretch>
                  <a:fillRect/>
                </a:stretch>
              </a:blipFill>
              <a:latin typeface="Cooper Std Black" pitchFamily="18" charset="0"/>
            </a:endParaRPr>
          </a:p>
        </p:txBody>
      </p:sp>
      <p:grpSp>
        <p:nvGrpSpPr>
          <p:cNvPr id="7180" name="组合 48"/>
          <p:cNvGrpSpPr/>
          <p:nvPr/>
        </p:nvGrpSpPr>
        <p:grpSpPr bwMode="auto">
          <a:xfrm>
            <a:off x="796925" y="1633538"/>
            <a:ext cx="3392488" cy="527050"/>
            <a:chOff x="926450" y="1840824"/>
            <a:chExt cx="3393014" cy="527774"/>
          </a:xfrm>
        </p:grpSpPr>
        <p:sp>
          <p:nvSpPr>
            <p:cNvPr id="5" name="任意多边形 4"/>
            <p:cNvSpPr/>
            <p:nvPr/>
          </p:nvSpPr>
          <p:spPr>
            <a:xfrm>
              <a:off x="926450" y="1840824"/>
              <a:ext cx="2637247" cy="343371"/>
            </a:xfrm>
            <a:custGeom>
              <a:avLst/>
              <a:gdLst>
                <a:gd name="connsiteX0" fmla="*/ 0 w 2258799"/>
                <a:gd name="connsiteY0" fmla="*/ 153587 h 634924"/>
                <a:gd name="connsiteX1" fmla="*/ 2239108 w 2258799"/>
                <a:gd name="connsiteY1" fmla="*/ 1187 h 634924"/>
                <a:gd name="connsiteX2" fmla="*/ 1946031 w 2258799"/>
                <a:gd name="connsiteY2" fmla="*/ 24633 h 634924"/>
                <a:gd name="connsiteX3" fmla="*/ 1817077 w 2258799"/>
                <a:gd name="connsiteY3" fmla="*/ 36356 h 634924"/>
                <a:gd name="connsiteX4" fmla="*/ 1055077 w 2258799"/>
                <a:gd name="connsiteY4" fmla="*/ 59802 h 634924"/>
                <a:gd name="connsiteX5" fmla="*/ 855785 w 2258799"/>
                <a:gd name="connsiteY5" fmla="*/ 83248 h 634924"/>
                <a:gd name="connsiteX6" fmla="*/ 715108 w 2258799"/>
                <a:gd name="connsiteY6" fmla="*/ 94972 h 634924"/>
                <a:gd name="connsiteX7" fmla="*/ 492369 w 2258799"/>
                <a:gd name="connsiteY7" fmla="*/ 130141 h 634924"/>
                <a:gd name="connsiteX8" fmla="*/ 457200 w 2258799"/>
                <a:gd name="connsiteY8" fmla="*/ 141864 h 634924"/>
                <a:gd name="connsiteX9" fmla="*/ 973016 w 2258799"/>
                <a:gd name="connsiteY9" fmla="*/ 153587 h 634924"/>
                <a:gd name="connsiteX10" fmla="*/ 902677 w 2258799"/>
                <a:gd name="connsiteY10" fmla="*/ 177033 h 634924"/>
                <a:gd name="connsiteX11" fmla="*/ 750277 w 2258799"/>
                <a:gd name="connsiteY11" fmla="*/ 188756 h 634924"/>
                <a:gd name="connsiteX12" fmla="*/ 644769 w 2258799"/>
                <a:gd name="connsiteY12" fmla="*/ 200479 h 634924"/>
                <a:gd name="connsiteX13" fmla="*/ 550985 w 2258799"/>
                <a:gd name="connsiteY13" fmla="*/ 223925 h 634924"/>
                <a:gd name="connsiteX14" fmla="*/ 515816 w 2258799"/>
                <a:gd name="connsiteY14" fmla="*/ 235648 h 634924"/>
                <a:gd name="connsiteX15" fmla="*/ 1559169 w 2258799"/>
                <a:gd name="connsiteY15" fmla="*/ 212202 h 634924"/>
                <a:gd name="connsiteX16" fmla="*/ 2063262 w 2258799"/>
                <a:gd name="connsiteY16" fmla="*/ 141864 h 634924"/>
                <a:gd name="connsiteX17" fmla="*/ 2133600 w 2258799"/>
                <a:gd name="connsiteY17" fmla="*/ 130141 h 634924"/>
                <a:gd name="connsiteX18" fmla="*/ 2203939 w 2258799"/>
                <a:gd name="connsiteY18" fmla="*/ 106695 h 634924"/>
                <a:gd name="connsiteX19" fmla="*/ 1934308 w 2258799"/>
                <a:gd name="connsiteY19" fmla="*/ 118418 h 634924"/>
                <a:gd name="connsiteX20" fmla="*/ 1793631 w 2258799"/>
                <a:gd name="connsiteY20" fmla="*/ 153587 h 634924"/>
                <a:gd name="connsiteX21" fmla="*/ 1652954 w 2258799"/>
                <a:gd name="connsiteY21" fmla="*/ 165310 h 634924"/>
                <a:gd name="connsiteX22" fmla="*/ 1289539 w 2258799"/>
                <a:gd name="connsiteY22" fmla="*/ 200479 h 634924"/>
                <a:gd name="connsiteX23" fmla="*/ 1137139 w 2258799"/>
                <a:gd name="connsiteY23" fmla="*/ 223925 h 634924"/>
                <a:gd name="connsiteX24" fmla="*/ 949569 w 2258799"/>
                <a:gd name="connsiteY24" fmla="*/ 247372 h 634924"/>
                <a:gd name="connsiteX25" fmla="*/ 890954 w 2258799"/>
                <a:gd name="connsiteY25" fmla="*/ 259095 h 634924"/>
                <a:gd name="connsiteX26" fmla="*/ 1875693 w 2258799"/>
                <a:gd name="connsiteY26" fmla="*/ 212202 h 634924"/>
                <a:gd name="connsiteX27" fmla="*/ 1348154 w 2258799"/>
                <a:gd name="connsiteY27" fmla="*/ 259095 h 634924"/>
                <a:gd name="connsiteX28" fmla="*/ 1195754 w 2258799"/>
                <a:gd name="connsiteY28" fmla="*/ 270818 h 634924"/>
                <a:gd name="connsiteX29" fmla="*/ 996462 w 2258799"/>
                <a:gd name="connsiteY29" fmla="*/ 329433 h 634924"/>
                <a:gd name="connsiteX30" fmla="*/ 949569 w 2258799"/>
                <a:gd name="connsiteY30" fmla="*/ 341156 h 634924"/>
                <a:gd name="connsiteX31" fmla="*/ 1453662 w 2258799"/>
                <a:gd name="connsiteY31" fmla="*/ 329433 h 634924"/>
                <a:gd name="connsiteX32" fmla="*/ 1617785 w 2258799"/>
                <a:gd name="connsiteY32" fmla="*/ 317710 h 634924"/>
                <a:gd name="connsiteX33" fmla="*/ 1852246 w 2258799"/>
                <a:gd name="connsiteY33" fmla="*/ 270818 h 634924"/>
                <a:gd name="connsiteX34" fmla="*/ 2063262 w 2258799"/>
                <a:gd name="connsiteY34" fmla="*/ 235648 h 634924"/>
                <a:gd name="connsiteX35" fmla="*/ 2180493 w 2258799"/>
                <a:gd name="connsiteY35" fmla="*/ 212202 h 634924"/>
                <a:gd name="connsiteX36" fmla="*/ 2250831 w 2258799"/>
                <a:gd name="connsiteY36" fmla="*/ 200479 h 634924"/>
                <a:gd name="connsiteX37" fmla="*/ 1735016 w 2258799"/>
                <a:gd name="connsiteY37" fmla="*/ 247372 h 634924"/>
                <a:gd name="connsiteX38" fmla="*/ 1148862 w 2258799"/>
                <a:gd name="connsiteY38" fmla="*/ 376325 h 634924"/>
                <a:gd name="connsiteX39" fmla="*/ 914400 w 2258799"/>
                <a:gd name="connsiteY39" fmla="*/ 388048 h 634924"/>
                <a:gd name="connsiteX40" fmla="*/ 621323 w 2258799"/>
                <a:gd name="connsiteY40" fmla="*/ 446664 h 634924"/>
                <a:gd name="connsiteX41" fmla="*/ 574431 w 2258799"/>
                <a:gd name="connsiteY41" fmla="*/ 458387 h 634924"/>
                <a:gd name="connsiteX42" fmla="*/ 691662 w 2258799"/>
                <a:gd name="connsiteY42" fmla="*/ 434941 h 634924"/>
                <a:gd name="connsiteX43" fmla="*/ 808893 w 2258799"/>
                <a:gd name="connsiteY43" fmla="*/ 423218 h 634924"/>
                <a:gd name="connsiteX44" fmla="*/ 937846 w 2258799"/>
                <a:gd name="connsiteY44" fmla="*/ 399772 h 634924"/>
                <a:gd name="connsiteX45" fmla="*/ 1195754 w 2258799"/>
                <a:gd name="connsiteY45" fmla="*/ 376325 h 634924"/>
                <a:gd name="connsiteX46" fmla="*/ 1301262 w 2258799"/>
                <a:gd name="connsiteY46" fmla="*/ 364602 h 634924"/>
                <a:gd name="connsiteX47" fmla="*/ 1359877 w 2258799"/>
                <a:gd name="connsiteY47" fmla="*/ 341156 h 634924"/>
                <a:gd name="connsiteX48" fmla="*/ 1242646 w 2258799"/>
                <a:gd name="connsiteY48" fmla="*/ 352879 h 634924"/>
                <a:gd name="connsiteX49" fmla="*/ 973016 w 2258799"/>
                <a:gd name="connsiteY49" fmla="*/ 423218 h 634924"/>
                <a:gd name="connsiteX50" fmla="*/ 844062 w 2258799"/>
                <a:gd name="connsiteY50" fmla="*/ 434941 h 634924"/>
                <a:gd name="connsiteX51" fmla="*/ 738554 w 2258799"/>
                <a:gd name="connsiteY51" fmla="*/ 446664 h 634924"/>
                <a:gd name="connsiteX52" fmla="*/ 1688123 w 2258799"/>
                <a:gd name="connsiteY52" fmla="*/ 434941 h 634924"/>
                <a:gd name="connsiteX53" fmla="*/ 1500554 w 2258799"/>
                <a:gd name="connsiteY53" fmla="*/ 423218 h 634924"/>
                <a:gd name="connsiteX54" fmla="*/ 1441939 w 2258799"/>
                <a:gd name="connsiteY54" fmla="*/ 434941 h 634924"/>
                <a:gd name="connsiteX55" fmla="*/ 1383323 w 2258799"/>
                <a:gd name="connsiteY55" fmla="*/ 458387 h 634924"/>
                <a:gd name="connsiteX56" fmla="*/ 1453662 w 2258799"/>
                <a:gd name="connsiteY56" fmla="*/ 446664 h 634924"/>
                <a:gd name="connsiteX57" fmla="*/ 1559169 w 2258799"/>
                <a:gd name="connsiteY57" fmla="*/ 388048 h 634924"/>
                <a:gd name="connsiteX58" fmla="*/ 1688123 w 2258799"/>
                <a:gd name="connsiteY58" fmla="*/ 376325 h 634924"/>
                <a:gd name="connsiteX59" fmla="*/ 1840523 w 2258799"/>
                <a:gd name="connsiteY59" fmla="*/ 364602 h 634924"/>
                <a:gd name="connsiteX60" fmla="*/ 1981200 w 2258799"/>
                <a:gd name="connsiteY60" fmla="*/ 341156 h 634924"/>
                <a:gd name="connsiteX61" fmla="*/ 2086708 w 2258799"/>
                <a:gd name="connsiteY61" fmla="*/ 329433 h 634924"/>
                <a:gd name="connsiteX62" fmla="*/ 2121877 w 2258799"/>
                <a:gd name="connsiteY62" fmla="*/ 317710 h 634924"/>
                <a:gd name="connsiteX63" fmla="*/ 773723 w 2258799"/>
                <a:gd name="connsiteY63" fmla="*/ 329433 h 634924"/>
                <a:gd name="connsiteX64" fmla="*/ 679939 w 2258799"/>
                <a:gd name="connsiteY64" fmla="*/ 341156 h 634924"/>
                <a:gd name="connsiteX65" fmla="*/ 1207477 w 2258799"/>
                <a:gd name="connsiteY65" fmla="*/ 317710 h 634924"/>
                <a:gd name="connsiteX66" fmla="*/ 1383323 w 2258799"/>
                <a:gd name="connsiteY66" fmla="*/ 294264 h 634924"/>
                <a:gd name="connsiteX67" fmla="*/ 1770185 w 2258799"/>
                <a:gd name="connsiteY67" fmla="*/ 282541 h 634924"/>
                <a:gd name="connsiteX68" fmla="*/ 1570893 w 2258799"/>
                <a:gd name="connsiteY68" fmla="*/ 294264 h 634924"/>
                <a:gd name="connsiteX69" fmla="*/ 1500554 w 2258799"/>
                <a:gd name="connsiteY69" fmla="*/ 317710 h 634924"/>
                <a:gd name="connsiteX70" fmla="*/ 1359877 w 2258799"/>
                <a:gd name="connsiteY70" fmla="*/ 352879 h 634924"/>
                <a:gd name="connsiteX71" fmla="*/ 1324708 w 2258799"/>
                <a:gd name="connsiteY71" fmla="*/ 376325 h 634924"/>
                <a:gd name="connsiteX72" fmla="*/ 2028093 w 2258799"/>
                <a:gd name="connsiteY72" fmla="*/ 352879 h 634924"/>
                <a:gd name="connsiteX73" fmla="*/ 1735016 w 2258799"/>
                <a:gd name="connsiteY73" fmla="*/ 388048 h 634924"/>
                <a:gd name="connsiteX74" fmla="*/ 1524000 w 2258799"/>
                <a:gd name="connsiteY74" fmla="*/ 458387 h 634924"/>
                <a:gd name="connsiteX75" fmla="*/ 1441939 w 2258799"/>
                <a:gd name="connsiteY75" fmla="*/ 470110 h 634924"/>
                <a:gd name="connsiteX76" fmla="*/ 1359877 w 2258799"/>
                <a:gd name="connsiteY76" fmla="*/ 505279 h 634924"/>
                <a:gd name="connsiteX77" fmla="*/ 1312985 w 2258799"/>
                <a:gd name="connsiteY77" fmla="*/ 517002 h 634924"/>
                <a:gd name="connsiteX78" fmla="*/ 1500554 w 2258799"/>
                <a:gd name="connsiteY78" fmla="*/ 493556 h 634924"/>
                <a:gd name="connsiteX79" fmla="*/ 1793631 w 2258799"/>
                <a:gd name="connsiteY79" fmla="*/ 470110 h 634924"/>
                <a:gd name="connsiteX80" fmla="*/ 1922585 w 2258799"/>
                <a:gd name="connsiteY80" fmla="*/ 458387 h 634924"/>
                <a:gd name="connsiteX81" fmla="*/ 2098431 w 2258799"/>
                <a:gd name="connsiteY81" fmla="*/ 423218 h 634924"/>
                <a:gd name="connsiteX82" fmla="*/ 1934308 w 2258799"/>
                <a:gd name="connsiteY82" fmla="*/ 423218 h 634924"/>
                <a:gd name="connsiteX83" fmla="*/ 1652954 w 2258799"/>
                <a:gd name="connsiteY83" fmla="*/ 446664 h 634924"/>
                <a:gd name="connsiteX84" fmla="*/ 1359877 w 2258799"/>
                <a:gd name="connsiteY84" fmla="*/ 481833 h 634924"/>
                <a:gd name="connsiteX85" fmla="*/ 1676400 w 2258799"/>
                <a:gd name="connsiteY85" fmla="*/ 505279 h 634924"/>
                <a:gd name="connsiteX86" fmla="*/ 1641231 w 2258799"/>
                <a:gd name="connsiteY86" fmla="*/ 517002 h 634924"/>
                <a:gd name="connsiteX87" fmla="*/ 1969477 w 2258799"/>
                <a:gd name="connsiteY87" fmla="*/ 528725 h 634924"/>
                <a:gd name="connsiteX88" fmla="*/ 1805354 w 2258799"/>
                <a:gd name="connsiteY88" fmla="*/ 552172 h 634924"/>
                <a:gd name="connsiteX89" fmla="*/ 1617785 w 2258799"/>
                <a:gd name="connsiteY89" fmla="*/ 563895 h 634924"/>
                <a:gd name="connsiteX90" fmla="*/ 1535723 w 2258799"/>
                <a:gd name="connsiteY90" fmla="*/ 587341 h 634924"/>
                <a:gd name="connsiteX91" fmla="*/ 1477108 w 2258799"/>
                <a:gd name="connsiteY91" fmla="*/ 599064 h 634924"/>
                <a:gd name="connsiteX92" fmla="*/ 1746739 w 2258799"/>
                <a:gd name="connsiteY92" fmla="*/ 587341 h 634924"/>
                <a:gd name="connsiteX93" fmla="*/ 2017369 w 2258799"/>
                <a:gd name="connsiteY93" fmla="*/ 552172 h 634924"/>
                <a:gd name="connsiteX94" fmla="*/ 2074985 w 2258799"/>
                <a:gd name="connsiteY94" fmla="*/ 540448 h 634924"/>
                <a:gd name="connsiteX95" fmla="*/ 1957754 w 2258799"/>
                <a:gd name="connsiteY95" fmla="*/ 552172 h 634924"/>
                <a:gd name="connsiteX96" fmla="*/ 1887416 w 2258799"/>
                <a:gd name="connsiteY96" fmla="*/ 563895 h 634924"/>
                <a:gd name="connsiteX97" fmla="*/ 1910862 w 2258799"/>
                <a:gd name="connsiteY97" fmla="*/ 599064 h 634924"/>
                <a:gd name="connsiteX98" fmla="*/ 2051539 w 2258799"/>
                <a:gd name="connsiteY98" fmla="*/ 634233 h 634924"/>
                <a:gd name="connsiteX99" fmla="*/ 2004646 w 2258799"/>
                <a:gd name="connsiteY99" fmla="*/ 634233 h 634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258799" h="634924">
                  <a:moveTo>
                    <a:pt x="0" y="153587"/>
                  </a:moveTo>
                  <a:lnTo>
                    <a:pt x="2239108" y="1187"/>
                  </a:lnTo>
                  <a:cubicBezTo>
                    <a:pt x="2336898" y="-5293"/>
                    <a:pt x="2043697" y="16494"/>
                    <a:pt x="1946031" y="24633"/>
                  </a:cubicBezTo>
                  <a:cubicBezTo>
                    <a:pt x="1903018" y="28217"/>
                    <a:pt x="1860205" y="34654"/>
                    <a:pt x="1817077" y="36356"/>
                  </a:cubicBezTo>
                  <a:lnTo>
                    <a:pt x="1055077" y="59802"/>
                  </a:lnTo>
                  <a:lnTo>
                    <a:pt x="855785" y="83248"/>
                  </a:lnTo>
                  <a:cubicBezTo>
                    <a:pt x="808980" y="88090"/>
                    <a:pt x="761853" y="89578"/>
                    <a:pt x="715108" y="94972"/>
                  </a:cubicBezTo>
                  <a:cubicBezTo>
                    <a:pt x="684989" y="98447"/>
                    <a:pt x="549746" y="115797"/>
                    <a:pt x="492369" y="130141"/>
                  </a:cubicBezTo>
                  <a:cubicBezTo>
                    <a:pt x="480381" y="133138"/>
                    <a:pt x="468923" y="137956"/>
                    <a:pt x="457200" y="141864"/>
                  </a:cubicBezTo>
                  <a:cubicBezTo>
                    <a:pt x="629139" y="145772"/>
                    <a:pt x="801566" y="140052"/>
                    <a:pt x="973016" y="153587"/>
                  </a:cubicBezTo>
                  <a:cubicBezTo>
                    <a:pt x="997654" y="155532"/>
                    <a:pt x="927089" y="173178"/>
                    <a:pt x="902677" y="177033"/>
                  </a:cubicBezTo>
                  <a:cubicBezTo>
                    <a:pt x="852350" y="184979"/>
                    <a:pt x="801018" y="184143"/>
                    <a:pt x="750277" y="188756"/>
                  </a:cubicBezTo>
                  <a:cubicBezTo>
                    <a:pt x="715037" y="191960"/>
                    <a:pt x="679938" y="196571"/>
                    <a:pt x="644769" y="200479"/>
                  </a:cubicBezTo>
                  <a:cubicBezTo>
                    <a:pt x="613508" y="208294"/>
                    <a:pt x="582073" y="215446"/>
                    <a:pt x="550985" y="223925"/>
                  </a:cubicBezTo>
                  <a:cubicBezTo>
                    <a:pt x="539063" y="227176"/>
                    <a:pt x="503460" y="235792"/>
                    <a:pt x="515816" y="235648"/>
                  </a:cubicBezTo>
                  <a:cubicBezTo>
                    <a:pt x="863665" y="231603"/>
                    <a:pt x="1211385" y="220017"/>
                    <a:pt x="1559169" y="212202"/>
                  </a:cubicBezTo>
                  <a:cubicBezTo>
                    <a:pt x="1969040" y="146094"/>
                    <a:pt x="1800305" y="163777"/>
                    <a:pt x="2063262" y="141864"/>
                  </a:cubicBezTo>
                  <a:cubicBezTo>
                    <a:pt x="2086708" y="137956"/>
                    <a:pt x="2110540" y="135906"/>
                    <a:pt x="2133600" y="130141"/>
                  </a:cubicBezTo>
                  <a:cubicBezTo>
                    <a:pt x="2157577" y="124147"/>
                    <a:pt x="2228630" y="105621"/>
                    <a:pt x="2203939" y="106695"/>
                  </a:cubicBezTo>
                  <a:lnTo>
                    <a:pt x="1934308" y="118418"/>
                  </a:lnTo>
                  <a:cubicBezTo>
                    <a:pt x="1887416" y="130141"/>
                    <a:pt x="1841309" y="145641"/>
                    <a:pt x="1793631" y="153587"/>
                  </a:cubicBezTo>
                  <a:cubicBezTo>
                    <a:pt x="1747216" y="161323"/>
                    <a:pt x="1699646" y="159474"/>
                    <a:pt x="1652954" y="165310"/>
                  </a:cubicBezTo>
                  <a:cubicBezTo>
                    <a:pt x="1315719" y="207464"/>
                    <a:pt x="1752461" y="176115"/>
                    <a:pt x="1289539" y="200479"/>
                  </a:cubicBezTo>
                  <a:lnTo>
                    <a:pt x="1137139" y="223925"/>
                  </a:lnTo>
                  <a:cubicBezTo>
                    <a:pt x="1074720" y="232535"/>
                    <a:pt x="1011355" y="235015"/>
                    <a:pt x="949569" y="247372"/>
                  </a:cubicBezTo>
                  <a:cubicBezTo>
                    <a:pt x="930031" y="251280"/>
                    <a:pt x="871038" y="259699"/>
                    <a:pt x="890954" y="259095"/>
                  </a:cubicBezTo>
                  <a:cubicBezTo>
                    <a:pt x="1547784" y="239190"/>
                    <a:pt x="1487958" y="242028"/>
                    <a:pt x="1875693" y="212202"/>
                  </a:cubicBezTo>
                  <a:cubicBezTo>
                    <a:pt x="1670728" y="160962"/>
                    <a:pt x="1859703" y="202256"/>
                    <a:pt x="1348154" y="259095"/>
                  </a:cubicBezTo>
                  <a:cubicBezTo>
                    <a:pt x="1297516" y="264722"/>
                    <a:pt x="1246554" y="266910"/>
                    <a:pt x="1195754" y="270818"/>
                  </a:cubicBezTo>
                  <a:cubicBezTo>
                    <a:pt x="1129323" y="290356"/>
                    <a:pt x="1063639" y="312639"/>
                    <a:pt x="996462" y="329433"/>
                  </a:cubicBezTo>
                  <a:cubicBezTo>
                    <a:pt x="980831" y="333341"/>
                    <a:pt x="933457" y="341156"/>
                    <a:pt x="949569" y="341156"/>
                  </a:cubicBezTo>
                  <a:cubicBezTo>
                    <a:pt x="1117645" y="341156"/>
                    <a:pt x="1285631" y="333341"/>
                    <a:pt x="1453662" y="329433"/>
                  </a:cubicBezTo>
                  <a:cubicBezTo>
                    <a:pt x="1508370" y="325525"/>
                    <a:pt x="1563522" y="325690"/>
                    <a:pt x="1617785" y="317710"/>
                  </a:cubicBezTo>
                  <a:cubicBezTo>
                    <a:pt x="1696638" y="306114"/>
                    <a:pt x="1773863" y="285257"/>
                    <a:pt x="1852246" y="270818"/>
                  </a:cubicBezTo>
                  <a:cubicBezTo>
                    <a:pt x="1922375" y="257899"/>
                    <a:pt x="1993064" y="248184"/>
                    <a:pt x="2063262" y="235648"/>
                  </a:cubicBezTo>
                  <a:cubicBezTo>
                    <a:pt x="2102492" y="228643"/>
                    <a:pt x="2141325" y="219546"/>
                    <a:pt x="2180493" y="212202"/>
                  </a:cubicBezTo>
                  <a:cubicBezTo>
                    <a:pt x="2203855" y="207822"/>
                    <a:pt x="2274527" y="198608"/>
                    <a:pt x="2250831" y="200479"/>
                  </a:cubicBezTo>
                  <a:cubicBezTo>
                    <a:pt x="2078719" y="214067"/>
                    <a:pt x="1906954" y="231741"/>
                    <a:pt x="1735016" y="247372"/>
                  </a:cubicBezTo>
                  <a:cubicBezTo>
                    <a:pt x="1546567" y="294484"/>
                    <a:pt x="1341739" y="351167"/>
                    <a:pt x="1148862" y="376325"/>
                  </a:cubicBezTo>
                  <a:cubicBezTo>
                    <a:pt x="1071268" y="386446"/>
                    <a:pt x="992554" y="384140"/>
                    <a:pt x="914400" y="388048"/>
                  </a:cubicBezTo>
                  <a:cubicBezTo>
                    <a:pt x="816708" y="407587"/>
                    <a:pt x="717975" y="422501"/>
                    <a:pt x="621323" y="446664"/>
                  </a:cubicBezTo>
                  <a:cubicBezTo>
                    <a:pt x="605692" y="450572"/>
                    <a:pt x="558538" y="461036"/>
                    <a:pt x="574431" y="458387"/>
                  </a:cubicBezTo>
                  <a:cubicBezTo>
                    <a:pt x="613740" y="451836"/>
                    <a:pt x="652252" y="440852"/>
                    <a:pt x="691662" y="434941"/>
                  </a:cubicBezTo>
                  <a:cubicBezTo>
                    <a:pt x="730499" y="429115"/>
                    <a:pt x="770016" y="428772"/>
                    <a:pt x="808893" y="423218"/>
                  </a:cubicBezTo>
                  <a:cubicBezTo>
                    <a:pt x="852143" y="417039"/>
                    <a:pt x="894474" y="405029"/>
                    <a:pt x="937846" y="399772"/>
                  </a:cubicBezTo>
                  <a:cubicBezTo>
                    <a:pt x="1023543" y="389384"/>
                    <a:pt x="1109958" y="385858"/>
                    <a:pt x="1195754" y="376325"/>
                  </a:cubicBezTo>
                  <a:lnTo>
                    <a:pt x="1301262" y="364602"/>
                  </a:lnTo>
                  <a:cubicBezTo>
                    <a:pt x="1320800" y="356787"/>
                    <a:pt x="1380512" y="345283"/>
                    <a:pt x="1359877" y="341156"/>
                  </a:cubicBezTo>
                  <a:cubicBezTo>
                    <a:pt x="1321368" y="333454"/>
                    <a:pt x="1281022" y="344536"/>
                    <a:pt x="1242646" y="352879"/>
                  </a:cubicBezTo>
                  <a:cubicBezTo>
                    <a:pt x="994536" y="406816"/>
                    <a:pt x="1185567" y="392854"/>
                    <a:pt x="973016" y="423218"/>
                  </a:cubicBezTo>
                  <a:cubicBezTo>
                    <a:pt x="930288" y="429322"/>
                    <a:pt x="887010" y="430646"/>
                    <a:pt x="844062" y="434941"/>
                  </a:cubicBezTo>
                  <a:cubicBezTo>
                    <a:pt x="808852" y="438462"/>
                    <a:pt x="703168" y="446664"/>
                    <a:pt x="738554" y="446664"/>
                  </a:cubicBezTo>
                  <a:cubicBezTo>
                    <a:pt x="1055101" y="446664"/>
                    <a:pt x="1371600" y="438849"/>
                    <a:pt x="1688123" y="434941"/>
                  </a:cubicBezTo>
                  <a:cubicBezTo>
                    <a:pt x="1586903" y="401201"/>
                    <a:pt x="1632246" y="405659"/>
                    <a:pt x="1500554" y="423218"/>
                  </a:cubicBezTo>
                  <a:cubicBezTo>
                    <a:pt x="1480804" y="425851"/>
                    <a:pt x="1461024" y="429216"/>
                    <a:pt x="1441939" y="434941"/>
                  </a:cubicBezTo>
                  <a:cubicBezTo>
                    <a:pt x="1421783" y="440988"/>
                    <a:pt x="1368443" y="443507"/>
                    <a:pt x="1383323" y="458387"/>
                  </a:cubicBezTo>
                  <a:cubicBezTo>
                    <a:pt x="1400131" y="475195"/>
                    <a:pt x="1430216" y="450572"/>
                    <a:pt x="1453662" y="446664"/>
                  </a:cubicBezTo>
                  <a:cubicBezTo>
                    <a:pt x="1488831" y="427125"/>
                    <a:pt x="1520634" y="399609"/>
                    <a:pt x="1559169" y="388048"/>
                  </a:cubicBezTo>
                  <a:cubicBezTo>
                    <a:pt x="1600511" y="375645"/>
                    <a:pt x="1645110" y="379909"/>
                    <a:pt x="1688123" y="376325"/>
                  </a:cubicBezTo>
                  <a:lnTo>
                    <a:pt x="1840523" y="364602"/>
                  </a:lnTo>
                  <a:cubicBezTo>
                    <a:pt x="1887415" y="356787"/>
                    <a:pt x="1934139" y="347879"/>
                    <a:pt x="1981200" y="341156"/>
                  </a:cubicBezTo>
                  <a:cubicBezTo>
                    <a:pt x="2017230" y="336152"/>
                    <a:pt x="2051804" y="335250"/>
                    <a:pt x="2086708" y="329433"/>
                  </a:cubicBezTo>
                  <a:cubicBezTo>
                    <a:pt x="2098897" y="327402"/>
                    <a:pt x="2134234" y="317710"/>
                    <a:pt x="2121877" y="317710"/>
                  </a:cubicBezTo>
                  <a:lnTo>
                    <a:pt x="773723" y="329433"/>
                  </a:lnTo>
                  <a:cubicBezTo>
                    <a:pt x="742462" y="333341"/>
                    <a:pt x="648434" y="341156"/>
                    <a:pt x="679939" y="341156"/>
                  </a:cubicBezTo>
                  <a:cubicBezTo>
                    <a:pt x="754193" y="341156"/>
                    <a:pt x="1113083" y="322430"/>
                    <a:pt x="1207477" y="317710"/>
                  </a:cubicBezTo>
                  <a:cubicBezTo>
                    <a:pt x="1266092" y="309895"/>
                    <a:pt x="1324304" y="297953"/>
                    <a:pt x="1383323" y="294264"/>
                  </a:cubicBezTo>
                  <a:cubicBezTo>
                    <a:pt x="1512085" y="286216"/>
                    <a:pt x="1641172" y="282541"/>
                    <a:pt x="1770185" y="282541"/>
                  </a:cubicBezTo>
                  <a:cubicBezTo>
                    <a:pt x="1836730" y="282541"/>
                    <a:pt x="1637324" y="290356"/>
                    <a:pt x="1570893" y="294264"/>
                  </a:cubicBezTo>
                  <a:cubicBezTo>
                    <a:pt x="1547447" y="302079"/>
                    <a:pt x="1524367" y="311095"/>
                    <a:pt x="1500554" y="317710"/>
                  </a:cubicBezTo>
                  <a:cubicBezTo>
                    <a:pt x="1453982" y="330647"/>
                    <a:pt x="1359877" y="352879"/>
                    <a:pt x="1359877" y="352879"/>
                  </a:cubicBezTo>
                  <a:cubicBezTo>
                    <a:pt x="1348154" y="360694"/>
                    <a:pt x="1310622" y="376038"/>
                    <a:pt x="1324708" y="376325"/>
                  </a:cubicBezTo>
                  <a:cubicBezTo>
                    <a:pt x="1791040" y="385842"/>
                    <a:pt x="1759731" y="386424"/>
                    <a:pt x="2028093" y="352879"/>
                  </a:cubicBezTo>
                  <a:cubicBezTo>
                    <a:pt x="2162678" y="308017"/>
                    <a:pt x="2124139" y="323194"/>
                    <a:pt x="1735016" y="388048"/>
                  </a:cubicBezTo>
                  <a:cubicBezTo>
                    <a:pt x="1594829" y="411413"/>
                    <a:pt x="1678427" y="412967"/>
                    <a:pt x="1524000" y="458387"/>
                  </a:cubicBezTo>
                  <a:cubicBezTo>
                    <a:pt x="1497491" y="466184"/>
                    <a:pt x="1469293" y="466202"/>
                    <a:pt x="1441939" y="470110"/>
                  </a:cubicBezTo>
                  <a:cubicBezTo>
                    <a:pt x="1414585" y="481833"/>
                    <a:pt x="1387845" y="495109"/>
                    <a:pt x="1359877" y="505279"/>
                  </a:cubicBezTo>
                  <a:cubicBezTo>
                    <a:pt x="1344735" y="510785"/>
                    <a:pt x="1296929" y="518340"/>
                    <a:pt x="1312985" y="517002"/>
                  </a:cubicBezTo>
                  <a:cubicBezTo>
                    <a:pt x="1375777" y="511769"/>
                    <a:pt x="1437842" y="499674"/>
                    <a:pt x="1500554" y="493556"/>
                  </a:cubicBezTo>
                  <a:cubicBezTo>
                    <a:pt x="1598095" y="484040"/>
                    <a:pt x="1696029" y="478983"/>
                    <a:pt x="1793631" y="470110"/>
                  </a:cubicBezTo>
                  <a:cubicBezTo>
                    <a:pt x="1836616" y="466202"/>
                    <a:pt x="1879819" y="464219"/>
                    <a:pt x="1922585" y="458387"/>
                  </a:cubicBezTo>
                  <a:cubicBezTo>
                    <a:pt x="2009469" y="446539"/>
                    <a:pt x="2030514" y="440197"/>
                    <a:pt x="2098431" y="423218"/>
                  </a:cubicBezTo>
                  <a:cubicBezTo>
                    <a:pt x="2020936" y="397386"/>
                    <a:pt x="2080384" y="411981"/>
                    <a:pt x="1934308" y="423218"/>
                  </a:cubicBezTo>
                  <a:cubicBezTo>
                    <a:pt x="1838315" y="430602"/>
                    <a:pt x="1747480" y="432485"/>
                    <a:pt x="1652954" y="446664"/>
                  </a:cubicBezTo>
                  <a:cubicBezTo>
                    <a:pt x="1395964" y="485212"/>
                    <a:pt x="1660570" y="460355"/>
                    <a:pt x="1359877" y="481833"/>
                  </a:cubicBezTo>
                  <a:cubicBezTo>
                    <a:pt x="1878373" y="498559"/>
                    <a:pt x="1822401" y="463565"/>
                    <a:pt x="1676400" y="505279"/>
                  </a:cubicBezTo>
                  <a:cubicBezTo>
                    <a:pt x="1664518" y="508674"/>
                    <a:pt x="1652954" y="513094"/>
                    <a:pt x="1641231" y="517002"/>
                  </a:cubicBezTo>
                  <a:cubicBezTo>
                    <a:pt x="1750646" y="520910"/>
                    <a:pt x="1862422" y="505784"/>
                    <a:pt x="1969477" y="528725"/>
                  </a:cubicBezTo>
                  <a:cubicBezTo>
                    <a:pt x="2023513" y="540304"/>
                    <a:pt x="1860510" y="548725"/>
                    <a:pt x="1805354" y="552172"/>
                  </a:cubicBezTo>
                  <a:lnTo>
                    <a:pt x="1617785" y="563895"/>
                  </a:lnTo>
                  <a:cubicBezTo>
                    <a:pt x="1590431" y="571710"/>
                    <a:pt x="1563322" y="580441"/>
                    <a:pt x="1535723" y="587341"/>
                  </a:cubicBezTo>
                  <a:cubicBezTo>
                    <a:pt x="1516393" y="592174"/>
                    <a:pt x="1457183" y="599064"/>
                    <a:pt x="1477108" y="599064"/>
                  </a:cubicBezTo>
                  <a:cubicBezTo>
                    <a:pt x="1567070" y="599064"/>
                    <a:pt x="1656862" y="591249"/>
                    <a:pt x="1746739" y="587341"/>
                  </a:cubicBezTo>
                  <a:cubicBezTo>
                    <a:pt x="1825186" y="578625"/>
                    <a:pt x="1945256" y="566396"/>
                    <a:pt x="2017369" y="552172"/>
                  </a:cubicBezTo>
                  <a:cubicBezTo>
                    <a:pt x="2035908" y="548264"/>
                    <a:pt x="2094911" y="540448"/>
                    <a:pt x="2074985" y="540448"/>
                  </a:cubicBezTo>
                  <a:cubicBezTo>
                    <a:pt x="2035713" y="540448"/>
                    <a:pt x="1996723" y="547301"/>
                    <a:pt x="1957754" y="552172"/>
                  </a:cubicBezTo>
                  <a:cubicBezTo>
                    <a:pt x="1934168" y="555120"/>
                    <a:pt x="1910862" y="559987"/>
                    <a:pt x="1887416" y="563895"/>
                  </a:cubicBezTo>
                  <a:cubicBezTo>
                    <a:pt x="1895231" y="575618"/>
                    <a:pt x="1897193" y="595647"/>
                    <a:pt x="1910862" y="599064"/>
                  </a:cubicBezTo>
                  <a:cubicBezTo>
                    <a:pt x="1972908" y="614575"/>
                    <a:pt x="2249653" y="614422"/>
                    <a:pt x="2051539" y="634233"/>
                  </a:cubicBezTo>
                  <a:cubicBezTo>
                    <a:pt x="2035986" y="635788"/>
                    <a:pt x="2020277" y="634233"/>
                    <a:pt x="2004646" y="63423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任意多边形 5"/>
            <p:cNvSpPr/>
            <p:nvPr/>
          </p:nvSpPr>
          <p:spPr>
            <a:xfrm>
              <a:off x="1582190" y="1864669"/>
              <a:ext cx="2737274" cy="503929"/>
            </a:xfrm>
            <a:custGeom>
              <a:avLst/>
              <a:gdLst>
                <a:gd name="connsiteX0" fmla="*/ 66535 w 3091088"/>
                <a:gd name="connsiteY0" fmla="*/ 0 h 739806"/>
                <a:gd name="connsiteX1" fmla="*/ 230658 w 3091088"/>
                <a:gd name="connsiteY1" fmla="*/ 23446 h 739806"/>
                <a:gd name="connsiteX2" fmla="*/ 289273 w 3091088"/>
                <a:gd name="connsiteY2" fmla="*/ 46893 h 739806"/>
                <a:gd name="connsiteX3" fmla="*/ 254104 w 3091088"/>
                <a:gd name="connsiteY3" fmla="*/ 82062 h 739806"/>
                <a:gd name="connsiteX4" fmla="*/ 218935 w 3091088"/>
                <a:gd name="connsiteY4" fmla="*/ 105508 h 739806"/>
                <a:gd name="connsiteX5" fmla="*/ 277550 w 3091088"/>
                <a:gd name="connsiteY5" fmla="*/ 128954 h 739806"/>
                <a:gd name="connsiteX6" fmla="*/ 2059458 w 3091088"/>
                <a:gd name="connsiteY6" fmla="*/ 105508 h 739806"/>
                <a:gd name="connsiteX7" fmla="*/ 2399427 w 3091088"/>
                <a:gd name="connsiteY7" fmla="*/ 82062 h 739806"/>
                <a:gd name="connsiteX8" fmla="*/ 2469765 w 3091088"/>
                <a:gd name="connsiteY8" fmla="*/ 70339 h 739806"/>
                <a:gd name="connsiteX9" fmla="*/ 2692504 w 3091088"/>
                <a:gd name="connsiteY9" fmla="*/ 58616 h 739806"/>
                <a:gd name="connsiteX10" fmla="*/ 1051273 w 3091088"/>
                <a:gd name="connsiteY10" fmla="*/ 105508 h 739806"/>
                <a:gd name="connsiteX11" fmla="*/ 934042 w 3091088"/>
                <a:gd name="connsiteY11" fmla="*/ 117231 h 739806"/>
                <a:gd name="connsiteX12" fmla="*/ 2950412 w 3091088"/>
                <a:gd name="connsiteY12" fmla="*/ 128954 h 739806"/>
                <a:gd name="connsiteX13" fmla="*/ 2833181 w 3091088"/>
                <a:gd name="connsiteY13" fmla="*/ 152400 h 739806"/>
                <a:gd name="connsiteX14" fmla="*/ 2657335 w 3091088"/>
                <a:gd name="connsiteY14" fmla="*/ 164123 h 739806"/>
                <a:gd name="connsiteX15" fmla="*/ 2223581 w 3091088"/>
                <a:gd name="connsiteY15" fmla="*/ 175846 h 739806"/>
                <a:gd name="connsiteX16" fmla="*/ 2047735 w 3091088"/>
                <a:gd name="connsiteY16" fmla="*/ 246185 h 739806"/>
                <a:gd name="connsiteX17" fmla="*/ 1742935 w 3091088"/>
                <a:gd name="connsiteY17" fmla="*/ 281354 h 739806"/>
                <a:gd name="connsiteX18" fmla="*/ 1567088 w 3091088"/>
                <a:gd name="connsiteY18" fmla="*/ 304800 h 739806"/>
                <a:gd name="connsiteX19" fmla="*/ 2575273 w 3091088"/>
                <a:gd name="connsiteY19" fmla="*/ 293077 h 739806"/>
                <a:gd name="connsiteX20" fmla="*/ 1485027 w 3091088"/>
                <a:gd name="connsiteY20" fmla="*/ 246185 h 739806"/>
                <a:gd name="connsiteX21" fmla="*/ 875427 w 3091088"/>
                <a:gd name="connsiteY21" fmla="*/ 222739 h 739806"/>
                <a:gd name="connsiteX22" fmla="*/ 828535 w 3091088"/>
                <a:gd name="connsiteY22" fmla="*/ 211016 h 739806"/>
                <a:gd name="connsiteX23" fmla="*/ 2739396 w 3091088"/>
                <a:gd name="connsiteY23" fmla="*/ 234462 h 739806"/>
                <a:gd name="connsiteX24" fmla="*/ 2610442 w 3091088"/>
                <a:gd name="connsiteY24" fmla="*/ 257908 h 739806"/>
                <a:gd name="connsiteX25" fmla="*/ 2176688 w 3091088"/>
                <a:gd name="connsiteY25" fmla="*/ 304800 h 739806"/>
                <a:gd name="connsiteX26" fmla="*/ 676135 w 3091088"/>
                <a:gd name="connsiteY26" fmla="*/ 293077 h 739806"/>
                <a:gd name="connsiteX27" fmla="*/ 125150 w 3091088"/>
                <a:gd name="connsiteY27" fmla="*/ 222739 h 739806"/>
                <a:gd name="connsiteX28" fmla="*/ 7919 w 3091088"/>
                <a:gd name="connsiteY28" fmla="*/ 211016 h 739806"/>
                <a:gd name="connsiteX29" fmla="*/ 2856627 w 3091088"/>
                <a:gd name="connsiteY29" fmla="*/ 234462 h 739806"/>
                <a:gd name="connsiteX30" fmla="*/ 2633888 w 3091088"/>
                <a:gd name="connsiteY30" fmla="*/ 246185 h 739806"/>
                <a:gd name="connsiteX31" fmla="*/ 2481488 w 3091088"/>
                <a:gd name="connsiteY31" fmla="*/ 281354 h 739806"/>
                <a:gd name="connsiteX32" fmla="*/ 3091088 w 3091088"/>
                <a:gd name="connsiteY32" fmla="*/ 293077 h 739806"/>
                <a:gd name="connsiteX33" fmla="*/ 2973858 w 3091088"/>
                <a:gd name="connsiteY33" fmla="*/ 304800 h 739806"/>
                <a:gd name="connsiteX34" fmla="*/ 2821458 w 3091088"/>
                <a:gd name="connsiteY34" fmla="*/ 351693 h 739806"/>
                <a:gd name="connsiteX35" fmla="*/ 2422873 w 3091088"/>
                <a:gd name="connsiteY35" fmla="*/ 375139 h 739806"/>
                <a:gd name="connsiteX36" fmla="*/ 1707765 w 3091088"/>
                <a:gd name="connsiteY36" fmla="*/ 363416 h 739806"/>
                <a:gd name="connsiteX37" fmla="*/ 1778104 w 3091088"/>
                <a:gd name="connsiteY37" fmla="*/ 339969 h 739806"/>
                <a:gd name="connsiteX38" fmla="*/ 1918781 w 3091088"/>
                <a:gd name="connsiteY38" fmla="*/ 316523 h 739806"/>
                <a:gd name="connsiteX39" fmla="*/ 2258750 w 3091088"/>
                <a:gd name="connsiteY39" fmla="*/ 269631 h 739806"/>
                <a:gd name="connsiteX40" fmla="*/ 2047735 w 3091088"/>
                <a:gd name="connsiteY40" fmla="*/ 304800 h 739806"/>
                <a:gd name="connsiteX41" fmla="*/ 1203673 w 3091088"/>
                <a:gd name="connsiteY41" fmla="*/ 293077 h 739806"/>
                <a:gd name="connsiteX42" fmla="*/ 2493212 w 3091088"/>
                <a:gd name="connsiteY42" fmla="*/ 304800 h 739806"/>
                <a:gd name="connsiteX43" fmla="*/ 2364258 w 3091088"/>
                <a:gd name="connsiteY43" fmla="*/ 316523 h 739806"/>
                <a:gd name="connsiteX44" fmla="*/ 2153242 w 3091088"/>
                <a:gd name="connsiteY44" fmla="*/ 328246 h 739806"/>
                <a:gd name="connsiteX45" fmla="*/ 2047735 w 3091088"/>
                <a:gd name="connsiteY45" fmla="*/ 363416 h 739806"/>
                <a:gd name="connsiteX46" fmla="*/ 1824996 w 3091088"/>
                <a:gd name="connsiteY46" fmla="*/ 386862 h 739806"/>
                <a:gd name="connsiteX47" fmla="*/ 1707765 w 3091088"/>
                <a:gd name="connsiteY47" fmla="*/ 398585 h 739806"/>
                <a:gd name="connsiteX48" fmla="*/ 1578812 w 3091088"/>
                <a:gd name="connsiteY48" fmla="*/ 410308 h 739806"/>
                <a:gd name="connsiteX49" fmla="*/ 2774565 w 3091088"/>
                <a:gd name="connsiteY49" fmla="*/ 422031 h 739806"/>
                <a:gd name="connsiteX50" fmla="*/ 2622165 w 3091088"/>
                <a:gd name="connsiteY50" fmla="*/ 433754 h 739806"/>
                <a:gd name="connsiteX51" fmla="*/ 2481488 w 3091088"/>
                <a:gd name="connsiteY51" fmla="*/ 457200 h 739806"/>
                <a:gd name="connsiteX52" fmla="*/ 2071181 w 3091088"/>
                <a:gd name="connsiteY52" fmla="*/ 422031 h 739806"/>
                <a:gd name="connsiteX53" fmla="*/ 2200135 w 3091088"/>
                <a:gd name="connsiteY53" fmla="*/ 410308 h 739806"/>
                <a:gd name="connsiteX54" fmla="*/ 2422873 w 3091088"/>
                <a:gd name="connsiteY54" fmla="*/ 433754 h 739806"/>
                <a:gd name="connsiteX55" fmla="*/ 2317365 w 3091088"/>
                <a:gd name="connsiteY55" fmla="*/ 445477 h 739806"/>
                <a:gd name="connsiteX56" fmla="*/ 2047735 w 3091088"/>
                <a:gd name="connsiteY56" fmla="*/ 480646 h 739806"/>
                <a:gd name="connsiteX57" fmla="*/ 2082904 w 3091088"/>
                <a:gd name="connsiteY57" fmla="*/ 480646 h 739806"/>
                <a:gd name="connsiteX58" fmla="*/ 2258750 w 3091088"/>
                <a:gd name="connsiteY58" fmla="*/ 492369 h 739806"/>
                <a:gd name="connsiteX59" fmla="*/ 2411150 w 3091088"/>
                <a:gd name="connsiteY59" fmla="*/ 515816 h 739806"/>
                <a:gd name="connsiteX60" fmla="*/ 2364258 w 3091088"/>
                <a:gd name="connsiteY60" fmla="*/ 539262 h 739806"/>
                <a:gd name="connsiteX61" fmla="*/ 2223581 w 3091088"/>
                <a:gd name="connsiteY61" fmla="*/ 562708 h 739806"/>
                <a:gd name="connsiteX62" fmla="*/ 1836719 w 3091088"/>
                <a:gd name="connsiteY62" fmla="*/ 597877 h 739806"/>
                <a:gd name="connsiteX63" fmla="*/ 2387704 w 3091088"/>
                <a:gd name="connsiteY63" fmla="*/ 609600 h 739806"/>
                <a:gd name="connsiteX64" fmla="*/ 1719488 w 3091088"/>
                <a:gd name="connsiteY64" fmla="*/ 597877 h 739806"/>
                <a:gd name="connsiteX65" fmla="*/ 1789827 w 3091088"/>
                <a:gd name="connsiteY65" fmla="*/ 586154 h 739806"/>
                <a:gd name="connsiteX66" fmla="*/ 1942227 w 3091088"/>
                <a:gd name="connsiteY66" fmla="*/ 562708 h 739806"/>
                <a:gd name="connsiteX67" fmla="*/ 1485027 w 3091088"/>
                <a:gd name="connsiteY67" fmla="*/ 550985 h 739806"/>
                <a:gd name="connsiteX68" fmla="*/ 1531919 w 3091088"/>
                <a:gd name="connsiteY68" fmla="*/ 539262 h 739806"/>
                <a:gd name="connsiteX69" fmla="*/ 1637427 w 3091088"/>
                <a:gd name="connsiteY69" fmla="*/ 515816 h 739806"/>
                <a:gd name="connsiteX70" fmla="*/ 2258750 w 3091088"/>
                <a:gd name="connsiteY70" fmla="*/ 527539 h 739806"/>
                <a:gd name="connsiteX71" fmla="*/ 2305642 w 3091088"/>
                <a:gd name="connsiteY71" fmla="*/ 550985 h 739806"/>
                <a:gd name="connsiteX72" fmla="*/ 2176688 w 3091088"/>
                <a:gd name="connsiteY72" fmla="*/ 574431 h 739806"/>
                <a:gd name="connsiteX73" fmla="*/ 1965673 w 3091088"/>
                <a:gd name="connsiteY73" fmla="*/ 597877 h 739806"/>
                <a:gd name="connsiteX74" fmla="*/ 2200135 w 3091088"/>
                <a:gd name="connsiteY74" fmla="*/ 633046 h 739806"/>
                <a:gd name="connsiteX75" fmla="*/ 2329088 w 3091088"/>
                <a:gd name="connsiteY75" fmla="*/ 656493 h 739806"/>
                <a:gd name="connsiteX76" fmla="*/ 2633888 w 3091088"/>
                <a:gd name="connsiteY76" fmla="*/ 691662 h 739806"/>
                <a:gd name="connsiteX77" fmla="*/ 2610442 w 3091088"/>
                <a:gd name="connsiteY77" fmla="*/ 726831 h 739806"/>
                <a:gd name="connsiteX78" fmla="*/ 2551827 w 3091088"/>
                <a:gd name="connsiteY78" fmla="*/ 738554 h 739806"/>
                <a:gd name="connsiteX79" fmla="*/ 2399427 w 3091088"/>
                <a:gd name="connsiteY79" fmla="*/ 738554 h 739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091088" h="739806">
                  <a:moveTo>
                    <a:pt x="66535" y="0"/>
                  </a:moveTo>
                  <a:cubicBezTo>
                    <a:pt x="121243" y="7815"/>
                    <a:pt x="175586" y="18857"/>
                    <a:pt x="230658" y="23446"/>
                  </a:cubicBezTo>
                  <a:cubicBezTo>
                    <a:pt x="468610" y="43275"/>
                    <a:pt x="641309" y="26183"/>
                    <a:pt x="289273" y="46893"/>
                  </a:cubicBezTo>
                  <a:cubicBezTo>
                    <a:pt x="277550" y="58616"/>
                    <a:pt x="266840" y="71448"/>
                    <a:pt x="254104" y="82062"/>
                  </a:cubicBezTo>
                  <a:cubicBezTo>
                    <a:pt x="243280" y="91082"/>
                    <a:pt x="212634" y="92906"/>
                    <a:pt x="218935" y="105508"/>
                  </a:cubicBezTo>
                  <a:cubicBezTo>
                    <a:pt x="228346" y="124330"/>
                    <a:pt x="258012" y="121139"/>
                    <a:pt x="277550" y="128954"/>
                  </a:cubicBezTo>
                  <a:lnTo>
                    <a:pt x="2059458" y="105508"/>
                  </a:lnTo>
                  <a:cubicBezTo>
                    <a:pt x="2130345" y="104257"/>
                    <a:pt x="2312574" y="92280"/>
                    <a:pt x="2399427" y="82062"/>
                  </a:cubicBezTo>
                  <a:cubicBezTo>
                    <a:pt x="2423034" y="79285"/>
                    <a:pt x="2446071" y="72234"/>
                    <a:pt x="2469765" y="70339"/>
                  </a:cubicBezTo>
                  <a:cubicBezTo>
                    <a:pt x="2543877" y="64410"/>
                    <a:pt x="2618258" y="62524"/>
                    <a:pt x="2692504" y="58616"/>
                  </a:cubicBezTo>
                  <a:cubicBezTo>
                    <a:pt x="3123115" y="489227"/>
                    <a:pt x="2734093" y="83511"/>
                    <a:pt x="1051273" y="105508"/>
                  </a:cubicBezTo>
                  <a:cubicBezTo>
                    <a:pt x="1012004" y="106021"/>
                    <a:pt x="973119" y="113323"/>
                    <a:pt x="934042" y="117231"/>
                  </a:cubicBezTo>
                  <a:lnTo>
                    <a:pt x="2950412" y="128954"/>
                  </a:lnTo>
                  <a:cubicBezTo>
                    <a:pt x="2990256" y="129692"/>
                    <a:pt x="2872748" y="147652"/>
                    <a:pt x="2833181" y="152400"/>
                  </a:cubicBezTo>
                  <a:cubicBezTo>
                    <a:pt x="2774854" y="159399"/>
                    <a:pt x="2716037" y="161865"/>
                    <a:pt x="2657335" y="164123"/>
                  </a:cubicBezTo>
                  <a:cubicBezTo>
                    <a:pt x="2512804" y="169682"/>
                    <a:pt x="2368166" y="171938"/>
                    <a:pt x="2223581" y="175846"/>
                  </a:cubicBezTo>
                  <a:cubicBezTo>
                    <a:pt x="2143032" y="221874"/>
                    <a:pt x="2141920" y="232334"/>
                    <a:pt x="2047735" y="246185"/>
                  </a:cubicBezTo>
                  <a:cubicBezTo>
                    <a:pt x="1946549" y="261065"/>
                    <a:pt x="1844457" y="268973"/>
                    <a:pt x="1742935" y="281354"/>
                  </a:cubicBezTo>
                  <a:cubicBezTo>
                    <a:pt x="1684235" y="288512"/>
                    <a:pt x="1507959" y="303967"/>
                    <a:pt x="1567088" y="304800"/>
                  </a:cubicBezTo>
                  <a:lnTo>
                    <a:pt x="2575273" y="293077"/>
                  </a:lnTo>
                  <a:lnTo>
                    <a:pt x="1485027" y="246185"/>
                  </a:lnTo>
                  <a:cubicBezTo>
                    <a:pt x="792896" y="219565"/>
                    <a:pt x="1276680" y="249489"/>
                    <a:pt x="875427" y="222739"/>
                  </a:cubicBezTo>
                  <a:cubicBezTo>
                    <a:pt x="859796" y="218831"/>
                    <a:pt x="812424" y="210915"/>
                    <a:pt x="828535" y="211016"/>
                  </a:cubicBezTo>
                  <a:lnTo>
                    <a:pt x="2739396" y="234462"/>
                  </a:lnTo>
                  <a:cubicBezTo>
                    <a:pt x="2783070" y="235611"/>
                    <a:pt x="2653623" y="251265"/>
                    <a:pt x="2610442" y="257908"/>
                  </a:cubicBezTo>
                  <a:cubicBezTo>
                    <a:pt x="2434230" y="285017"/>
                    <a:pt x="2369112" y="287307"/>
                    <a:pt x="2176688" y="304800"/>
                  </a:cubicBezTo>
                  <a:lnTo>
                    <a:pt x="676135" y="293077"/>
                  </a:lnTo>
                  <a:cubicBezTo>
                    <a:pt x="601656" y="291547"/>
                    <a:pt x="130747" y="223457"/>
                    <a:pt x="125150" y="222739"/>
                  </a:cubicBezTo>
                  <a:cubicBezTo>
                    <a:pt x="86197" y="217745"/>
                    <a:pt x="-31353" y="210847"/>
                    <a:pt x="7919" y="211016"/>
                  </a:cubicBezTo>
                  <a:lnTo>
                    <a:pt x="2856627" y="234462"/>
                  </a:lnTo>
                  <a:cubicBezTo>
                    <a:pt x="2782381" y="238370"/>
                    <a:pt x="2707663" y="236963"/>
                    <a:pt x="2633888" y="246185"/>
                  </a:cubicBezTo>
                  <a:cubicBezTo>
                    <a:pt x="2582155" y="252652"/>
                    <a:pt x="2429625" y="276035"/>
                    <a:pt x="2481488" y="281354"/>
                  </a:cubicBezTo>
                  <a:cubicBezTo>
                    <a:pt x="2683665" y="302090"/>
                    <a:pt x="2887888" y="289169"/>
                    <a:pt x="3091088" y="293077"/>
                  </a:cubicBezTo>
                  <a:cubicBezTo>
                    <a:pt x="3052011" y="296985"/>
                    <a:pt x="3012233" y="296457"/>
                    <a:pt x="2973858" y="304800"/>
                  </a:cubicBezTo>
                  <a:cubicBezTo>
                    <a:pt x="2921921" y="316091"/>
                    <a:pt x="2874181" y="344962"/>
                    <a:pt x="2821458" y="351693"/>
                  </a:cubicBezTo>
                  <a:cubicBezTo>
                    <a:pt x="2689438" y="368547"/>
                    <a:pt x="2555735" y="367324"/>
                    <a:pt x="2422873" y="375139"/>
                  </a:cubicBezTo>
                  <a:cubicBezTo>
                    <a:pt x="2184504" y="371231"/>
                    <a:pt x="1945812" y="376401"/>
                    <a:pt x="1707765" y="363416"/>
                  </a:cubicBezTo>
                  <a:cubicBezTo>
                    <a:pt x="1683087" y="362070"/>
                    <a:pt x="1753978" y="345330"/>
                    <a:pt x="1778104" y="339969"/>
                  </a:cubicBezTo>
                  <a:cubicBezTo>
                    <a:pt x="1824511" y="329656"/>
                    <a:pt x="1872037" y="325179"/>
                    <a:pt x="1918781" y="316523"/>
                  </a:cubicBezTo>
                  <a:cubicBezTo>
                    <a:pt x="2178314" y="268462"/>
                    <a:pt x="2007563" y="287573"/>
                    <a:pt x="2258750" y="269631"/>
                  </a:cubicBezTo>
                  <a:cubicBezTo>
                    <a:pt x="2258290" y="269715"/>
                    <a:pt x="2074587" y="304800"/>
                    <a:pt x="2047735" y="304800"/>
                  </a:cubicBezTo>
                  <a:cubicBezTo>
                    <a:pt x="1766354" y="304800"/>
                    <a:pt x="922292" y="293077"/>
                    <a:pt x="1203673" y="293077"/>
                  </a:cubicBezTo>
                  <a:lnTo>
                    <a:pt x="2493212" y="304800"/>
                  </a:lnTo>
                  <a:cubicBezTo>
                    <a:pt x="2450227" y="308708"/>
                    <a:pt x="2407318" y="313553"/>
                    <a:pt x="2364258" y="316523"/>
                  </a:cubicBezTo>
                  <a:cubicBezTo>
                    <a:pt x="2293978" y="321370"/>
                    <a:pt x="2222929" y="317922"/>
                    <a:pt x="2153242" y="328246"/>
                  </a:cubicBezTo>
                  <a:cubicBezTo>
                    <a:pt x="2116571" y="333679"/>
                    <a:pt x="2084229" y="356899"/>
                    <a:pt x="2047735" y="363416"/>
                  </a:cubicBezTo>
                  <a:cubicBezTo>
                    <a:pt x="1974241" y="376540"/>
                    <a:pt x="1899256" y="379180"/>
                    <a:pt x="1824996" y="386862"/>
                  </a:cubicBezTo>
                  <a:lnTo>
                    <a:pt x="1707765" y="398585"/>
                  </a:lnTo>
                  <a:lnTo>
                    <a:pt x="1578812" y="410308"/>
                  </a:lnTo>
                  <a:lnTo>
                    <a:pt x="2774565" y="422031"/>
                  </a:lnTo>
                  <a:cubicBezTo>
                    <a:pt x="2825502" y="423176"/>
                    <a:pt x="2672752" y="427684"/>
                    <a:pt x="2622165" y="433754"/>
                  </a:cubicBezTo>
                  <a:cubicBezTo>
                    <a:pt x="2574964" y="439418"/>
                    <a:pt x="2528380" y="449385"/>
                    <a:pt x="2481488" y="457200"/>
                  </a:cubicBezTo>
                  <a:cubicBezTo>
                    <a:pt x="2344719" y="445477"/>
                    <a:pt x="2206584" y="444598"/>
                    <a:pt x="2071181" y="422031"/>
                  </a:cubicBezTo>
                  <a:cubicBezTo>
                    <a:pt x="2028606" y="414935"/>
                    <a:pt x="2156997" y="408870"/>
                    <a:pt x="2200135" y="410308"/>
                  </a:cubicBezTo>
                  <a:cubicBezTo>
                    <a:pt x="2274750" y="412795"/>
                    <a:pt x="2348627" y="425939"/>
                    <a:pt x="2422873" y="433754"/>
                  </a:cubicBezTo>
                  <a:lnTo>
                    <a:pt x="2317365" y="445477"/>
                  </a:lnTo>
                  <a:lnTo>
                    <a:pt x="2047735" y="480646"/>
                  </a:lnTo>
                  <a:cubicBezTo>
                    <a:pt x="1970361" y="489749"/>
                    <a:pt x="1740775" y="505084"/>
                    <a:pt x="2082904" y="480646"/>
                  </a:cubicBezTo>
                  <a:cubicBezTo>
                    <a:pt x="2141519" y="484554"/>
                    <a:pt x="2200339" y="486111"/>
                    <a:pt x="2258750" y="492369"/>
                  </a:cubicBezTo>
                  <a:cubicBezTo>
                    <a:pt x="2309855" y="497845"/>
                    <a:pt x="2364182" y="494941"/>
                    <a:pt x="2411150" y="515816"/>
                  </a:cubicBezTo>
                  <a:cubicBezTo>
                    <a:pt x="2427119" y="522914"/>
                    <a:pt x="2381212" y="535024"/>
                    <a:pt x="2364258" y="539262"/>
                  </a:cubicBezTo>
                  <a:cubicBezTo>
                    <a:pt x="2318138" y="550792"/>
                    <a:pt x="2270607" y="555741"/>
                    <a:pt x="2223581" y="562708"/>
                  </a:cubicBezTo>
                  <a:cubicBezTo>
                    <a:pt x="2017214" y="593281"/>
                    <a:pt x="2059950" y="585475"/>
                    <a:pt x="1836719" y="597877"/>
                  </a:cubicBezTo>
                  <a:lnTo>
                    <a:pt x="2387704" y="609600"/>
                  </a:lnTo>
                  <a:cubicBezTo>
                    <a:pt x="2164931" y="609600"/>
                    <a:pt x="1942090" y="606606"/>
                    <a:pt x="1719488" y="597877"/>
                  </a:cubicBezTo>
                  <a:cubicBezTo>
                    <a:pt x="1695737" y="596946"/>
                    <a:pt x="1766296" y="589516"/>
                    <a:pt x="1789827" y="586154"/>
                  </a:cubicBezTo>
                  <a:cubicBezTo>
                    <a:pt x="1938868" y="564863"/>
                    <a:pt x="1830277" y="585098"/>
                    <a:pt x="1942227" y="562708"/>
                  </a:cubicBezTo>
                  <a:cubicBezTo>
                    <a:pt x="1789827" y="558800"/>
                    <a:pt x="1637229" y="559682"/>
                    <a:pt x="1485027" y="550985"/>
                  </a:cubicBezTo>
                  <a:cubicBezTo>
                    <a:pt x="1468942" y="550066"/>
                    <a:pt x="1516220" y="542885"/>
                    <a:pt x="1531919" y="539262"/>
                  </a:cubicBezTo>
                  <a:lnTo>
                    <a:pt x="1637427" y="515816"/>
                  </a:lnTo>
                  <a:cubicBezTo>
                    <a:pt x="1844535" y="519724"/>
                    <a:pt x="2051892" y="516652"/>
                    <a:pt x="2258750" y="527539"/>
                  </a:cubicBezTo>
                  <a:cubicBezTo>
                    <a:pt x="2276201" y="528457"/>
                    <a:pt x="2320815" y="542315"/>
                    <a:pt x="2305642" y="550985"/>
                  </a:cubicBezTo>
                  <a:cubicBezTo>
                    <a:pt x="2267709" y="572661"/>
                    <a:pt x="2219843" y="567617"/>
                    <a:pt x="2176688" y="574431"/>
                  </a:cubicBezTo>
                  <a:cubicBezTo>
                    <a:pt x="2119361" y="583483"/>
                    <a:pt x="2020231" y="592421"/>
                    <a:pt x="1965673" y="597877"/>
                  </a:cubicBezTo>
                  <a:cubicBezTo>
                    <a:pt x="2169779" y="618287"/>
                    <a:pt x="1996476" y="597106"/>
                    <a:pt x="2200135" y="633046"/>
                  </a:cubicBezTo>
                  <a:cubicBezTo>
                    <a:pt x="2342936" y="658246"/>
                    <a:pt x="2229273" y="631537"/>
                    <a:pt x="2329088" y="656493"/>
                  </a:cubicBezTo>
                  <a:cubicBezTo>
                    <a:pt x="2193436" y="746928"/>
                    <a:pt x="2329227" y="646527"/>
                    <a:pt x="2633888" y="691662"/>
                  </a:cubicBezTo>
                  <a:cubicBezTo>
                    <a:pt x="2647825" y="693727"/>
                    <a:pt x="2622675" y="719841"/>
                    <a:pt x="2610442" y="726831"/>
                  </a:cubicBezTo>
                  <a:cubicBezTo>
                    <a:pt x="2593142" y="736717"/>
                    <a:pt x="2571722" y="737449"/>
                    <a:pt x="2551827" y="738554"/>
                  </a:cubicBezTo>
                  <a:cubicBezTo>
                    <a:pt x="2501105" y="741372"/>
                    <a:pt x="2450227" y="738554"/>
                    <a:pt x="2399427" y="73855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3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600"/>
                                  </p:stCondLst>
                                  <p:childTnLst>
                                    <p:set>
                                      <p:cBhvr>
                                        <p:cTn id="12" dur="1" fill="hold">
                                          <p:stCondLst>
                                            <p:cond delay="0"/>
                                          </p:stCondLst>
                                        </p:cTn>
                                        <p:tgtEl>
                                          <p:spTgt spid="7172"/>
                                        </p:tgtEl>
                                        <p:attrNameLst>
                                          <p:attrName>style.visibility</p:attrName>
                                        </p:attrNameLst>
                                      </p:cBhvr>
                                      <p:to>
                                        <p:strVal val="visible"/>
                                      </p:to>
                                    </p:set>
                                    <p:animEffect transition="in" filter="fade">
                                      <p:cBhvr>
                                        <p:cTn id="13" dur="500"/>
                                        <p:tgtEl>
                                          <p:spTgt spid="7172"/>
                                        </p:tgtEl>
                                      </p:cBhvr>
                                    </p:animEffect>
                                  </p:childTnLst>
                                </p:cTn>
                              </p:par>
                              <p:par>
                                <p:cTn id="14" presetID="10" presetClass="entr" presetSubtype="0" fill="hold" nodeType="withEffect">
                                  <p:stCondLst>
                                    <p:cond delay="900"/>
                                  </p:stCondLst>
                                  <p:childTnLst>
                                    <p:set>
                                      <p:cBhvr>
                                        <p:cTn id="15" dur="1" fill="hold">
                                          <p:stCondLst>
                                            <p:cond delay="0"/>
                                          </p:stCondLst>
                                        </p:cTn>
                                        <p:tgtEl>
                                          <p:spTgt spid="7173"/>
                                        </p:tgtEl>
                                        <p:attrNameLst>
                                          <p:attrName>style.visibility</p:attrName>
                                        </p:attrNameLst>
                                      </p:cBhvr>
                                      <p:to>
                                        <p:strVal val="visible"/>
                                      </p:to>
                                    </p:set>
                                    <p:animEffect transition="in" filter="fade">
                                      <p:cBhvr>
                                        <p:cTn id="16" dur="500"/>
                                        <p:tgtEl>
                                          <p:spTgt spid="7173"/>
                                        </p:tgtEl>
                                      </p:cBhvr>
                                    </p:animEffect>
                                  </p:childTnLst>
                                </p:cTn>
                              </p:par>
                              <p:par>
                                <p:cTn id="17" presetID="10" presetClass="entr" presetSubtype="0" fill="hold" grpId="0" nodeType="withEffect">
                                  <p:stCondLst>
                                    <p:cond delay="120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par>
                                <p:cTn id="20" presetID="10" presetClass="entr" presetSubtype="0" fill="hold" nodeType="withEffect">
                                  <p:stCondLst>
                                    <p:cond delay="1500"/>
                                  </p:stCondLst>
                                  <p:childTnLst>
                                    <p:set>
                                      <p:cBhvr>
                                        <p:cTn id="21" dur="1" fill="hold">
                                          <p:stCondLst>
                                            <p:cond delay="0"/>
                                          </p:stCondLst>
                                        </p:cTn>
                                        <p:tgtEl>
                                          <p:spTgt spid="7175"/>
                                        </p:tgtEl>
                                        <p:attrNameLst>
                                          <p:attrName>style.visibility</p:attrName>
                                        </p:attrNameLst>
                                      </p:cBhvr>
                                      <p:to>
                                        <p:strVal val="visible"/>
                                      </p:to>
                                    </p:set>
                                    <p:animEffect transition="in" filter="fade">
                                      <p:cBhvr>
                                        <p:cTn id="22" dur="500"/>
                                        <p:tgtEl>
                                          <p:spTgt spid="7175"/>
                                        </p:tgtEl>
                                      </p:cBhvr>
                                    </p:animEffect>
                                  </p:childTnLst>
                                </p:cTn>
                              </p:par>
                              <p:par>
                                <p:cTn id="23" presetID="10" presetClass="entr" presetSubtype="0" fill="hold" grpId="0" nodeType="withEffect">
                                  <p:stCondLst>
                                    <p:cond delay="180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grpId="0" nodeType="withEffect">
                                  <p:stCondLst>
                                    <p:cond delay="270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500"/>
                                        <p:tgtEl>
                                          <p:spTgt spid="45"/>
                                        </p:tgtEl>
                                      </p:cBhvr>
                                    </p:animEffect>
                                  </p:childTnLst>
                                </p:cTn>
                              </p:par>
                              <p:par>
                                <p:cTn id="29" presetID="10" presetClass="entr" presetSubtype="0" fill="hold" nodeType="withEffect">
                                  <p:stCondLst>
                                    <p:cond delay="3000"/>
                                  </p:stCondLst>
                                  <p:childTnLst>
                                    <p:set>
                                      <p:cBhvr>
                                        <p:cTn id="30" dur="1" fill="hold">
                                          <p:stCondLst>
                                            <p:cond delay="0"/>
                                          </p:stCondLst>
                                        </p:cTn>
                                        <p:tgtEl>
                                          <p:spTgt spid="7180"/>
                                        </p:tgtEl>
                                        <p:attrNameLst>
                                          <p:attrName>style.visibility</p:attrName>
                                        </p:attrNameLst>
                                      </p:cBhvr>
                                      <p:to>
                                        <p:strVal val="visible"/>
                                      </p:to>
                                    </p:set>
                                    <p:animEffect transition="in" filter="fade">
                                      <p:cBhvr>
                                        <p:cTn id="31" dur="500"/>
                                        <p:tgtEl>
                                          <p:spTgt spid="7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6" grpId="0"/>
      <p:bldP spid="40" grpId="0"/>
      <p:bldP spid="4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9712" y="411510"/>
            <a:ext cx="1219805" cy="3770263"/>
          </a:xfrm>
          <a:prstGeom prst="rect">
            <a:avLst/>
          </a:prstGeom>
          <a:noFill/>
        </p:spPr>
        <p:txBody>
          <a:bodyPr>
            <a:spAutoFit/>
          </a:bodyPr>
          <a:lstStyle/>
          <a:p>
            <a:pPr>
              <a:defRPr/>
            </a:pPr>
            <a:r>
              <a:rPr lang="en-US" altLang="zh-CN" sz="23900" dirty="0">
                <a:blipFill dpi="0" rotWithShape="1">
                  <a:blip r:embed="rId1"/>
                  <a:srcRect/>
                  <a:stretch>
                    <a:fillRect/>
                  </a:stretch>
                </a:blipFill>
                <a:latin typeface="Cooper Std Black" pitchFamily="18" charset="0"/>
              </a:rPr>
              <a:t>3</a:t>
            </a:r>
            <a:endParaRPr lang="zh-CN" altLang="en-US" sz="23900" dirty="0">
              <a:blipFill dpi="0" rotWithShape="1">
                <a:blip r:embed="rId1"/>
                <a:srcRect/>
                <a:stretch>
                  <a:fillRect/>
                </a:stretch>
              </a:blipFill>
              <a:latin typeface="Cooper Std Black" pitchFamily="18" charset="0"/>
            </a:endParaRPr>
          </a:p>
        </p:txBody>
      </p:sp>
      <p:sp>
        <p:nvSpPr>
          <p:cNvPr id="4" name="Rectangle 17"/>
          <p:cNvSpPr/>
          <p:nvPr/>
        </p:nvSpPr>
        <p:spPr>
          <a:xfrm>
            <a:off x="4478020" y="2360613"/>
            <a:ext cx="3067685" cy="521970"/>
          </a:xfrm>
          <a:prstGeom prst="rect">
            <a:avLst/>
          </a:prstGeom>
          <a:ln w="31750">
            <a:noFill/>
          </a:ln>
          <a:effectLst>
            <a:outerShdw blurRad="50800" dist="25400" dir="2700000" algn="ctr"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txBody>
          <a:bodyPr wrap="none">
            <a:spAutoFit/>
          </a:bodyPr>
          <a:lstStyle/>
          <a:p>
            <a:pPr algn="ctr">
              <a:defRPr/>
            </a:pPr>
            <a:r>
              <a:rPr lang="en-US" sz="2800" b="1" dirty="0">
                <a:solidFill>
                  <a:schemeClr val="tx1">
                    <a:lumMod val="75000"/>
                    <a:lumOff val="25000"/>
                  </a:schemeClr>
                </a:solidFill>
                <a:latin typeface="微软雅黑" pitchFamily="34" charset="-122"/>
                <a:ea typeface="微软雅黑" pitchFamily="34" charset="-122"/>
                <a:cs typeface="Open Sans" pitchFamily="34" charset="0"/>
              </a:rPr>
              <a:t>RBAC </a:t>
            </a:r>
            <a:r>
              <a:rPr lang="zh-CN" altLang="en-US" sz="2800" b="1" dirty="0">
                <a:solidFill>
                  <a:srgbClr val="C00000"/>
                </a:solidFill>
                <a:latin typeface="微软雅黑" pitchFamily="34" charset="-122"/>
                <a:ea typeface="微软雅黑" pitchFamily="34" charset="-122"/>
                <a:cs typeface="Open Sans" pitchFamily="34" charset="0"/>
              </a:rPr>
              <a:t>数据库设计</a:t>
            </a:r>
            <a:endParaRPr lang="zh-CN" altLang="en-US" sz="2800" b="1" dirty="0">
              <a:solidFill>
                <a:srgbClr val="C00000"/>
              </a:solidFill>
              <a:latin typeface="微软雅黑" pitchFamily="34" charset="-122"/>
              <a:ea typeface="微软雅黑" pitchFamily="34" charset="-122"/>
              <a:cs typeface="Open Sans" pitchFamily="34" charset="0"/>
            </a:endParaRPr>
          </a:p>
        </p:txBody>
      </p:sp>
      <p:cxnSp>
        <p:nvCxnSpPr>
          <p:cNvPr id="7" name="直接连接符 6"/>
          <p:cNvCxnSpPr/>
          <p:nvPr/>
        </p:nvCxnSpPr>
        <p:spPr>
          <a:xfrm>
            <a:off x="4273550" y="2884488"/>
            <a:ext cx="3744913" cy="0"/>
          </a:xfrm>
          <a:prstGeom prst="line">
            <a:avLst/>
          </a:prstGeom>
          <a:ln w="31750">
            <a:solidFill>
              <a:schemeClr val="bg2">
                <a:lumMod val="50000"/>
              </a:schemeClr>
            </a:solidFill>
          </a:ln>
          <a:effectLst>
            <a:outerShdw blurRad="50800" dist="25400" dir="2700000" algn="ctr"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6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119230" y="267494"/>
            <a:ext cx="6905545" cy="398780"/>
            <a:chOff x="1119228" y="267494"/>
            <a:chExt cx="6905545" cy="398780"/>
          </a:xfrm>
          <a:effectLst>
            <a:outerShdw blurRad="38100" dist="38100" dir="2700000" algn="ctr" rotWithShape="0">
              <a:srgbClr val="000000">
                <a:alpha val="25000"/>
              </a:srgbClr>
            </a:outerShdw>
          </a:effectLst>
        </p:grpSpPr>
        <p:sp>
          <p:nvSpPr>
            <p:cNvPr id="15" name="Rectangle 17"/>
            <p:cNvSpPr/>
            <p:nvPr/>
          </p:nvSpPr>
          <p:spPr>
            <a:xfrm>
              <a:off x="3491239" y="267494"/>
              <a:ext cx="2161540" cy="398780"/>
            </a:xfrm>
            <a:prstGeom prst="rect">
              <a:avLst/>
            </a:prstGeom>
          </p:spPr>
          <p:txBody>
            <a:bodyPr wrap="none">
              <a:spAutoFit/>
            </a:bodyPr>
            <a:lstStyle/>
            <a:p>
              <a:pPr algn="ctr">
                <a:defRPr/>
              </a:pPr>
              <a:r>
                <a:rPr lang="en-US" altLang="zh-CN" sz="2000" b="1" dirty="0">
                  <a:solidFill>
                    <a:schemeClr val="tx1">
                      <a:lumMod val="75000"/>
                      <a:lumOff val="25000"/>
                    </a:schemeClr>
                  </a:solidFill>
                  <a:latin typeface="微软雅黑" pitchFamily="34" charset="-122"/>
                  <a:ea typeface="微软雅黑" pitchFamily="34" charset="-122"/>
                  <a:cs typeface="Open Sans" pitchFamily="34" charset="0"/>
                </a:rPr>
                <a:t>RBAC</a:t>
              </a:r>
              <a:r>
                <a:rPr lang="zh-CN" altLang="en-US" sz="2000" b="1" dirty="0">
                  <a:solidFill>
                    <a:schemeClr val="tx1">
                      <a:lumMod val="75000"/>
                      <a:lumOff val="25000"/>
                    </a:schemeClr>
                  </a:solidFill>
                  <a:latin typeface="微软雅黑" pitchFamily="34" charset="-122"/>
                  <a:ea typeface="微软雅黑" pitchFamily="34" charset="-122"/>
                  <a:cs typeface="Open Sans" pitchFamily="34" charset="0"/>
                </a:rPr>
                <a:t>的功能模块</a:t>
              </a:r>
              <a:endParaRPr lang="zh-CN" altLang="en-US" sz="2000" b="1" dirty="0">
                <a:solidFill>
                  <a:schemeClr val="tx1">
                    <a:lumMod val="75000"/>
                    <a:lumOff val="25000"/>
                  </a:schemeClr>
                </a:solidFill>
                <a:latin typeface="微软雅黑" pitchFamily="34" charset="-122"/>
                <a:ea typeface="微软雅黑" pitchFamily="34" charset="-122"/>
                <a:cs typeface="Open Sans" pitchFamily="34" charset="0"/>
              </a:endParaRPr>
            </a:p>
          </p:txBody>
        </p:sp>
        <p:cxnSp>
          <p:nvCxnSpPr>
            <p:cNvPr id="16" name="直接连接符 15"/>
            <p:cNvCxnSpPr/>
            <p:nvPr/>
          </p:nvCxnSpPr>
          <p:spPr>
            <a:xfrm>
              <a:off x="1119228" y="452160"/>
              <a:ext cx="2088232"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936541" y="452160"/>
              <a:ext cx="2088232"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3" name="图片 2" descr="截屏2020-11-17 下午4.11.24"/>
          <p:cNvPicPr>
            <a:picLocks noChangeAspect="1"/>
          </p:cNvPicPr>
          <p:nvPr/>
        </p:nvPicPr>
        <p:blipFill>
          <a:blip r:embed="rId1"/>
          <a:stretch>
            <a:fillRect/>
          </a:stretch>
        </p:blipFill>
        <p:spPr>
          <a:xfrm>
            <a:off x="1607185" y="854075"/>
            <a:ext cx="5929630" cy="421005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6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119230" y="267494"/>
            <a:ext cx="6905545" cy="398780"/>
            <a:chOff x="1119228" y="267494"/>
            <a:chExt cx="6905545" cy="398780"/>
          </a:xfrm>
          <a:effectLst>
            <a:outerShdw blurRad="38100" dist="38100" dir="2700000" algn="ctr" rotWithShape="0">
              <a:srgbClr val="000000">
                <a:alpha val="25000"/>
              </a:srgbClr>
            </a:outerShdw>
          </a:effectLst>
        </p:grpSpPr>
        <p:sp>
          <p:nvSpPr>
            <p:cNvPr id="15" name="Rectangle 17"/>
            <p:cNvSpPr/>
            <p:nvPr/>
          </p:nvSpPr>
          <p:spPr>
            <a:xfrm>
              <a:off x="3491240" y="267494"/>
              <a:ext cx="2161541" cy="398780"/>
            </a:xfrm>
            <a:prstGeom prst="rect">
              <a:avLst/>
            </a:prstGeom>
          </p:spPr>
          <p:txBody>
            <a:bodyPr wrap="none">
              <a:spAutoFit/>
            </a:bodyPr>
            <a:lstStyle/>
            <a:p>
              <a:pPr algn="ctr">
                <a:defRPr/>
              </a:pPr>
              <a:r>
                <a:rPr lang="en-US" altLang="zh-CN" sz="2000" b="1" dirty="0">
                  <a:solidFill>
                    <a:schemeClr val="tx1">
                      <a:lumMod val="75000"/>
                      <a:lumOff val="25000"/>
                    </a:schemeClr>
                  </a:solidFill>
                  <a:latin typeface="微软雅黑" pitchFamily="34" charset="-122"/>
                  <a:ea typeface="微软雅黑" pitchFamily="34" charset="-122"/>
                  <a:cs typeface="Open Sans" pitchFamily="34" charset="0"/>
                </a:rPr>
                <a:t>RBAC</a:t>
              </a:r>
              <a:r>
                <a:rPr lang="zh-CN" altLang="en-US" sz="2000" b="1" dirty="0">
                  <a:solidFill>
                    <a:schemeClr val="tx1">
                      <a:lumMod val="75000"/>
                      <a:lumOff val="25000"/>
                    </a:schemeClr>
                  </a:solidFill>
                  <a:latin typeface="微软雅黑" pitchFamily="34" charset="-122"/>
                  <a:ea typeface="微软雅黑" pitchFamily="34" charset="-122"/>
                  <a:cs typeface="Open Sans" pitchFamily="34" charset="0"/>
                </a:rPr>
                <a:t>的执行流程</a:t>
              </a:r>
              <a:endParaRPr lang="zh-CN" altLang="en-US" sz="2000" b="1" dirty="0">
                <a:solidFill>
                  <a:schemeClr val="tx1">
                    <a:lumMod val="75000"/>
                    <a:lumOff val="25000"/>
                  </a:schemeClr>
                </a:solidFill>
                <a:latin typeface="微软雅黑" pitchFamily="34" charset="-122"/>
                <a:ea typeface="微软雅黑" pitchFamily="34" charset="-122"/>
                <a:cs typeface="Open Sans" pitchFamily="34" charset="0"/>
              </a:endParaRPr>
            </a:p>
          </p:txBody>
        </p:sp>
        <p:cxnSp>
          <p:nvCxnSpPr>
            <p:cNvPr id="16" name="直接连接符 15"/>
            <p:cNvCxnSpPr/>
            <p:nvPr/>
          </p:nvCxnSpPr>
          <p:spPr>
            <a:xfrm>
              <a:off x="1119228" y="452160"/>
              <a:ext cx="2088232"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936541" y="452160"/>
              <a:ext cx="2088232"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2" name="图片 1" descr="截屏2020-11-17 下午4.12.12"/>
          <p:cNvPicPr>
            <a:picLocks noChangeAspect="1"/>
          </p:cNvPicPr>
          <p:nvPr/>
        </p:nvPicPr>
        <p:blipFill>
          <a:blip r:embed="rId1"/>
          <a:stretch>
            <a:fillRect/>
          </a:stretch>
        </p:blipFill>
        <p:spPr>
          <a:xfrm>
            <a:off x="2405380" y="811530"/>
            <a:ext cx="4333875" cy="407797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6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119230" y="267494"/>
            <a:ext cx="6905545" cy="398780"/>
            <a:chOff x="1119228" y="267494"/>
            <a:chExt cx="6905545" cy="398780"/>
          </a:xfrm>
          <a:effectLst>
            <a:outerShdw blurRad="38100" dist="38100" dir="2700000" algn="ctr" rotWithShape="0">
              <a:srgbClr val="000000">
                <a:alpha val="25000"/>
              </a:srgbClr>
            </a:outerShdw>
          </a:effectLst>
        </p:grpSpPr>
        <p:sp>
          <p:nvSpPr>
            <p:cNvPr id="15" name="Rectangle 17"/>
            <p:cNvSpPr/>
            <p:nvPr/>
          </p:nvSpPr>
          <p:spPr>
            <a:xfrm>
              <a:off x="3843976" y="267494"/>
              <a:ext cx="1456056" cy="398780"/>
            </a:xfrm>
            <a:prstGeom prst="rect">
              <a:avLst/>
            </a:prstGeom>
          </p:spPr>
          <p:txBody>
            <a:bodyPr wrap="none">
              <a:spAutoFit/>
            </a:bodyPr>
            <a:lstStyle/>
            <a:p>
              <a:pPr algn="ctr">
                <a:defRPr/>
              </a:pPr>
              <a:r>
                <a:rPr lang="zh-CN" altLang="en-US" sz="2000" b="1" dirty="0">
                  <a:solidFill>
                    <a:schemeClr val="tx1">
                      <a:lumMod val="75000"/>
                      <a:lumOff val="25000"/>
                    </a:schemeClr>
                  </a:solidFill>
                  <a:latin typeface="微软雅黑" pitchFamily="34" charset="-122"/>
                  <a:ea typeface="微软雅黑" pitchFamily="34" charset="-122"/>
                  <a:cs typeface="Open Sans" pitchFamily="34" charset="0"/>
                </a:rPr>
                <a:t>数据库模型</a:t>
              </a:r>
              <a:endParaRPr lang="zh-CN" altLang="en-US" sz="2000" b="1" dirty="0">
                <a:solidFill>
                  <a:schemeClr val="tx1">
                    <a:lumMod val="75000"/>
                    <a:lumOff val="25000"/>
                  </a:schemeClr>
                </a:solidFill>
                <a:latin typeface="微软雅黑" pitchFamily="34" charset="-122"/>
                <a:ea typeface="微软雅黑" pitchFamily="34" charset="-122"/>
                <a:cs typeface="Open Sans" pitchFamily="34" charset="0"/>
              </a:endParaRPr>
            </a:p>
          </p:txBody>
        </p:sp>
        <p:cxnSp>
          <p:nvCxnSpPr>
            <p:cNvPr id="16" name="直接连接符 15"/>
            <p:cNvCxnSpPr/>
            <p:nvPr/>
          </p:nvCxnSpPr>
          <p:spPr>
            <a:xfrm>
              <a:off x="1119228" y="452160"/>
              <a:ext cx="2088232"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936541" y="452160"/>
              <a:ext cx="2088232"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680210" y="1463675"/>
            <a:ext cx="5784215" cy="2461260"/>
          </a:xfrm>
          <a:prstGeom prst="rect">
            <a:avLst/>
          </a:prstGeom>
          <a:noFill/>
        </p:spPr>
        <p:txBody>
          <a:bodyPr wrap="square" rtlCol="0" anchor="t">
            <a:spAutoFit/>
          </a:bodyPr>
          <a:p>
            <a:r>
              <a:rPr lang="en-US" altLang="zh-CN" sz="2200"/>
              <a:t>        </a:t>
            </a:r>
            <a:r>
              <a:rPr lang="zh-CN" altLang="en-US" sz="2200"/>
              <a:t>RBAC就是用户通过角色与权限进行关联。即一个用户拥有若干角色，每一个角色拥有拥有若干权限。这样就形成了“用户-角色-权限”的授权模型，为了要将这三张表关联起来，我们还需要用户-角色表以及角色-权限表，将用户表、角色表、权限表的主键关联起来，就形成了RBAC经典五表结构。</a:t>
            </a:r>
            <a:endParaRPr lang="zh-CN" altLang="en-US" sz="220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6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119230" y="267494"/>
            <a:ext cx="6905545" cy="398780"/>
            <a:chOff x="1119228" y="267494"/>
            <a:chExt cx="6905545" cy="398780"/>
          </a:xfrm>
          <a:effectLst>
            <a:outerShdw blurRad="38100" dist="38100" dir="2700000" algn="ctr" rotWithShape="0">
              <a:srgbClr val="000000">
                <a:alpha val="25000"/>
              </a:srgbClr>
            </a:outerShdw>
          </a:effectLst>
        </p:grpSpPr>
        <p:sp>
          <p:nvSpPr>
            <p:cNvPr id="15" name="Rectangle 17"/>
            <p:cNvSpPr/>
            <p:nvPr/>
          </p:nvSpPr>
          <p:spPr>
            <a:xfrm>
              <a:off x="3538863" y="267494"/>
              <a:ext cx="2066290" cy="398780"/>
            </a:xfrm>
            <a:prstGeom prst="rect">
              <a:avLst/>
            </a:prstGeom>
          </p:spPr>
          <p:txBody>
            <a:bodyPr wrap="none">
              <a:spAutoFit/>
            </a:bodyPr>
            <a:lstStyle/>
            <a:p>
              <a:pPr algn="ctr">
                <a:defRPr/>
              </a:pPr>
              <a:r>
                <a:rPr lang="en-US" altLang="zh-CN" sz="2000" b="1" dirty="0">
                  <a:solidFill>
                    <a:schemeClr val="tx1">
                      <a:lumMod val="75000"/>
                      <a:lumOff val="25000"/>
                    </a:schemeClr>
                  </a:solidFill>
                  <a:latin typeface="微软雅黑" pitchFamily="34" charset="-122"/>
                  <a:ea typeface="微软雅黑" pitchFamily="34" charset="-122"/>
                  <a:cs typeface="Open Sans" pitchFamily="34" charset="0"/>
                </a:rPr>
                <a:t>RBAC0</a:t>
              </a:r>
              <a:r>
                <a:rPr lang="zh-CN" altLang="en-US" sz="2000" b="1" dirty="0">
                  <a:solidFill>
                    <a:schemeClr val="tx1">
                      <a:lumMod val="75000"/>
                      <a:lumOff val="25000"/>
                    </a:schemeClr>
                  </a:solidFill>
                  <a:latin typeface="微软雅黑" pitchFamily="34" charset="-122"/>
                  <a:ea typeface="微软雅黑" pitchFamily="34" charset="-122"/>
                  <a:cs typeface="Open Sans" pitchFamily="34" charset="0"/>
                </a:rPr>
                <a:t>建表结构</a:t>
              </a:r>
              <a:endParaRPr lang="zh-CN" altLang="en-US" sz="2000" b="1" dirty="0">
                <a:solidFill>
                  <a:schemeClr val="tx1">
                    <a:lumMod val="75000"/>
                    <a:lumOff val="25000"/>
                  </a:schemeClr>
                </a:solidFill>
                <a:latin typeface="微软雅黑" pitchFamily="34" charset="-122"/>
                <a:ea typeface="微软雅黑" pitchFamily="34" charset="-122"/>
                <a:cs typeface="Open Sans" pitchFamily="34" charset="0"/>
              </a:endParaRPr>
            </a:p>
          </p:txBody>
        </p:sp>
        <p:cxnSp>
          <p:nvCxnSpPr>
            <p:cNvPr id="16" name="直接连接符 15"/>
            <p:cNvCxnSpPr/>
            <p:nvPr/>
          </p:nvCxnSpPr>
          <p:spPr>
            <a:xfrm>
              <a:off x="1119228" y="452160"/>
              <a:ext cx="2088232"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936541" y="452160"/>
              <a:ext cx="2088232"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567180" y="822960"/>
            <a:ext cx="6009640" cy="4154170"/>
          </a:xfrm>
          <a:prstGeom prst="rect">
            <a:avLst/>
          </a:prstGeom>
          <a:noFill/>
        </p:spPr>
        <p:txBody>
          <a:bodyPr wrap="square" rtlCol="0" anchor="t">
            <a:spAutoFit/>
          </a:bodyPr>
          <a:p>
            <a:r>
              <a:rPr lang="zh-CN" altLang="en-US" sz="2200"/>
              <a:t>我们需要</a:t>
            </a:r>
            <a:r>
              <a:rPr lang="en-US" altLang="zh-CN" sz="2200"/>
              <a:t>5</a:t>
            </a:r>
            <a:r>
              <a:rPr lang="zh-CN" altLang="en-US" sz="2200"/>
              <a:t>张表来完成</a:t>
            </a:r>
            <a:r>
              <a:rPr lang="en-US" altLang="zh-CN" sz="2200"/>
              <a:t>RBAC0</a:t>
            </a:r>
            <a:endParaRPr lang="en-US" altLang="zh-CN" sz="2200"/>
          </a:p>
          <a:p>
            <a:r>
              <a:rPr lang="en-US" altLang="zh-CN" sz="2200"/>
              <a:t>分别是: </a:t>
            </a:r>
            <a:endParaRPr lang="en-US" altLang="zh-CN" sz="2200"/>
          </a:p>
          <a:p>
            <a:r>
              <a:rPr lang="en-US" altLang="zh-CN" sz="2200"/>
              <a:t>1.用户表(User) </a:t>
            </a:r>
            <a:endParaRPr lang="en-US" altLang="zh-CN" sz="2200"/>
          </a:p>
          <a:p>
            <a:r>
              <a:rPr lang="en-US" altLang="zh-CN" sz="2200"/>
              <a:t> 字段:用户名,密码 </a:t>
            </a:r>
            <a:endParaRPr lang="en-US" altLang="zh-CN" sz="2200"/>
          </a:p>
          <a:p>
            <a:r>
              <a:rPr lang="en-US" altLang="zh-CN" sz="2200"/>
              <a:t>2.角色表(Role) </a:t>
            </a:r>
            <a:endParaRPr lang="en-US" altLang="zh-CN" sz="2200"/>
          </a:p>
          <a:p>
            <a:r>
              <a:rPr lang="en-US" altLang="zh-CN" sz="2200"/>
              <a:t> 字段:角色名,角色父ID </a:t>
            </a:r>
            <a:endParaRPr lang="en-US" altLang="zh-CN" sz="2200"/>
          </a:p>
          <a:p>
            <a:r>
              <a:rPr lang="en-US" altLang="zh-CN" sz="2200"/>
              <a:t>3.权限表(Permission) </a:t>
            </a:r>
            <a:endParaRPr lang="en-US" altLang="zh-CN" sz="2200"/>
          </a:p>
          <a:p>
            <a:r>
              <a:rPr lang="en-US" altLang="zh-CN" sz="2200"/>
              <a:t> 字段:权限名,类方法名,权限父ID </a:t>
            </a:r>
            <a:endParaRPr lang="en-US" altLang="zh-CN" sz="2200"/>
          </a:p>
          <a:p>
            <a:r>
              <a:rPr lang="en-US" altLang="zh-CN" sz="2200"/>
              <a:t>4.权限角色关联表(PA) </a:t>
            </a:r>
            <a:endParaRPr lang="en-US" altLang="zh-CN" sz="2200"/>
          </a:p>
          <a:p>
            <a:r>
              <a:rPr lang="en-US" altLang="zh-CN" sz="2200"/>
              <a:t> 字段:角色ID,权限ID </a:t>
            </a:r>
            <a:endParaRPr lang="en-US" altLang="zh-CN" sz="2200"/>
          </a:p>
          <a:p>
            <a:r>
              <a:rPr lang="en-US" altLang="zh-CN" sz="2200"/>
              <a:t>5.用户角色关联表(UA)  </a:t>
            </a:r>
            <a:endParaRPr lang="en-US" altLang="zh-CN" sz="2200"/>
          </a:p>
          <a:p>
            <a:r>
              <a:rPr lang="en-US" altLang="zh-CN" sz="2200"/>
              <a:t> 字段:用户ID,角色ID </a:t>
            </a:r>
            <a:endParaRPr lang="en-US" altLang="zh-CN" sz="220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6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119230" y="267494"/>
            <a:ext cx="6905545" cy="398780"/>
            <a:chOff x="1119228" y="267494"/>
            <a:chExt cx="6905545" cy="398780"/>
          </a:xfrm>
          <a:effectLst>
            <a:outerShdw blurRad="38100" dist="38100" dir="2700000" algn="ctr" rotWithShape="0">
              <a:srgbClr val="000000">
                <a:alpha val="25000"/>
              </a:srgbClr>
            </a:outerShdw>
          </a:effectLst>
        </p:grpSpPr>
        <p:sp>
          <p:nvSpPr>
            <p:cNvPr id="15" name="Rectangle 17"/>
            <p:cNvSpPr/>
            <p:nvPr/>
          </p:nvSpPr>
          <p:spPr>
            <a:xfrm>
              <a:off x="3843976" y="267494"/>
              <a:ext cx="1456056" cy="398780"/>
            </a:xfrm>
            <a:prstGeom prst="rect">
              <a:avLst/>
            </a:prstGeom>
          </p:spPr>
          <p:txBody>
            <a:bodyPr wrap="none">
              <a:spAutoFit/>
            </a:bodyPr>
            <a:lstStyle/>
            <a:p>
              <a:pPr algn="ctr">
                <a:defRPr/>
              </a:pPr>
              <a:r>
                <a:rPr lang="zh-CN" altLang="en-US" sz="2000" b="1" dirty="0">
                  <a:solidFill>
                    <a:schemeClr val="tx1">
                      <a:lumMod val="75000"/>
                      <a:lumOff val="25000"/>
                    </a:schemeClr>
                  </a:solidFill>
                  <a:latin typeface="微软雅黑" pitchFamily="34" charset="-122"/>
                  <a:ea typeface="微软雅黑" pitchFamily="34" charset="-122"/>
                  <a:cs typeface="Open Sans" pitchFamily="34" charset="0"/>
                </a:rPr>
                <a:t>数据库模型</a:t>
              </a:r>
              <a:endParaRPr lang="zh-CN" altLang="en-US" sz="2000" b="1" dirty="0">
                <a:solidFill>
                  <a:schemeClr val="tx1">
                    <a:lumMod val="75000"/>
                    <a:lumOff val="25000"/>
                  </a:schemeClr>
                </a:solidFill>
                <a:latin typeface="微软雅黑" pitchFamily="34" charset="-122"/>
                <a:ea typeface="微软雅黑" pitchFamily="34" charset="-122"/>
                <a:cs typeface="Open Sans" pitchFamily="34" charset="0"/>
              </a:endParaRPr>
            </a:p>
          </p:txBody>
        </p:sp>
        <p:cxnSp>
          <p:nvCxnSpPr>
            <p:cNvPr id="16" name="直接连接符 15"/>
            <p:cNvCxnSpPr/>
            <p:nvPr/>
          </p:nvCxnSpPr>
          <p:spPr>
            <a:xfrm>
              <a:off x="1119228" y="452160"/>
              <a:ext cx="2088232"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936541" y="452160"/>
              <a:ext cx="2088232"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4" name="图片 3" descr="截屏2020-11-12 下午6.23.58"/>
          <p:cNvPicPr>
            <a:picLocks noChangeAspect="1"/>
          </p:cNvPicPr>
          <p:nvPr/>
        </p:nvPicPr>
        <p:blipFill>
          <a:blip r:embed="rId1"/>
          <a:stretch>
            <a:fillRect/>
          </a:stretch>
        </p:blipFill>
        <p:spPr>
          <a:xfrm>
            <a:off x="1050925" y="989965"/>
            <a:ext cx="7041515" cy="349948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6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119230" y="267494"/>
            <a:ext cx="6905545" cy="398780"/>
            <a:chOff x="1119228" y="267494"/>
            <a:chExt cx="6905545" cy="398780"/>
          </a:xfrm>
          <a:effectLst>
            <a:outerShdw blurRad="38100" dist="38100" dir="2700000" algn="ctr" rotWithShape="0">
              <a:srgbClr val="000000">
                <a:alpha val="25000"/>
              </a:srgbClr>
            </a:outerShdw>
          </a:effectLst>
        </p:grpSpPr>
        <p:sp>
          <p:nvSpPr>
            <p:cNvPr id="15" name="Rectangle 17"/>
            <p:cNvSpPr/>
            <p:nvPr/>
          </p:nvSpPr>
          <p:spPr>
            <a:xfrm>
              <a:off x="3491240" y="267494"/>
              <a:ext cx="2161541" cy="398780"/>
            </a:xfrm>
            <a:prstGeom prst="rect">
              <a:avLst/>
            </a:prstGeom>
          </p:spPr>
          <p:txBody>
            <a:bodyPr wrap="none">
              <a:spAutoFit/>
            </a:bodyPr>
            <a:lstStyle/>
            <a:p>
              <a:pPr algn="ctr">
                <a:defRPr/>
              </a:pPr>
              <a:r>
                <a:rPr lang="en-US" altLang="zh-CN" sz="2000" b="1" dirty="0">
                  <a:solidFill>
                    <a:schemeClr val="tx1">
                      <a:lumMod val="75000"/>
                      <a:lumOff val="25000"/>
                    </a:schemeClr>
                  </a:solidFill>
                  <a:latin typeface="微软雅黑" pitchFamily="34" charset="-122"/>
                  <a:ea typeface="微软雅黑" pitchFamily="34" charset="-122"/>
                  <a:cs typeface="Open Sans" pitchFamily="34" charset="0"/>
                </a:rPr>
                <a:t>RBAC</a:t>
              </a:r>
              <a:r>
                <a:rPr lang="zh-CN" altLang="en-US" sz="2000" b="1" dirty="0">
                  <a:solidFill>
                    <a:schemeClr val="tx1">
                      <a:lumMod val="75000"/>
                      <a:lumOff val="25000"/>
                    </a:schemeClr>
                  </a:solidFill>
                  <a:latin typeface="微软雅黑" pitchFamily="34" charset="-122"/>
                  <a:ea typeface="微软雅黑" pitchFamily="34" charset="-122"/>
                  <a:cs typeface="Open Sans" pitchFamily="34" charset="0"/>
                </a:rPr>
                <a:t>权限的扩展</a:t>
              </a:r>
              <a:endParaRPr lang="zh-CN" altLang="en-US" sz="2000" b="1" dirty="0">
                <a:solidFill>
                  <a:schemeClr val="tx1">
                    <a:lumMod val="75000"/>
                    <a:lumOff val="25000"/>
                  </a:schemeClr>
                </a:solidFill>
                <a:latin typeface="微软雅黑" pitchFamily="34" charset="-122"/>
                <a:ea typeface="微软雅黑" pitchFamily="34" charset="-122"/>
                <a:cs typeface="Open Sans" pitchFamily="34" charset="0"/>
              </a:endParaRPr>
            </a:p>
          </p:txBody>
        </p:sp>
        <p:cxnSp>
          <p:nvCxnSpPr>
            <p:cNvPr id="16" name="直接连接符 15"/>
            <p:cNvCxnSpPr/>
            <p:nvPr/>
          </p:nvCxnSpPr>
          <p:spPr>
            <a:xfrm>
              <a:off x="1119228" y="452160"/>
              <a:ext cx="2088232"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936541" y="452160"/>
              <a:ext cx="2088232"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1506220" y="942975"/>
            <a:ext cx="6130925" cy="3969385"/>
          </a:xfrm>
          <a:prstGeom prst="rect">
            <a:avLst/>
          </a:prstGeom>
          <a:noFill/>
        </p:spPr>
        <p:txBody>
          <a:bodyPr wrap="square" rtlCol="0">
            <a:spAutoFit/>
          </a:bodyPr>
          <a:p>
            <a:r>
              <a:rPr lang="zh-CN" altLang="en-US" sz="1800"/>
              <a:t>组： </a:t>
            </a:r>
            <a:endParaRPr lang="zh-CN" altLang="en-US" sz="1800"/>
          </a:p>
          <a:p>
            <a:r>
              <a:rPr lang="zh-CN" altLang="en-US" sz="1800"/>
              <a:t>       为了更好地管理用户，对用户进行分组归类，简称为用户分组。组也具有上下级关系，可以形成树状视图。在实际情况中，我们知道，组也可以具有自己的角色信息、权限信息。这让我想到我们的QQ用户群，一个群可以有多个用户，一个用户也可以加入多个群。每个群具有自己的权限信息。例如查看群共享。QQ群也可以具有自己的角色信息，例如普通群、高级群等。</a:t>
            </a:r>
            <a:endParaRPr lang="zh-CN" altLang="en-US" sz="1800"/>
          </a:p>
          <a:p>
            <a:endParaRPr lang="zh-CN" altLang="en-US" sz="1800"/>
          </a:p>
          <a:p>
            <a:r>
              <a:rPr lang="zh-CN" altLang="en-US" sz="1800"/>
              <a:t>       当用户的数量非常大时，要给系统每个用户逐一授权（授角色），是件非常烦琐的事情。这时，就需要给用户分组，每个用户组内有多个用户。除了可给用户授权外，还可以给用户组授权。这样一来，用户拥有的所有权限，就是用户个人拥有的权限与该用户所在用户组拥有的权限之和。</a:t>
            </a:r>
            <a:endParaRPr lang="zh-CN" altLang="en-US" sz="180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6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119230" y="267494"/>
            <a:ext cx="6905545" cy="398780"/>
            <a:chOff x="1119228" y="267494"/>
            <a:chExt cx="6905545" cy="398780"/>
          </a:xfrm>
          <a:effectLst>
            <a:outerShdw blurRad="38100" dist="38100" dir="2700000" algn="ctr" rotWithShape="0">
              <a:srgbClr val="000000">
                <a:alpha val="25000"/>
              </a:srgbClr>
            </a:outerShdw>
          </a:effectLst>
        </p:grpSpPr>
        <p:sp>
          <p:nvSpPr>
            <p:cNvPr id="15" name="Rectangle 17"/>
            <p:cNvSpPr/>
            <p:nvPr/>
          </p:nvSpPr>
          <p:spPr>
            <a:xfrm>
              <a:off x="3618558" y="267494"/>
              <a:ext cx="1906905" cy="398780"/>
            </a:xfrm>
            <a:prstGeom prst="rect">
              <a:avLst/>
            </a:prstGeom>
          </p:spPr>
          <p:txBody>
            <a:bodyPr wrap="none">
              <a:spAutoFit/>
            </a:bodyPr>
            <a:lstStyle/>
            <a:p>
              <a:pPr algn="ctr">
                <a:defRPr/>
              </a:pPr>
              <a:r>
                <a:rPr lang="en-US" altLang="zh-CN" sz="2000" b="1" dirty="0">
                  <a:solidFill>
                    <a:schemeClr val="tx1">
                      <a:lumMod val="75000"/>
                      <a:lumOff val="25000"/>
                    </a:schemeClr>
                  </a:solidFill>
                  <a:latin typeface="微软雅黑" pitchFamily="34" charset="-122"/>
                  <a:ea typeface="微软雅黑" pitchFamily="34" charset="-122"/>
                  <a:cs typeface="Open Sans" pitchFamily="34" charset="0"/>
                </a:rPr>
                <a:t>RBAC</a:t>
              </a:r>
              <a:r>
                <a:rPr lang="zh-CN" altLang="en-US" sz="2000" b="1" dirty="0">
                  <a:solidFill>
                    <a:schemeClr val="tx1">
                      <a:lumMod val="75000"/>
                      <a:lumOff val="25000"/>
                    </a:schemeClr>
                  </a:solidFill>
                  <a:latin typeface="微软雅黑" pitchFamily="34" charset="-122"/>
                  <a:ea typeface="微软雅黑" pitchFamily="34" charset="-122"/>
                  <a:cs typeface="Open Sans" pitchFamily="34" charset="0"/>
                </a:rPr>
                <a:t>权限扩展</a:t>
              </a:r>
              <a:endParaRPr lang="zh-CN" altLang="en-US" sz="2000" b="1" dirty="0">
                <a:solidFill>
                  <a:schemeClr val="tx1">
                    <a:lumMod val="75000"/>
                    <a:lumOff val="25000"/>
                  </a:schemeClr>
                </a:solidFill>
                <a:latin typeface="微软雅黑" pitchFamily="34" charset="-122"/>
                <a:ea typeface="微软雅黑" pitchFamily="34" charset="-122"/>
                <a:cs typeface="Open Sans" pitchFamily="34" charset="0"/>
              </a:endParaRPr>
            </a:p>
          </p:txBody>
        </p:sp>
        <p:cxnSp>
          <p:nvCxnSpPr>
            <p:cNvPr id="16" name="直接连接符 15"/>
            <p:cNvCxnSpPr/>
            <p:nvPr/>
          </p:nvCxnSpPr>
          <p:spPr>
            <a:xfrm>
              <a:off x="1119228" y="452160"/>
              <a:ext cx="2088232"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936541" y="452160"/>
              <a:ext cx="2088232"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3" name="图片 2" descr="截屏2020-11-17 下午4.25.15"/>
          <p:cNvPicPr>
            <a:picLocks noChangeAspect="1"/>
          </p:cNvPicPr>
          <p:nvPr/>
        </p:nvPicPr>
        <p:blipFill>
          <a:blip r:embed="rId1"/>
          <a:stretch>
            <a:fillRect/>
          </a:stretch>
        </p:blipFill>
        <p:spPr>
          <a:xfrm>
            <a:off x="2855595" y="831215"/>
            <a:ext cx="3432175" cy="388112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6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119230" y="267494"/>
            <a:ext cx="6905545" cy="398780"/>
            <a:chOff x="1119228" y="267494"/>
            <a:chExt cx="6905545" cy="398780"/>
          </a:xfrm>
          <a:effectLst>
            <a:outerShdw blurRad="38100" dist="38100" dir="2700000" algn="ctr" rotWithShape="0">
              <a:srgbClr val="000000">
                <a:alpha val="25000"/>
              </a:srgbClr>
            </a:outerShdw>
          </a:effectLst>
        </p:grpSpPr>
        <p:sp>
          <p:nvSpPr>
            <p:cNvPr id="15" name="Rectangle 17"/>
            <p:cNvSpPr/>
            <p:nvPr/>
          </p:nvSpPr>
          <p:spPr>
            <a:xfrm>
              <a:off x="3618558" y="267494"/>
              <a:ext cx="1906905" cy="398780"/>
            </a:xfrm>
            <a:prstGeom prst="rect">
              <a:avLst/>
            </a:prstGeom>
          </p:spPr>
          <p:txBody>
            <a:bodyPr wrap="none">
              <a:spAutoFit/>
            </a:bodyPr>
            <a:lstStyle/>
            <a:p>
              <a:pPr algn="ctr">
                <a:defRPr/>
              </a:pPr>
              <a:r>
                <a:rPr lang="en-US" altLang="zh-CN" sz="2000" b="1" dirty="0">
                  <a:solidFill>
                    <a:schemeClr val="tx1">
                      <a:lumMod val="75000"/>
                      <a:lumOff val="25000"/>
                    </a:schemeClr>
                  </a:solidFill>
                  <a:latin typeface="微软雅黑" pitchFamily="34" charset="-122"/>
                  <a:ea typeface="微软雅黑" pitchFamily="34" charset="-122"/>
                  <a:cs typeface="Open Sans" pitchFamily="34" charset="0"/>
                </a:rPr>
                <a:t>RBAC</a:t>
              </a:r>
              <a:r>
                <a:rPr lang="zh-CN" altLang="en-US" sz="2000" b="1" dirty="0">
                  <a:solidFill>
                    <a:schemeClr val="tx1">
                      <a:lumMod val="75000"/>
                      <a:lumOff val="25000"/>
                    </a:schemeClr>
                  </a:solidFill>
                  <a:latin typeface="微软雅黑" pitchFamily="34" charset="-122"/>
                  <a:ea typeface="微软雅黑" pitchFamily="34" charset="-122"/>
                  <a:cs typeface="Open Sans" pitchFamily="34" charset="0"/>
                </a:rPr>
                <a:t>权限扩展</a:t>
              </a:r>
              <a:endParaRPr lang="zh-CN" altLang="en-US" sz="2000" b="1" dirty="0">
                <a:solidFill>
                  <a:schemeClr val="tx1">
                    <a:lumMod val="75000"/>
                    <a:lumOff val="25000"/>
                  </a:schemeClr>
                </a:solidFill>
                <a:latin typeface="微软雅黑" pitchFamily="34" charset="-122"/>
                <a:ea typeface="微软雅黑" pitchFamily="34" charset="-122"/>
                <a:cs typeface="Open Sans" pitchFamily="34" charset="0"/>
              </a:endParaRPr>
            </a:p>
          </p:txBody>
        </p:sp>
        <p:cxnSp>
          <p:nvCxnSpPr>
            <p:cNvPr id="16" name="直接连接符 15"/>
            <p:cNvCxnSpPr/>
            <p:nvPr/>
          </p:nvCxnSpPr>
          <p:spPr>
            <a:xfrm>
              <a:off x="1119228" y="452160"/>
              <a:ext cx="2088232"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936541" y="452160"/>
              <a:ext cx="2088232"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616075" y="1229360"/>
            <a:ext cx="5911850" cy="2861310"/>
          </a:xfrm>
          <a:prstGeom prst="rect">
            <a:avLst/>
          </a:prstGeom>
          <a:noFill/>
        </p:spPr>
        <p:txBody>
          <a:bodyPr wrap="square" rtlCol="0">
            <a:spAutoFit/>
          </a:bodyPr>
          <a:p>
            <a:r>
              <a:rPr lang="en-US" altLang="zh-CN"/>
              <a:t>       </a:t>
            </a:r>
            <a:r>
              <a:rPr lang="zh-CN" altLang="en-US"/>
              <a:t>在公司中,我们还有所谓的上下级关系,一个部门部长下面要管理副部长,经理等等.这时我们就要引入角色的继承关系来表示上下级关系,体现在数据表上,就要添加一张角色继承表 </a:t>
            </a:r>
            <a:endParaRPr lang="zh-CN" altLang="en-US"/>
          </a:p>
          <a:p>
            <a:r>
              <a:rPr lang="zh-CN" altLang="en-US"/>
              <a:t>       角色继承关系表，到了这一步我们基本上实现了RBAC1的标准规范 </a:t>
            </a:r>
            <a:endParaRPr lang="zh-CN" altLang="en-US"/>
          </a:p>
          <a:p>
            <a:r>
              <a:rPr lang="zh-CN" altLang="en-US"/>
              <a:t>       而在角色的继承中,我们其实对继承的角色权限也要加以控制,毕竟不可能让继承过来的角色拥有父角色的所有权限,所以就需要多加一张对来对继承的角色进行权限约束         </a:t>
            </a: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6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119230" y="267494"/>
            <a:ext cx="6905545" cy="398780"/>
            <a:chOff x="1119228" y="267494"/>
            <a:chExt cx="6905545" cy="398780"/>
          </a:xfrm>
          <a:effectLst>
            <a:outerShdw blurRad="38100" dist="38100" dir="2700000" algn="ctr" rotWithShape="0">
              <a:srgbClr val="000000">
                <a:alpha val="25000"/>
              </a:srgbClr>
            </a:outerShdw>
          </a:effectLst>
        </p:grpSpPr>
        <p:sp>
          <p:nvSpPr>
            <p:cNvPr id="15" name="Rectangle 17"/>
            <p:cNvSpPr/>
            <p:nvPr/>
          </p:nvSpPr>
          <p:spPr>
            <a:xfrm>
              <a:off x="3618558" y="267494"/>
              <a:ext cx="1906905" cy="398780"/>
            </a:xfrm>
            <a:prstGeom prst="rect">
              <a:avLst/>
            </a:prstGeom>
          </p:spPr>
          <p:txBody>
            <a:bodyPr wrap="none">
              <a:spAutoFit/>
            </a:bodyPr>
            <a:lstStyle/>
            <a:p>
              <a:pPr algn="ctr">
                <a:defRPr/>
              </a:pPr>
              <a:r>
                <a:rPr lang="en-US" altLang="zh-CN" sz="2000" b="1" dirty="0">
                  <a:solidFill>
                    <a:schemeClr val="tx1">
                      <a:lumMod val="75000"/>
                      <a:lumOff val="25000"/>
                    </a:schemeClr>
                  </a:solidFill>
                  <a:latin typeface="微软雅黑" pitchFamily="34" charset="-122"/>
                  <a:ea typeface="微软雅黑" pitchFamily="34" charset="-122"/>
                  <a:cs typeface="Open Sans" pitchFamily="34" charset="0"/>
                </a:rPr>
                <a:t>RBAC</a:t>
              </a:r>
              <a:r>
                <a:rPr lang="zh-CN" altLang="en-US" sz="2000" b="1" dirty="0">
                  <a:solidFill>
                    <a:schemeClr val="tx1">
                      <a:lumMod val="75000"/>
                      <a:lumOff val="25000"/>
                    </a:schemeClr>
                  </a:solidFill>
                  <a:latin typeface="微软雅黑" pitchFamily="34" charset="-122"/>
                  <a:ea typeface="微软雅黑" pitchFamily="34" charset="-122"/>
                  <a:cs typeface="Open Sans" pitchFamily="34" charset="0"/>
                </a:rPr>
                <a:t>权限扩展</a:t>
              </a:r>
              <a:endParaRPr lang="zh-CN" altLang="en-US" sz="2000" b="1" dirty="0">
                <a:solidFill>
                  <a:schemeClr val="tx1">
                    <a:lumMod val="75000"/>
                    <a:lumOff val="25000"/>
                  </a:schemeClr>
                </a:solidFill>
                <a:latin typeface="微软雅黑" pitchFamily="34" charset="-122"/>
                <a:ea typeface="微软雅黑" pitchFamily="34" charset="-122"/>
                <a:cs typeface="Open Sans" pitchFamily="34" charset="0"/>
              </a:endParaRPr>
            </a:p>
          </p:txBody>
        </p:sp>
        <p:cxnSp>
          <p:nvCxnSpPr>
            <p:cNvPr id="16" name="直接连接符 15"/>
            <p:cNvCxnSpPr/>
            <p:nvPr/>
          </p:nvCxnSpPr>
          <p:spPr>
            <a:xfrm>
              <a:off x="1119228" y="452160"/>
              <a:ext cx="2088232"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936541" y="452160"/>
              <a:ext cx="2088232"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700530" y="1115060"/>
            <a:ext cx="5742940" cy="3415030"/>
          </a:xfrm>
          <a:prstGeom prst="rect">
            <a:avLst/>
          </a:prstGeom>
          <a:noFill/>
        </p:spPr>
        <p:txBody>
          <a:bodyPr wrap="square" rtlCol="0" anchor="t">
            <a:spAutoFit/>
          </a:bodyPr>
          <a:p>
            <a:r>
              <a:rPr lang="zh-CN" altLang="en-US" sz="1800">
                <a:sym typeface="+mn-ea"/>
              </a:rPr>
              <a:t>角色权限约束 </a:t>
            </a:r>
            <a:endParaRPr lang="zh-CN" altLang="en-US" sz="1800"/>
          </a:p>
          <a:p>
            <a:r>
              <a:rPr lang="zh-CN" altLang="en-US" sz="1800">
                <a:sym typeface="+mn-ea"/>
              </a:rPr>
              <a:t>       我们除了对角色进行约束,其实还可以对用户来进行一些相关的约束来更好的保证整个系统的责任链分离,如果你也添加了用户的约束规则,那么我们就基本上达到了RBAC2的规范了</a:t>
            </a:r>
            <a:endParaRPr lang="zh-CN" altLang="en-US" sz="1800">
              <a:sym typeface="+mn-ea"/>
            </a:endParaRPr>
          </a:p>
          <a:p>
            <a:r>
              <a:rPr lang="zh-CN" altLang="en-US" sz="1800">
                <a:sym typeface="+mn-ea"/>
              </a:rPr>
              <a:t>       用户激活约束 </a:t>
            </a:r>
            <a:endParaRPr lang="zh-CN" altLang="en-US" sz="1800"/>
          </a:p>
          <a:p>
            <a:r>
              <a:rPr lang="zh-CN" altLang="en-US" sz="1800">
                <a:sym typeface="+mn-ea"/>
              </a:rPr>
              <a:t>在这个基础上,我们再来看看权限授权这一部分 ，这时候,如果我们需要判定的功能权限太多,那么就可以将权限划分模块,然后统一将角色授权给某个模块. </a:t>
            </a:r>
            <a:endParaRPr lang="zh-CN" altLang="en-US" sz="1800"/>
          </a:p>
          <a:p>
            <a:r>
              <a:rPr lang="zh-CN" altLang="en-US" sz="1800">
                <a:sym typeface="+mn-ea"/>
              </a:rPr>
              <a:t>       权限模块表 </a:t>
            </a:r>
            <a:endParaRPr lang="zh-CN" altLang="en-US" sz="1800"/>
          </a:p>
          <a:p>
            <a:r>
              <a:rPr lang="zh-CN" altLang="en-US" sz="1800">
                <a:sym typeface="+mn-ea"/>
              </a:rPr>
              <a:t>       权限模块与权限关联表 </a:t>
            </a:r>
            <a:endParaRPr lang="zh-CN" altLang="en-US" sz="1800"/>
          </a:p>
          <a:p>
            <a:r>
              <a:rPr lang="zh-CN" altLang="en-US" sz="1800">
                <a:sym typeface="+mn-ea"/>
              </a:rPr>
              <a:t>       角色与模块的关系表 </a:t>
            </a:r>
            <a:endParaRPr lang="zh-CN" altLang="en-US" sz="180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6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9712" y="411510"/>
            <a:ext cx="1219805" cy="3770263"/>
          </a:xfrm>
          <a:prstGeom prst="rect">
            <a:avLst/>
          </a:prstGeom>
          <a:noFill/>
        </p:spPr>
        <p:txBody>
          <a:bodyPr>
            <a:spAutoFit/>
          </a:bodyPr>
          <a:lstStyle/>
          <a:p>
            <a:pPr>
              <a:defRPr/>
            </a:pPr>
            <a:r>
              <a:rPr lang="en-US" altLang="zh-CN" sz="23900" dirty="0">
                <a:blipFill dpi="0" rotWithShape="1">
                  <a:blip r:embed="rId1"/>
                  <a:srcRect/>
                  <a:stretch>
                    <a:fillRect/>
                  </a:stretch>
                </a:blipFill>
                <a:latin typeface="Cooper Std Black" pitchFamily="18" charset="0"/>
              </a:rPr>
              <a:t>1</a:t>
            </a:r>
            <a:endParaRPr lang="zh-CN" altLang="en-US" sz="23900" dirty="0">
              <a:blipFill dpi="0" rotWithShape="1">
                <a:blip r:embed="rId1"/>
                <a:srcRect/>
                <a:stretch>
                  <a:fillRect/>
                </a:stretch>
              </a:blipFill>
              <a:latin typeface="Cooper Std Black" pitchFamily="18" charset="0"/>
            </a:endParaRPr>
          </a:p>
        </p:txBody>
      </p:sp>
      <p:sp>
        <p:nvSpPr>
          <p:cNvPr id="4" name="Rectangle 17"/>
          <p:cNvSpPr/>
          <p:nvPr/>
        </p:nvSpPr>
        <p:spPr>
          <a:xfrm>
            <a:off x="4834255" y="2360613"/>
            <a:ext cx="2355215" cy="521970"/>
          </a:xfrm>
          <a:prstGeom prst="rect">
            <a:avLst/>
          </a:prstGeom>
          <a:ln w="31750">
            <a:noFill/>
          </a:ln>
          <a:effectLst>
            <a:outerShdw blurRad="50800" dist="25400" dir="2700000" algn="ctr"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txBody>
          <a:bodyPr wrap="none">
            <a:spAutoFit/>
          </a:bodyPr>
          <a:lstStyle/>
          <a:p>
            <a:pPr algn="ctr">
              <a:defRPr/>
            </a:pPr>
            <a:r>
              <a:rPr lang="en-US" sz="2800" b="1" dirty="0">
                <a:solidFill>
                  <a:schemeClr val="tx1">
                    <a:lumMod val="75000"/>
                    <a:lumOff val="25000"/>
                  </a:schemeClr>
                </a:solidFill>
                <a:latin typeface="微软雅黑" pitchFamily="34" charset="-122"/>
                <a:ea typeface="微软雅黑" pitchFamily="34" charset="-122"/>
                <a:cs typeface="Open Sans" pitchFamily="34" charset="0"/>
              </a:rPr>
              <a:t>RBAC </a:t>
            </a:r>
            <a:r>
              <a:rPr lang="zh-CN" altLang="en-US" sz="2800" b="1" dirty="0">
                <a:solidFill>
                  <a:srgbClr val="C00000"/>
                </a:solidFill>
                <a:latin typeface="微软雅黑" pitchFamily="34" charset="-122"/>
                <a:ea typeface="微软雅黑" pitchFamily="34" charset="-122"/>
                <a:cs typeface="Open Sans" pitchFamily="34" charset="0"/>
              </a:rPr>
              <a:t>是什么</a:t>
            </a:r>
            <a:endParaRPr lang="zh-CN" altLang="en-US" sz="2800" b="1" dirty="0">
              <a:solidFill>
                <a:srgbClr val="C00000"/>
              </a:solidFill>
              <a:latin typeface="微软雅黑" pitchFamily="34" charset="-122"/>
              <a:ea typeface="微软雅黑" pitchFamily="34" charset="-122"/>
              <a:cs typeface="Open Sans" pitchFamily="34" charset="0"/>
            </a:endParaRPr>
          </a:p>
        </p:txBody>
      </p:sp>
      <p:cxnSp>
        <p:nvCxnSpPr>
          <p:cNvPr id="7" name="直接连接符 6"/>
          <p:cNvCxnSpPr/>
          <p:nvPr/>
        </p:nvCxnSpPr>
        <p:spPr>
          <a:xfrm>
            <a:off x="4273550" y="2884488"/>
            <a:ext cx="3744913" cy="0"/>
          </a:xfrm>
          <a:prstGeom prst="line">
            <a:avLst/>
          </a:prstGeom>
          <a:ln w="31750">
            <a:solidFill>
              <a:schemeClr val="bg2">
                <a:lumMod val="50000"/>
              </a:schemeClr>
            </a:solidFill>
          </a:ln>
          <a:effectLst>
            <a:outerShdw blurRad="50800" dist="25400" dir="2700000" algn="ctr"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6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组合 2"/>
          <p:cNvGrpSpPr/>
          <p:nvPr/>
        </p:nvGrpSpPr>
        <p:grpSpPr bwMode="auto">
          <a:xfrm>
            <a:off x="1619250" y="1530350"/>
            <a:ext cx="6351588" cy="1570038"/>
            <a:chOff x="2431023" y="1532124"/>
            <a:chExt cx="3222635" cy="1569660"/>
          </a:xfrm>
        </p:grpSpPr>
        <p:sp>
          <p:nvSpPr>
            <p:cNvPr id="4" name="TextBox 3"/>
            <p:cNvSpPr txBox="1"/>
            <p:nvPr/>
          </p:nvSpPr>
          <p:spPr>
            <a:xfrm>
              <a:off x="5005586" y="1532124"/>
              <a:ext cx="648072" cy="1569660"/>
            </a:xfrm>
            <a:prstGeom prst="rect">
              <a:avLst/>
            </a:prstGeom>
            <a:noFill/>
          </p:spPr>
          <p:txBody>
            <a:bodyPr>
              <a:spAutoFit/>
            </a:bodyPr>
            <a:lstStyle>
              <a:defPPr>
                <a:defRPr lang="zh-CN"/>
              </a:defPPr>
              <a:lvl1pPr>
                <a:defRPr sz="5400">
                  <a:blipFill dpi="0" rotWithShape="1">
                    <a:blip r:embed="rId1"/>
                    <a:srcRect/>
                    <a:stretch>
                      <a:fillRect/>
                    </a:stretch>
                  </a:blipFill>
                  <a:latin typeface="Cooper Std Black" pitchFamily="18" charset="0"/>
                </a:defRPr>
              </a:lvl1pPr>
            </a:lstStyle>
            <a:p>
              <a:pPr>
                <a:defRPr/>
              </a:pPr>
              <a:r>
                <a:rPr lang="en-US" altLang="zh-CN" sz="9600" dirty="0"/>
                <a:t>S</a:t>
              </a:r>
              <a:endParaRPr lang="zh-CN" altLang="en-US" sz="9600" dirty="0"/>
            </a:p>
          </p:txBody>
        </p:sp>
        <p:sp>
          <p:nvSpPr>
            <p:cNvPr id="5" name="TextBox 4"/>
            <p:cNvSpPr txBox="1"/>
            <p:nvPr/>
          </p:nvSpPr>
          <p:spPr>
            <a:xfrm>
              <a:off x="2431023" y="1532124"/>
              <a:ext cx="3106017" cy="1569660"/>
            </a:xfrm>
            <a:prstGeom prst="rect">
              <a:avLst/>
            </a:prstGeom>
            <a:noFill/>
          </p:spPr>
          <p:txBody>
            <a:bodyPr>
              <a:spAutoFit/>
            </a:bodyPr>
            <a:lstStyle>
              <a:defPPr>
                <a:defRPr lang="zh-CN"/>
              </a:defPPr>
              <a:lvl1pPr>
                <a:defRPr sz="13800">
                  <a:blipFill dpi="0" rotWithShape="1">
                    <a:blip r:embed="rId2"/>
                    <a:srcRect/>
                    <a:stretch>
                      <a:fillRect/>
                    </a:stretch>
                  </a:blipFill>
                  <a:latin typeface="Cooper Std Black" pitchFamily="18" charset="0"/>
                </a:defRPr>
              </a:lvl1pPr>
            </a:lstStyle>
            <a:p>
              <a:pPr>
                <a:defRPr/>
              </a:pPr>
              <a:r>
                <a:rPr lang="en-US" altLang="zh-CN" sz="9600" dirty="0" smtClean="0"/>
                <a:t>THANK</a:t>
              </a:r>
              <a:endParaRPr lang="zh-CN" altLang="en-US" sz="9600" dirty="0"/>
            </a:p>
          </p:txBody>
        </p:sp>
      </p:grpSp>
      <p:sp>
        <p:nvSpPr>
          <p:cNvPr id="33795" name="Freeform 171"/>
          <p:cNvSpPr/>
          <p:nvPr/>
        </p:nvSpPr>
        <p:spPr bwMode="auto">
          <a:xfrm>
            <a:off x="2019300" y="2965450"/>
            <a:ext cx="5351463" cy="114300"/>
          </a:xfrm>
          <a:custGeom>
            <a:avLst/>
            <a:gdLst>
              <a:gd name="T0" fmla="*/ 2147483647 w 65"/>
              <a:gd name="T1" fmla="*/ 2147483647 h 4"/>
              <a:gd name="T2" fmla="*/ 2147483647 w 65"/>
              <a:gd name="T3" fmla="*/ 2147483647 h 4"/>
              <a:gd name="T4" fmla="*/ 2147483647 w 65"/>
              <a:gd name="T5" fmla="*/ 2147483647 h 4"/>
              <a:gd name="T6" fmla="*/ 2147483647 w 65"/>
              <a:gd name="T7" fmla="*/ 2147483647 h 4"/>
              <a:gd name="T8" fmla="*/ 2147483647 w 65"/>
              <a:gd name="T9" fmla="*/ 2147483647 h 4"/>
              <a:gd name="T10" fmla="*/ 2147483647 w 65"/>
              <a:gd name="T11" fmla="*/ 2147483647 h 4"/>
              <a:gd name="T12" fmla="*/ 2147483647 w 65"/>
              <a:gd name="T13" fmla="*/ 2147483647 h 4"/>
              <a:gd name="T14" fmla="*/ 2147483647 w 65"/>
              <a:gd name="T15" fmla="*/ 2147483647 h 4"/>
              <a:gd name="T16" fmla="*/ 2147483647 w 65"/>
              <a:gd name="T17" fmla="*/ 2147483647 h 4"/>
              <a:gd name="T18" fmla="*/ 2147483647 w 65"/>
              <a:gd name="T19" fmla="*/ 2147483647 h 4"/>
              <a:gd name="T20" fmla="*/ 2147483647 w 65"/>
              <a:gd name="T21" fmla="*/ 2147483647 h 4"/>
              <a:gd name="T22" fmla="*/ 2147483647 w 65"/>
              <a:gd name="T23" fmla="*/ 2147483647 h 4"/>
              <a:gd name="T24" fmla="*/ 2147483647 w 65"/>
              <a:gd name="T25" fmla="*/ 2147483647 h 4"/>
              <a:gd name="T26" fmla="*/ 2147483647 w 65"/>
              <a:gd name="T27" fmla="*/ 2147483647 h 4"/>
              <a:gd name="T28" fmla="*/ 2147483647 w 65"/>
              <a:gd name="T29" fmla="*/ 0 h 4"/>
              <a:gd name="T30" fmla="*/ 2147483647 w 65"/>
              <a:gd name="T31" fmla="*/ 2147483647 h 4"/>
              <a:gd name="T32" fmla="*/ 0 w 65"/>
              <a:gd name="T33" fmla="*/ 2147483647 h 4"/>
              <a:gd name="T34" fmla="*/ 2147483647 w 65"/>
              <a:gd name="T35" fmla="*/ 2147483647 h 4"/>
              <a:gd name="T36" fmla="*/ 2147483647 w 65"/>
              <a:gd name="T37" fmla="*/ 2147483647 h 4"/>
              <a:gd name="T38" fmla="*/ 2147483647 w 65"/>
              <a:gd name="T39" fmla="*/ 2147483647 h 4"/>
              <a:gd name="T40" fmla="*/ 2147483647 w 65"/>
              <a:gd name="T41" fmla="*/ 2147483647 h 4"/>
              <a:gd name="T42" fmla="*/ 2147483647 w 65"/>
              <a:gd name="T43" fmla="*/ 2147483647 h 4"/>
              <a:gd name="T44" fmla="*/ 2147483647 w 65"/>
              <a:gd name="T45" fmla="*/ 2147483647 h 4"/>
              <a:gd name="T46" fmla="*/ 2147483647 w 65"/>
              <a:gd name="T47" fmla="*/ 2147483647 h 4"/>
              <a:gd name="T48" fmla="*/ 2147483647 w 65"/>
              <a:gd name="T49" fmla="*/ 2147483647 h 4"/>
              <a:gd name="T50" fmla="*/ 2147483647 w 65"/>
              <a:gd name="T51" fmla="*/ 2147483647 h 4"/>
              <a:gd name="T52" fmla="*/ 2147483647 w 65"/>
              <a:gd name="T53" fmla="*/ 2147483647 h 4"/>
              <a:gd name="T54" fmla="*/ 2147483647 w 65"/>
              <a:gd name="T55" fmla="*/ 2147483647 h 4"/>
              <a:gd name="T56" fmla="*/ 2147483647 w 65"/>
              <a:gd name="T57" fmla="*/ 2147483647 h 4"/>
              <a:gd name="T58" fmla="*/ 2147483647 w 65"/>
              <a:gd name="T59" fmla="*/ 2147483647 h 4"/>
              <a:gd name="T60" fmla="*/ 2147483647 w 65"/>
              <a:gd name="T61" fmla="*/ 2147483647 h 4"/>
              <a:gd name="T62" fmla="*/ 2147483647 w 65"/>
              <a:gd name="T63" fmla="*/ 0 h 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5" h="4">
                <a:moveTo>
                  <a:pt x="43" y="1"/>
                </a:moveTo>
                <a:cubicBezTo>
                  <a:pt x="43" y="1"/>
                  <a:pt x="43" y="1"/>
                  <a:pt x="43" y="1"/>
                </a:cubicBezTo>
                <a:cubicBezTo>
                  <a:pt x="41" y="1"/>
                  <a:pt x="40" y="1"/>
                  <a:pt x="39" y="1"/>
                </a:cubicBezTo>
                <a:cubicBezTo>
                  <a:pt x="39" y="1"/>
                  <a:pt x="39" y="1"/>
                  <a:pt x="39" y="1"/>
                </a:cubicBezTo>
                <a:cubicBezTo>
                  <a:pt x="37" y="1"/>
                  <a:pt x="36" y="1"/>
                  <a:pt x="35" y="1"/>
                </a:cubicBezTo>
                <a:cubicBezTo>
                  <a:pt x="33" y="1"/>
                  <a:pt x="31" y="1"/>
                  <a:pt x="28" y="1"/>
                </a:cubicBezTo>
                <a:cubicBezTo>
                  <a:pt x="29" y="1"/>
                  <a:pt x="29" y="1"/>
                  <a:pt x="28" y="1"/>
                </a:cubicBezTo>
                <a:cubicBezTo>
                  <a:pt x="27" y="1"/>
                  <a:pt x="26" y="1"/>
                  <a:pt x="25" y="1"/>
                </a:cubicBezTo>
                <a:cubicBezTo>
                  <a:pt x="24" y="1"/>
                  <a:pt x="24" y="1"/>
                  <a:pt x="24" y="1"/>
                </a:cubicBezTo>
                <a:cubicBezTo>
                  <a:pt x="24" y="1"/>
                  <a:pt x="24" y="1"/>
                  <a:pt x="24" y="1"/>
                </a:cubicBezTo>
                <a:cubicBezTo>
                  <a:pt x="23" y="1"/>
                  <a:pt x="23" y="1"/>
                  <a:pt x="22" y="1"/>
                </a:cubicBezTo>
                <a:cubicBezTo>
                  <a:pt x="19" y="1"/>
                  <a:pt x="16" y="1"/>
                  <a:pt x="12" y="1"/>
                </a:cubicBezTo>
                <a:cubicBezTo>
                  <a:pt x="9" y="1"/>
                  <a:pt x="6" y="2"/>
                  <a:pt x="2" y="2"/>
                </a:cubicBezTo>
                <a:cubicBezTo>
                  <a:pt x="2" y="2"/>
                  <a:pt x="2" y="2"/>
                  <a:pt x="2" y="2"/>
                </a:cubicBezTo>
                <a:cubicBezTo>
                  <a:pt x="2" y="2"/>
                  <a:pt x="2" y="2"/>
                  <a:pt x="2" y="2"/>
                </a:cubicBezTo>
                <a:cubicBezTo>
                  <a:pt x="2" y="2"/>
                  <a:pt x="2" y="2"/>
                  <a:pt x="2" y="2"/>
                </a:cubicBezTo>
                <a:cubicBezTo>
                  <a:pt x="2" y="2"/>
                  <a:pt x="2" y="3"/>
                  <a:pt x="2" y="2"/>
                </a:cubicBezTo>
                <a:cubicBezTo>
                  <a:pt x="2" y="2"/>
                  <a:pt x="2" y="2"/>
                  <a:pt x="2" y="2"/>
                </a:cubicBezTo>
                <a:cubicBezTo>
                  <a:pt x="2" y="2"/>
                  <a:pt x="3" y="2"/>
                  <a:pt x="3" y="2"/>
                </a:cubicBezTo>
                <a:cubicBezTo>
                  <a:pt x="3" y="2"/>
                  <a:pt x="3" y="2"/>
                  <a:pt x="4" y="2"/>
                </a:cubicBezTo>
                <a:cubicBezTo>
                  <a:pt x="4" y="2"/>
                  <a:pt x="5" y="2"/>
                  <a:pt x="6" y="2"/>
                </a:cubicBezTo>
                <a:cubicBezTo>
                  <a:pt x="8" y="2"/>
                  <a:pt x="11" y="2"/>
                  <a:pt x="13" y="2"/>
                </a:cubicBezTo>
                <a:cubicBezTo>
                  <a:pt x="12" y="2"/>
                  <a:pt x="18" y="2"/>
                  <a:pt x="17" y="2"/>
                </a:cubicBezTo>
                <a:cubicBezTo>
                  <a:pt x="18" y="2"/>
                  <a:pt x="20" y="2"/>
                  <a:pt x="20" y="2"/>
                </a:cubicBezTo>
                <a:cubicBezTo>
                  <a:pt x="21" y="2"/>
                  <a:pt x="22" y="1"/>
                  <a:pt x="25" y="1"/>
                </a:cubicBezTo>
                <a:cubicBezTo>
                  <a:pt x="27" y="1"/>
                  <a:pt x="29" y="2"/>
                  <a:pt x="30" y="1"/>
                </a:cubicBezTo>
                <a:cubicBezTo>
                  <a:pt x="30" y="1"/>
                  <a:pt x="28" y="1"/>
                  <a:pt x="28" y="1"/>
                </a:cubicBezTo>
                <a:cubicBezTo>
                  <a:pt x="24" y="1"/>
                  <a:pt x="20" y="1"/>
                  <a:pt x="15" y="1"/>
                </a:cubicBezTo>
                <a:cubicBezTo>
                  <a:pt x="13" y="1"/>
                  <a:pt x="11" y="1"/>
                  <a:pt x="8" y="0"/>
                </a:cubicBezTo>
                <a:cubicBezTo>
                  <a:pt x="5" y="0"/>
                  <a:pt x="5" y="0"/>
                  <a:pt x="5" y="0"/>
                </a:cubicBezTo>
                <a:cubicBezTo>
                  <a:pt x="4" y="0"/>
                  <a:pt x="4" y="0"/>
                  <a:pt x="3" y="1"/>
                </a:cubicBezTo>
                <a:cubicBezTo>
                  <a:pt x="3" y="1"/>
                  <a:pt x="3" y="1"/>
                  <a:pt x="2" y="1"/>
                </a:cubicBezTo>
                <a:cubicBezTo>
                  <a:pt x="2" y="1"/>
                  <a:pt x="2" y="1"/>
                  <a:pt x="2" y="1"/>
                </a:cubicBezTo>
                <a:cubicBezTo>
                  <a:pt x="1" y="1"/>
                  <a:pt x="1" y="1"/>
                  <a:pt x="0" y="2"/>
                </a:cubicBezTo>
                <a:cubicBezTo>
                  <a:pt x="0" y="3"/>
                  <a:pt x="0" y="3"/>
                  <a:pt x="0" y="3"/>
                </a:cubicBezTo>
                <a:cubicBezTo>
                  <a:pt x="2" y="3"/>
                  <a:pt x="2" y="3"/>
                  <a:pt x="2" y="3"/>
                </a:cubicBezTo>
                <a:cubicBezTo>
                  <a:pt x="3" y="3"/>
                  <a:pt x="5" y="3"/>
                  <a:pt x="7" y="3"/>
                </a:cubicBezTo>
                <a:cubicBezTo>
                  <a:pt x="8" y="3"/>
                  <a:pt x="10" y="3"/>
                  <a:pt x="13" y="3"/>
                </a:cubicBezTo>
                <a:cubicBezTo>
                  <a:pt x="16" y="3"/>
                  <a:pt x="20" y="3"/>
                  <a:pt x="24" y="3"/>
                </a:cubicBezTo>
                <a:cubicBezTo>
                  <a:pt x="27" y="3"/>
                  <a:pt x="31" y="3"/>
                  <a:pt x="35" y="3"/>
                </a:cubicBezTo>
                <a:cubicBezTo>
                  <a:pt x="38" y="4"/>
                  <a:pt x="41" y="3"/>
                  <a:pt x="42" y="3"/>
                </a:cubicBezTo>
                <a:cubicBezTo>
                  <a:pt x="43" y="3"/>
                  <a:pt x="43" y="3"/>
                  <a:pt x="43" y="3"/>
                </a:cubicBezTo>
                <a:cubicBezTo>
                  <a:pt x="47" y="3"/>
                  <a:pt x="51" y="3"/>
                  <a:pt x="54" y="2"/>
                </a:cubicBezTo>
                <a:cubicBezTo>
                  <a:pt x="55" y="2"/>
                  <a:pt x="56" y="2"/>
                  <a:pt x="58" y="2"/>
                </a:cubicBezTo>
                <a:cubicBezTo>
                  <a:pt x="57" y="2"/>
                  <a:pt x="57" y="2"/>
                  <a:pt x="56" y="2"/>
                </a:cubicBezTo>
                <a:cubicBezTo>
                  <a:pt x="57" y="2"/>
                  <a:pt x="59" y="2"/>
                  <a:pt x="59" y="2"/>
                </a:cubicBezTo>
                <a:cubicBezTo>
                  <a:pt x="62" y="2"/>
                  <a:pt x="61" y="1"/>
                  <a:pt x="60" y="1"/>
                </a:cubicBezTo>
                <a:cubicBezTo>
                  <a:pt x="59" y="1"/>
                  <a:pt x="60" y="1"/>
                  <a:pt x="59" y="1"/>
                </a:cubicBezTo>
                <a:cubicBezTo>
                  <a:pt x="59" y="1"/>
                  <a:pt x="60" y="1"/>
                  <a:pt x="61" y="1"/>
                </a:cubicBezTo>
                <a:cubicBezTo>
                  <a:pt x="61" y="1"/>
                  <a:pt x="58" y="1"/>
                  <a:pt x="59" y="1"/>
                </a:cubicBezTo>
                <a:cubicBezTo>
                  <a:pt x="60" y="1"/>
                  <a:pt x="61" y="1"/>
                  <a:pt x="62" y="1"/>
                </a:cubicBezTo>
                <a:cubicBezTo>
                  <a:pt x="61" y="1"/>
                  <a:pt x="58" y="1"/>
                  <a:pt x="58" y="1"/>
                </a:cubicBezTo>
                <a:cubicBezTo>
                  <a:pt x="59" y="1"/>
                  <a:pt x="61" y="1"/>
                  <a:pt x="61" y="1"/>
                </a:cubicBezTo>
                <a:cubicBezTo>
                  <a:pt x="61" y="1"/>
                  <a:pt x="60" y="1"/>
                  <a:pt x="60" y="1"/>
                </a:cubicBezTo>
                <a:cubicBezTo>
                  <a:pt x="63" y="1"/>
                  <a:pt x="64" y="1"/>
                  <a:pt x="62" y="1"/>
                </a:cubicBezTo>
                <a:cubicBezTo>
                  <a:pt x="63" y="1"/>
                  <a:pt x="64" y="1"/>
                  <a:pt x="65" y="1"/>
                </a:cubicBezTo>
                <a:cubicBezTo>
                  <a:pt x="65" y="1"/>
                  <a:pt x="65" y="1"/>
                  <a:pt x="65" y="1"/>
                </a:cubicBezTo>
                <a:cubicBezTo>
                  <a:pt x="64" y="1"/>
                  <a:pt x="64" y="1"/>
                  <a:pt x="63" y="1"/>
                </a:cubicBezTo>
                <a:cubicBezTo>
                  <a:pt x="65" y="1"/>
                  <a:pt x="65" y="1"/>
                  <a:pt x="65" y="1"/>
                </a:cubicBezTo>
                <a:cubicBezTo>
                  <a:pt x="65" y="1"/>
                  <a:pt x="65" y="1"/>
                  <a:pt x="65" y="1"/>
                </a:cubicBezTo>
                <a:cubicBezTo>
                  <a:pt x="64" y="1"/>
                  <a:pt x="64" y="1"/>
                  <a:pt x="63" y="1"/>
                </a:cubicBezTo>
                <a:cubicBezTo>
                  <a:pt x="64" y="1"/>
                  <a:pt x="64" y="1"/>
                  <a:pt x="64" y="1"/>
                </a:cubicBezTo>
                <a:cubicBezTo>
                  <a:pt x="64" y="1"/>
                  <a:pt x="64" y="0"/>
                  <a:pt x="63" y="0"/>
                </a:cubicBezTo>
                <a:cubicBezTo>
                  <a:pt x="62" y="0"/>
                  <a:pt x="61" y="0"/>
                  <a:pt x="60" y="0"/>
                </a:cubicBezTo>
                <a:cubicBezTo>
                  <a:pt x="54" y="0"/>
                  <a:pt x="49" y="1"/>
                  <a:pt x="43" y="1"/>
                </a:cubicBez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fade">
                                      <p:cBhvr>
                                        <p:cTn id="7" dur="500"/>
                                        <p:tgtEl>
                                          <p:spTgt spid="33794"/>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33795"/>
                                        </p:tgtEl>
                                        <p:attrNameLst>
                                          <p:attrName>style.visibility</p:attrName>
                                        </p:attrNameLst>
                                      </p:cBhvr>
                                      <p:to>
                                        <p:strVal val="visible"/>
                                      </p:to>
                                    </p:set>
                                    <p:animEffect transition="in" filter="fade">
                                      <p:cBhvr>
                                        <p:cTn id="10" dur="500"/>
                                        <p:tgtEl>
                                          <p:spTgt spid="33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119230" y="267494"/>
            <a:ext cx="6905545" cy="398780"/>
            <a:chOff x="1119228" y="267494"/>
            <a:chExt cx="6905545" cy="398780"/>
          </a:xfrm>
          <a:effectLst>
            <a:outerShdw blurRad="38100" dist="38100" dir="2700000" algn="ctr" rotWithShape="0">
              <a:srgbClr val="000000">
                <a:alpha val="25000"/>
              </a:srgbClr>
            </a:outerShdw>
          </a:effectLst>
        </p:grpSpPr>
        <p:sp>
          <p:nvSpPr>
            <p:cNvPr id="15" name="Rectangle 17"/>
            <p:cNvSpPr/>
            <p:nvPr/>
          </p:nvSpPr>
          <p:spPr>
            <a:xfrm>
              <a:off x="3873186" y="267494"/>
              <a:ext cx="1397635" cy="398780"/>
            </a:xfrm>
            <a:prstGeom prst="rect">
              <a:avLst/>
            </a:prstGeom>
          </p:spPr>
          <p:txBody>
            <a:bodyPr wrap="none">
              <a:spAutoFit/>
            </a:bodyPr>
            <a:lstStyle/>
            <a:p>
              <a:pPr algn="ctr">
                <a:defRPr/>
              </a:pPr>
              <a:r>
                <a:rPr lang="en-US" sz="2000" b="1" dirty="0">
                  <a:solidFill>
                    <a:schemeClr val="tx1">
                      <a:lumMod val="75000"/>
                      <a:lumOff val="25000"/>
                    </a:schemeClr>
                  </a:solidFill>
                  <a:latin typeface="微软雅黑" pitchFamily="34" charset="-122"/>
                  <a:ea typeface="微软雅黑" pitchFamily="34" charset="-122"/>
                  <a:cs typeface="Open Sans" pitchFamily="34" charset="0"/>
                </a:rPr>
                <a:t>RBAC</a:t>
              </a:r>
              <a:r>
                <a:rPr lang="zh-CN" altLang="en-US" sz="2000" b="1" dirty="0">
                  <a:solidFill>
                    <a:schemeClr val="tx1">
                      <a:lumMod val="75000"/>
                      <a:lumOff val="25000"/>
                    </a:schemeClr>
                  </a:solidFill>
                  <a:latin typeface="微软雅黑" pitchFamily="34" charset="-122"/>
                  <a:ea typeface="微软雅黑" pitchFamily="34" charset="-122"/>
                  <a:cs typeface="Open Sans" pitchFamily="34" charset="0"/>
                </a:rPr>
                <a:t>概述</a:t>
              </a:r>
              <a:endParaRPr lang="zh-CN" altLang="en-US" sz="2000" b="1" dirty="0">
                <a:solidFill>
                  <a:schemeClr val="tx1">
                    <a:lumMod val="75000"/>
                    <a:lumOff val="25000"/>
                  </a:schemeClr>
                </a:solidFill>
                <a:latin typeface="微软雅黑" pitchFamily="34" charset="-122"/>
                <a:ea typeface="微软雅黑" pitchFamily="34" charset="-122"/>
                <a:cs typeface="Open Sans" pitchFamily="34" charset="0"/>
              </a:endParaRPr>
            </a:p>
          </p:txBody>
        </p:sp>
        <p:cxnSp>
          <p:nvCxnSpPr>
            <p:cNvPr id="16" name="直接连接符 15"/>
            <p:cNvCxnSpPr/>
            <p:nvPr/>
          </p:nvCxnSpPr>
          <p:spPr>
            <a:xfrm>
              <a:off x="1119228" y="452160"/>
              <a:ext cx="2088232"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936541" y="452160"/>
              <a:ext cx="2088232"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9230" name="Freeform 295"/>
          <p:cNvSpPr>
            <a:spLocks noEditPoints="1"/>
          </p:cNvSpPr>
          <p:nvPr/>
        </p:nvSpPr>
        <p:spPr bwMode="auto">
          <a:xfrm flipH="1">
            <a:off x="7686675" y="2228850"/>
            <a:ext cx="863600" cy="774700"/>
          </a:xfrm>
          <a:custGeom>
            <a:avLst/>
            <a:gdLst>
              <a:gd name="T0" fmla="*/ 2147483647 w 135"/>
              <a:gd name="T1" fmla="*/ 2147483647 h 132"/>
              <a:gd name="T2" fmla="*/ 2147483647 w 135"/>
              <a:gd name="T3" fmla="*/ 2147483647 h 132"/>
              <a:gd name="T4" fmla="*/ 2147483647 w 135"/>
              <a:gd name="T5" fmla="*/ 2147483647 h 132"/>
              <a:gd name="T6" fmla="*/ 2147483647 w 135"/>
              <a:gd name="T7" fmla="*/ 2147483647 h 132"/>
              <a:gd name="T8" fmla="*/ 2147483647 w 135"/>
              <a:gd name="T9" fmla="*/ 2147483647 h 132"/>
              <a:gd name="T10" fmla="*/ 2147483647 w 135"/>
              <a:gd name="T11" fmla="*/ 2147483647 h 132"/>
              <a:gd name="T12" fmla="*/ 2147483647 w 135"/>
              <a:gd name="T13" fmla="*/ 2147483647 h 132"/>
              <a:gd name="T14" fmla="*/ 2147483647 w 135"/>
              <a:gd name="T15" fmla="*/ 2147483647 h 132"/>
              <a:gd name="T16" fmla="*/ 2147483647 w 135"/>
              <a:gd name="T17" fmla="*/ 2147483647 h 132"/>
              <a:gd name="T18" fmla="*/ 2147483647 w 135"/>
              <a:gd name="T19" fmla="*/ 2147483647 h 132"/>
              <a:gd name="T20" fmla="*/ 2147483647 w 135"/>
              <a:gd name="T21" fmla="*/ 2147483647 h 132"/>
              <a:gd name="T22" fmla="*/ 2147483647 w 135"/>
              <a:gd name="T23" fmla="*/ 2147483647 h 132"/>
              <a:gd name="T24" fmla="*/ 2147483647 w 135"/>
              <a:gd name="T25" fmla="*/ 2147483647 h 132"/>
              <a:gd name="T26" fmla="*/ 2147483647 w 135"/>
              <a:gd name="T27" fmla="*/ 2147483647 h 132"/>
              <a:gd name="T28" fmla="*/ 2147483647 w 135"/>
              <a:gd name="T29" fmla="*/ 2147483647 h 132"/>
              <a:gd name="T30" fmla="*/ 2147483647 w 135"/>
              <a:gd name="T31" fmla="*/ 2147483647 h 132"/>
              <a:gd name="T32" fmla="*/ 2147483647 w 135"/>
              <a:gd name="T33" fmla="*/ 2147483647 h 132"/>
              <a:gd name="T34" fmla="*/ 2147483647 w 135"/>
              <a:gd name="T35" fmla="*/ 2147483647 h 132"/>
              <a:gd name="T36" fmla="*/ 2147483647 w 135"/>
              <a:gd name="T37" fmla="*/ 2147483647 h 132"/>
              <a:gd name="T38" fmla="*/ 2147483647 w 135"/>
              <a:gd name="T39" fmla="*/ 2147483647 h 132"/>
              <a:gd name="T40" fmla="*/ 2147483647 w 135"/>
              <a:gd name="T41" fmla="*/ 2147483647 h 132"/>
              <a:gd name="T42" fmla="*/ 2147483647 w 135"/>
              <a:gd name="T43" fmla="*/ 2147483647 h 132"/>
              <a:gd name="T44" fmla="*/ 2147483647 w 135"/>
              <a:gd name="T45" fmla="*/ 2147483647 h 132"/>
              <a:gd name="T46" fmla="*/ 2147483647 w 135"/>
              <a:gd name="T47" fmla="*/ 2147483647 h 132"/>
              <a:gd name="T48" fmla="*/ 2147483647 w 135"/>
              <a:gd name="T49" fmla="*/ 2147483647 h 132"/>
              <a:gd name="T50" fmla="*/ 2147483647 w 135"/>
              <a:gd name="T51" fmla="*/ 2147483647 h 132"/>
              <a:gd name="T52" fmla="*/ 2147483647 w 135"/>
              <a:gd name="T53" fmla="*/ 2147483647 h 132"/>
              <a:gd name="T54" fmla="*/ 2147483647 w 135"/>
              <a:gd name="T55" fmla="*/ 2147483647 h 132"/>
              <a:gd name="T56" fmla="*/ 2147483647 w 135"/>
              <a:gd name="T57" fmla="*/ 2147483647 h 132"/>
              <a:gd name="T58" fmla="*/ 2147483647 w 135"/>
              <a:gd name="T59" fmla="*/ 2147483647 h 132"/>
              <a:gd name="T60" fmla="*/ 2147483647 w 135"/>
              <a:gd name="T61" fmla="*/ 2147483647 h 132"/>
              <a:gd name="T62" fmla="*/ 2147483647 w 135"/>
              <a:gd name="T63" fmla="*/ 2147483647 h 132"/>
              <a:gd name="T64" fmla="*/ 2147483647 w 135"/>
              <a:gd name="T65" fmla="*/ 2147483647 h 132"/>
              <a:gd name="T66" fmla="*/ 2147483647 w 135"/>
              <a:gd name="T67" fmla="*/ 2147483647 h 132"/>
              <a:gd name="T68" fmla="*/ 2147483647 w 135"/>
              <a:gd name="T69" fmla="*/ 2147483647 h 132"/>
              <a:gd name="T70" fmla="*/ 2147483647 w 135"/>
              <a:gd name="T71" fmla="*/ 2147483647 h 132"/>
              <a:gd name="T72" fmla="*/ 2147483647 w 135"/>
              <a:gd name="T73" fmla="*/ 2147483647 h 132"/>
              <a:gd name="T74" fmla="*/ 2147483647 w 135"/>
              <a:gd name="T75" fmla="*/ 2147483647 h 132"/>
              <a:gd name="T76" fmla="*/ 2147483647 w 135"/>
              <a:gd name="T77" fmla="*/ 2147483647 h 132"/>
              <a:gd name="T78" fmla="*/ 2147483647 w 135"/>
              <a:gd name="T79" fmla="*/ 2147483647 h 132"/>
              <a:gd name="T80" fmla="*/ 2147483647 w 135"/>
              <a:gd name="T81" fmla="*/ 2147483647 h 132"/>
              <a:gd name="T82" fmla="*/ 2147483647 w 135"/>
              <a:gd name="T83" fmla="*/ 2147483647 h 132"/>
              <a:gd name="T84" fmla="*/ 2147483647 w 135"/>
              <a:gd name="T85" fmla="*/ 2147483647 h 132"/>
              <a:gd name="T86" fmla="*/ 2147483647 w 135"/>
              <a:gd name="T87" fmla="*/ 2147483647 h 132"/>
              <a:gd name="T88" fmla="*/ 2147483647 w 135"/>
              <a:gd name="T89" fmla="*/ 2147483647 h 132"/>
              <a:gd name="T90" fmla="*/ 2147483647 w 135"/>
              <a:gd name="T91" fmla="*/ 2147483647 h 132"/>
              <a:gd name="T92" fmla="*/ 2147483647 w 135"/>
              <a:gd name="T93" fmla="*/ 2147483647 h 132"/>
              <a:gd name="T94" fmla="*/ 2147483647 w 135"/>
              <a:gd name="T95" fmla="*/ 2147483647 h 132"/>
              <a:gd name="T96" fmla="*/ 2147483647 w 135"/>
              <a:gd name="T97" fmla="*/ 2147483647 h 132"/>
              <a:gd name="T98" fmla="*/ 2147483647 w 135"/>
              <a:gd name="T99" fmla="*/ 2147483647 h 132"/>
              <a:gd name="T100" fmla="*/ 2147483647 w 135"/>
              <a:gd name="T101" fmla="*/ 2147483647 h 132"/>
              <a:gd name="T102" fmla="*/ 2147483647 w 135"/>
              <a:gd name="T103" fmla="*/ 2147483647 h 132"/>
              <a:gd name="T104" fmla="*/ 2147483647 w 135"/>
              <a:gd name="T105" fmla="*/ 2147483647 h 132"/>
              <a:gd name="T106" fmla="*/ 2147483647 w 135"/>
              <a:gd name="T107" fmla="*/ 2147483647 h 132"/>
              <a:gd name="T108" fmla="*/ 2147483647 w 135"/>
              <a:gd name="T109" fmla="*/ 2147483647 h 132"/>
              <a:gd name="T110" fmla="*/ 2147483647 w 135"/>
              <a:gd name="T111" fmla="*/ 2147483647 h 132"/>
              <a:gd name="T112" fmla="*/ 2147483647 w 135"/>
              <a:gd name="T113" fmla="*/ 2147483647 h 132"/>
              <a:gd name="T114" fmla="*/ 2147483647 w 135"/>
              <a:gd name="T115" fmla="*/ 2147483647 h 132"/>
              <a:gd name="T116" fmla="*/ 2147483647 w 135"/>
              <a:gd name="T117" fmla="*/ 2147483647 h 132"/>
              <a:gd name="T118" fmla="*/ 2147483647 w 135"/>
              <a:gd name="T119" fmla="*/ 0 h 132"/>
              <a:gd name="T120" fmla="*/ 2147483647 w 135"/>
              <a:gd name="T121" fmla="*/ 0 h 132"/>
              <a:gd name="T122" fmla="*/ 2147483647 w 135"/>
              <a:gd name="T123" fmla="*/ 2147483647 h 1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35" h="132">
                <a:moveTo>
                  <a:pt x="46" y="1"/>
                </a:moveTo>
                <a:cubicBezTo>
                  <a:pt x="46" y="1"/>
                  <a:pt x="46" y="1"/>
                  <a:pt x="46" y="1"/>
                </a:cubicBezTo>
                <a:cubicBezTo>
                  <a:pt x="46" y="1"/>
                  <a:pt x="46" y="1"/>
                  <a:pt x="46" y="1"/>
                </a:cubicBezTo>
                <a:cubicBezTo>
                  <a:pt x="46" y="1"/>
                  <a:pt x="46" y="1"/>
                  <a:pt x="46" y="1"/>
                </a:cubicBezTo>
                <a:close/>
                <a:moveTo>
                  <a:pt x="129" y="74"/>
                </a:moveTo>
                <a:cubicBezTo>
                  <a:pt x="107" y="86"/>
                  <a:pt x="107" y="86"/>
                  <a:pt x="107" y="86"/>
                </a:cubicBezTo>
                <a:cubicBezTo>
                  <a:pt x="101" y="89"/>
                  <a:pt x="98" y="84"/>
                  <a:pt x="94" y="78"/>
                </a:cubicBezTo>
                <a:cubicBezTo>
                  <a:pt x="93" y="76"/>
                  <a:pt x="93" y="76"/>
                  <a:pt x="93" y="76"/>
                </a:cubicBezTo>
                <a:cubicBezTo>
                  <a:pt x="90" y="70"/>
                  <a:pt x="88" y="65"/>
                  <a:pt x="94" y="62"/>
                </a:cubicBezTo>
                <a:cubicBezTo>
                  <a:pt x="97" y="60"/>
                  <a:pt x="97" y="60"/>
                  <a:pt x="97" y="60"/>
                </a:cubicBezTo>
                <a:cubicBezTo>
                  <a:pt x="96" y="59"/>
                  <a:pt x="95" y="57"/>
                  <a:pt x="96" y="54"/>
                </a:cubicBezTo>
                <a:cubicBezTo>
                  <a:pt x="96" y="54"/>
                  <a:pt x="96" y="53"/>
                  <a:pt x="96" y="53"/>
                </a:cubicBezTo>
                <a:cubicBezTo>
                  <a:pt x="95" y="53"/>
                  <a:pt x="94" y="52"/>
                  <a:pt x="93" y="51"/>
                </a:cubicBezTo>
                <a:cubicBezTo>
                  <a:pt x="79" y="38"/>
                  <a:pt x="79" y="38"/>
                  <a:pt x="79" y="38"/>
                </a:cubicBezTo>
                <a:cubicBezTo>
                  <a:pt x="68" y="37"/>
                  <a:pt x="68" y="37"/>
                  <a:pt x="68" y="37"/>
                </a:cubicBezTo>
                <a:cubicBezTo>
                  <a:pt x="68" y="37"/>
                  <a:pt x="68" y="38"/>
                  <a:pt x="69" y="38"/>
                </a:cubicBezTo>
                <a:cubicBezTo>
                  <a:pt x="71" y="45"/>
                  <a:pt x="76" y="59"/>
                  <a:pt x="81" y="71"/>
                </a:cubicBezTo>
                <a:cubicBezTo>
                  <a:pt x="84" y="76"/>
                  <a:pt x="87" y="83"/>
                  <a:pt x="89" y="87"/>
                </a:cubicBezTo>
                <a:cubicBezTo>
                  <a:pt x="96" y="88"/>
                  <a:pt x="106" y="90"/>
                  <a:pt x="110" y="91"/>
                </a:cubicBezTo>
                <a:cubicBezTo>
                  <a:pt x="113" y="91"/>
                  <a:pt x="116" y="94"/>
                  <a:pt x="115" y="98"/>
                </a:cubicBezTo>
                <a:cubicBezTo>
                  <a:pt x="115" y="99"/>
                  <a:pt x="115" y="99"/>
                  <a:pt x="115" y="99"/>
                </a:cubicBezTo>
                <a:cubicBezTo>
                  <a:pt x="115" y="100"/>
                  <a:pt x="115" y="100"/>
                  <a:pt x="115" y="100"/>
                </a:cubicBezTo>
                <a:cubicBezTo>
                  <a:pt x="114" y="100"/>
                  <a:pt x="114" y="100"/>
                  <a:pt x="114" y="100"/>
                </a:cubicBezTo>
                <a:cubicBezTo>
                  <a:pt x="114" y="101"/>
                  <a:pt x="114" y="101"/>
                  <a:pt x="114" y="101"/>
                </a:cubicBezTo>
                <a:cubicBezTo>
                  <a:pt x="114" y="101"/>
                  <a:pt x="114" y="101"/>
                  <a:pt x="114" y="101"/>
                </a:cubicBezTo>
                <a:cubicBezTo>
                  <a:pt x="112" y="103"/>
                  <a:pt x="109" y="104"/>
                  <a:pt x="106" y="104"/>
                </a:cubicBezTo>
                <a:cubicBezTo>
                  <a:pt x="104" y="104"/>
                  <a:pt x="104" y="104"/>
                  <a:pt x="84" y="100"/>
                </a:cubicBezTo>
                <a:cubicBezTo>
                  <a:pt x="84" y="100"/>
                  <a:pt x="84" y="100"/>
                  <a:pt x="83" y="100"/>
                </a:cubicBezTo>
                <a:cubicBezTo>
                  <a:pt x="83" y="100"/>
                  <a:pt x="83" y="100"/>
                  <a:pt x="83" y="100"/>
                </a:cubicBezTo>
                <a:cubicBezTo>
                  <a:pt x="83" y="100"/>
                  <a:pt x="83" y="100"/>
                  <a:pt x="83" y="100"/>
                </a:cubicBezTo>
                <a:cubicBezTo>
                  <a:pt x="81" y="100"/>
                  <a:pt x="79" y="98"/>
                  <a:pt x="78" y="96"/>
                </a:cubicBezTo>
                <a:cubicBezTo>
                  <a:pt x="78" y="94"/>
                  <a:pt x="77" y="94"/>
                  <a:pt x="68" y="77"/>
                </a:cubicBezTo>
                <a:cubicBezTo>
                  <a:pt x="66" y="77"/>
                  <a:pt x="66" y="77"/>
                  <a:pt x="66" y="77"/>
                </a:cubicBezTo>
                <a:cubicBezTo>
                  <a:pt x="66" y="77"/>
                  <a:pt x="67" y="77"/>
                  <a:pt x="67" y="77"/>
                </a:cubicBezTo>
                <a:cubicBezTo>
                  <a:pt x="64" y="86"/>
                  <a:pt x="51" y="123"/>
                  <a:pt x="50" y="128"/>
                </a:cubicBezTo>
                <a:cubicBezTo>
                  <a:pt x="49" y="130"/>
                  <a:pt x="47" y="132"/>
                  <a:pt x="45" y="132"/>
                </a:cubicBezTo>
                <a:cubicBezTo>
                  <a:pt x="45" y="132"/>
                  <a:pt x="45" y="132"/>
                  <a:pt x="45" y="132"/>
                </a:cubicBezTo>
                <a:cubicBezTo>
                  <a:pt x="44" y="132"/>
                  <a:pt x="44" y="132"/>
                  <a:pt x="44" y="132"/>
                </a:cubicBezTo>
                <a:cubicBezTo>
                  <a:pt x="44" y="132"/>
                  <a:pt x="43" y="132"/>
                  <a:pt x="43" y="132"/>
                </a:cubicBezTo>
                <a:cubicBezTo>
                  <a:pt x="43" y="132"/>
                  <a:pt x="43" y="132"/>
                  <a:pt x="43" y="132"/>
                </a:cubicBezTo>
                <a:cubicBezTo>
                  <a:pt x="42" y="132"/>
                  <a:pt x="42" y="132"/>
                  <a:pt x="41" y="132"/>
                </a:cubicBezTo>
                <a:cubicBezTo>
                  <a:pt x="38" y="130"/>
                  <a:pt x="37" y="126"/>
                  <a:pt x="38" y="123"/>
                </a:cubicBezTo>
                <a:cubicBezTo>
                  <a:pt x="38" y="121"/>
                  <a:pt x="45" y="102"/>
                  <a:pt x="52" y="82"/>
                </a:cubicBezTo>
                <a:cubicBezTo>
                  <a:pt x="47" y="71"/>
                  <a:pt x="43" y="59"/>
                  <a:pt x="40" y="52"/>
                </a:cubicBezTo>
                <a:cubicBezTo>
                  <a:pt x="36" y="60"/>
                  <a:pt x="36" y="60"/>
                  <a:pt x="36" y="60"/>
                </a:cubicBezTo>
                <a:cubicBezTo>
                  <a:pt x="36" y="60"/>
                  <a:pt x="36" y="61"/>
                  <a:pt x="36" y="61"/>
                </a:cubicBezTo>
                <a:cubicBezTo>
                  <a:pt x="36" y="61"/>
                  <a:pt x="36" y="61"/>
                  <a:pt x="36" y="61"/>
                </a:cubicBezTo>
                <a:cubicBezTo>
                  <a:pt x="36" y="61"/>
                  <a:pt x="36" y="61"/>
                  <a:pt x="36" y="61"/>
                </a:cubicBezTo>
                <a:cubicBezTo>
                  <a:pt x="36" y="61"/>
                  <a:pt x="36" y="61"/>
                  <a:pt x="36" y="61"/>
                </a:cubicBezTo>
                <a:cubicBezTo>
                  <a:pt x="36" y="61"/>
                  <a:pt x="36" y="61"/>
                  <a:pt x="36" y="61"/>
                </a:cubicBezTo>
                <a:cubicBezTo>
                  <a:pt x="34" y="64"/>
                  <a:pt x="31" y="64"/>
                  <a:pt x="28" y="63"/>
                </a:cubicBezTo>
                <a:cubicBezTo>
                  <a:pt x="28" y="63"/>
                  <a:pt x="28" y="63"/>
                  <a:pt x="28" y="63"/>
                </a:cubicBezTo>
                <a:cubicBezTo>
                  <a:pt x="27" y="63"/>
                  <a:pt x="27" y="62"/>
                  <a:pt x="27" y="62"/>
                </a:cubicBezTo>
                <a:cubicBezTo>
                  <a:pt x="26" y="62"/>
                  <a:pt x="26" y="62"/>
                  <a:pt x="26" y="62"/>
                </a:cubicBezTo>
                <a:cubicBezTo>
                  <a:pt x="6" y="52"/>
                  <a:pt x="6" y="52"/>
                  <a:pt x="6" y="52"/>
                </a:cubicBezTo>
                <a:cubicBezTo>
                  <a:pt x="0" y="48"/>
                  <a:pt x="3" y="43"/>
                  <a:pt x="3" y="43"/>
                </a:cubicBezTo>
                <a:cubicBezTo>
                  <a:pt x="3" y="43"/>
                  <a:pt x="3" y="42"/>
                  <a:pt x="4" y="42"/>
                </a:cubicBezTo>
                <a:cubicBezTo>
                  <a:pt x="4" y="42"/>
                  <a:pt x="4" y="41"/>
                  <a:pt x="5" y="41"/>
                </a:cubicBezTo>
                <a:cubicBezTo>
                  <a:pt x="5" y="41"/>
                  <a:pt x="5" y="41"/>
                  <a:pt x="5" y="41"/>
                </a:cubicBezTo>
                <a:cubicBezTo>
                  <a:pt x="5" y="41"/>
                  <a:pt x="5" y="41"/>
                  <a:pt x="5" y="40"/>
                </a:cubicBezTo>
                <a:cubicBezTo>
                  <a:pt x="5" y="40"/>
                  <a:pt x="5" y="40"/>
                  <a:pt x="5" y="40"/>
                </a:cubicBezTo>
                <a:cubicBezTo>
                  <a:pt x="5" y="40"/>
                  <a:pt x="5" y="40"/>
                  <a:pt x="6" y="40"/>
                </a:cubicBezTo>
                <a:cubicBezTo>
                  <a:pt x="6" y="40"/>
                  <a:pt x="6" y="40"/>
                  <a:pt x="6" y="40"/>
                </a:cubicBezTo>
                <a:cubicBezTo>
                  <a:pt x="6" y="40"/>
                  <a:pt x="6" y="40"/>
                  <a:pt x="6" y="40"/>
                </a:cubicBezTo>
                <a:cubicBezTo>
                  <a:pt x="6" y="40"/>
                  <a:pt x="6" y="40"/>
                  <a:pt x="6" y="40"/>
                </a:cubicBezTo>
                <a:cubicBezTo>
                  <a:pt x="6" y="40"/>
                  <a:pt x="6" y="40"/>
                  <a:pt x="7" y="40"/>
                </a:cubicBezTo>
                <a:cubicBezTo>
                  <a:pt x="7" y="40"/>
                  <a:pt x="7" y="40"/>
                  <a:pt x="7" y="40"/>
                </a:cubicBezTo>
                <a:cubicBezTo>
                  <a:pt x="7" y="40"/>
                  <a:pt x="7" y="40"/>
                  <a:pt x="7" y="40"/>
                </a:cubicBezTo>
                <a:cubicBezTo>
                  <a:pt x="7" y="40"/>
                  <a:pt x="7" y="40"/>
                  <a:pt x="7" y="40"/>
                </a:cubicBezTo>
                <a:cubicBezTo>
                  <a:pt x="8" y="40"/>
                  <a:pt x="8" y="40"/>
                  <a:pt x="8" y="40"/>
                </a:cubicBezTo>
                <a:cubicBezTo>
                  <a:pt x="8" y="40"/>
                  <a:pt x="8" y="40"/>
                  <a:pt x="8" y="40"/>
                </a:cubicBezTo>
                <a:cubicBezTo>
                  <a:pt x="8" y="40"/>
                  <a:pt x="8" y="40"/>
                  <a:pt x="8" y="40"/>
                </a:cubicBezTo>
                <a:cubicBezTo>
                  <a:pt x="9" y="40"/>
                  <a:pt x="9" y="40"/>
                  <a:pt x="9" y="40"/>
                </a:cubicBezTo>
                <a:cubicBezTo>
                  <a:pt x="9" y="40"/>
                  <a:pt x="9" y="40"/>
                  <a:pt x="9" y="40"/>
                </a:cubicBezTo>
                <a:cubicBezTo>
                  <a:pt x="9" y="40"/>
                  <a:pt x="9" y="40"/>
                  <a:pt x="10" y="40"/>
                </a:cubicBezTo>
                <a:cubicBezTo>
                  <a:pt x="10" y="40"/>
                  <a:pt x="10" y="40"/>
                  <a:pt x="10" y="40"/>
                </a:cubicBezTo>
                <a:cubicBezTo>
                  <a:pt x="10" y="40"/>
                  <a:pt x="10" y="40"/>
                  <a:pt x="10" y="40"/>
                </a:cubicBezTo>
                <a:cubicBezTo>
                  <a:pt x="11" y="40"/>
                  <a:pt x="11" y="40"/>
                  <a:pt x="11" y="40"/>
                </a:cubicBezTo>
                <a:cubicBezTo>
                  <a:pt x="11" y="40"/>
                  <a:pt x="11" y="40"/>
                  <a:pt x="11" y="40"/>
                </a:cubicBezTo>
                <a:cubicBezTo>
                  <a:pt x="11" y="40"/>
                  <a:pt x="12" y="40"/>
                  <a:pt x="12" y="40"/>
                </a:cubicBezTo>
                <a:cubicBezTo>
                  <a:pt x="12" y="40"/>
                  <a:pt x="12" y="40"/>
                  <a:pt x="13" y="41"/>
                </a:cubicBezTo>
                <a:cubicBezTo>
                  <a:pt x="28" y="49"/>
                  <a:pt x="28" y="49"/>
                  <a:pt x="28" y="49"/>
                </a:cubicBezTo>
                <a:cubicBezTo>
                  <a:pt x="28" y="49"/>
                  <a:pt x="28" y="49"/>
                  <a:pt x="28" y="49"/>
                </a:cubicBezTo>
                <a:cubicBezTo>
                  <a:pt x="28" y="49"/>
                  <a:pt x="28" y="49"/>
                  <a:pt x="28" y="49"/>
                </a:cubicBezTo>
                <a:cubicBezTo>
                  <a:pt x="28" y="49"/>
                  <a:pt x="28" y="49"/>
                  <a:pt x="28" y="49"/>
                </a:cubicBezTo>
                <a:cubicBezTo>
                  <a:pt x="35" y="36"/>
                  <a:pt x="35" y="36"/>
                  <a:pt x="35" y="36"/>
                </a:cubicBezTo>
                <a:cubicBezTo>
                  <a:pt x="35" y="35"/>
                  <a:pt x="36" y="35"/>
                  <a:pt x="36" y="35"/>
                </a:cubicBezTo>
                <a:cubicBezTo>
                  <a:pt x="37" y="34"/>
                  <a:pt x="37" y="33"/>
                  <a:pt x="38" y="32"/>
                </a:cubicBezTo>
                <a:cubicBezTo>
                  <a:pt x="40" y="31"/>
                  <a:pt x="50" y="27"/>
                  <a:pt x="55" y="26"/>
                </a:cubicBezTo>
                <a:cubicBezTo>
                  <a:pt x="56" y="25"/>
                  <a:pt x="57" y="25"/>
                  <a:pt x="57" y="25"/>
                </a:cubicBezTo>
                <a:cubicBezTo>
                  <a:pt x="57" y="25"/>
                  <a:pt x="57" y="25"/>
                  <a:pt x="57" y="25"/>
                </a:cubicBezTo>
                <a:cubicBezTo>
                  <a:pt x="57" y="25"/>
                  <a:pt x="57" y="25"/>
                  <a:pt x="57" y="25"/>
                </a:cubicBezTo>
                <a:cubicBezTo>
                  <a:pt x="60" y="23"/>
                  <a:pt x="68" y="17"/>
                  <a:pt x="66" y="4"/>
                </a:cubicBezTo>
                <a:cubicBezTo>
                  <a:pt x="72" y="0"/>
                  <a:pt x="72" y="0"/>
                  <a:pt x="72" y="0"/>
                </a:cubicBezTo>
                <a:cubicBezTo>
                  <a:pt x="76" y="6"/>
                  <a:pt x="76" y="6"/>
                  <a:pt x="76" y="6"/>
                </a:cubicBezTo>
                <a:cubicBezTo>
                  <a:pt x="76" y="6"/>
                  <a:pt x="76" y="20"/>
                  <a:pt x="63" y="25"/>
                </a:cubicBezTo>
                <a:cubicBezTo>
                  <a:pt x="81" y="26"/>
                  <a:pt x="81" y="26"/>
                  <a:pt x="81" y="26"/>
                </a:cubicBezTo>
                <a:cubicBezTo>
                  <a:pt x="82" y="26"/>
                  <a:pt x="83" y="26"/>
                  <a:pt x="83" y="26"/>
                </a:cubicBezTo>
                <a:cubicBezTo>
                  <a:pt x="84" y="27"/>
                  <a:pt x="85" y="27"/>
                  <a:pt x="86" y="28"/>
                </a:cubicBezTo>
                <a:cubicBezTo>
                  <a:pt x="102" y="43"/>
                  <a:pt x="102" y="43"/>
                  <a:pt x="102" y="43"/>
                </a:cubicBezTo>
                <a:cubicBezTo>
                  <a:pt x="102" y="44"/>
                  <a:pt x="102" y="44"/>
                  <a:pt x="102" y="44"/>
                </a:cubicBezTo>
                <a:cubicBezTo>
                  <a:pt x="102" y="44"/>
                  <a:pt x="102" y="44"/>
                  <a:pt x="102" y="44"/>
                </a:cubicBezTo>
                <a:cubicBezTo>
                  <a:pt x="103" y="45"/>
                  <a:pt x="103" y="45"/>
                  <a:pt x="103" y="45"/>
                </a:cubicBezTo>
                <a:cubicBezTo>
                  <a:pt x="103" y="45"/>
                  <a:pt x="103" y="45"/>
                  <a:pt x="103" y="45"/>
                </a:cubicBezTo>
                <a:cubicBezTo>
                  <a:pt x="103" y="45"/>
                  <a:pt x="103" y="46"/>
                  <a:pt x="103" y="46"/>
                </a:cubicBezTo>
                <a:cubicBezTo>
                  <a:pt x="103" y="46"/>
                  <a:pt x="103" y="46"/>
                  <a:pt x="103" y="46"/>
                </a:cubicBezTo>
                <a:cubicBezTo>
                  <a:pt x="104" y="46"/>
                  <a:pt x="104" y="46"/>
                  <a:pt x="104" y="47"/>
                </a:cubicBezTo>
                <a:cubicBezTo>
                  <a:pt x="104" y="47"/>
                  <a:pt x="104" y="47"/>
                  <a:pt x="104" y="47"/>
                </a:cubicBezTo>
                <a:cubicBezTo>
                  <a:pt x="104" y="47"/>
                  <a:pt x="104" y="47"/>
                  <a:pt x="104" y="47"/>
                </a:cubicBezTo>
                <a:cubicBezTo>
                  <a:pt x="105" y="47"/>
                  <a:pt x="106" y="47"/>
                  <a:pt x="107" y="47"/>
                </a:cubicBezTo>
                <a:cubicBezTo>
                  <a:pt x="109" y="48"/>
                  <a:pt x="111" y="50"/>
                  <a:pt x="112" y="52"/>
                </a:cubicBezTo>
                <a:cubicBezTo>
                  <a:pt x="116" y="50"/>
                  <a:pt x="116" y="50"/>
                  <a:pt x="116" y="50"/>
                </a:cubicBezTo>
                <a:cubicBezTo>
                  <a:pt x="122" y="47"/>
                  <a:pt x="125" y="52"/>
                  <a:pt x="128" y="58"/>
                </a:cubicBezTo>
                <a:cubicBezTo>
                  <a:pt x="129" y="60"/>
                  <a:pt x="129" y="60"/>
                  <a:pt x="129" y="60"/>
                </a:cubicBezTo>
                <a:cubicBezTo>
                  <a:pt x="132" y="66"/>
                  <a:pt x="135" y="71"/>
                  <a:pt x="129" y="74"/>
                </a:cubicBezTo>
                <a:close/>
                <a:moveTo>
                  <a:pt x="109" y="53"/>
                </a:moveTo>
                <a:cubicBezTo>
                  <a:pt x="108" y="52"/>
                  <a:pt x="107" y="51"/>
                  <a:pt x="106" y="50"/>
                </a:cubicBezTo>
                <a:cubicBezTo>
                  <a:pt x="105" y="50"/>
                  <a:pt x="104" y="50"/>
                  <a:pt x="104" y="50"/>
                </a:cubicBezTo>
                <a:cubicBezTo>
                  <a:pt x="104" y="50"/>
                  <a:pt x="104" y="50"/>
                  <a:pt x="104" y="50"/>
                </a:cubicBezTo>
                <a:cubicBezTo>
                  <a:pt x="104" y="50"/>
                  <a:pt x="104" y="50"/>
                  <a:pt x="104" y="50"/>
                </a:cubicBezTo>
                <a:cubicBezTo>
                  <a:pt x="103" y="50"/>
                  <a:pt x="103" y="51"/>
                  <a:pt x="103" y="51"/>
                </a:cubicBezTo>
                <a:cubicBezTo>
                  <a:pt x="103" y="51"/>
                  <a:pt x="103" y="51"/>
                  <a:pt x="103" y="51"/>
                </a:cubicBezTo>
                <a:cubicBezTo>
                  <a:pt x="103" y="51"/>
                  <a:pt x="103" y="51"/>
                  <a:pt x="103" y="51"/>
                </a:cubicBezTo>
                <a:cubicBezTo>
                  <a:pt x="103" y="51"/>
                  <a:pt x="103" y="51"/>
                  <a:pt x="103" y="51"/>
                </a:cubicBezTo>
                <a:cubicBezTo>
                  <a:pt x="103" y="51"/>
                  <a:pt x="103" y="51"/>
                  <a:pt x="103" y="52"/>
                </a:cubicBezTo>
                <a:cubicBezTo>
                  <a:pt x="103" y="52"/>
                  <a:pt x="103" y="52"/>
                  <a:pt x="103" y="52"/>
                </a:cubicBezTo>
                <a:cubicBezTo>
                  <a:pt x="103" y="52"/>
                  <a:pt x="103" y="52"/>
                  <a:pt x="103" y="52"/>
                </a:cubicBezTo>
                <a:cubicBezTo>
                  <a:pt x="103" y="52"/>
                  <a:pt x="103" y="52"/>
                  <a:pt x="103" y="52"/>
                </a:cubicBezTo>
                <a:cubicBezTo>
                  <a:pt x="102" y="52"/>
                  <a:pt x="102" y="52"/>
                  <a:pt x="102" y="52"/>
                </a:cubicBezTo>
                <a:cubicBezTo>
                  <a:pt x="102" y="53"/>
                  <a:pt x="100" y="54"/>
                  <a:pt x="99" y="54"/>
                </a:cubicBezTo>
                <a:cubicBezTo>
                  <a:pt x="99" y="54"/>
                  <a:pt x="99" y="54"/>
                  <a:pt x="99" y="55"/>
                </a:cubicBezTo>
                <a:cubicBezTo>
                  <a:pt x="98" y="56"/>
                  <a:pt x="99" y="58"/>
                  <a:pt x="100" y="59"/>
                </a:cubicBezTo>
                <a:lnTo>
                  <a:pt x="109" y="53"/>
                </a:lnTo>
                <a:close/>
                <a:moveTo>
                  <a:pt x="27" y="15"/>
                </a:moveTo>
                <a:cubicBezTo>
                  <a:pt x="27" y="15"/>
                  <a:pt x="27" y="16"/>
                  <a:pt x="27" y="16"/>
                </a:cubicBezTo>
                <a:cubicBezTo>
                  <a:pt x="27" y="16"/>
                  <a:pt x="27" y="16"/>
                  <a:pt x="27" y="16"/>
                </a:cubicBezTo>
                <a:cubicBezTo>
                  <a:pt x="27" y="17"/>
                  <a:pt x="27" y="17"/>
                  <a:pt x="27" y="17"/>
                </a:cubicBezTo>
                <a:cubicBezTo>
                  <a:pt x="27" y="17"/>
                  <a:pt x="27" y="18"/>
                  <a:pt x="27" y="18"/>
                </a:cubicBezTo>
                <a:cubicBezTo>
                  <a:pt x="27" y="18"/>
                  <a:pt x="27" y="18"/>
                  <a:pt x="27" y="19"/>
                </a:cubicBezTo>
                <a:cubicBezTo>
                  <a:pt x="28" y="19"/>
                  <a:pt x="28" y="19"/>
                  <a:pt x="28" y="19"/>
                </a:cubicBezTo>
                <a:cubicBezTo>
                  <a:pt x="28" y="19"/>
                  <a:pt x="28" y="20"/>
                  <a:pt x="28" y="20"/>
                </a:cubicBezTo>
                <a:cubicBezTo>
                  <a:pt x="28" y="20"/>
                  <a:pt x="28" y="20"/>
                  <a:pt x="28" y="20"/>
                </a:cubicBezTo>
                <a:cubicBezTo>
                  <a:pt x="28" y="21"/>
                  <a:pt x="28" y="21"/>
                  <a:pt x="29" y="21"/>
                </a:cubicBezTo>
                <a:cubicBezTo>
                  <a:pt x="29" y="21"/>
                  <a:pt x="29" y="21"/>
                  <a:pt x="29" y="21"/>
                </a:cubicBezTo>
                <a:cubicBezTo>
                  <a:pt x="29" y="22"/>
                  <a:pt x="29" y="22"/>
                  <a:pt x="29" y="22"/>
                </a:cubicBezTo>
                <a:cubicBezTo>
                  <a:pt x="30" y="22"/>
                  <a:pt x="30" y="23"/>
                  <a:pt x="31" y="24"/>
                </a:cubicBezTo>
                <a:cubicBezTo>
                  <a:pt x="31" y="24"/>
                  <a:pt x="31" y="24"/>
                  <a:pt x="31" y="24"/>
                </a:cubicBezTo>
                <a:cubicBezTo>
                  <a:pt x="31" y="24"/>
                  <a:pt x="32" y="24"/>
                  <a:pt x="32" y="24"/>
                </a:cubicBezTo>
                <a:cubicBezTo>
                  <a:pt x="32" y="24"/>
                  <a:pt x="32" y="24"/>
                  <a:pt x="32" y="25"/>
                </a:cubicBezTo>
                <a:cubicBezTo>
                  <a:pt x="33" y="25"/>
                  <a:pt x="34" y="26"/>
                  <a:pt x="35" y="26"/>
                </a:cubicBezTo>
                <a:cubicBezTo>
                  <a:pt x="35" y="26"/>
                  <a:pt x="35" y="26"/>
                  <a:pt x="35" y="26"/>
                </a:cubicBezTo>
                <a:cubicBezTo>
                  <a:pt x="35" y="26"/>
                  <a:pt x="35" y="26"/>
                  <a:pt x="35" y="26"/>
                </a:cubicBezTo>
                <a:cubicBezTo>
                  <a:pt x="36" y="26"/>
                  <a:pt x="37" y="27"/>
                  <a:pt x="37" y="27"/>
                </a:cubicBezTo>
                <a:cubicBezTo>
                  <a:pt x="37" y="27"/>
                  <a:pt x="37" y="27"/>
                  <a:pt x="37" y="27"/>
                </a:cubicBezTo>
                <a:cubicBezTo>
                  <a:pt x="38" y="27"/>
                  <a:pt x="38" y="27"/>
                  <a:pt x="39" y="27"/>
                </a:cubicBezTo>
                <a:cubicBezTo>
                  <a:pt x="39" y="27"/>
                  <a:pt x="39" y="27"/>
                  <a:pt x="39" y="27"/>
                </a:cubicBezTo>
                <a:cubicBezTo>
                  <a:pt x="39" y="27"/>
                  <a:pt x="40" y="27"/>
                  <a:pt x="40" y="27"/>
                </a:cubicBezTo>
                <a:cubicBezTo>
                  <a:pt x="48" y="27"/>
                  <a:pt x="54" y="21"/>
                  <a:pt x="54" y="13"/>
                </a:cubicBezTo>
                <a:cubicBezTo>
                  <a:pt x="54" y="13"/>
                  <a:pt x="54" y="13"/>
                  <a:pt x="54" y="12"/>
                </a:cubicBezTo>
                <a:cubicBezTo>
                  <a:pt x="54" y="12"/>
                  <a:pt x="54" y="12"/>
                  <a:pt x="54" y="12"/>
                </a:cubicBezTo>
                <a:cubicBezTo>
                  <a:pt x="54" y="11"/>
                  <a:pt x="54" y="11"/>
                  <a:pt x="54" y="11"/>
                </a:cubicBezTo>
                <a:cubicBezTo>
                  <a:pt x="54" y="11"/>
                  <a:pt x="54" y="11"/>
                  <a:pt x="54" y="10"/>
                </a:cubicBezTo>
                <a:cubicBezTo>
                  <a:pt x="54" y="10"/>
                  <a:pt x="54" y="10"/>
                  <a:pt x="54" y="10"/>
                </a:cubicBezTo>
                <a:cubicBezTo>
                  <a:pt x="54" y="9"/>
                  <a:pt x="54" y="9"/>
                  <a:pt x="54" y="9"/>
                </a:cubicBezTo>
                <a:cubicBezTo>
                  <a:pt x="54" y="9"/>
                  <a:pt x="53" y="8"/>
                  <a:pt x="53" y="8"/>
                </a:cubicBezTo>
                <a:cubicBezTo>
                  <a:pt x="53" y="8"/>
                  <a:pt x="53" y="8"/>
                  <a:pt x="53" y="8"/>
                </a:cubicBezTo>
                <a:cubicBezTo>
                  <a:pt x="53" y="7"/>
                  <a:pt x="53" y="7"/>
                  <a:pt x="53" y="7"/>
                </a:cubicBezTo>
                <a:cubicBezTo>
                  <a:pt x="53" y="7"/>
                  <a:pt x="53" y="7"/>
                  <a:pt x="52" y="6"/>
                </a:cubicBezTo>
                <a:cubicBezTo>
                  <a:pt x="52" y="6"/>
                  <a:pt x="52" y="6"/>
                  <a:pt x="52" y="6"/>
                </a:cubicBezTo>
                <a:cubicBezTo>
                  <a:pt x="52" y="6"/>
                  <a:pt x="52" y="6"/>
                  <a:pt x="52" y="5"/>
                </a:cubicBezTo>
                <a:cubicBezTo>
                  <a:pt x="52" y="5"/>
                  <a:pt x="52" y="5"/>
                  <a:pt x="52" y="5"/>
                </a:cubicBezTo>
                <a:cubicBezTo>
                  <a:pt x="51" y="4"/>
                  <a:pt x="50" y="4"/>
                  <a:pt x="50" y="3"/>
                </a:cubicBezTo>
                <a:cubicBezTo>
                  <a:pt x="50" y="3"/>
                  <a:pt x="50" y="3"/>
                  <a:pt x="50" y="3"/>
                </a:cubicBezTo>
                <a:cubicBezTo>
                  <a:pt x="49" y="3"/>
                  <a:pt x="49" y="3"/>
                  <a:pt x="49" y="2"/>
                </a:cubicBezTo>
                <a:cubicBezTo>
                  <a:pt x="49" y="2"/>
                  <a:pt x="49" y="2"/>
                  <a:pt x="49" y="2"/>
                </a:cubicBezTo>
                <a:cubicBezTo>
                  <a:pt x="48" y="2"/>
                  <a:pt x="47" y="1"/>
                  <a:pt x="46" y="1"/>
                </a:cubicBezTo>
                <a:cubicBezTo>
                  <a:pt x="46" y="1"/>
                  <a:pt x="46" y="1"/>
                  <a:pt x="46" y="1"/>
                </a:cubicBezTo>
                <a:cubicBezTo>
                  <a:pt x="46" y="1"/>
                  <a:pt x="45" y="0"/>
                  <a:pt x="45" y="0"/>
                </a:cubicBezTo>
                <a:cubicBezTo>
                  <a:pt x="45" y="0"/>
                  <a:pt x="45" y="0"/>
                  <a:pt x="45" y="0"/>
                </a:cubicBezTo>
                <a:cubicBezTo>
                  <a:pt x="44" y="0"/>
                  <a:pt x="44" y="0"/>
                  <a:pt x="44" y="0"/>
                </a:cubicBezTo>
                <a:cubicBezTo>
                  <a:pt x="43" y="0"/>
                  <a:pt x="43" y="0"/>
                  <a:pt x="43" y="0"/>
                </a:cubicBezTo>
                <a:cubicBezTo>
                  <a:pt x="43" y="0"/>
                  <a:pt x="43" y="0"/>
                  <a:pt x="42" y="0"/>
                </a:cubicBezTo>
                <a:cubicBezTo>
                  <a:pt x="42" y="0"/>
                  <a:pt x="42" y="0"/>
                  <a:pt x="42" y="0"/>
                </a:cubicBezTo>
                <a:cubicBezTo>
                  <a:pt x="41" y="0"/>
                  <a:pt x="41" y="0"/>
                  <a:pt x="40" y="0"/>
                </a:cubicBezTo>
                <a:cubicBezTo>
                  <a:pt x="33" y="0"/>
                  <a:pt x="26" y="6"/>
                  <a:pt x="26" y="13"/>
                </a:cubicBezTo>
                <a:cubicBezTo>
                  <a:pt x="26" y="14"/>
                  <a:pt x="26" y="14"/>
                  <a:pt x="26" y="15"/>
                </a:cubicBezTo>
                <a:cubicBezTo>
                  <a:pt x="26" y="15"/>
                  <a:pt x="26" y="15"/>
                  <a:pt x="27" y="15"/>
                </a:cubicBezTo>
                <a:close/>
              </a:path>
            </a:pathLst>
          </a:custGeom>
          <a:blipFill dpi="0" rotWithShape="1">
            <a:blip r:embed="rId1"/>
            <a:srcRect/>
            <a:stretch>
              <a:fillRect/>
            </a:stretch>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 name="文本框 4"/>
          <p:cNvSpPr txBox="1"/>
          <p:nvPr/>
        </p:nvSpPr>
        <p:spPr>
          <a:xfrm>
            <a:off x="1466215" y="1272540"/>
            <a:ext cx="6220460" cy="3138170"/>
          </a:xfrm>
          <a:prstGeom prst="rect">
            <a:avLst/>
          </a:prstGeom>
          <a:noFill/>
        </p:spPr>
        <p:txBody>
          <a:bodyPr wrap="square" rtlCol="0">
            <a:spAutoFit/>
          </a:bodyPr>
          <a:p>
            <a:r>
              <a:rPr lang="zh-CN" altLang="en-US" sz="2200"/>
              <a:t>RBAC全称Role-Based Access Control，意思是基于角色的访问控制。</a:t>
            </a:r>
            <a:r>
              <a:rPr lang="zh-CN" altLang="en-US" sz="2200">
                <a:solidFill>
                  <a:srgbClr val="FF0000"/>
                </a:solidFill>
              </a:rPr>
              <a:t>RBAC认为权限授权实际上是Who(谁)、What(做什么)、How(怎么做)的问题</a:t>
            </a:r>
            <a:r>
              <a:rPr lang="zh-CN" altLang="en-US" sz="2200"/>
              <a:t>，即“Who对What(Which)进行How操作”，换句话说也是“主体”对“客体”的操作，其中who是权限的拥有者或者主体(比如：User用户，Role角色)，what是资源(Resource)或者对象(Class)。在RBAC中，包含用户、角色、权限</a:t>
            </a:r>
            <a:r>
              <a:rPr lang="en-US" altLang="zh-CN" sz="2200"/>
              <a:t>3</a:t>
            </a:r>
            <a:r>
              <a:rPr lang="zh-CN" altLang="en-US" sz="2200"/>
              <a:t>个基础部分。</a:t>
            </a:r>
            <a:endParaRPr lang="zh-CN" altLang="en-US" sz="2200"/>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3600"/>
                                  </p:stCondLst>
                                  <p:childTnLst>
                                    <p:set>
                                      <p:cBhvr>
                                        <p:cTn id="9" dur="1" fill="hold">
                                          <p:stCondLst>
                                            <p:cond delay="0"/>
                                          </p:stCondLst>
                                        </p:cTn>
                                        <p:tgtEl>
                                          <p:spTgt spid="9230"/>
                                        </p:tgtEl>
                                        <p:attrNameLst>
                                          <p:attrName>style.visibility</p:attrName>
                                        </p:attrNameLst>
                                      </p:cBhvr>
                                      <p:to>
                                        <p:strVal val="visible"/>
                                      </p:to>
                                    </p:set>
                                    <p:animEffect transition="in" filter="fade">
                                      <p:cBhvr>
                                        <p:cTn id="10" dur="500"/>
                                        <p:tgtEl>
                                          <p:spTgt spid="9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119230" y="267494"/>
            <a:ext cx="6905545" cy="398780"/>
            <a:chOff x="1119228" y="267494"/>
            <a:chExt cx="6905545" cy="398780"/>
          </a:xfrm>
          <a:effectLst>
            <a:outerShdw blurRad="38100" dist="38100" dir="2700000" algn="ctr" rotWithShape="0">
              <a:srgbClr val="000000">
                <a:alpha val="25000"/>
              </a:srgbClr>
            </a:outerShdw>
          </a:effectLst>
        </p:grpSpPr>
        <p:sp>
          <p:nvSpPr>
            <p:cNvPr id="15" name="Rectangle 17"/>
            <p:cNvSpPr/>
            <p:nvPr/>
          </p:nvSpPr>
          <p:spPr>
            <a:xfrm>
              <a:off x="4225931" y="267494"/>
              <a:ext cx="692150" cy="398780"/>
            </a:xfrm>
            <a:prstGeom prst="rect">
              <a:avLst/>
            </a:prstGeom>
          </p:spPr>
          <p:txBody>
            <a:bodyPr wrap="none">
              <a:spAutoFit/>
            </a:bodyPr>
            <a:lstStyle/>
            <a:p>
              <a:pPr algn="ctr">
                <a:defRPr/>
              </a:pPr>
              <a:r>
                <a:rPr lang="zh-CN" altLang="en-US" sz="2000" b="1" dirty="0">
                  <a:solidFill>
                    <a:schemeClr val="tx1">
                      <a:lumMod val="75000"/>
                      <a:lumOff val="25000"/>
                    </a:schemeClr>
                  </a:solidFill>
                  <a:latin typeface="微软雅黑" pitchFamily="34" charset="-122"/>
                  <a:ea typeface="微软雅黑" pitchFamily="34" charset="-122"/>
                  <a:cs typeface="Open Sans" pitchFamily="34" charset="0"/>
                </a:rPr>
                <a:t>用户</a:t>
              </a:r>
              <a:endParaRPr lang="zh-CN" altLang="en-US" sz="2000" b="1" dirty="0">
                <a:solidFill>
                  <a:schemeClr val="tx1">
                    <a:lumMod val="75000"/>
                    <a:lumOff val="25000"/>
                  </a:schemeClr>
                </a:solidFill>
                <a:latin typeface="微软雅黑" pitchFamily="34" charset="-122"/>
                <a:ea typeface="微软雅黑" pitchFamily="34" charset="-122"/>
                <a:cs typeface="Open Sans" pitchFamily="34" charset="0"/>
              </a:endParaRPr>
            </a:p>
          </p:txBody>
        </p:sp>
        <p:cxnSp>
          <p:nvCxnSpPr>
            <p:cNvPr id="16" name="直接连接符 15"/>
            <p:cNvCxnSpPr/>
            <p:nvPr/>
          </p:nvCxnSpPr>
          <p:spPr>
            <a:xfrm>
              <a:off x="1119228" y="452160"/>
              <a:ext cx="2088232"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936541" y="452160"/>
              <a:ext cx="2088232"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9230" name="Freeform 295"/>
          <p:cNvSpPr>
            <a:spLocks noEditPoints="1"/>
          </p:cNvSpPr>
          <p:nvPr/>
        </p:nvSpPr>
        <p:spPr bwMode="auto">
          <a:xfrm flipH="1">
            <a:off x="7686675" y="2228850"/>
            <a:ext cx="863600" cy="774700"/>
          </a:xfrm>
          <a:custGeom>
            <a:avLst/>
            <a:gdLst>
              <a:gd name="T0" fmla="*/ 2147483647 w 135"/>
              <a:gd name="T1" fmla="*/ 2147483647 h 132"/>
              <a:gd name="T2" fmla="*/ 2147483647 w 135"/>
              <a:gd name="T3" fmla="*/ 2147483647 h 132"/>
              <a:gd name="T4" fmla="*/ 2147483647 w 135"/>
              <a:gd name="T5" fmla="*/ 2147483647 h 132"/>
              <a:gd name="T6" fmla="*/ 2147483647 w 135"/>
              <a:gd name="T7" fmla="*/ 2147483647 h 132"/>
              <a:gd name="T8" fmla="*/ 2147483647 w 135"/>
              <a:gd name="T9" fmla="*/ 2147483647 h 132"/>
              <a:gd name="T10" fmla="*/ 2147483647 w 135"/>
              <a:gd name="T11" fmla="*/ 2147483647 h 132"/>
              <a:gd name="T12" fmla="*/ 2147483647 w 135"/>
              <a:gd name="T13" fmla="*/ 2147483647 h 132"/>
              <a:gd name="T14" fmla="*/ 2147483647 w 135"/>
              <a:gd name="T15" fmla="*/ 2147483647 h 132"/>
              <a:gd name="T16" fmla="*/ 2147483647 w 135"/>
              <a:gd name="T17" fmla="*/ 2147483647 h 132"/>
              <a:gd name="T18" fmla="*/ 2147483647 w 135"/>
              <a:gd name="T19" fmla="*/ 2147483647 h 132"/>
              <a:gd name="T20" fmla="*/ 2147483647 w 135"/>
              <a:gd name="T21" fmla="*/ 2147483647 h 132"/>
              <a:gd name="T22" fmla="*/ 2147483647 w 135"/>
              <a:gd name="T23" fmla="*/ 2147483647 h 132"/>
              <a:gd name="T24" fmla="*/ 2147483647 w 135"/>
              <a:gd name="T25" fmla="*/ 2147483647 h 132"/>
              <a:gd name="T26" fmla="*/ 2147483647 w 135"/>
              <a:gd name="T27" fmla="*/ 2147483647 h 132"/>
              <a:gd name="T28" fmla="*/ 2147483647 w 135"/>
              <a:gd name="T29" fmla="*/ 2147483647 h 132"/>
              <a:gd name="T30" fmla="*/ 2147483647 w 135"/>
              <a:gd name="T31" fmla="*/ 2147483647 h 132"/>
              <a:gd name="T32" fmla="*/ 2147483647 w 135"/>
              <a:gd name="T33" fmla="*/ 2147483647 h 132"/>
              <a:gd name="T34" fmla="*/ 2147483647 w 135"/>
              <a:gd name="T35" fmla="*/ 2147483647 h 132"/>
              <a:gd name="T36" fmla="*/ 2147483647 w 135"/>
              <a:gd name="T37" fmla="*/ 2147483647 h 132"/>
              <a:gd name="T38" fmla="*/ 2147483647 w 135"/>
              <a:gd name="T39" fmla="*/ 2147483647 h 132"/>
              <a:gd name="T40" fmla="*/ 2147483647 w 135"/>
              <a:gd name="T41" fmla="*/ 2147483647 h 132"/>
              <a:gd name="T42" fmla="*/ 2147483647 w 135"/>
              <a:gd name="T43" fmla="*/ 2147483647 h 132"/>
              <a:gd name="T44" fmla="*/ 2147483647 w 135"/>
              <a:gd name="T45" fmla="*/ 2147483647 h 132"/>
              <a:gd name="T46" fmla="*/ 2147483647 w 135"/>
              <a:gd name="T47" fmla="*/ 2147483647 h 132"/>
              <a:gd name="T48" fmla="*/ 2147483647 w 135"/>
              <a:gd name="T49" fmla="*/ 2147483647 h 132"/>
              <a:gd name="T50" fmla="*/ 2147483647 w 135"/>
              <a:gd name="T51" fmla="*/ 2147483647 h 132"/>
              <a:gd name="T52" fmla="*/ 2147483647 w 135"/>
              <a:gd name="T53" fmla="*/ 2147483647 h 132"/>
              <a:gd name="T54" fmla="*/ 2147483647 w 135"/>
              <a:gd name="T55" fmla="*/ 2147483647 h 132"/>
              <a:gd name="T56" fmla="*/ 2147483647 w 135"/>
              <a:gd name="T57" fmla="*/ 2147483647 h 132"/>
              <a:gd name="T58" fmla="*/ 2147483647 w 135"/>
              <a:gd name="T59" fmla="*/ 2147483647 h 132"/>
              <a:gd name="T60" fmla="*/ 2147483647 w 135"/>
              <a:gd name="T61" fmla="*/ 2147483647 h 132"/>
              <a:gd name="T62" fmla="*/ 2147483647 w 135"/>
              <a:gd name="T63" fmla="*/ 2147483647 h 132"/>
              <a:gd name="T64" fmla="*/ 2147483647 w 135"/>
              <a:gd name="T65" fmla="*/ 2147483647 h 132"/>
              <a:gd name="T66" fmla="*/ 2147483647 w 135"/>
              <a:gd name="T67" fmla="*/ 2147483647 h 132"/>
              <a:gd name="T68" fmla="*/ 2147483647 w 135"/>
              <a:gd name="T69" fmla="*/ 2147483647 h 132"/>
              <a:gd name="T70" fmla="*/ 2147483647 w 135"/>
              <a:gd name="T71" fmla="*/ 2147483647 h 132"/>
              <a:gd name="T72" fmla="*/ 2147483647 w 135"/>
              <a:gd name="T73" fmla="*/ 2147483647 h 132"/>
              <a:gd name="T74" fmla="*/ 2147483647 w 135"/>
              <a:gd name="T75" fmla="*/ 2147483647 h 132"/>
              <a:gd name="T76" fmla="*/ 2147483647 w 135"/>
              <a:gd name="T77" fmla="*/ 2147483647 h 132"/>
              <a:gd name="T78" fmla="*/ 2147483647 w 135"/>
              <a:gd name="T79" fmla="*/ 2147483647 h 132"/>
              <a:gd name="T80" fmla="*/ 2147483647 w 135"/>
              <a:gd name="T81" fmla="*/ 2147483647 h 132"/>
              <a:gd name="T82" fmla="*/ 2147483647 w 135"/>
              <a:gd name="T83" fmla="*/ 2147483647 h 132"/>
              <a:gd name="T84" fmla="*/ 2147483647 w 135"/>
              <a:gd name="T85" fmla="*/ 2147483647 h 132"/>
              <a:gd name="T86" fmla="*/ 2147483647 w 135"/>
              <a:gd name="T87" fmla="*/ 2147483647 h 132"/>
              <a:gd name="T88" fmla="*/ 2147483647 w 135"/>
              <a:gd name="T89" fmla="*/ 2147483647 h 132"/>
              <a:gd name="T90" fmla="*/ 2147483647 w 135"/>
              <a:gd name="T91" fmla="*/ 2147483647 h 132"/>
              <a:gd name="T92" fmla="*/ 2147483647 w 135"/>
              <a:gd name="T93" fmla="*/ 2147483647 h 132"/>
              <a:gd name="T94" fmla="*/ 2147483647 w 135"/>
              <a:gd name="T95" fmla="*/ 2147483647 h 132"/>
              <a:gd name="T96" fmla="*/ 2147483647 w 135"/>
              <a:gd name="T97" fmla="*/ 2147483647 h 132"/>
              <a:gd name="T98" fmla="*/ 2147483647 w 135"/>
              <a:gd name="T99" fmla="*/ 2147483647 h 132"/>
              <a:gd name="T100" fmla="*/ 2147483647 w 135"/>
              <a:gd name="T101" fmla="*/ 2147483647 h 132"/>
              <a:gd name="T102" fmla="*/ 2147483647 w 135"/>
              <a:gd name="T103" fmla="*/ 2147483647 h 132"/>
              <a:gd name="T104" fmla="*/ 2147483647 w 135"/>
              <a:gd name="T105" fmla="*/ 2147483647 h 132"/>
              <a:gd name="T106" fmla="*/ 2147483647 w 135"/>
              <a:gd name="T107" fmla="*/ 2147483647 h 132"/>
              <a:gd name="T108" fmla="*/ 2147483647 w 135"/>
              <a:gd name="T109" fmla="*/ 2147483647 h 132"/>
              <a:gd name="T110" fmla="*/ 2147483647 w 135"/>
              <a:gd name="T111" fmla="*/ 2147483647 h 132"/>
              <a:gd name="T112" fmla="*/ 2147483647 w 135"/>
              <a:gd name="T113" fmla="*/ 2147483647 h 132"/>
              <a:gd name="T114" fmla="*/ 2147483647 w 135"/>
              <a:gd name="T115" fmla="*/ 2147483647 h 132"/>
              <a:gd name="T116" fmla="*/ 2147483647 w 135"/>
              <a:gd name="T117" fmla="*/ 2147483647 h 132"/>
              <a:gd name="T118" fmla="*/ 2147483647 w 135"/>
              <a:gd name="T119" fmla="*/ 0 h 132"/>
              <a:gd name="T120" fmla="*/ 2147483647 w 135"/>
              <a:gd name="T121" fmla="*/ 0 h 132"/>
              <a:gd name="T122" fmla="*/ 2147483647 w 135"/>
              <a:gd name="T123" fmla="*/ 2147483647 h 1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35" h="132">
                <a:moveTo>
                  <a:pt x="46" y="1"/>
                </a:moveTo>
                <a:cubicBezTo>
                  <a:pt x="46" y="1"/>
                  <a:pt x="46" y="1"/>
                  <a:pt x="46" y="1"/>
                </a:cubicBezTo>
                <a:cubicBezTo>
                  <a:pt x="46" y="1"/>
                  <a:pt x="46" y="1"/>
                  <a:pt x="46" y="1"/>
                </a:cubicBezTo>
                <a:cubicBezTo>
                  <a:pt x="46" y="1"/>
                  <a:pt x="46" y="1"/>
                  <a:pt x="46" y="1"/>
                </a:cubicBezTo>
                <a:close/>
                <a:moveTo>
                  <a:pt x="129" y="74"/>
                </a:moveTo>
                <a:cubicBezTo>
                  <a:pt x="107" y="86"/>
                  <a:pt x="107" y="86"/>
                  <a:pt x="107" y="86"/>
                </a:cubicBezTo>
                <a:cubicBezTo>
                  <a:pt x="101" y="89"/>
                  <a:pt x="98" y="84"/>
                  <a:pt x="94" y="78"/>
                </a:cubicBezTo>
                <a:cubicBezTo>
                  <a:pt x="93" y="76"/>
                  <a:pt x="93" y="76"/>
                  <a:pt x="93" y="76"/>
                </a:cubicBezTo>
                <a:cubicBezTo>
                  <a:pt x="90" y="70"/>
                  <a:pt x="88" y="65"/>
                  <a:pt x="94" y="62"/>
                </a:cubicBezTo>
                <a:cubicBezTo>
                  <a:pt x="97" y="60"/>
                  <a:pt x="97" y="60"/>
                  <a:pt x="97" y="60"/>
                </a:cubicBezTo>
                <a:cubicBezTo>
                  <a:pt x="96" y="59"/>
                  <a:pt x="95" y="57"/>
                  <a:pt x="96" y="54"/>
                </a:cubicBezTo>
                <a:cubicBezTo>
                  <a:pt x="96" y="54"/>
                  <a:pt x="96" y="53"/>
                  <a:pt x="96" y="53"/>
                </a:cubicBezTo>
                <a:cubicBezTo>
                  <a:pt x="95" y="53"/>
                  <a:pt x="94" y="52"/>
                  <a:pt x="93" y="51"/>
                </a:cubicBezTo>
                <a:cubicBezTo>
                  <a:pt x="79" y="38"/>
                  <a:pt x="79" y="38"/>
                  <a:pt x="79" y="38"/>
                </a:cubicBezTo>
                <a:cubicBezTo>
                  <a:pt x="68" y="37"/>
                  <a:pt x="68" y="37"/>
                  <a:pt x="68" y="37"/>
                </a:cubicBezTo>
                <a:cubicBezTo>
                  <a:pt x="68" y="37"/>
                  <a:pt x="68" y="38"/>
                  <a:pt x="69" y="38"/>
                </a:cubicBezTo>
                <a:cubicBezTo>
                  <a:pt x="71" y="45"/>
                  <a:pt x="76" y="59"/>
                  <a:pt x="81" y="71"/>
                </a:cubicBezTo>
                <a:cubicBezTo>
                  <a:pt x="84" y="76"/>
                  <a:pt x="87" y="83"/>
                  <a:pt x="89" y="87"/>
                </a:cubicBezTo>
                <a:cubicBezTo>
                  <a:pt x="96" y="88"/>
                  <a:pt x="106" y="90"/>
                  <a:pt x="110" y="91"/>
                </a:cubicBezTo>
                <a:cubicBezTo>
                  <a:pt x="113" y="91"/>
                  <a:pt x="116" y="94"/>
                  <a:pt x="115" y="98"/>
                </a:cubicBezTo>
                <a:cubicBezTo>
                  <a:pt x="115" y="99"/>
                  <a:pt x="115" y="99"/>
                  <a:pt x="115" y="99"/>
                </a:cubicBezTo>
                <a:cubicBezTo>
                  <a:pt x="115" y="100"/>
                  <a:pt x="115" y="100"/>
                  <a:pt x="115" y="100"/>
                </a:cubicBezTo>
                <a:cubicBezTo>
                  <a:pt x="114" y="100"/>
                  <a:pt x="114" y="100"/>
                  <a:pt x="114" y="100"/>
                </a:cubicBezTo>
                <a:cubicBezTo>
                  <a:pt x="114" y="101"/>
                  <a:pt x="114" y="101"/>
                  <a:pt x="114" y="101"/>
                </a:cubicBezTo>
                <a:cubicBezTo>
                  <a:pt x="114" y="101"/>
                  <a:pt x="114" y="101"/>
                  <a:pt x="114" y="101"/>
                </a:cubicBezTo>
                <a:cubicBezTo>
                  <a:pt x="112" y="103"/>
                  <a:pt x="109" y="104"/>
                  <a:pt x="106" y="104"/>
                </a:cubicBezTo>
                <a:cubicBezTo>
                  <a:pt x="104" y="104"/>
                  <a:pt x="104" y="104"/>
                  <a:pt x="84" y="100"/>
                </a:cubicBezTo>
                <a:cubicBezTo>
                  <a:pt x="84" y="100"/>
                  <a:pt x="84" y="100"/>
                  <a:pt x="83" y="100"/>
                </a:cubicBezTo>
                <a:cubicBezTo>
                  <a:pt x="83" y="100"/>
                  <a:pt x="83" y="100"/>
                  <a:pt x="83" y="100"/>
                </a:cubicBezTo>
                <a:cubicBezTo>
                  <a:pt x="83" y="100"/>
                  <a:pt x="83" y="100"/>
                  <a:pt x="83" y="100"/>
                </a:cubicBezTo>
                <a:cubicBezTo>
                  <a:pt x="81" y="100"/>
                  <a:pt x="79" y="98"/>
                  <a:pt x="78" y="96"/>
                </a:cubicBezTo>
                <a:cubicBezTo>
                  <a:pt x="78" y="94"/>
                  <a:pt x="77" y="94"/>
                  <a:pt x="68" y="77"/>
                </a:cubicBezTo>
                <a:cubicBezTo>
                  <a:pt x="66" y="77"/>
                  <a:pt x="66" y="77"/>
                  <a:pt x="66" y="77"/>
                </a:cubicBezTo>
                <a:cubicBezTo>
                  <a:pt x="66" y="77"/>
                  <a:pt x="67" y="77"/>
                  <a:pt x="67" y="77"/>
                </a:cubicBezTo>
                <a:cubicBezTo>
                  <a:pt x="64" y="86"/>
                  <a:pt x="51" y="123"/>
                  <a:pt x="50" y="128"/>
                </a:cubicBezTo>
                <a:cubicBezTo>
                  <a:pt x="49" y="130"/>
                  <a:pt x="47" y="132"/>
                  <a:pt x="45" y="132"/>
                </a:cubicBezTo>
                <a:cubicBezTo>
                  <a:pt x="45" y="132"/>
                  <a:pt x="45" y="132"/>
                  <a:pt x="45" y="132"/>
                </a:cubicBezTo>
                <a:cubicBezTo>
                  <a:pt x="44" y="132"/>
                  <a:pt x="44" y="132"/>
                  <a:pt x="44" y="132"/>
                </a:cubicBezTo>
                <a:cubicBezTo>
                  <a:pt x="44" y="132"/>
                  <a:pt x="43" y="132"/>
                  <a:pt x="43" y="132"/>
                </a:cubicBezTo>
                <a:cubicBezTo>
                  <a:pt x="43" y="132"/>
                  <a:pt x="43" y="132"/>
                  <a:pt x="43" y="132"/>
                </a:cubicBezTo>
                <a:cubicBezTo>
                  <a:pt x="42" y="132"/>
                  <a:pt x="42" y="132"/>
                  <a:pt x="41" y="132"/>
                </a:cubicBezTo>
                <a:cubicBezTo>
                  <a:pt x="38" y="130"/>
                  <a:pt x="37" y="126"/>
                  <a:pt x="38" y="123"/>
                </a:cubicBezTo>
                <a:cubicBezTo>
                  <a:pt x="38" y="121"/>
                  <a:pt x="45" y="102"/>
                  <a:pt x="52" y="82"/>
                </a:cubicBezTo>
                <a:cubicBezTo>
                  <a:pt x="47" y="71"/>
                  <a:pt x="43" y="59"/>
                  <a:pt x="40" y="52"/>
                </a:cubicBezTo>
                <a:cubicBezTo>
                  <a:pt x="36" y="60"/>
                  <a:pt x="36" y="60"/>
                  <a:pt x="36" y="60"/>
                </a:cubicBezTo>
                <a:cubicBezTo>
                  <a:pt x="36" y="60"/>
                  <a:pt x="36" y="61"/>
                  <a:pt x="36" y="61"/>
                </a:cubicBezTo>
                <a:cubicBezTo>
                  <a:pt x="36" y="61"/>
                  <a:pt x="36" y="61"/>
                  <a:pt x="36" y="61"/>
                </a:cubicBezTo>
                <a:cubicBezTo>
                  <a:pt x="36" y="61"/>
                  <a:pt x="36" y="61"/>
                  <a:pt x="36" y="61"/>
                </a:cubicBezTo>
                <a:cubicBezTo>
                  <a:pt x="36" y="61"/>
                  <a:pt x="36" y="61"/>
                  <a:pt x="36" y="61"/>
                </a:cubicBezTo>
                <a:cubicBezTo>
                  <a:pt x="36" y="61"/>
                  <a:pt x="36" y="61"/>
                  <a:pt x="36" y="61"/>
                </a:cubicBezTo>
                <a:cubicBezTo>
                  <a:pt x="34" y="64"/>
                  <a:pt x="31" y="64"/>
                  <a:pt x="28" y="63"/>
                </a:cubicBezTo>
                <a:cubicBezTo>
                  <a:pt x="28" y="63"/>
                  <a:pt x="28" y="63"/>
                  <a:pt x="28" y="63"/>
                </a:cubicBezTo>
                <a:cubicBezTo>
                  <a:pt x="27" y="63"/>
                  <a:pt x="27" y="62"/>
                  <a:pt x="27" y="62"/>
                </a:cubicBezTo>
                <a:cubicBezTo>
                  <a:pt x="26" y="62"/>
                  <a:pt x="26" y="62"/>
                  <a:pt x="26" y="62"/>
                </a:cubicBezTo>
                <a:cubicBezTo>
                  <a:pt x="6" y="52"/>
                  <a:pt x="6" y="52"/>
                  <a:pt x="6" y="52"/>
                </a:cubicBezTo>
                <a:cubicBezTo>
                  <a:pt x="0" y="48"/>
                  <a:pt x="3" y="43"/>
                  <a:pt x="3" y="43"/>
                </a:cubicBezTo>
                <a:cubicBezTo>
                  <a:pt x="3" y="43"/>
                  <a:pt x="3" y="42"/>
                  <a:pt x="4" y="42"/>
                </a:cubicBezTo>
                <a:cubicBezTo>
                  <a:pt x="4" y="42"/>
                  <a:pt x="4" y="41"/>
                  <a:pt x="5" y="41"/>
                </a:cubicBezTo>
                <a:cubicBezTo>
                  <a:pt x="5" y="41"/>
                  <a:pt x="5" y="41"/>
                  <a:pt x="5" y="41"/>
                </a:cubicBezTo>
                <a:cubicBezTo>
                  <a:pt x="5" y="41"/>
                  <a:pt x="5" y="41"/>
                  <a:pt x="5" y="40"/>
                </a:cubicBezTo>
                <a:cubicBezTo>
                  <a:pt x="5" y="40"/>
                  <a:pt x="5" y="40"/>
                  <a:pt x="5" y="40"/>
                </a:cubicBezTo>
                <a:cubicBezTo>
                  <a:pt x="5" y="40"/>
                  <a:pt x="5" y="40"/>
                  <a:pt x="6" y="40"/>
                </a:cubicBezTo>
                <a:cubicBezTo>
                  <a:pt x="6" y="40"/>
                  <a:pt x="6" y="40"/>
                  <a:pt x="6" y="40"/>
                </a:cubicBezTo>
                <a:cubicBezTo>
                  <a:pt x="6" y="40"/>
                  <a:pt x="6" y="40"/>
                  <a:pt x="6" y="40"/>
                </a:cubicBezTo>
                <a:cubicBezTo>
                  <a:pt x="6" y="40"/>
                  <a:pt x="6" y="40"/>
                  <a:pt x="6" y="40"/>
                </a:cubicBezTo>
                <a:cubicBezTo>
                  <a:pt x="6" y="40"/>
                  <a:pt x="6" y="40"/>
                  <a:pt x="7" y="40"/>
                </a:cubicBezTo>
                <a:cubicBezTo>
                  <a:pt x="7" y="40"/>
                  <a:pt x="7" y="40"/>
                  <a:pt x="7" y="40"/>
                </a:cubicBezTo>
                <a:cubicBezTo>
                  <a:pt x="7" y="40"/>
                  <a:pt x="7" y="40"/>
                  <a:pt x="7" y="40"/>
                </a:cubicBezTo>
                <a:cubicBezTo>
                  <a:pt x="7" y="40"/>
                  <a:pt x="7" y="40"/>
                  <a:pt x="7" y="40"/>
                </a:cubicBezTo>
                <a:cubicBezTo>
                  <a:pt x="8" y="40"/>
                  <a:pt x="8" y="40"/>
                  <a:pt x="8" y="40"/>
                </a:cubicBezTo>
                <a:cubicBezTo>
                  <a:pt x="8" y="40"/>
                  <a:pt x="8" y="40"/>
                  <a:pt x="8" y="40"/>
                </a:cubicBezTo>
                <a:cubicBezTo>
                  <a:pt x="8" y="40"/>
                  <a:pt x="8" y="40"/>
                  <a:pt x="8" y="40"/>
                </a:cubicBezTo>
                <a:cubicBezTo>
                  <a:pt x="9" y="40"/>
                  <a:pt x="9" y="40"/>
                  <a:pt x="9" y="40"/>
                </a:cubicBezTo>
                <a:cubicBezTo>
                  <a:pt x="9" y="40"/>
                  <a:pt x="9" y="40"/>
                  <a:pt x="9" y="40"/>
                </a:cubicBezTo>
                <a:cubicBezTo>
                  <a:pt x="9" y="40"/>
                  <a:pt x="9" y="40"/>
                  <a:pt x="10" y="40"/>
                </a:cubicBezTo>
                <a:cubicBezTo>
                  <a:pt x="10" y="40"/>
                  <a:pt x="10" y="40"/>
                  <a:pt x="10" y="40"/>
                </a:cubicBezTo>
                <a:cubicBezTo>
                  <a:pt x="10" y="40"/>
                  <a:pt x="10" y="40"/>
                  <a:pt x="10" y="40"/>
                </a:cubicBezTo>
                <a:cubicBezTo>
                  <a:pt x="11" y="40"/>
                  <a:pt x="11" y="40"/>
                  <a:pt x="11" y="40"/>
                </a:cubicBezTo>
                <a:cubicBezTo>
                  <a:pt x="11" y="40"/>
                  <a:pt x="11" y="40"/>
                  <a:pt x="11" y="40"/>
                </a:cubicBezTo>
                <a:cubicBezTo>
                  <a:pt x="11" y="40"/>
                  <a:pt x="12" y="40"/>
                  <a:pt x="12" y="40"/>
                </a:cubicBezTo>
                <a:cubicBezTo>
                  <a:pt x="12" y="40"/>
                  <a:pt x="12" y="40"/>
                  <a:pt x="13" y="41"/>
                </a:cubicBezTo>
                <a:cubicBezTo>
                  <a:pt x="28" y="49"/>
                  <a:pt x="28" y="49"/>
                  <a:pt x="28" y="49"/>
                </a:cubicBezTo>
                <a:cubicBezTo>
                  <a:pt x="28" y="49"/>
                  <a:pt x="28" y="49"/>
                  <a:pt x="28" y="49"/>
                </a:cubicBezTo>
                <a:cubicBezTo>
                  <a:pt x="28" y="49"/>
                  <a:pt x="28" y="49"/>
                  <a:pt x="28" y="49"/>
                </a:cubicBezTo>
                <a:cubicBezTo>
                  <a:pt x="28" y="49"/>
                  <a:pt x="28" y="49"/>
                  <a:pt x="28" y="49"/>
                </a:cubicBezTo>
                <a:cubicBezTo>
                  <a:pt x="35" y="36"/>
                  <a:pt x="35" y="36"/>
                  <a:pt x="35" y="36"/>
                </a:cubicBezTo>
                <a:cubicBezTo>
                  <a:pt x="35" y="35"/>
                  <a:pt x="36" y="35"/>
                  <a:pt x="36" y="35"/>
                </a:cubicBezTo>
                <a:cubicBezTo>
                  <a:pt x="37" y="34"/>
                  <a:pt x="37" y="33"/>
                  <a:pt x="38" y="32"/>
                </a:cubicBezTo>
                <a:cubicBezTo>
                  <a:pt x="40" y="31"/>
                  <a:pt x="50" y="27"/>
                  <a:pt x="55" y="26"/>
                </a:cubicBezTo>
                <a:cubicBezTo>
                  <a:pt x="56" y="25"/>
                  <a:pt x="57" y="25"/>
                  <a:pt x="57" y="25"/>
                </a:cubicBezTo>
                <a:cubicBezTo>
                  <a:pt x="57" y="25"/>
                  <a:pt x="57" y="25"/>
                  <a:pt x="57" y="25"/>
                </a:cubicBezTo>
                <a:cubicBezTo>
                  <a:pt x="57" y="25"/>
                  <a:pt x="57" y="25"/>
                  <a:pt x="57" y="25"/>
                </a:cubicBezTo>
                <a:cubicBezTo>
                  <a:pt x="60" y="23"/>
                  <a:pt x="68" y="17"/>
                  <a:pt x="66" y="4"/>
                </a:cubicBezTo>
                <a:cubicBezTo>
                  <a:pt x="72" y="0"/>
                  <a:pt x="72" y="0"/>
                  <a:pt x="72" y="0"/>
                </a:cubicBezTo>
                <a:cubicBezTo>
                  <a:pt x="76" y="6"/>
                  <a:pt x="76" y="6"/>
                  <a:pt x="76" y="6"/>
                </a:cubicBezTo>
                <a:cubicBezTo>
                  <a:pt x="76" y="6"/>
                  <a:pt x="76" y="20"/>
                  <a:pt x="63" y="25"/>
                </a:cubicBezTo>
                <a:cubicBezTo>
                  <a:pt x="81" y="26"/>
                  <a:pt x="81" y="26"/>
                  <a:pt x="81" y="26"/>
                </a:cubicBezTo>
                <a:cubicBezTo>
                  <a:pt x="82" y="26"/>
                  <a:pt x="83" y="26"/>
                  <a:pt x="83" y="26"/>
                </a:cubicBezTo>
                <a:cubicBezTo>
                  <a:pt x="84" y="27"/>
                  <a:pt x="85" y="27"/>
                  <a:pt x="86" y="28"/>
                </a:cubicBezTo>
                <a:cubicBezTo>
                  <a:pt x="102" y="43"/>
                  <a:pt x="102" y="43"/>
                  <a:pt x="102" y="43"/>
                </a:cubicBezTo>
                <a:cubicBezTo>
                  <a:pt x="102" y="44"/>
                  <a:pt x="102" y="44"/>
                  <a:pt x="102" y="44"/>
                </a:cubicBezTo>
                <a:cubicBezTo>
                  <a:pt x="102" y="44"/>
                  <a:pt x="102" y="44"/>
                  <a:pt x="102" y="44"/>
                </a:cubicBezTo>
                <a:cubicBezTo>
                  <a:pt x="103" y="45"/>
                  <a:pt x="103" y="45"/>
                  <a:pt x="103" y="45"/>
                </a:cubicBezTo>
                <a:cubicBezTo>
                  <a:pt x="103" y="45"/>
                  <a:pt x="103" y="45"/>
                  <a:pt x="103" y="45"/>
                </a:cubicBezTo>
                <a:cubicBezTo>
                  <a:pt x="103" y="45"/>
                  <a:pt x="103" y="46"/>
                  <a:pt x="103" y="46"/>
                </a:cubicBezTo>
                <a:cubicBezTo>
                  <a:pt x="103" y="46"/>
                  <a:pt x="103" y="46"/>
                  <a:pt x="103" y="46"/>
                </a:cubicBezTo>
                <a:cubicBezTo>
                  <a:pt x="104" y="46"/>
                  <a:pt x="104" y="46"/>
                  <a:pt x="104" y="47"/>
                </a:cubicBezTo>
                <a:cubicBezTo>
                  <a:pt x="104" y="47"/>
                  <a:pt x="104" y="47"/>
                  <a:pt x="104" y="47"/>
                </a:cubicBezTo>
                <a:cubicBezTo>
                  <a:pt x="104" y="47"/>
                  <a:pt x="104" y="47"/>
                  <a:pt x="104" y="47"/>
                </a:cubicBezTo>
                <a:cubicBezTo>
                  <a:pt x="105" y="47"/>
                  <a:pt x="106" y="47"/>
                  <a:pt x="107" y="47"/>
                </a:cubicBezTo>
                <a:cubicBezTo>
                  <a:pt x="109" y="48"/>
                  <a:pt x="111" y="50"/>
                  <a:pt x="112" y="52"/>
                </a:cubicBezTo>
                <a:cubicBezTo>
                  <a:pt x="116" y="50"/>
                  <a:pt x="116" y="50"/>
                  <a:pt x="116" y="50"/>
                </a:cubicBezTo>
                <a:cubicBezTo>
                  <a:pt x="122" y="47"/>
                  <a:pt x="125" y="52"/>
                  <a:pt x="128" y="58"/>
                </a:cubicBezTo>
                <a:cubicBezTo>
                  <a:pt x="129" y="60"/>
                  <a:pt x="129" y="60"/>
                  <a:pt x="129" y="60"/>
                </a:cubicBezTo>
                <a:cubicBezTo>
                  <a:pt x="132" y="66"/>
                  <a:pt x="135" y="71"/>
                  <a:pt x="129" y="74"/>
                </a:cubicBezTo>
                <a:close/>
                <a:moveTo>
                  <a:pt x="109" y="53"/>
                </a:moveTo>
                <a:cubicBezTo>
                  <a:pt x="108" y="52"/>
                  <a:pt x="107" y="51"/>
                  <a:pt x="106" y="50"/>
                </a:cubicBezTo>
                <a:cubicBezTo>
                  <a:pt x="105" y="50"/>
                  <a:pt x="104" y="50"/>
                  <a:pt x="104" y="50"/>
                </a:cubicBezTo>
                <a:cubicBezTo>
                  <a:pt x="104" y="50"/>
                  <a:pt x="104" y="50"/>
                  <a:pt x="104" y="50"/>
                </a:cubicBezTo>
                <a:cubicBezTo>
                  <a:pt x="104" y="50"/>
                  <a:pt x="104" y="50"/>
                  <a:pt x="104" y="50"/>
                </a:cubicBezTo>
                <a:cubicBezTo>
                  <a:pt x="103" y="50"/>
                  <a:pt x="103" y="51"/>
                  <a:pt x="103" y="51"/>
                </a:cubicBezTo>
                <a:cubicBezTo>
                  <a:pt x="103" y="51"/>
                  <a:pt x="103" y="51"/>
                  <a:pt x="103" y="51"/>
                </a:cubicBezTo>
                <a:cubicBezTo>
                  <a:pt x="103" y="51"/>
                  <a:pt x="103" y="51"/>
                  <a:pt x="103" y="51"/>
                </a:cubicBezTo>
                <a:cubicBezTo>
                  <a:pt x="103" y="51"/>
                  <a:pt x="103" y="51"/>
                  <a:pt x="103" y="51"/>
                </a:cubicBezTo>
                <a:cubicBezTo>
                  <a:pt x="103" y="51"/>
                  <a:pt x="103" y="51"/>
                  <a:pt x="103" y="52"/>
                </a:cubicBezTo>
                <a:cubicBezTo>
                  <a:pt x="103" y="52"/>
                  <a:pt x="103" y="52"/>
                  <a:pt x="103" y="52"/>
                </a:cubicBezTo>
                <a:cubicBezTo>
                  <a:pt x="103" y="52"/>
                  <a:pt x="103" y="52"/>
                  <a:pt x="103" y="52"/>
                </a:cubicBezTo>
                <a:cubicBezTo>
                  <a:pt x="103" y="52"/>
                  <a:pt x="103" y="52"/>
                  <a:pt x="103" y="52"/>
                </a:cubicBezTo>
                <a:cubicBezTo>
                  <a:pt x="102" y="52"/>
                  <a:pt x="102" y="52"/>
                  <a:pt x="102" y="52"/>
                </a:cubicBezTo>
                <a:cubicBezTo>
                  <a:pt x="102" y="53"/>
                  <a:pt x="100" y="54"/>
                  <a:pt x="99" y="54"/>
                </a:cubicBezTo>
                <a:cubicBezTo>
                  <a:pt x="99" y="54"/>
                  <a:pt x="99" y="54"/>
                  <a:pt x="99" y="55"/>
                </a:cubicBezTo>
                <a:cubicBezTo>
                  <a:pt x="98" y="56"/>
                  <a:pt x="99" y="58"/>
                  <a:pt x="100" y="59"/>
                </a:cubicBezTo>
                <a:lnTo>
                  <a:pt x="109" y="53"/>
                </a:lnTo>
                <a:close/>
                <a:moveTo>
                  <a:pt x="27" y="15"/>
                </a:moveTo>
                <a:cubicBezTo>
                  <a:pt x="27" y="15"/>
                  <a:pt x="27" y="16"/>
                  <a:pt x="27" y="16"/>
                </a:cubicBezTo>
                <a:cubicBezTo>
                  <a:pt x="27" y="16"/>
                  <a:pt x="27" y="16"/>
                  <a:pt x="27" y="16"/>
                </a:cubicBezTo>
                <a:cubicBezTo>
                  <a:pt x="27" y="17"/>
                  <a:pt x="27" y="17"/>
                  <a:pt x="27" y="17"/>
                </a:cubicBezTo>
                <a:cubicBezTo>
                  <a:pt x="27" y="17"/>
                  <a:pt x="27" y="18"/>
                  <a:pt x="27" y="18"/>
                </a:cubicBezTo>
                <a:cubicBezTo>
                  <a:pt x="27" y="18"/>
                  <a:pt x="27" y="18"/>
                  <a:pt x="27" y="19"/>
                </a:cubicBezTo>
                <a:cubicBezTo>
                  <a:pt x="28" y="19"/>
                  <a:pt x="28" y="19"/>
                  <a:pt x="28" y="19"/>
                </a:cubicBezTo>
                <a:cubicBezTo>
                  <a:pt x="28" y="19"/>
                  <a:pt x="28" y="20"/>
                  <a:pt x="28" y="20"/>
                </a:cubicBezTo>
                <a:cubicBezTo>
                  <a:pt x="28" y="20"/>
                  <a:pt x="28" y="20"/>
                  <a:pt x="28" y="20"/>
                </a:cubicBezTo>
                <a:cubicBezTo>
                  <a:pt x="28" y="21"/>
                  <a:pt x="28" y="21"/>
                  <a:pt x="29" y="21"/>
                </a:cubicBezTo>
                <a:cubicBezTo>
                  <a:pt x="29" y="21"/>
                  <a:pt x="29" y="21"/>
                  <a:pt x="29" y="21"/>
                </a:cubicBezTo>
                <a:cubicBezTo>
                  <a:pt x="29" y="22"/>
                  <a:pt x="29" y="22"/>
                  <a:pt x="29" y="22"/>
                </a:cubicBezTo>
                <a:cubicBezTo>
                  <a:pt x="30" y="22"/>
                  <a:pt x="30" y="23"/>
                  <a:pt x="31" y="24"/>
                </a:cubicBezTo>
                <a:cubicBezTo>
                  <a:pt x="31" y="24"/>
                  <a:pt x="31" y="24"/>
                  <a:pt x="31" y="24"/>
                </a:cubicBezTo>
                <a:cubicBezTo>
                  <a:pt x="31" y="24"/>
                  <a:pt x="32" y="24"/>
                  <a:pt x="32" y="24"/>
                </a:cubicBezTo>
                <a:cubicBezTo>
                  <a:pt x="32" y="24"/>
                  <a:pt x="32" y="24"/>
                  <a:pt x="32" y="25"/>
                </a:cubicBezTo>
                <a:cubicBezTo>
                  <a:pt x="33" y="25"/>
                  <a:pt x="34" y="26"/>
                  <a:pt x="35" y="26"/>
                </a:cubicBezTo>
                <a:cubicBezTo>
                  <a:pt x="35" y="26"/>
                  <a:pt x="35" y="26"/>
                  <a:pt x="35" y="26"/>
                </a:cubicBezTo>
                <a:cubicBezTo>
                  <a:pt x="35" y="26"/>
                  <a:pt x="35" y="26"/>
                  <a:pt x="35" y="26"/>
                </a:cubicBezTo>
                <a:cubicBezTo>
                  <a:pt x="36" y="26"/>
                  <a:pt x="37" y="27"/>
                  <a:pt x="37" y="27"/>
                </a:cubicBezTo>
                <a:cubicBezTo>
                  <a:pt x="37" y="27"/>
                  <a:pt x="37" y="27"/>
                  <a:pt x="37" y="27"/>
                </a:cubicBezTo>
                <a:cubicBezTo>
                  <a:pt x="38" y="27"/>
                  <a:pt x="38" y="27"/>
                  <a:pt x="39" y="27"/>
                </a:cubicBezTo>
                <a:cubicBezTo>
                  <a:pt x="39" y="27"/>
                  <a:pt x="39" y="27"/>
                  <a:pt x="39" y="27"/>
                </a:cubicBezTo>
                <a:cubicBezTo>
                  <a:pt x="39" y="27"/>
                  <a:pt x="40" y="27"/>
                  <a:pt x="40" y="27"/>
                </a:cubicBezTo>
                <a:cubicBezTo>
                  <a:pt x="48" y="27"/>
                  <a:pt x="54" y="21"/>
                  <a:pt x="54" y="13"/>
                </a:cubicBezTo>
                <a:cubicBezTo>
                  <a:pt x="54" y="13"/>
                  <a:pt x="54" y="13"/>
                  <a:pt x="54" y="12"/>
                </a:cubicBezTo>
                <a:cubicBezTo>
                  <a:pt x="54" y="12"/>
                  <a:pt x="54" y="12"/>
                  <a:pt x="54" y="12"/>
                </a:cubicBezTo>
                <a:cubicBezTo>
                  <a:pt x="54" y="11"/>
                  <a:pt x="54" y="11"/>
                  <a:pt x="54" y="11"/>
                </a:cubicBezTo>
                <a:cubicBezTo>
                  <a:pt x="54" y="11"/>
                  <a:pt x="54" y="11"/>
                  <a:pt x="54" y="10"/>
                </a:cubicBezTo>
                <a:cubicBezTo>
                  <a:pt x="54" y="10"/>
                  <a:pt x="54" y="10"/>
                  <a:pt x="54" y="10"/>
                </a:cubicBezTo>
                <a:cubicBezTo>
                  <a:pt x="54" y="9"/>
                  <a:pt x="54" y="9"/>
                  <a:pt x="54" y="9"/>
                </a:cubicBezTo>
                <a:cubicBezTo>
                  <a:pt x="54" y="9"/>
                  <a:pt x="53" y="8"/>
                  <a:pt x="53" y="8"/>
                </a:cubicBezTo>
                <a:cubicBezTo>
                  <a:pt x="53" y="8"/>
                  <a:pt x="53" y="8"/>
                  <a:pt x="53" y="8"/>
                </a:cubicBezTo>
                <a:cubicBezTo>
                  <a:pt x="53" y="7"/>
                  <a:pt x="53" y="7"/>
                  <a:pt x="53" y="7"/>
                </a:cubicBezTo>
                <a:cubicBezTo>
                  <a:pt x="53" y="7"/>
                  <a:pt x="53" y="7"/>
                  <a:pt x="52" y="6"/>
                </a:cubicBezTo>
                <a:cubicBezTo>
                  <a:pt x="52" y="6"/>
                  <a:pt x="52" y="6"/>
                  <a:pt x="52" y="6"/>
                </a:cubicBezTo>
                <a:cubicBezTo>
                  <a:pt x="52" y="6"/>
                  <a:pt x="52" y="6"/>
                  <a:pt x="52" y="5"/>
                </a:cubicBezTo>
                <a:cubicBezTo>
                  <a:pt x="52" y="5"/>
                  <a:pt x="52" y="5"/>
                  <a:pt x="52" y="5"/>
                </a:cubicBezTo>
                <a:cubicBezTo>
                  <a:pt x="51" y="4"/>
                  <a:pt x="50" y="4"/>
                  <a:pt x="50" y="3"/>
                </a:cubicBezTo>
                <a:cubicBezTo>
                  <a:pt x="50" y="3"/>
                  <a:pt x="50" y="3"/>
                  <a:pt x="50" y="3"/>
                </a:cubicBezTo>
                <a:cubicBezTo>
                  <a:pt x="49" y="3"/>
                  <a:pt x="49" y="3"/>
                  <a:pt x="49" y="2"/>
                </a:cubicBezTo>
                <a:cubicBezTo>
                  <a:pt x="49" y="2"/>
                  <a:pt x="49" y="2"/>
                  <a:pt x="49" y="2"/>
                </a:cubicBezTo>
                <a:cubicBezTo>
                  <a:pt x="48" y="2"/>
                  <a:pt x="47" y="1"/>
                  <a:pt x="46" y="1"/>
                </a:cubicBezTo>
                <a:cubicBezTo>
                  <a:pt x="46" y="1"/>
                  <a:pt x="46" y="1"/>
                  <a:pt x="46" y="1"/>
                </a:cubicBezTo>
                <a:cubicBezTo>
                  <a:pt x="46" y="1"/>
                  <a:pt x="45" y="0"/>
                  <a:pt x="45" y="0"/>
                </a:cubicBezTo>
                <a:cubicBezTo>
                  <a:pt x="45" y="0"/>
                  <a:pt x="45" y="0"/>
                  <a:pt x="45" y="0"/>
                </a:cubicBezTo>
                <a:cubicBezTo>
                  <a:pt x="44" y="0"/>
                  <a:pt x="44" y="0"/>
                  <a:pt x="44" y="0"/>
                </a:cubicBezTo>
                <a:cubicBezTo>
                  <a:pt x="43" y="0"/>
                  <a:pt x="43" y="0"/>
                  <a:pt x="43" y="0"/>
                </a:cubicBezTo>
                <a:cubicBezTo>
                  <a:pt x="43" y="0"/>
                  <a:pt x="43" y="0"/>
                  <a:pt x="42" y="0"/>
                </a:cubicBezTo>
                <a:cubicBezTo>
                  <a:pt x="42" y="0"/>
                  <a:pt x="42" y="0"/>
                  <a:pt x="42" y="0"/>
                </a:cubicBezTo>
                <a:cubicBezTo>
                  <a:pt x="41" y="0"/>
                  <a:pt x="41" y="0"/>
                  <a:pt x="40" y="0"/>
                </a:cubicBezTo>
                <a:cubicBezTo>
                  <a:pt x="33" y="0"/>
                  <a:pt x="26" y="6"/>
                  <a:pt x="26" y="13"/>
                </a:cubicBezTo>
                <a:cubicBezTo>
                  <a:pt x="26" y="14"/>
                  <a:pt x="26" y="14"/>
                  <a:pt x="26" y="15"/>
                </a:cubicBezTo>
                <a:cubicBezTo>
                  <a:pt x="26" y="15"/>
                  <a:pt x="26" y="15"/>
                  <a:pt x="27" y="15"/>
                </a:cubicBezTo>
                <a:close/>
              </a:path>
            </a:pathLst>
          </a:custGeom>
          <a:blipFill dpi="0" rotWithShape="1">
            <a:blip r:embed="rId1"/>
            <a:srcRect/>
            <a:stretch>
              <a:fillRect/>
            </a:stretch>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文本框 1"/>
          <p:cNvSpPr txBox="1"/>
          <p:nvPr/>
        </p:nvSpPr>
        <p:spPr>
          <a:xfrm>
            <a:off x="2308860" y="1284605"/>
            <a:ext cx="4526915" cy="2799715"/>
          </a:xfrm>
          <a:prstGeom prst="rect">
            <a:avLst/>
          </a:prstGeom>
          <a:noFill/>
        </p:spPr>
        <p:txBody>
          <a:bodyPr wrap="square" rtlCol="0">
            <a:spAutoFit/>
          </a:bodyPr>
          <a:p>
            <a:r>
              <a:rPr lang="en-US" altLang="zh-CN" sz="2200"/>
              <a:t>       </a:t>
            </a:r>
            <a:r>
              <a:rPr lang="zh-CN" altLang="en-US" sz="2200"/>
              <a:t>应用系统的具体操作者，用户可以自己拥有权限信息，可以归属于0～n个角色，可属于0～n个组。他的权限集是自身具有的权限、所属的各角色具有的权限、所属的各组具有的权限的合集。它与权限、角色、组之间的关系都是n对n的关系。</a:t>
            </a:r>
            <a:endParaRPr lang="zh-CN" altLang="en-US" sz="2200"/>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3600"/>
                                  </p:stCondLst>
                                  <p:childTnLst>
                                    <p:set>
                                      <p:cBhvr>
                                        <p:cTn id="9" dur="1" fill="hold">
                                          <p:stCondLst>
                                            <p:cond delay="0"/>
                                          </p:stCondLst>
                                        </p:cTn>
                                        <p:tgtEl>
                                          <p:spTgt spid="9230"/>
                                        </p:tgtEl>
                                        <p:attrNameLst>
                                          <p:attrName>style.visibility</p:attrName>
                                        </p:attrNameLst>
                                      </p:cBhvr>
                                      <p:to>
                                        <p:strVal val="visible"/>
                                      </p:to>
                                    </p:set>
                                    <p:animEffect transition="in" filter="fade">
                                      <p:cBhvr>
                                        <p:cTn id="10" dur="500"/>
                                        <p:tgtEl>
                                          <p:spTgt spid="9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0"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119230" y="267494"/>
            <a:ext cx="6905545" cy="398780"/>
            <a:chOff x="1119228" y="267494"/>
            <a:chExt cx="6905545" cy="398780"/>
          </a:xfrm>
          <a:effectLst>
            <a:outerShdw blurRad="38100" dist="38100" dir="2700000" algn="ctr" rotWithShape="0">
              <a:srgbClr val="000000">
                <a:alpha val="25000"/>
              </a:srgbClr>
            </a:outerShdw>
          </a:effectLst>
        </p:grpSpPr>
        <p:sp>
          <p:nvSpPr>
            <p:cNvPr id="15" name="Rectangle 17"/>
            <p:cNvSpPr/>
            <p:nvPr/>
          </p:nvSpPr>
          <p:spPr>
            <a:xfrm>
              <a:off x="4225933" y="267494"/>
              <a:ext cx="692150" cy="398780"/>
            </a:xfrm>
            <a:prstGeom prst="rect">
              <a:avLst/>
            </a:prstGeom>
          </p:spPr>
          <p:txBody>
            <a:bodyPr wrap="none">
              <a:spAutoFit/>
            </a:bodyPr>
            <a:lstStyle/>
            <a:p>
              <a:pPr algn="ctr">
                <a:defRPr/>
              </a:pPr>
              <a:r>
                <a:rPr lang="zh-CN" altLang="en-US" sz="2000" b="1" dirty="0">
                  <a:solidFill>
                    <a:schemeClr val="tx1">
                      <a:lumMod val="75000"/>
                      <a:lumOff val="25000"/>
                    </a:schemeClr>
                  </a:solidFill>
                  <a:latin typeface="微软雅黑" pitchFamily="34" charset="-122"/>
                  <a:ea typeface="微软雅黑" pitchFamily="34" charset="-122"/>
                  <a:cs typeface="Open Sans" pitchFamily="34" charset="0"/>
                </a:rPr>
                <a:t>角色</a:t>
              </a:r>
              <a:endParaRPr lang="zh-CN" altLang="en-US" sz="2000" b="1" dirty="0">
                <a:solidFill>
                  <a:schemeClr val="tx1">
                    <a:lumMod val="75000"/>
                    <a:lumOff val="25000"/>
                  </a:schemeClr>
                </a:solidFill>
                <a:latin typeface="微软雅黑" pitchFamily="34" charset="-122"/>
                <a:ea typeface="微软雅黑" pitchFamily="34" charset="-122"/>
                <a:cs typeface="Open Sans" pitchFamily="34" charset="0"/>
              </a:endParaRPr>
            </a:p>
          </p:txBody>
        </p:sp>
        <p:cxnSp>
          <p:nvCxnSpPr>
            <p:cNvPr id="16" name="直接连接符 15"/>
            <p:cNvCxnSpPr/>
            <p:nvPr/>
          </p:nvCxnSpPr>
          <p:spPr>
            <a:xfrm>
              <a:off x="1119228" y="452160"/>
              <a:ext cx="2088232"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936541" y="452160"/>
              <a:ext cx="2088232"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9230" name="Freeform 295"/>
          <p:cNvSpPr>
            <a:spLocks noEditPoints="1"/>
          </p:cNvSpPr>
          <p:nvPr/>
        </p:nvSpPr>
        <p:spPr bwMode="auto">
          <a:xfrm flipH="1">
            <a:off x="7686675" y="2228850"/>
            <a:ext cx="863600" cy="774700"/>
          </a:xfrm>
          <a:custGeom>
            <a:avLst/>
            <a:gdLst>
              <a:gd name="T0" fmla="*/ 2147483647 w 135"/>
              <a:gd name="T1" fmla="*/ 2147483647 h 132"/>
              <a:gd name="T2" fmla="*/ 2147483647 w 135"/>
              <a:gd name="T3" fmla="*/ 2147483647 h 132"/>
              <a:gd name="T4" fmla="*/ 2147483647 w 135"/>
              <a:gd name="T5" fmla="*/ 2147483647 h 132"/>
              <a:gd name="T6" fmla="*/ 2147483647 w 135"/>
              <a:gd name="T7" fmla="*/ 2147483647 h 132"/>
              <a:gd name="T8" fmla="*/ 2147483647 w 135"/>
              <a:gd name="T9" fmla="*/ 2147483647 h 132"/>
              <a:gd name="T10" fmla="*/ 2147483647 w 135"/>
              <a:gd name="T11" fmla="*/ 2147483647 h 132"/>
              <a:gd name="T12" fmla="*/ 2147483647 w 135"/>
              <a:gd name="T13" fmla="*/ 2147483647 h 132"/>
              <a:gd name="T14" fmla="*/ 2147483647 w 135"/>
              <a:gd name="T15" fmla="*/ 2147483647 h 132"/>
              <a:gd name="T16" fmla="*/ 2147483647 w 135"/>
              <a:gd name="T17" fmla="*/ 2147483647 h 132"/>
              <a:gd name="T18" fmla="*/ 2147483647 w 135"/>
              <a:gd name="T19" fmla="*/ 2147483647 h 132"/>
              <a:gd name="T20" fmla="*/ 2147483647 w 135"/>
              <a:gd name="T21" fmla="*/ 2147483647 h 132"/>
              <a:gd name="T22" fmla="*/ 2147483647 w 135"/>
              <a:gd name="T23" fmla="*/ 2147483647 h 132"/>
              <a:gd name="T24" fmla="*/ 2147483647 w 135"/>
              <a:gd name="T25" fmla="*/ 2147483647 h 132"/>
              <a:gd name="T26" fmla="*/ 2147483647 w 135"/>
              <a:gd name="T27" fmla="*/ 2147483647 h 132"/>
              <a:gd name="T28" fmla="*/ 2147483647 w 135"/>
              <a:gd name="T29" fmla="*/ 2147483647 h 132"/>
              <a:gd name="T30" fmla="*/ 2147483647 w 135"/>
              <a:gd name="T31" fmla="*/ 2147483647 h 132"/>
              <a:gd name="T32" fmla="*/ 2147483647 w 135"/>
              <a:gd name="T33" fmla="*/ 2147483647 h 132"/>
              <a:gd name="T34" fmla="*/ 2147483647 w 135"/>
              <a:gd name="T35" fmla="*/ 2147483647 h 132"/>
              <a:gd name="T36" fmla="*/ 2147483647 w 135"/>
              <a:gd name="T37" fmla="*/ 2147483647 h 132"/>
              <a:gd name="T38" fmla="*/ 2147483647 w 135"/>
              <a:gd name="T39" fmla="*/ 2147483647 h 132"/>
              <a:gd name="T40" fmla="*/ 2147483647 w 135"/>
              <a:gd name="T41" fmla="*/ 2147483647 h 132"/>
              <a:gd name="T42" fmla="*/ 2147483647 w 135"/>
              <a:gd name="T43" fmla="*/ 2147483647 h 132"/>
              <a:gd name="T44" fmla="*/ 2147483647 w 135"/>
              <a:gd name="T45" fmla="*/ 2147483647 h 132"/>
              <a:gd name="T46" fmla="*/ 2147483647 w 135"/>
              <a:gd name="T47" fmla="*/ 2147483647 h 132"/>
              <a:gd name="T48" fmla="*/ 2147483647 w 135"/>
              <a:gd name="T49" fmla="*/ 2147483647 h 132"/>
              <a:gd name="T50" fmla="*/ 2147483647 w 135"/>
              <a:gd name="T51" fmla="*/ 2147483647 h 132"/>
              <a:gd name="T52" fmla="*/ 2147483647 w 135"/>
              <a:gd name="T53" fmla="*/ 2147483647 h 132"/>
              <a:gd name="T54" fmla="*/ 2147483647 w 135"/>
              <a:gd name="T55" fmla="*/ 2147483647 h 132"/>
              <a:gd name="T56" fmla="*/ 2147483647 w 135"/>
              <a:gd name="T57" fmla="*/ 2147483647 h 132"/>
              <a:gd name="T58" fmla="*/ 2147483647 w 135"/>
              <a:gd name="T59" fmla="*/ 2147483647 h 132"/>
              <a:gd name="T60" fmla="*/ 2147483647 w 135"/>
              <a:gd name="T61" fmla="*/ 2147483647 h 132"/>
              <a:gd name="T62" fmla="*/ 2147483647 w 135"/>
              <a:gd name="T63" fmla="*/ 2147483647 h 132"/>
              <a:gd name="T64" fmla="*/ 2147483647 w 135"/>
              <a:gd name="T65" fmla="*/ 2147483647 h 132"/>
              <a:gd name="T66" fmla="*/ 2147483647 w 135"/>
              <a:gd name="T67" fmla="*/ 2147483647 h 132"/>
              <a:gd name="T68" fmla="*/ 2147483647 w 135"/>
              <a:gd name="T69" fmla="*/ 2147483647 h 132"/>
              <a:gd name="T70" fmla="*/ 2147483647 w 135"/>
              <a:gd name="T71" fmla="*/ 2147483647 h 132"/>
              <a:gd name="T72" fmla="*/ 2147483647 w 135"/>
              <a:gd name="T73" fmla="*/ 2147483647 h 132"/>
              <a:gd name="T74" fmla="*/ 2147483647 w 135"/>
              <a:gd name="T75" fmla="*/ 2147483647 h 132"/>
              <a:gd name="T76" fmla="*/ 2147483647 w 135"/>
              <a:gd name="T77" fmla="*/ 2147483647 h 132"/>
              <a:gd name="T78" fmla="*/ 2147483647 w 135"/>
              <a:gd name="T79" fmla="*/ 2147483647 h 132"/>
              <a:gd name="T80" fmla="*/ 2147483647 w 135"/>
              <a:gd name="T81" fmla="*/ 2147483647 h 132"/>
              <a:gd name="T82" fmla="*/ 2147483647 w 135"/>
              <a:gd name="T83" fmla="*/ 2147483647 h 132"/>
              <a:gd name="T84" fmla="*/ 2147483647 w 135"/>
              <a:gd name="T85" fmla="*/ 2147483647 h 132"/>
              <a:gd name="T86" fmla="*/ 2147483647 w 135"/>
              <a:gd name="T87" fmla="*/ 2147483647 h 132"/>
              <a:gd name="T88" fmla="*/ 2147483647 w 135"/>
              <a:gd name="T89" fmla="*/ 2147483647 h 132"/>
              <a:gd name="T90" fmla="*/ 2147483647 w 135"/>
              <a:gd name="T91" fmla="*/ 2147483647 h 132"/>
              <a:gd name="T92" fmla="*/ 2147483647 w 135"/>
              <a:gd name="T93" fmla="*/ 2147483647 h 132"/>
              <a:gd name="T94" fmla="*/ 2147483647 w 135"/>
              <a:gd name="T95" fmla="*/ 2147483647 h 132"/>
              <a:gd name="T96" fmla="*/ 2147483647 w 135"/>
              <a:gd name="T97" fmla="*/ 2147483647 h 132"/>
              <a:gd name="T98" fmla="*/ 2147483647 w 135"/>
              <a:gd name="T99" fmla="*/ 2147483647 h 132"/>
              <a:gd name="T100" fmla="*/ 2147483647 w 135"/>
              <a:gd name="T101" fmla="*/ 2147483647 h 132"/>
              <a:gd name="T102" fmla="*/ 2147483647 w 135"/>
              <a:gd name="T103" fmla="*/ 2147483647 h 132"/>
              <a:gd name="T104" fmla="*/ 2147483647 w 135"/>
              <a:gd name="T105" fmla="*/ 2147483647 h 132"/>
              <a:gd name="T106" fmla="*/ 2147483647 w 135"/>
              <a:gd name="T107" fmla="*/ 2147483647 h 132"/>
              <a:gd name="T108" fmla="*/ 2147483647 w 135"/>
              <a:gd name="T109" fmla="*/ 2147483647 h 132"/>
              <a:gd name="T110" fmla="*/ 2147483647 w 135"/>
              <a:gd name="T111" fmla="*/ 2147483647 h 132"/>
              <a:gd name="T112" fmla="*/ 2147483647 w 135"/>
              <a:gd name="T113" fmla="*/ 2147483647 h 132"/>
              <a:gd name="T114" fmla="*/ 2147483647 w 135"/>
              <a:gd name="T115" fmla="*/ 2147483647 h 132"/>
              <a:gd name="T116" fmla="*/ 2147483647 w 135"/>
              <a:gd name="T117" fmla="*/ 2147483647 h 132"/>
              <a:gd name="T118" fmla="*/ 2147483647 w 135"/>
              <a:gd name="T119" fmla="*/ 0 h 132"/>
              <a:gd name="T120" fmla="*/ 2147483647 w 135"/>
              <a:gd name="T121" fmla="*/ 0 h 132"/>
              <a:gd name="T122" fmla="*/ 2147483647 w 135"/>
              <a:gd name="T123" fmla="*/ 2147483647 h 1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35" h="132">
                <a:moveTo>
                  <a:pt x="46" y="1"/>
                </a:moveTo>
                <a:cubicBezTo>
                  <a:pt x="46" y="1"/>
                  <a:pt x="46" y="1"/>
                  <a:pt x="46" y="1"/>
                </a:cubicBezTo>
                <a:cubicBezTo>
                  <a:pt x="46" y="1"/>
                  <a:pt x="46" y="1"/>
                  <a:pt x="46" y="1"/>
                </a:cubicBezTo>
                <a:cubicBezTo>
                  <a:pt x="46" y="1"/>
                  <a:pt x="46" y="1"/>
                  <a:pt x="46" y="1"/>
                </a:cubicBezTo>
                <a:close/>
                <a:moveTo>
                  <a:pt x="129" y="74"/>
                </a:moveTo>
                <a:cubicBezTo>
                  <a:pt x="107" y="86"/>
                  <a:pt x="107" y="86"/>
                  <a:pt x="107" y="86"/>
                </a:cubicBezTo>
                <a:cubicBezTo>
                  <a:pt x="101" y="89"/>
                  <a:pt x="98" y="84"/>
                  <a:pt x="94" y="78"/>
                </a:cubicBezTo>
                <a:cubicBezTo>
                  <a:pt x="93" y="76"/>
                  <a:pt x="93" y="76"/>
                  <a:pt x="93" y="76"/>
                </a:cubicBezTo>
                <a:cubicBezTo>
                  <a:pt x="90" y="70"/>
                  <a:pt x="88" y="65"/>
                  <a:pt x="94" y="62"/>
                </a:cubicBezTo>
                <a:cubicBezTo>
                  <a:pt x="97" y="60"/>
                  <a:pt x="97" y="60"/>
                  <a:pt x="97" y="60"/>
                </a:cubicBezTo>
                <a:cubicBezTo>
                  <a:pt x="96" y="59"/>
                  <a:pt x="95" y="57"/>
                  <a:pt x="96" y="54"/>
                </a:cubicBezTo>
                <a:cubicBezTo>
                  <a:pt x="96" y="54"/>
                  <a:pt x="96" y="53"/>
                  <a:pt x="96" y="53"/>
                </a:cubicBezTo>
                <a:cubicBezTo>
                  <a:pt x="95" y="53"/>
                  <a:pt x="94" y="52"/>
                  <a:pt x="93" y="51"/>
                </a:cubicBezTo>
                <a:cubicBezTo>
                  <a:pt x="79" y="38"/>
                  <a:pt x="79" y="38"/>
                  <a:pt x="79" y="38"/>
                </a:cubicBezTo>
                <a:cubicBezTo>
                  <a:pt x="68" y="37"/>
                  <a:pt x="68" y="37"/>
                  <a:pt x="68" y="37"/>
                </a:cubicBezTo>
                <a:cubicBezTo>
                  <a:pt x="68" y="37"/>
                  <a:pt x="68" y="38"/>
                  <a:pt x="69" y="38"/>
                </a:cubicBezTo>
                <a:cubicBezTo>
                  <a:pt x="71" y="45"/>
                  <a:pt x="76" y="59"/>
                  <a:pt x="81" y="71"/>
                </a:cubicBezTo>
                <a:cubicBezTo>
                  <a:pt x="84" y="76"/>
                  <a:pt x="87" y="83"/>
                  <a:pt x="89" y="87"/>
                </a:cubicBezTo>
                <a:cubicBezTo>
                  <a:pt x="96" y="88"/>
                  <a:pt x="106" y="90"/>
                  <a:pt x="110" y="91"/>
                </a:cubicBezTo>
                <a:cubicBezTo>
                  <a:pt x="113" y="91"/>
                  <a:pt x="116" y="94"/>
                  <a:pt x="115" y="98"/>
                </a:cubicBezTo>
                <a:cubicBezTo>
                  <a:pt x="115" y="99"/>
                  <a:pt x="115" y="99"/>
                  <a:pt x="115" y="99"/>
                </a:cubicBezTo>
                <a:cubicBezTo>
                  <a:pt x="115" y="100"/>
                  <a:pt x="115" y="100"/>
                  <a:pt x="115" y="100"/>
                </a:cubicBezTo>
                <a:cubicBezTo>
                  <a:pt x="114" y="100"/>
                  <a:pt x="114" y="100"/>
                  <a:pt x="114" y="100"/>
                </a:cubicBezTo>
                <a:cubicBezTo>
                  <a:pt x="114" y="101"/>
                  <a:pt x="114" y="101"/>
                  <a:pt x="114" y="101"/>
                </a:cubicBezTo>
                <a:cubicBezTo>
                  <a:pt x="114" y="101"/>
                  <a:pt x="114" y="101"/>
                  <a:pt x="114" y="101"/>
                </a:cubicBezTo>
                <a:cubicBezTo>
                  <a:pt x="112" y="103"/>
                  <a:pt x="109" y="104"/>
                  <a:pt x="106" y="104"/>
                </a:cubicBezTo>
                <a:cubicBezTo>
                  <a:pt x="104" y="104"/>
                  <a:pt x="104" y="104"/>
                  <a:pt x="84" y="100"/>
                </a:cubicBezTo>
                <a:cubicBezTo>
                  <a:pt x="84" y="100"/>
                  <a:pt x="84" y="100"/>
                  <a:pt x="83" y="100"/>
                </a:cubicBezTo>
                <a:cubicBezTo>
                  <a:pt x="83" y="100"/>
                  <a:pt x="83" y="100"/>
                  <a:pt x="83" y="100"/>
                </a:cubicBezTo>
                <a:cubicBezTo>
                  <a:pt x="83" y="100"/>
                  <a:pt x="83" y="100"/>
                  <a:pt x="83" y="100"/>
                </a:cubicBezTo>
                <a:cubicBezTo>
                  <a:pt x="81" y="100"/>
                  <a:pt x="79" y="98"/>
                  <a:pt x="78" y="96"/>
                </a:cubicBezTo>
                <a:cubicBezTo>
                  <a:pt x="78" y="94"/>
                  <a:pt x="77" y="94"/>
                  <a:pt x="68" y="77"/>
                </a:cubicBezTo>
                <a:cubicBezTo>
                  <a:pt x="66" y="77"/>
                  <a:pt x="66" y="77"/>
                  <a:pt x="66" y="77"/>
                </a:cubicBezTo>
                <a:cubicBezTo>
                  <a:pt x="66" y="77"/>
                  <a:pt x="67" y="77"/>
                  <a:pt x="67" y="77"/>
                </a:cubicBezTo>
                <a:cubicBezTo>
                  <a:pt x="64" y="86"/>
                  <a:pt x="51" y="123"/>
                  <a:pt x="50" y="128"/>
                </a:cubicBezTo>
                <a:cubicBezTo>
                  <a:pt x="49" y="130"/>
                  <a:pt x="47" y="132"/>
                  <a:pt x="45" y="132"/>
                </a:cubicBezTo>
                <a:cubicBezTo>
                  <a:pt x="45" y="132"/>
                  <a:pt x="45" y="132"/>
                  <a:pt x="45" y="132"/>
                </a:cubicBezTo>
                <a:cubicBezTo>
                  <a:pt x="44" y="132"/>
                  <a:pt x="44" y="132"/>
                  <a:pt x="44" y="132"/>
                </a:cubicBezTo>
                <a:cubicBezTo>
                  <a:pt x="44" y="132"/>
                  <a:pt x="43" y="132"/>
                  <a:pt x="43" y="132"/>
                </a:cubicBezTo>
                <a:cubicBezTo>
                  <a:pt x="43" y="132"/>
                  <a:pt x="43" y="132"/>
                  <a:pt x="43" y="132"/>
                </a:cubicBezTo>
                <a:cubicBezTo>
                  <a:pt x="42" y="132"/>
                  <a:pt x="42" y="132"/>
                  <a:pt x="41" y="132"/>
                </a:cubicBezTo>
                <a:cubicBezTo>
                  <a:pt x="38" y="130"/>
                  <a:pt x="37" y="126"/>
                  <a:pt x="38" y="123"/>
                </a:cubicBezTo>
                <a:cubicBezTo>
                  <a:pt x="38" y="121"/>
                  <a:pt x="45" y="102"/>
                  <a:pt x="52" y="82"/>
                </a:cubicBezTo>
                <a:cubicBezTo>
                  <a:pt x="47" y="71"/>
                  <a:pt x="43" y="59"/>
                  <a:pt x="40" y="52"/>
                </a:cubicBezTo>
                <a:cubicBezTo>
                  <a:pt x="36" y="60"/>
                  <a:pt x="36" y="60"/>
                  <a:pt x="36" y="60"/>
                </a:cubicBezTo>
                <a:cubicBezTo>
                  <a:pt x="36" y="60"/>
                  <a:pt x="36" y="61"/>
                  <a:pt x="36" y="61"/>
                </a:cubicBezTo>
                <a:cubicBezTo>
                  <a:pt x="36" y="61"/>
                  <a:pt x="36" y="61"/>
                  <a:pt x="36" y="61"/>
                </a:cubicBezTo>
                <a:cubicBezTo>
                  <a:pt x="36" y="61"/>
                  <a:pt x="36" y="61"/>
                  <a:pt x="36" y="61"/>
                </a:cubicBezTo>
                <a:cubicBezTo>
                  <a:pt x="36" y="61"/>
                  <a:pt x="36" y="61"/>
                  <a:pt x="36" y="61"/>
                </a:cubicBezTo>
                <a:cubicBezTo>
                  <a:pt x="36" y="61"/>
                  <a:pt x="36" y="61"/>
                  <a:pt x="36" y="61"/>
                </a:cubicBezTo>
                <a:cubicBezTo>
                  <a:pt x="34" y="64"/>
                  <a:pt x="31" y="64"/>
                  <a:pt x="28" y="63"/>
                </a:cubicBezTo>
                <a:cubicBezTo>
                  <a:pt x="28" y="63"/>
                  <a:pt x="28" y="63"/>
                  <a:pt x="28" y="63"/>
                </a:cubicBezTo>
                <a:cubicBezTo>
                  <a:pt x="27" y="63"/>
                  <a:pt x="27" y="62"/>
                  <a:pt x="27" y="62"/>
                </a:cubicBezTo>
                <a:cubicBezTo>
                  <a:pt x="26" y="62"/>
                  <a:pt x="26" y="62"/>
                  <a:pt x="26" y="62"/>
                </a:cubicBezTo>
                <a:cubicBezTo>
                  <a:pt x="6" y="52"/>
                  <a:pt x="6" y="52"/>
                  <a:pt x="6" y="52"/>
                </a:cubicBezTo>
                <a:cubicBezTo>
                  <a:pt x="0" y="48"/>
                  <a:pt x="3" y="43"/>
                  <a:pt x="3" y="43"/>
                </a:cubicBezTo>
                <a:cubicBezTo>
                  <a:pt x="3" y="43"/>
                  <a:pt x="3" y="42"/>
                  <a:pt x="4" y="42"/>
                </a:cubicBezTo>
                <a:cubicBezTo>
                  <a:pt x="4" y="42"/>
                  <a:pt x="4" y="41"/>
                  <a:pt x="5" y="41"/>
                </a:cubicBezTo>
                <a:cubicBezTo>
                  <a:pt x="5" y="41"/>
                  <a:pt x="5" y="41"/>
                  <a:pt x="5" y="41"/>
                </a:cubicBezTo>
                <a:cubicBezTo>
                  <a:pt x="5" y="41"/>
                  <a:pt x="5" y="41"/>
                  <a:pt x="5" y="40"/>
                </a:cubicBezTo>
                <a:cubicBezTo>
                  <a:pt x="5" y="40"/>
                  <a:pt x="5" y="40"/>
                  <a:pt x="5" y="40"/>
                </a:cubicBezTo>
                <a:cubicBezTo>
                  <a:pt x="5" y="40"/>
                  <a:pt x="5" y="40"/>
                  <a:pt x="6" y="40"/>
                </a:cubicBezTo>
                <a:cubicBezTo>
                  <a:pt x="6" y="40"/>
                  <a:pt x="6" y="40"/>
                  <a:pt x="6" y="40"/>
                </a:cubicBezTo>
                <a:cubicBezTo>
                  <a:pt x="6" y="40"/>
                  <a:pt x="6" y="40"/>
                  <a:pt x="6" y="40"/>
                </a:cubicBezTo>
                <a:cubicBezTo>
                  <a:pt x="6" y="40"/>
                  <a:pt x="6" y="40"/>
                  <a:pt x="6" y="40"/>
                </a:cubicBezTo>
                <a:cubicBezTo>
                  <a:pt x="6" y="40"/>
                  <a:pt x="6" y="40"/>
                  <a:pt x="7" y="40"/>
                </a:cubicBezTo>
                <a:cubicBezTo>
                  <a:pt x="7" y="40"/>
                  <a:pt x="7" y="40"/>
                  <a:pt x="7" y="40"/>
                </a:cubicBezTo>
                <a:cubicBezTo>
                  <a:pt x="7" y="40"/>
                  <a:pt x="7" y="40"/>
                  <a:pt x="7" y="40"/>
                </a:cubicBezTo>
                <a:cubicBezTo>
                  <a:pt x="7" y="40"/>
                  <a:pt x="7" y="40"/>
                  <a:pt x="7" y="40"/>
                </a:cubicBezTo>
                <a:cubicBezTo>
                  <a:pt x="8" y="40"/>
                  <a:pt x="8" y="40"/>
                  <a:pt x="8" y="40"/>
                </a:cubicBezTo>
                <a:cubicBezTo>
                  <a:pt x="8" y="40"/>
                  <a:pt x="8" y="40"/>
                  <a:pt x="8" y="40"/>
                </a:cubicBezTo>
                <a:cubicBezTo>
                  <a:pt x="8" y="40"/>
                  <a:pt x="8" y="40"/>
                  <a:pt x="8" y="40"/>
                </a:cubicBezTo>
                <a:cubicBezTo>
                  <a:pt x="9" y="40"/>
                  <a:pt x="9" y="40"/>
                  <a:pt x="9" y="40"/>
                </a:cubicBezTo>
                <a:cubicBezTo>
                  <a:pt x="9" y="40"/>
                  <a:pt x="9" y="40"/>
                  <a:pt x="9" y="40"/>
                </a:cubicBezTo>
                <a:cubicBezTo>
                  <a:pt x="9" y="40"/>
                  <a:pt x="9" y="40"/>
                  <a:pt x="10" y="40"/>
                </a:cubicBezTo>
                <a:cubicBezTo>
                  <a:pt x="10" y="40"/>
                  <a:pt x="10" y="40"/>
                  <a:pt x="10" y="40"/>
                </a:cubicBezTo>
                <a:cubicBezTo>
                  <a:pt x="10" y="40"/>
                  <a:pt x="10" y="40"/>
                  <a:pt x="10" y="40"/>
                </a:cubicBezTo>
                <a:cubicBezTo>
                  <a:pt x="11" y="40"/>
                  <a:pt x="11" y="40"/>
                  <a:pt x="11" y="40"/>
                </a:cubicBezTo>
                <a:cubicBezTo>
                  <a:pt x="11" y="40"/>
                  <a:pt x="11" y="40"/>
                  <a:pt x="11" y="40"/>
                </a:cubicBezTo>
                <a:cubicBezTo>
                  <a:pt x="11" y="40"/>
                  <a:pt x="12" y="40"/>
                  <a:pt x="12" y="40"/>
                </a:cubicBezTo>
                <a:cubicBezTo>
                  <a:pt x="12" y="40"/>
                  <a:pt x="12" y="40"/>
                  <a:pt x="13" y="41"/>
                </a:cubicBezTo>
                <a:cubicBezTo>
                  <a:pt x="28" y="49"/>
                  <a:pt x="28" y="49"/>
                  <a:pt x="28" y="49"/>
                </a:cubicBezTo>
                <a:cubicBezTo>
                  <a:pt x="28" y="49"/>
                  <a:pt x="28" y="49"/>
                  <a:pt x="28" y="49"/>
                </a:cubicBezTo>
                <a:cubicBezTo>
                  <a:pt x="28" y="49"/>
                  <a:pt x="28" y="49"/>
                  <a:pt x="28" y="49"/>
                </a:cubicBezTo>
                <a:cubicBezTo>
                  <a:pt x="28" y="49"/>
                  <a:pt x="28" y="49"/>
                  <a:pt x="28" y="49"/>
                </a:cubicBezTo>
                <a:cubicBezTo>
                  <a:pt x="35" y="36"/>
                  <a:pt x="35" y="36"/>
                  <a:pt x="35" y="36"/>
                </a:cubicBezTo>
                <a:cubicBezTo>
                  <a:pt x="35" y="35"/>
                  <a:pt x="36" y="35"/>
                  <a:pt x="36" y="35"/>
                </a:cubicBezTo>
                <a:cubicBezTo>
                  <a:pt x="37" y="34"/>
                  <a:pt x="37" y="33"/>
                  <a:pt x="38" y="32"/>
                </a:cubicBezTo>
                <a:cubicBezTo>
                  <a:pt x="40" y="31"/>
                  <a:pt x="50" y="27"/>
                  <a:pt x="55" y="26"/>
                </a:cubicBezTo>
                <a:cubicBezTo>
                  <a:pt x="56" y="25"/>
                  <a:pt x="57" y="25"/>
                  <a:pt x="57" y="25"/>
                </a:cubicBezTo>
                <a:cubicBezTo>
                  <a:pt x="57" y="25"/>
                  <a:pt x="57" y="25"/>
                  <a:pt x="57" y="25"/>
                </a:cubicBezTo>
                <a:cubicBezTo>
                  <a:pt x="57" y="25"/>
                  <a:pt x="57" y="25"/>
                  <a:pt x="57" y="25"/>
                </a:cubicBezTo>
                <a:cubicBezTo>
                  <a:pt x="60" y="23"/>
                  <a:pt x="68" y="17"/>
                  <a:pt x="66" y="4"/>
                </a:cubicBezTo>
                <a:cubicBezTo>
                  <a:pt x="72" y="0"/>
                  <a:pt x="72" y="0"/>
                  <a:pt x="72" y="0"/>
                </a:cubicBezTo>
                <a:cubicBezTo>
                  <a:pt x="76" y="6"/>
                  <a:pt x="76" y="6"/>
                  <a:pt x="76" y="6"/>
                </a:cubicBezTo>
                <a:cubicBezTo>
                  <a:pt x="76" y="6"/>
                  <a:pt x="76" y="20"/>
                  <a:pt x="63" y="25"/>
                </a:cubicBezTo>
                <a:cubicBezTo>
                  <a:pt x="81" y="26"/>
                  <a:pt x="81" y="26"/>
                  <a:pt x="81" y="26"/>
                </a:cubicBezTo>
                <a:cubicBezTo>
                  <a:pt x="82" y="26"/>
                  <a:pt x="83" y="26"/>
                  <a:pt x="83" y="26"/>
                </a:cubicBezTo>
                <a:cubicBezTo>
                  <a:pt x="84" y="27"/>
                  <a:pt x="85" y="27"/>
                  <a:pt x="86" y="28"/>
                </a:cubicBezTo>
                <a:cubicBezTo>
                  <a:pt x="102" y="43"/>
                  <a:pt x="102" y="43"/>
                  <a:pt x="102" y="43"/>
                </a:cubicBezTo>
                <a:cubicBezTo>
                  <a:pt x="102" y="44"/>
                  <a:pt x="102" y="44"/>
                  <a:pt x="102" y="44"/>
                </a:cubicBezTo>
                <a:cubicBezTo>
                  <a:pt x="102" y="44"/>
                  <a:pt x="102" y="44"/>
                  <a:pt x="102" y="44"/>
                </a:cubicBezTo>
                <a:cubicBezTo>
                  <a:pt x="103" y="45"/>
                  <a:pt x="103" y="45"/>
                  <a:pt x="103" y="45"/>
                </a:cubicBezTo>
                <a:cubicBezTo>
                  <a:pt x="103" y="45"/>
                  <a:pt x="103" y="45"/>
                  <a:pt x="103" y="45"/>
                </a:cubicBezTo>
                <a:cubicBezTo>
                  <a:pt x="103" y="45"/>
                  <a:pt x="103" y="46"/>
                  <a:pt x="103" y="46"/>
                </a:cubicBezTo>
                <a:cubicBezTo>
                  <a:pt x="103" y="46"/>
                  <a:pt x="103" y="46"/>
                  <a:pt x="103" y="46"/>
                </a:cubicBezTo>
                <a:cubicBezTo>
                  <a:pt x="104" y="46"/>
                  <a:pt x="104" y="46"/>
                  <a:pt x="104" y="47"/>
                </a:cubicBezTo>
                <a:cubicBezTo>
                  <a:pt x="104" y="47"/>
                  <a:pt x="104" y="47"/>
                  <a:pt x="104" y="47"/>
                </a:cubicBezTo>
                <a:cubicBezTo>
                  <a:pt x="104" y="47"/>
                  <a:pt x="104" y="47"/>
                  <a:pt x="104" y="47"/>
                </a:cubicBezTo>
                <a:cubicBezTo>
                  <a:pt x="105" y="47"/>
                  <a:pt x="106" y="47"/>
                  <a:pt x="107" y="47"/>
                </a:cubicBezTo>
                <a:cubicBezTo>
                  <a:pt x="109" y="48"/>
                  <a:pt x="111" y="50"/>
                  <a:pt x="112" y="52"/>
                </a:cubicBezTo>
                <a:cubicBezTo>
                  <a:pt x="116" y="50"/>
                  <a:pt x="116" y="50"/>
                  <a:pt x="116" y="50"/>
                </a:cubicBezTo>
                <a:cubicBezTo>
                  <a:pt x="122" y="47"/>
                  <a:pt x="125" y="52"/>
                  <a:pt x="128" y="58"/>
                </a:cubicBezTo>
                <a:cubicBezTo>
                  <a:pt x="129" y="60"/>
                  <a:pt x="129" y="60"/>
                  <a:pt x="129" y="60"/>
                </a:cubicBezTo>
                <a:cubicBezTo>
                  <a:pt x="132" y="66"/>
                  <a:pt x="135" y="71"/>
                  <a:pt x="129" y="74"/>
                </a:cubicBezTo>
                <a:close/>
                <a:moveTo>
                  <a:pt x="109" y="53"/>
                </a:moveTo>
                <a:cubicBezTo>
                  <a:pt x="108" y="52"/>
                  <a:pt x="107" y="51"/>
                  <a:pt x="106" y="50"/>
                </a:cubicBezTo>
                <a:cubicBezTo>
                  <a:pt x="105" y="50"/>
                  <a:pt x="104" y="50"/>
                  <a:pt x="104" y="50"/>
                </a:cubicBezTo>
                <a:cubicBezTo>
                  <a:pt x="104" y="50"/>
                  <a:pt x="104" y="50"/>
                  <a:pt x="104" y="50"/>
                </a:cubicBezTo>
                <a:cubicBezTo>
                  <a:pt x="104" y="50"/>
                  <a:pt x="104" y="50"/>
                  <a:pt x="104" y="50"/>
                </a:cubicBezTo>
                <a:cubicBezTo>
                  <a:pt x="103" y="50"/>
                  <a:pt x="103" y="51"/>
                  <a:pt x="103" y="51"/>
                </a:cubicBezTo>
                <a:cubicBezTo>
                  <a:pt x="103" y="51"/>
                  <a:pt x="103" y="51"/>
                  <a:pt x="103" y="51"/>
                </a:cubicBezTo>
                <a:cubicBezTo>
                  <a:pt x="103" y="51"/>
                  <a:pt x="103" y="51"/>
                  <a:pt x="103" y="51"/>
                </a:cubicBezTo>
                <a:cubicBezTo>
                  <a:pt x="103" y="51"/>
                  <a:pt x="103" y="51"/>
                  <a:pt x="103" y="51"/>
                </a:cubicBezTo>
                <a:cubicBezTo>
                  <a:pt x="103" y="51"/>
                  <a:pt x="103" y="51"/>
                  <a:pt x="103" y="52"/>
                </a:cubicBezTo>
                <a:cubicBezTo>
                  <a:pt x="103" y="52"/>
                  <a:pt x="103" y="52"/>
                  <a:pt x="103" y="52"/>
                </a:cubicBezTo>
                <a:cubicBezTo>
                  <a:pt x="103" y="52"/>
                  <a:pt x="103" y="52"/>
                  <a:pt x="103" y="52"/>
                </a:cubicBezTo>
                <a:cubicBezTo>
                  <a:pt x="103" y="52"/>
                  <a:pt x="103" y="52"/>
                  <a:pt x="103" y="52"/>
                </a:cubicBezTo>
                <a:cubicBezTo>
                  <a:pt x="102" y="52"/>
                  <a:pt x="102" y="52"/>
                  <a:pt x="102" y="52"/>
                </a:cubicBezTo>
                <a:cubicBezTo>
                  <a:pt x="102" y="53"/>
                  <a:pt x="100" y="54"/>
                  <a:pt x="99" y="54"/>
                </a:cubicBezTo>
                <a:cubicBezTo>
                  <a:pt x="99" y="54"/>
                  <a:pt x="99" y="54"/>
                  <a:pt x="99" y="55"/>
                </a:cubicBezTo>
                <a:cubicBezTo>
                  <a:pt x="98" y="56"/>
                  <a:pt x="99" y="58"/>
                  <a:pt x="100" y="59"/>
                </a:cubicBezTo>
                <a:lnTo>
                  <a:pt x="109" y="53"/>
                </a:lnTo>
                <a:close/>
                <a:moveTo>
                  <a:pt x="27" y="15"/>
                </a:moveTo>
                <a:cubicBezTo>
                  <a:pt x="27" y="15"/>
                  <a:pt x="27" y="16"/>
                  <a:pt x="27" y="16"/>
                </a:cubicBezTo>
                <a:cubicBezTo>
                  <a:pt x="27" y="16"/>
                  <a:pt x="27" y="16"/>
                  <a:pt x="27" y="16"/>
                </a:cubicBezTo>
                <a:cubicBezTo>
                  <a:pt x="27" y="17"/>
                  <a:pt x="27" y="17"/>
                  <a:pt x="27" y="17"/>
                </a:cubicBezTo>
                <a:cubicBezTo>
                  <a:pt x="27" y="17"/>
                  <a:pt x="27" y="18"/>
                  <a:pt x="27" y="18"/>
                </a:cubicBezTo>
                <a:cubicBezTo>
                  <a:pt x="27" y="18"/>
                  <a:pt x="27" y="18"/>
                  <a:pt x="27" y="19"/>
                </a:cubicBezTo>
                <a:cubicBezTo>
                  <a:pt x="28" y="19"/>
                  <a:pt x="28" y="19"/>
                  <a:pt x="28" y="19"/>
                </a:cubicBezTo>
                <a:cubicBezTo>
                  <a:pt x="28" y="19"/>
                  <a:pt x="28" y="20"/>
                  <a:pt x="28" y="20"/>
                </a:cubicBezTo>
                <a:cubicBezTo>
                  <a:pt x="28" y="20"/>
                  <a:pt x="28" y="20"/>
                  <a:pt x="28" y="20"/>
                </a:cubicBezTo>
                <a:cubicBezTo>
                  <a:pt x="28" y="21"/>
                  <a:pt x="28" y="21"/>
                  <a:pt x="29" y="21"/>
                </a:cubicBezTo>
                <a:cubicBezTo>
                  <a:pt x="29" y="21"/>
                  <a:pt x="29" y="21"/>
                  <a:pt x="29" y="21"/>
                </a:cubicBezTo>
                <a:cubicBezTo>
                  <a:pt x="29" y="22"/>
                  <a:pt x="29" y="22"/>
                  <a:pt x="29" y="22"/>
                </a:cubicBezTo>
                <a:cubicBezTo>
                  <a:pt x="30" y="22"/>
                  <a:pt x="30" y="23"/>
                  <a:pt x="31" y="24"/>
                </a:cubicBezTo>
                <a:cubicBezTo>
                  <a:pt x="31" y="24"/>
                  <a:pt x="31" y="24"/>
                  <a:pt x="31" y="24"/>
                </a:cubicBezTo>
                <a:cubicBezTo>
                  <a:pt x="31" y="24"/>
                  <a:pt x="32" y="24"/>
                  <a:pt x="32" y="24"/>
                </a:cubicBezTo>
                <a:cubicBezTo>
                  <a:pt x="32" y="24"/>
                  <a:pt x="32" y="24"/>
                  <a:pt x="32" y="25"/>
                </a:cubicBezTo>
                <a:cubicBezTo>
                  <a:pt x="33" y="25"/>
                  <a:pt x="34" y="26"/>
                  <a:pt x="35" y="26"/>
                </a:cubicBezTo>
                <a:cubicBezTo>
                  <a:pt x="35" y="26"/>
                  <a:pt x="35" y="26"/>
                  <a:pt x="35" y="26"/>
                </a:cubicBezTo>
                <a:cubicBezTo>
                  <a:pt x="35" y="26"/>
                  <a:pt x="35" y="26"/>
                  <a:pt x="35" y="26"/>
                </a:cubicBezTo>
                <a:cubicBezTo>
                  <a:pt x="36" y="26"/>
                  <a:pt x="37" y="27"/>
                  <a:pt x="37" y="27"/>
                </a:cubicBezTo>
                <a:cubicBezTo>
                  <a:pt x="37" y="27"/>
                  <a:pt x="37" y="27"/>
                  <a:pt x="37" y="27"/>
                </a:cubicBezTo>
                <a:cubicBezTo>
                  <a:pt x="38" y="27"/>
                  <a:pt x="38" y="27"/>
                  <a:pt x="39" y="27"/>
                </a:cubicBezTo>
                <a:cubicBezTo>
                  <a:pt x="39" y="27"/>
                  <a:pt x="39" y="27"/>
                  <a:pt x="39" y="27"/>
                </a:cubicBezTo>
                <a:cubicBezTo>
                  <a:pt x="39" y="27"/>
                  <a:pt x="40" y="27"/>
                  <a:pt x="40" y="27"/>
                </a:cubicBezTo>
                <a:cubicBezTo>
                  <a:pt x="48" y="27"/>
                  <a:pt x="54" y="21"/>
                  <a:pt x="54" y="13"/>
                </a:cubicBezTo>
                <a:cubicBezTo>
                  <a:pt x="54" y="13"/>
                  <a:pt x="54" y="13"/>
                  <a:pt x="54" y="12"/>
                </a:cubicBezTo>
                <a:cubicBezTo>
                  <a:pt x="54" y="12"/>
                  <a:pt x="54" y="12"/>
                  <a:pt x="54" y="12"/>
                </a:cubicBezTo>
                <a:cubicBezTo>
                  <a:pt x="54" y="11"/>
                  <a:pt x="54" y="11"/>
                  <a:pt x="54" y="11"/>
                </a:cubicBezTo>
                <a:cubicBezTo>
                  <a:pt x="54" y="11"/>
                  <a:pt x="54" y="11"/>
                  <a:pt x="54" y="10"/>
                </a:cubicBezTo>
                <a:cubicBezTo>
                  <a:pt x="54" y="10"/>
                  <a:pt x="54" y="10"/>
                  <a:pt x="54" y="10"/>
                </a:cubicBezTo>
                <a:cubicBezTo>
                  <a:pt x="54" y="9"/>
                  <a:pt x="54" y="9"/>
                  <a:pt x="54" y="9"/>
                </a:cubicBezTo>
                <a:cubicBezTo>
                  <a:pt x="54" y="9"/>
                  <a:pt x="53" y="8"/>
                  <a:pt x="53" y="8"/>
                </a:cubicBezTo>
                <a:cubicBezTo>
                  <a:pt x="53" y="8"/>
                  <a:pt x="53" y="8"/>
                  <a:pt x="53" y="8"/>
                </a:cubicBezTo>
                <a:cubicBezTo>
                  <a:pt x="53" y="7"/>
                  <a:pt x="53" y="7"/>
                  <a:pt x="53" y="7"/>
                </a:cubicBezTo>
                <a:cubicBezTo>
                  <a:pt x="53" y="7"/>
                  <a:pt x="53" y="7"/>
                  <a:pt x="52" y="6"/>
                </a:cubicBezTo>
                <a:cubicBezTo>
                  <a:pt x="52" y="6"/>
                  <a:pt x="52" y="6"/>
                  <a:pt x="52" y="6"/>
                </a:cubicBezTo>
                <a:cubicBezTo>
                  <a:pt x="52" y="6"/>
                  <a:pt x="52" y="6"/>
                  <a:pt x="52" y="5"/>
                </a:cubicBezTo>
                <a:cubicBezTo>
                  <a:pt x="52" y="5"/>
                  <a:pt x="52" y="5"/>
                  <a:pt x="52" y="5"/>
                </a:cubicBezTo>
                <a:cubicBezTo>
                  <a:pt x="51" y="4"/>
                  <a:pt x="50" y="4"/>
                  <a:pt x="50" y="3"/>
                </a:cubicBezTo>
                <a:cubicBezTo>
                  <a:pt x="50" y="3"/>
                  <a:pt x="50" y="3"/>
                  <a:pt x="50" y="3"/>
                </a:cubicBezTo>
                <a:cubicBezTo>
                  <a:pt x="49" y="3"/>
                  <a:pt x="49" y="3"/>
                  <a:pt x="49" y="2"/>
                </a:cubicBezTo>
                <a:cubicBezTo>
                  <a:pt x="49" y="2"/>
                  <a:pt x="49" y="2"/>
                  <a:pt x="49" y="2"/>
                </a:cubicBezTo>
                <a:cubicBezTo>
                  <a:pt x="48" y="2"/>
                  <a:pt x="47" y="1"/>
                  <a:pt x="46" y="1"/>
                </a:cubicBezTo>
                <a:cubicBezTo>
                  <a:pt x="46" y="1"/>
                  <a:pt x="46" y="1"/>
                  <a:pt x="46" y="1"/>
                </a:cubicBezTo>
                <a:cubicBezTo>
                  <a:pt x="46" y="1"/>
                  <a:pt x="45" y="0"/>
                  <a:pt x="45" y="0"/>
                </a:cubicBezTo>
                <a:cubicBezTo>
                  <a:pt x="45" y="0"/>
                  <a:pt x="45" y="0"/>
                  <a:pt x="45" y="0"/>
                </a:cubicBezTo>
                <a:cubicBezTo>
                  <a:pt x="44" y="0"/>
                  <a:pt x="44" y="0"/>
                  <a:pt x="44" y="0"/>
                </a:cubicBezTo>
                <a:cubicBezTo>
                  <a:pt x="43" y="0"/>
                  <a:pt x="43" y="0"/>
                  <a:pt x="43" y="0"/>
                </a:cubicBezTo>
                <a:cubicBezTo>
                  <a:pt x="43" y="0"/>
                  <a:pt x="43" y="0"/>
                  <a:pt x="42" y="0"/>
                </a:cubicBezTo>
                <a:cubicBezTo>
                  <a:pt x="42" y="0"/>
                  <a:pt x="42" y="0"/>
                  <a:pt x="42" y="0"/>
                </a:cubicBezTo>
                <a:cubicBezTo>
                  <a:pt x="41" y="0"/>
                  <a:pt x="41" y="0"/>
                  <a:pt x="40" y="0"/>
                </a:cubicBezTo>
                <a:cubicBezTo>
                  <a:pt x="33" y="0"/>
                  <a:pt x="26" y="6"/>
                  <a:pt x="26" y="13"/>
                </a:cubicBezTo>
                <a:cubicBezTo>
                  <a:pt x="26" y="14"/>
                  <a:pt x="26" y="14"/>
                  <a:pt x="26" y="15"/>
                </a:cubicBezTo>
                <a:cubicBezTo>
                  <a:pt x="26" y="15"/>
                  <a:pt x="26" y="15"/>
                  <a:pt x="27" y="15"/>
                </a:cubicBezTo>
                <a:close/>
              </a:path>
            </a:pathLst>
          </a:custGeom>
          <a:blipFill dpi="0" rotWithShape="1">
            <a:blip r:embed="rId1"/>
            <a:srcRect/>
            <a:stretch>
              <a:fillRect/>
            </a:stretch>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文本框 1"/>
          <p:cNvSpPr txBox="1"/>
          <p:nvPr/>
        </p:nvSpPr>
        <p:spPr>
          <a:xfrm>
            <a:off x="2308860" y="1284605"/>
            <a:ext cx="4526915" cy="2799715"/>
          </a:xfrm>
          <a:prstGeom prst="rect">
            <a:avLst/>
          </a:prstGeom>
          <a:noFill/>
        </p:spPr>
        <p:txBody>
          <a:bodyPr wrap="square" rtlCol="0">
            <a:spAutoFit/>
          </a:bodyPr>
          <a:p>
            <a:r>
              <a:rPr lang="en-US" altLang="zh-CN" sz="2200"/>
              <a:t>       </a:t>
            </a:r>
            <a:r>
              <a:rPr lang="zh-CN" altLang="en-US" sz="2200"/>
              <a:t>为了对许多拥有相似权限的用户进行分类管理，定义了角色的概念，例如系统管理员、管理员、用户、访客等角色。角色具有上下级关系，可以形成树状视图，父级角色的权限是自身及它的所有子角色的权限的综合。父级角色的用户、父级角色的组同理可推</a:t>
            </a:r>
            <a:endParaRPr lang="zh-CN" altLang="en-US" sz="2200"/>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3600"/>
                                  </p:stCondLst>
                                  <p:childTnLst>
                                    <p:set>
                                      <p:cBhvr>
                                        <p:cTn id="9" dur="1" fill="hold">
                                          <p:stCondLst>
                                            <p:cond delay="0"/>
                                          </p:stCondLst>
                                        </p:cTn>
                                        <p:tgtEl>
                                          <p:spTgt spid="9230"/>
                                        </p:tgtEl>
                                        <p:attrNameLst>
                                          <p:attrName>style.visibility</p:attrName>
                                        </p:attrNameLst>
                                      </p:cBhvr>
                                      <p:to>
                                        <p:strVal val="visible"/>
                                      </p:to>
                                    </p:set>
                                    <p:animEffect transition="in" filter="fade">
                                      <p:cBhvr>
                                        <p:cTn id="10" dur="500"/>
                                        <p:tgtEl>
                                          <p:spTgt spid="9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0"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119230" y="267494"/>
            <a:ext cx="6905545" cy="398780"/>
            <a:chOff x="1119228" y="267494"/>
            <a:chExt cx="6905545" cy="398780"/>
          </a:xfrm>
          <a:effectLst>
            <a:outerShdw blurRad="38100" dist="38100" dir="2700000" algn="ctr" rotWithShape="0">
              <a:srgbClr val="000000">
                <a:alpha val="25000"/>
              </a:srgbClr>
            </a:outerShdw>
          </a:effectLst>
        </p:grpSpPr>
        <p:sp>
          <p:nvSpPr>
            <p:cNvPr id="15" name="Rectangle 17"/>
            <p:cNvSpPr/>
            <p:nvPr/>
          </p:nvSpPr>
          <p:spPr>
            <a:xfrm>
              <a:off x="4225933" y="267494"/>
              <a:ext cx="692150" cy="398780"/>
            </a:xfrm>
            <a:prstGeom prst="rect">
              <a:avLst/>
            </a:prstGeom>
          </p:spPr>
          <p:txBody>
            <a:bodyPr wrap="none">
              <a:spAutoFit/>
            </a:bodyPr>
            <a:lstStyle/>
            <a:p>
              <a:pPr algn="ctr">
                <a:defRPr/>
              </a:pPr>
              <a:r>
                <a:rPr lang="zh-CN" altLang="en-US" sz="2000" b="1" dirty="0">
                  <a:solidFill>
                    <a:schemeClr val="tx1">
                      <a:lumMod val="75000"/>
                      <a:lumOff val="25000"/>
                    </a:schemeClr>
                  </a:solidFill>
                  <a:latin typeface="微软雅黑" pitchFamily="34" charset="-122"/>
                  <a:ea typeface="微软雅黑" pitchFamily="34" charset="-122"/>
                  <a:cs typeface="Open Sans" pitchFamily="34" charset="0"/>
                </a:rPr>
                <a:t>权限</a:t>
              </a:r>
              <a:endParaRPr lang="zh-CN" altLang="en-US" sz="2000" b="1" dirty="0">
                <a:solidFill>
                  <a:schemeClr val="tx1">
                    <a:lumMod val="75000"/>
                    <a:lumOff val="25000"/>
                  </a:schemeClr>
                </a:solidFill>
                <a:latin typeface="微软雅黑" pitchFamily="34" charset="-122"/>
                <a:ea typeface="微软雅黑" pitchFamily="34" charset="-122"/>
                <a:cs typeface="Open Sans" pitchFamily="34" charset="0"/>
              </a:endParaRPr>
            </a:p>
          </p:txBody>
        </p:sp>
        <p:cxnSp>
          <p:nvCxnSpPr>
            <p:cNvPr id="16" name="直接连接符 15"/>
            <p:cNvCxnSpPr/>
            <p:nvPr/>
          </p:nvCxnSpPr>
          <p:spPr>
            <a:xfrm>
              <a:off x="1119228" y="452160"/>
              <a:ext cx="2088232"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936541" y="452160"/>
              <a:ext cx="2088232"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9230" name="Freeform 295"/>
          <p:cNvSpPr>
            <a:spLocks noEditPoints="1"/>
          </p:cNvSpPr>
          <p:nvPr/>
        </p:nvSpPr>
        <p:spPr bwMode="auto">
          <a:xfrm flipH="1">
            <a:off x="7686675" y="2228850"/>
            <a:ext cx="863600" cy="774700"/>
          </a:xfrm>
          <a:custGeom>
            <a:avLst/>
            <a:gdLst>
              <a:gd name="T0" fmla="*/ 2147483647 w 135"/>
              <a:gd name="T1" fmla="*/ 2147483647 h 132"/>
              <a:gd name="T2" fmla="*/ 2147483647 w 135"/>
              <a:gd name="T3" fmla="*/ 2147483647 h 132"/>
              <a:gd name="T4" fmla="*/ 2147483647 w 135"/>
              <a:gd name="T5" fmla="*/ 2147483647 h 132"/>
              <a:gd name="T6" fmla="*/ 2147483647 w 135"/>
              <a:gd name="T7" fmla="*/ 2147483647 h 132"/>
              <a:gd name="T8" fmla="*/ 2147483647 w 135"/>
              <a:gd name="T9" fmla="*/ 2147483647 h 132"/>
              <a:gd name="T10" fmla="*/ 2147483647 w 135"/>
              <a:gd name="T11" fmla="*/ 2147483647 h 132"/>
              <a:gd name="T12" fmla="*/ 2147483647 w 135"/>
              <a:gd name="T13" fmla="*/ 2147483647 h 132"/>
              <a:gd name="T14" fmla="*/ 2147483647 w 135"/>
              <a:gd name="T15" fmla="*/ 2147483647 h 132"/>
              <a:gd name="T16" fmla="*/ 2147483647 w 135"/>
              <a:gd name="T17" fmla="*/ 2147483647 h 132"/>
              <a:gd name="T18" fmla="*/ 2147483647 w 135"/>
              <a:gd name="T19" fmla="*/ 2147483647 h 132"/>
              <a:gd name="T20" fmla="*/ 2147483647 w 135"/>
              <a:gd name="T21" fmla="*/ 2147483647 h 132"/>
              <a:gd name="T22" fmla="*/ 2147483647 w 135"/>
              <a:gd name="T23" fmla="*/ 2147483647 h 132"/>
              <a:gd name="T24" fmla="*/ 2147483647 w 135"/>
              <a:gd name="T25" fmla="*/ 2147483647 h 132"/>
              <a:gd name="T26" fmla="*/ 2147483647 w 135"/>
              <a:gd name="T27" fmla="*/ 2147483647 h 132"/>
              <a:gd name="T28" fmla="*/ 2147483647 w 135"/>
              <a:gd name="T29" fmla="*/ 2147483647 h 132"/>
              <a:gd name="T30" fmla="*/ 2147483647 w 135"/>
              <a:gd name="T31" fmla="*/ 2147483647 h 132"/>
              <a:gd name="T32" fmla="*/ 2147483647 w 135"/>
              <a:gd name="T33" fmla="*/ 2147483647 h 132"/>
              <a:gd name="T34" fmla="*/ 2147483647 w 135"/>
              <a:gd name="T35" fmla="*/ 2147483647 h 132"/>
              <a:gd name="T36" fmla="*/ 2147483647 w 135"/>
              <a:gd name="T37" fmla="*/ 2147483647 h 132"/>
              <a:gd name="T38" fmla="*/ 2147483647 w 135"/>
              <a:gd name="T39" fmla="*/ 2147483647 h 132"/>
              <a:gd name="T40" fmla="*/ 2147483647 w 135"/>
              <a:gd name="T41" fmla="*/ 2147483647 h 132"/>
              <a:gd name="T42" fmla="*/ 2147483647 w 135"/>
              <a:gd name="T43" fmla="*/ 2147483647 h 132"/>
              <a:gd name="T44" fmla="*/ 2147483647 w 135"/>
              <a:gd name="T45" fmla="*/ 2147483647 h 132"/>
              <a:gd name="T46" fmla="*/ 2147483647 w 135"/>
              <a:gd name="T47" fmla="*/ 2147483647 h 132"/>
              <a:gd name="T48" fmla="*/ 2147483647 w 135"/>
              <a:gd name="T49" fmla="*/ 2147483647 h 132"/>
              <a:gd name="T50" fmla="*/ 2147483647 w 135"/>
              <a:gd name="T51" fmla="*/ 2147483647 h 132"/>
              <a:gd name="T52" fmla="*/ 2147483647 w 135"/>
              <a:gd name="T53" fmla="*/ 2147483647 h 132"/>
              <a:gd name="T54" fmla="*/ 2147483647 w 135"/>
              <a:gd name="T55" fmla="*/ 2147483647 h 132"/>
              <a:gd name="T56" fmla="*/ 2147483647 w 135"/>
              <a:gd name="T57" fmla="*/ 2147483647 h 132"/>
              <a:gd name="T58" fmla="*/ 2147483647 w 135"/>
              <a:gd name="T59" fmla="*/ 2147483647 h 132"/>
              <a:gd name="T60" fmla="*/ 2147483647 w 135"/>
              <a:gd name="T61" fmla="*/ 2147483647 h 132"/>
              <a:gd name="T62" fmla="*/ 2147483647 w 135"/>
              <a:gd name="T63" fmla="*/ 2147483647 h 132"/>
              <a:gd name="T64" fmla="*/ 2147483647 w 135"/>
              <a:gd name="T65" fmla="*/ 2147483647 h 132"/>
              <a:gd name="T66" fmla="*/ 2147483647 w 135"/>
              <a:gd name="T67" fmla="*/ 2147483647 h 132"/>
              <a:gd name="T68" fmla="*/ 2147483647 w 135"/>
              <a:gd name="T69" fmla="*/ 2147483647 h 132"/>
              <a:gd name="T70" fmla="*/ 2147483647 w 135"/>
              <a:gd name="T71" fmla="*/ 2147483647 h 132"/>
              <a:gd name="T72" fmla="*/ 2147483647 w 135"/>
              <a:gd name="T73" fmla="*/ 2147483647 h 132"/>
              <a:gd name="T74" fmla="*/ 2147483647 w 135"/>
              <a:gd name="T75" fmla="*/ 2147483647 h 132"/>
              <a:gd name="T76" fmla="*/ 2147483647 w 135"/>
              <a:gd name="T77" fmla="*/ 2147483647 h 132"/>
              <a:gd name="T78" fmla="*/ 2147483647 w 135"/>
              <a:gd name="T79" fmla="*/ 2147483647 h 132"/>
              <a:gd name="T80" fmla="*/ 2147483647 w 135"/>
              <a:gd name="T81" fmla="*/ 2147483647 h 132"/>
              <a:gd name="T82" fmla="*/ 2147483647 w 135"/>
              <a:gd name="T83" fmla="*/ 2147483647 h 132"/>
              <a:gd name="T84" fmla="*/ 2147483647 w 135"/>
              <a:gd name="T85" fmla="*/ 2147483647 h 132"/>
              <a:gd name="T86" fmla="*/ 2147483647 w 135"/>
              <a:gd name="T87" fmla="*/ 2147483647 h 132"/>
              <a:gd name="T88" fmla="*/ 2147483647 w 135"/>
              <a:gd name="T89" fmla="*/ 2147483647 h 132"/>
              <a:gd name="T90" fmla="*/ 2147483647 w 135"/>
              <a:gd name="T91" fmla="*/ 2147483647 h 132"/>
              <a:gd name="T92" fmla="*/ 2147483647 w 135"/>
              <a:gd name="T93" fmla="*/ 2147483647 h 132"/>
              <a:gd name="T94" fmla="*/ 2147483647 w 135"/>
              <a:gd name="T95" fmla="*/ 2147483647 h 132"/>
              <a:gd name="T96" fmla="*/ 2147483647 w 135"/>
              <a:gd name="T97" fmla="*/ 2147483647 h 132"/>
              <a:gd name="T98" fmla="*/ 2147483647 w 135"/>
              <a:gd name="T99" fmla="*/ 2147483647 h 132"/>
              <a:gd name="T100" fmla="*/ 2147483647 w 135"/>
              <a:gd name="T101" fmla="*/ 2147483647 h 132"/>
              <a:gd name="T102" fmla="*/ 2147483647 w 135"/>
              <a:gd name="T103" fmla="*/ 2147483647 h 132"/>
              <a:gd name="T104" fmla="*/ 2147483647 w 135"/>
              <a:gd name="T105" fmla="*/ 2147483647 h 132"/>
              <a:gd name="T106" fmla="*/ 2147483647 w 135"/>
              <a:gd name="T107" fmla="*/ 2147483647 h 132"/>
              <a:gd name="T108" fmla="*/ 2147483647 w 135"/>
              <a:gd name="T109" fmla="*/ 2147483647 h 132"/>
              <a:gd name="T110" fmla="*/ 2147483647 w 135"/>
              <a:gd name="T111" fmla="*/ 2147483647 h 132"/>
              <a:gd name="T112" fmla="*/ 2147483647 w 135"/>
              <a:gd name="T113" fmla="*/ 2147483647 h 132"/>
              <a:gd name="T114" fmla="*/ 2147483647 w 135"/>
              <a:gd name="T115" fmla="*/ 2147483647 h 132"/>
              <a:gd name="T116" fmla="*/ 2147483647 w 135"/>
              <a:gd name="T117" fmla="*/ 2147483647 h 132"/>
              <a:gd name="T118" fmla="*/ 2147483647 w 135"/>
              <a:gd name="T119" fmla="*/ 0 h 132"/>
              <a:gd name="T120" fmla="*/ 2147483647 w 135"/>
              <a:gd name="T121" fmla="*/ 0 h 132"/>
              <a:gd name="T122" fmla="*/ 2147483647 w 135"/>
              <a:gd name="T123" fmla="*/ 2147483647 h 1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35" h="132">
                <a:moveTo>
                  <a:pt x="46" y="1"/>
                </a:moveTo>
                <a:cubicBezTo>
                  <a:pt x="46" y="1"/>
                  <a:pt x="46" y="1"/>
                  <a:pt x="46" y="1"/>
                </a:cubicBezTo>
                <a:cubicBezTo>
                  <a:pt x="46" y="1"/>
                  <a:pt x="46" y="1"/>
                  <a:pt x="46" y="1"/>
                </a:cubicBezTo>
                <a:cubicBezTo>
                  <a:pt x="46" y="1"/>
                  <a:pt x="46" y="1"/>
                  <a:pt x="46" y="1"/>
                </a:cubicBezTo>
                <a:close/>
                <a:moveTo>
                  <a:pt x="129" y="74"/>
                </a:moveTo>
                <a:cubicBezTo>
                  <a:pt x="107" y="86"/>
                  <a:pt x="107" y="86"/>
                  <a:pt x="107" y="86"/>
                </a:cubicBezTo>
                <a:cubicBezTo>
                  <a:pt x="101" y="89"/>
                  <a:pt x="98" y="84"/>
                  <a:pt x="94" y="78"/>
                </a:cubicBezTo>
                <a:cubicBezTo>
                  <a:pt x="93" y="76"/>
                  <a:pt x="93" y="76"/>
                  <a:pt x="93" y="76"/>
                </a:cubicBezTo>
                <a:cubicBezTo>
                  <a:pt x="90" y="70"/>
                  <a:pt x="88" y="65"/>
                  <a:pt x="94" y="62"/>
                </a:cubicBezTo>
                <a:cubicBezTo>
                  <a:pt x="97" y="60"/>
                  <a:pt x="97" y="60"/>
                  <a:pt x="97" y="60"/>
                </a:cubicBezTo>
                <a:cubicBezTo>
                  <a:pt x="96" y="59"/>
                  <a:pt x="95" y="57"/>
                  <a:pt x="96" y="54"/>
                </a:cubicBezTo>
                <a:cubicBezTo>
                  <a:pt x="96" y="54"/>
                  <a:pt x="96" y="53"/>
                  <a:pt x="96" y="53"/>
                </a:cubicBezTo>
                <a:cubicBezTo>
                  <a:pt x="95" y="53"/>
                  <a:pt x="94" y="52"/>
                  <a:pt x="93" y="51"/>
                </a:cubicBezTo>
                <a:cubicBezTo>
                  <a:pt x="79" y="38"/>
                  <a:pt x="79" y="38"/>
                  <a:pt x="79" y="38"/>
                </a:cubicBezTo>
                <a:cubicBezTo>
                  <a:pt x="68" y="37"/>
                  <a:pt x="68" y="37"/>
                  <a:pt x="68" y="37"/>
                </a:cubicBezTo>
                <a:cubicBezTo>
                  <a:pt x="68" y="37"/>
                  <a:pt x="68" y="38"/>
                  <a:pt x="69" y="38"/>
                </a:cubicBezTo>
                <a:cubicBezTo>
                  <a:pt x="71" y="45"/>
                  <a:pt x="76" y="59"/>
                  <a:pt x="81" y="71"/>
                </a:cubicBezTo>
                <a:cubicBezTo>
                  <a:pt x="84" y="76"/>
                  <a:pt x="87" y="83"/>
                  <a:pt x="89" y="87"/>
                </a:cubicBezTo>
                <a:cubicBezTo>
                  <a:pt x="96" y="88"/>
                  <a:pt x="106" y="90"/>
                  <a:pt x="110" y="91"/>
                </a:cubicBezTo>
                <a:cubicBezTo>
                  <a:pt x="113" y="91"/>
                  <a:pt x="116" y="94"/>
                  <a:pt x="115" y="98"/>
                </a:cubicBezTo>
                <a:cubicBezTo>
                  <a:pt x="115" y="99"/>
                  <a:pt x="115" y="99"/>
                  <a:pt x="115" y="99"/>
                </a:cubicBezTo>
                <a:cubicBezTo>
                  <a:pt x="115" y="100"/>
                  <a:pt x="115" y="100"/>
                  <a:pt x="115" y="100"/>
                </a:cubicBezTo>
                <a:cubicBezTo>
                  <a:pt x="114" y="100"/>
                  <a:pt x="114" y="100"/>
                  <a:pt x="114" y="100"/>
                </a:cubicBezTo>
                <a:cubicBezTo>
                  <a:pt x="114" y="101"/>
                  <a:pt x="114" y="101"/>
                  <a:pt x="114" y="101"/>
                </a:cubicBezTo>
                <a:cubicBezTo>
                  <a:pt x="114" y="101"/>
                  <a:pt x="114" y="101"/>
                  <a:pt x="114" y="101"/>
                </a:cubicBezTo>
                <a:cubicBezTo>
                  <a:pt x="112" y="103"/>
                  <a:pt x="109" y="104"/>
                  <a:pt x="106" y="104"/>
                </a:cubicBezTo>
                <a:cubicBezTo>
                  <a:pt x="104" y="104"/>
                  <a:pt x="104" y="104"/>
                  <a:pt x="84" y="100"/>
                </a:cubicBezTo>
                <a:cubicBezTo>
                  <a:pt x="84" y="100"/>
                  <a:pt x="84" y="100"/>
                  <a:pt x="83" y="100"/>
                </a:cubicBezTo>
                <a:cubicBezTo>
                  <a:pt x="83" y="100"/>
                  <a:pt x="83" y="100"/>
                  <a:pt x="83" y="100"/>
                </a:cubicBezTo>
                <a:cubicBezTo>
                  <a:pt x="83" y="100"/>
                  <a:pt x="83" y="100"/>
                  <a:pt x="83" y="100"/>
                </a:cubicBezTo>
                <a:cubicBezTo>
                  <a:pt x="81" y="100"/>
                  <a:pt x="79" y="98"/>
                  <a:pt x="78" y="96"/>
                </a:cubicBezTo>
                <a:cubicBezTo>
                  <a:pt x="78" y="94"/>
                  <a:pt x="77" y="94"/>
                  <a:pt x="68" y="77"/>
                </a:cubicBezTo>
                <a:cubicBezTo>
                  <a:pt x="66" y="77"/>
                  <a:pt x="66" y="77"/>
                  <a:pt x="66" y="77"/>
                </a:cubicBezTo>
                <a:cubicBezTo>
                  <a:pt x="66" y="77"/>
                  <a:pt x="67" y="77"/>
                  <a:pt x="67" y="77"/>
                </a:cubicBezTo>
                <a:cubicBezTo>
                  <a:pt x="64" y="86"/>
                  <a:pt x="51" y="123"/>
                  <a:pt x="50" y="128"/>
                </a:cubicBezTo>
                <a:cubicBezTo>
                  <a:pt x="49" y="130"/>
                  <a:pt x="47" y="132"/>
                  <a:pt x="45" y="132"/>
                </a:cubicBezTo>
                <a:cubicBezTo>
                  <a:pt x="45" y="132"/>
                  <a:pt x="45" y="132"/>
                  <a:pt x="45" y="132"/>
                </a:cubicBezTo>
                <a:cubicBezTo>
                  <a:pt x="44" y="132"/>
                  <a:pt x="44" y="132"/>
                  <a:pt x="44" y="132"/>
                </a:cubicBezTo>
                <a:cubicBezTo>
                  <a:pt x="44" y="132"/>
                  <a:pt x="43" y="132"/>
                  <a:pt x="43" y="132"/>
                </a:cubicBezTo>
                <a:cubicBezTo>
                  <a:pt x="43" y="132"/>
                  <a:pt x="43" y="132"/>
                  <a:pt x="43" y="132"/>
                </a:cubicBezTo>
                <a:cubicBezTo>
                  <a:pt x="42" y="132"/>
                  <a:pt x="42" y="132"/>
                  <a:pt x="41" y="132"/>
                </a:cubicBezTo>
                <a:cubicBezTo>
                  <a:pt x="38" y="130"/>
                  <a:pt x="37" y="126"/>
                  <a:pt x="38" y="123"/>
                </a:cubicBezTo>
                <a:cubicBezTo>
                  <a:pt x="38" y="121"/>
                  <a:pt x="45" y="102"/>
                  <a:pt x="52" y="82"/>
                </a:cubicBezTo>
                <a:cubicBezTo>
                  <a:pt x="47" y="71"/>
                  <a:pt x="43" y="59"/>
                  <a:pt x="40" y="52"/>
                </a:cubicBezTo>
                <a:cubicBezTo>
                  <a:pt x="36" y="60"/>
                  <a:pt x="36" y="60"/>
                  <a:pt x="36" y="60"/>
                </a:cubicBezTo>
                <a:cubicBezTo>
                  <a:pt x="36" y="60"/>
                  <a:pt x="36" y="61"/>
                  <a:pt x="36" y="61"/>
                </a:cubicBezTo>
                <a:cubicBezTo>
                  <a:pt x="36" y="61"/>
                  <a:pt x="36" y="61"/>
                  <a:pt x="36" y="61"/>
                </a:cubicBezTo>
                <a:cubicBezTo>
                  <a:pt x="36" y="61"/>
                  <a:pt x="36" y="61"/>
                  <a:pt x="36" y="61"/>
                </a:cubicBezTo>
                <a:cubicBezTo>
                  <a:pt x="36" y="61"/>
                  <a:pt x="36" y="61"/>
                  <a:pt x="36" y="61"/>
                </a:cubicBezTo>
                <a:cubicBezTo>
                  <a:pt x="36" y="61"/>
                  <a:pt x="36" y="61"/>
                  <a:pt x="36" y="61"/>
                </a:cubicBezTo>
                <a:cubicBezTo>
                  <a:pt x="34" y="64"/>
                  <a:pt x="31" y="64"/>
                  <a:pt x="28" y="63"/>
                </a:cubicBezTo>
                <a:cubicBezTo>
                  <a:pt x="28" y="63"/>
                  <a:pt x="28" y="63"/>
                  <a:pt x="28" y="63"/>
                </a:cubicBezTo>
                <a:cubicBezTo>
                  <a:pt x="27" y="63"/>
                  <a:pt x="27" y="62"/>
                  <a:pt x="27" y="62"/>
                </a:cubicBezTo>
                <a:cubicBezTo>
                  <a:pt x="26" y="62"/>
                  <a:pt x="26" y="62"/>
                  <a:pt x="26" y="62"/>
                </a:cubicBezTo>
                <a:cubicBezTo>
                  <a:pt x="6" y="52"/>
                  <a:pt x="6" y="52"/>
                  <a:pt x="6" y="52"/>
                </a:cubicBezTo>
                <a:cubicBezTo>
                  <a:pt x="0" y="48"/>
                  <a:pt x="3" y="43"/>
                  <a:pt x="3" y="43"/>
                </a:cubicBezTo>
                <a:cubicBezTo>
                  <a:pt x="3" y="43"/>
                  <a:pt x="3" y="42"/>
                  <a:pt x="4" y="42"/>
                </a:cubicBezTo>
                <a:cubicBezTo>
                  <a:pt x="4" y="42"/>
                  <a:pt x="4" y="41"/>
                  <a:pt x="5" y="41"/>
                </a:cubicBezTo>
                <a:cubicBezTo>
                  <a:pt x="5" y="41"/>
                  <a:pt x="5" y="41"/>
                  <a:pt x="5" y="41"/>
                </a:cubicBezTo>
                <a:cubicBezTo>
                  <a:pt x="5" y="41"/>
                  <a:pt x="5" y="41"/>
                  <a:pt x="5" y="40"/>
                </a:cubicBezTo>
                <a:cubicBezTo>
                  <a:pt x="5" y="40"/>
                  <a:pt x="5" y="40"/>
                  <a:pt x="5" y="40"/>
                </a:cubicBezTo>
                <a:cubicBezTo>
                  <a:pt x="5" y="40"/>
                  <a:pt x="5" y="40"/>
                  <a:pt x="6" y="40"/>
                </a:cubicBezTo>
                <a:cubicBezTo>
                  <a:pt x="6" y="40"/>
                  <a:pt x="6" y="40"/>
                  <a:pt x="6" y="40"/>
                </a:cubicBezTo>
                <a:cubicBezTo>
                  <a:pt x="6" y="40"/>
                  <a:pt x="6" y="40"/>
                  <a:pt x="6" y="40"/>
                </a:cubicBezTo>
                <a:cubicBezTo>
                  <a:pt x="6" y="40"/>
                  <a:pt x="6" y="40"/>
                  <a:pt x="6" y="40"/>
                </a:cubicBezTo>
                <a:cubicBezTo>
                  <a:pt x="6" y="40"/>
                  <a:pt x="6" y="40"/>
                  <a:pt x="7" y="40"/>
                </a:cubicBezTo>
                <a:cubicBezTo>
                  <a:pt x="7" y="40"/>
                  <a:pt x="7" y="40"/>
                  <a:pt x="7" y="40"/>
                </a:cubicBezTo>
                <a:cubicBezTo>
                  <a:pt x="7" y="40"/>
                  <a:pt x="7" y="40"/>
                  <a:pt x="7" y="40"/>
                </a:cubicBezTo>
                <a:cubicBezTo>
                  <a:pt x="7" y="40"/>
                  <a:pt x="7" y="40"/>
                  <a:pt x="7" y="40"/>
                </a:cubicBezTo>
                <a:cubicBezTo>
                  <a:pt x="8" y="40"/>
                  <a:pt x="8" y="40"/>
                  <a:pt x="8" y="40"/>
                </a:cubicBezTo>
                <a:cubicBezTo>
                  <a:pt x="8" y="40"/>
                  <a:pt x="8" y="40"/>
                  <a:pt x="8" y="40"/>
                </a:cubicBezTo>
                <a:cubicBezTo>
                  <a:pt x="8" y="40"/>
                  <a:pt x="8" y="40"/>
                  <a:pt x="8" y="40"/>
                </a:cubicBezTo>
                <a:cubicBezTo>
                  <a:pt x="9" y="40"/>
                  <a:pt x="9" y="40"/>
                  <a:pt x="9" y="40"/>
                </a:cubicBezTo>
                <a:cubicBezTo>
                  <a:pt x="9" y="40"/>
                  <a:pt x="9" y="40"/>
                  <a:pt x="9" y="40"/>
                </a:cubicBezTo>
                <a:cubicBezTo>
                  <a:pt x="9" y="40"/>
                  <a:pt x="9" y="40"/>
                  <a:pt x="10" y="40"/>
                </a:cubicBezTo>
                <a:cubicBezTo>
                  <a:pt x="10" y="40"/>
                  <a:pt x="10" y="40"/>
                  <a:pt x="10" y="40"/>
                </a:cubicBezTo>
                <a:cubicBezTo>
                  <a:pt x="10" y="40"/>
                  <a:pt x="10" y="40"/>
                  <a:pt x="10" y="40"/>
                </a:cubicBezTo>
                <a:cubicBezTo>
                  <a:pt x="11" y="40"/>
                  <a:pt x="11" y="40"/>
                  <a:pt x="11" y="40"/>
                </a:cubicBezTo>
                <a:cubicBezTo>
                  <a:pt x="11" y="40"/>
                  <a:pt x="11" y="40"/>
                  <a:pt x="11" y="40"/>
                </a:cubicBezTo>
                <a:cubicBezTo>
                  <a:pt x="11" y="40"/>
                  <a:pt x="12" y="40"/>
                  <a:pt x="12" y="40"/>
                </a:cubicBezTo>
                <a:cubicBezTo>
                  <a:pt x="12" y="40"/>
                  <a:pt x="12" y="40"/>
                  <a:pt x="13" y="41"/>
                </a:cubicBezTo>
                <a:cubicBezTo>
                  <a:pt x="28" y="49"/>
                  <a:pt x="28" y="49"/>
                  <a:pt x="28" y="49"/>
                </a:cubicBezTo>
                <a:cubicBezTo>
                  <a:pt x="28" y="49"/>
                  <a:pt x="28" y="49"/>
                  <a:pt x="28" y="49"/>
                </a:cubicBezTo>
                <a:cubicBezTo>
                  <a:pt x="28" y="49"/>
                  <a:pt x="28" y="49"/>
                  <a:pt x="28" y="49"/>
                </a:cubicBezTo>
                <a:cubicBezTo>
                  <a:pt x="28" y="49"/>
                  <a:pt x="28" y="49"/>
                  <a:pt x="28" y="49"/>
                </a:cubicBezTo>
                <a:cubicBezTo>
                  <a:pt x="35" y="36"/>
                  <a:pt x="35" y="36"/>
                  <a:pt x="35" y="36"/>
                </a:cubicBezTo>
                <a:cubicBezTo>
                  <a:pt x="35" y="35"/>
                  <a:pt x="36" y="35"/>
                  <a:pt x="36" y="35"/>
                </a:cubicBezTo>
                <a:cubicBezTo>
                  <a:pt x="37" y="34"/>
                  <a:pt x="37" y="33"/>
                  <a:pt x="38" y="32"/>
                </a:cubicBezTo>
                <a:cubicBezTo>
                  <a:pt x="40" y="31"/>
                  <a:pt x="50" y="27"/>
                  <a:pt x="55" y="26"/>
                </a:cubicBezTo>
                <a:cubicBezTo>
                  <a:pt x="56" y="25"/>
                  <a:pt x="57" y="25"/>
                  <a:pt x="57" y="25"/>
                </a:cubicBezTo>
                <a:cubicBezTo>
                  <a:pt x="57" y="25"/>
                  <a:pt x="57" y="25"/>
                  <a:pt x="57" y="25"/>
                </a:cubicBezTo>
                <a:cubicBezTo>
                  <a:pt x="57" y="25"/>
                  <a:pt x="57" y="25"/>
                  <a:pt x="57" y="25"/>
                </a:cubicBezTo>
                <a:cubicBezTo>
                  <a:pt x="60" y="23"/>
                  <a:pt x="68" y="17"/>
                  <a:pt x="66" y="4"/>
                </a:cubicBezTo>
                <a:cubicBezTo>
                  <a:pt x="72" y="0"/>
                  <a:pt x="72" y="0"/>
                  <a:pt x="72" y="0"/>
                </a:cubicBezTo>
                <a:cubicBezTo>
                  <a:pt x="76" y="6"/>
                  <a:pt x="76" y="6"/>
                  <a:pt x="76" y="6"/>
                </a:cubicBezTo>
                <a:cubicBezTo>
                  <a:pt x="76" y="6"/>
                  <a:pt x="76" y="20"/>
                  <a:pt x="63" y="25"/>
                </a:cubicBezTo>
                <a:cubicBezTo>
                  <a:pt x="81" y="26"/>
                  <a:pt x="81" y="26"/>
                  <a:pt x="81" y="26"/>
                </a:cubicBezTo>
                <a:cubicBezTo>
                  <a:pt x="82" y="26"/>
                  <a:pt x="83" y="26"/>
                  <a:pt x="83" y="26"/>
                </a:cubicBezTo>
                <a:cubicBezTo>
                  <a:pt x="84" y="27"/>
                  <a:pt x="85" y="27"/>
                  <a:pt x="86" y="28"/>
                </a:cubicBezTo>
                <a:cubicBezTo>
                  <a:pt x="102" y="43"/>
                  <a:pt x="102" y="43"/>
                  <a:pt x="102" y="43"/>
                </a:cubicBezTo>
                <a:cubicBezTo>
                  <a:pt x="102" y="44"/>
                  <a:pt x="102" y="44"/>
                  <a:pt x="102" y="44"/>
                </a:cubicBezTo>
                <a:cubicBezTo>
                  <a:pt x="102" y="44"/>
                  <a:pt x="102" y="44"/>
                  <a:pt x="102" y="44"/>
                </a:cubicBezTo>
                <a:cubicBezTo>
                  <a:pt x="103" y="45"/>
                  <a:pt x="103" y="45"/>
                  <a:pt x="103" y="45"/>
                </a:cubicBezTo>
                <a:cubicBezTo>
                  <a:pt x="103" y="45"/>
                  <a:pt x="103" y="45"/>
                  <a:pt x="103" y="45"/>
                </a:cubicBezTo>
                <a:cubicBezTo>
                  <a:pt x="103" y="45"/>
                  <a:pt x="103" y="46"/>
                  <a:pt x="103" y="46"/>
                </a:cubicBezTo>
                <a:cubicBezTo>
                  <a:pt x="103" y="46"/>
                  <a:pt x="103" y="46"/>
                  <a:pt x="103" y="46"/>
                </a:cubicBezTo>
                <a:cubicBezTo>
                  <a:pt x="104" y="46"/>
                  <a:pt x="104" y="46"/>
                  <a:pt x="104" y="47"/>
                </a:cubicBezTo>
                <a:cubicBezTo>
                  <a:pt x="104" y="47"/>
                  <a:pt x="104" y="47"/>
                  <a:pt x="104" y="47"/>
                </a:cubicBezTo>
                <a:cubicBezTo>
                  <a:pt x="104" y="47"/>
                  <a:pt x="104" y="47"/>
                  <a:pt x="104" y="47"/>
                </a:cubicBezTo>
                <a:cubicBezTo>
                  <a:pt x="105" y="47"/>
                  <a:pt x="106" y="47"/>
                  <a:pt x="107" y="47"/>
                </a:cubicBezTo>
                <a:cubicBezTo>
                  <a:pt x="109" y="48"/>
                  <a:pt x="111" y="50"/>
                  <a:pt x="112" y="52"/>
                </a:cubicBezTo>
                <a:cubicBezTo>
                  <a:pt x="116" y="50"/>
                  <a:pt x="116" y="50"/>
                  <a:pt x="116" y="50"/>
                </a:cubicBezTo>
                <a:cubicBezTo>
                  <a:pt x="122" y="47"/>
                  <a:pt x="125" y="52"/>
                  <a:pt x="128" y="58"/>
                </a:cubicBezTo>
                <a:cubicBezTo>
                  <a:pt x="129" y="60"/>
                  <a:pt x="129" y="60"/>
                  <a:pt x="129" y="60"/>
                </a:cubicBezTo>
                <a:cubicBezTo>
                  <a:pt x="132" y="66"/>
                  <a:pt x="135" y="71"/>
                  <a:pt x="129" y="74"/>
                </a:cubicBezTo>
                <a:close/>
                <a:moveTo>
                  <a:pt x="109" y="53"/>
                </a:moveTo>
                <a:cubicBezTo>
                  <a:pt x="108" y="52"/>
                  <a:pt x="107" y="51"/>
                  <a:pt x="106" y="50"/>
                </a:cubicBezTo>
                <a:cubicBezTo>
                  <a:pt x="105" y="50"/>
                  <a:pt x="104" y="50"/>
                  <a:pt x="104" y="50"/>
                </a:cubicBezTo>
                <a:cubicBezTo>
                  <a:pt x="104" y="50"/>
                  <a:pt x="104" y="50"/>
                  <a:pt x="104" y="50"/>
                </a:cubicBezTo>
                <a:cubicBezTo>
                  <a:pt x="104" y="50"/>
                  <a:pt x="104" y="50"/>
                  <a:pt x="104" y="50"/>
                </a:cubicBezTo>
                <a:cubicBezTo>
                  <a:pt x="103" y="50"/>
                  <a:pt x="103" y="51"/>
                  <a:pt x="103" y="51"/>
                </a:cubicBezTo>
                <a:cubicBezTo>
                  <a:pt x="103" y="51"/>
                  <a:pt x="103" y="51"/>
                  <a:pt x="103" y="51"/>
                </a:cubicBezTo>
                <a:cubicBezTo>
                  <a:pt x="103" y="51"/>
                  <a:pt x="103" y="51"/>
                  <a:pt x="103" y="51"/>
                </a:cubicBezTo>
                <a:cubicBezTo>
                  <a:pt x="103" y="51"/>
                  <a:pt x="103" y="51"/>
                  <a:pt x="103" y="51"/>
                </a:cubicBezTo>
                <a:cubicBezTo>
                  <a:pt x="103" y="51"/>
                  <a:pt x="103" y="51"/>
                  <a:pt x="103" y="52"/>
                </a:cubicBezTo>
                <a:cubicBezTo>
                  <a:pt x="103" y="52"/>
                  <a:pt x="103" y="52"/>
                  <a:pt x="103" y="52"/>
                </a:cubicBezTo>
                <a:cubicBezTo>
                  <a:pt x="103" y="52"/>
                  <a:pt x="103" y="52"/>
                  <a:pt x="103" y="52"/>
                </a:cubicBezTo>
                <a:cubicBezTo>
                  <a:pt x="103" y="52"/>
                  <a:pt x="103" y="52"/>
                  <a:pt x="103" y="52"/>
                </a:cubicBezTo>
                <a:cubicBezTo>
                  <a:pt x="102" y="52"/>
                  <a:pt x="102" y="52"/>
                  <a:pt x="102" y="52"/>
                </a:cubicBezTo>
                <a:cubicBezTo>
                  <a:pt x="102" y="53"/>
                  <a:pt x="100" y="54"/>
                  <a:pt x="99" y="54"/>
                </a:cubicBezTo>
                <a:cubicBezTo>
                  <a:pt x="99" y="54"/>
                  <a:pt x="99" y="54"/>
                  <a:pt x="99" y="55"/>
                </a:cubicBezTo>
                <a:cubicBezTo>
                  <a:pt x="98" y="56"/>
                  <a:pt x="99" y="58"/>
                  <a:pt x="100" y="59"/>
                </a:cubicBezTo>
                <a:lnTo>
                  <a:pt x="109" y="53"/>
                </a:lnTo>
                <a:close/>
                <a:moveTo>
                  <a:pt x="27" y="15"/>
                </a:moveTo>
                <a:cubicBezTo>
                  <a:pt x="27" y="15"/>
                  <a:pt x="27" y="16"/>
                  <a:pt x="27" y="16"/>
                </a:cubicBezTo>
                <a:cubicBezTo>
                  <a:pt x="27" y="16"/>
                  <a:pt x="27" y="16"/>
                  <a:pt x="27" y="16"/>
                </a:cubicBezTo>
                <a:cubicBezTo>
                  <a:pt x="27" y="17"/>
                  <a:pt x="27" y="17"/>
                  <a:pt x="27" y="17"/>
                </a:cubicBezTo>
                <a:cubicBezTo>
                  <a:pt x="27" y="17"/>
                  <a:pt x="27" y="18"/>
                  <a:pt x="27" y="18"/>
                </a:cubicBezTo>
                <a:cubicBezTo>
                  <a:pt x="27" y="18"/>
                  <a:pt x="27" y="18"/>
                  <a:pt x="27" y="19"/>
                </a:cubicBezTo>
                <a:cubicBezTo>
                  <a:pt x="28" y="19"/>
                  <a:pt x="28" y="19"/>
                  <a:pt x="28" y="19"/>
                </a:cubicBezTo>
                <a:cubicBezTo>
                  <a:pt x="28" y="19"/>
                  <a:pt x="28" y="20"/>
                  <a:pt x="28" y="20"/>
                </a:cubicBezTo>
                <a:cubicBezTo>
                  <a:pt x="28" y="20"/>
                  <a:pt x="28" y="20"/>
                  <a:pt x="28" y="20"/>
                </a:cubicBezTo>
                <a:cubicBezTo>
                  <a:pt x="28" y="21"/>
                  <a:pt x="28" y="21"/>
                  <a:pt x="29" y="21"/>
                </a:cubicBezTo>
                <a:cubicBezTo>
                  <a:pt x="29" y="21"/>
                  <a:pt x="29" y="21"/>
                  <a:pt x="29" y="21"/>
                </a:cubicBezTo>
                <a:cubicBezTo>
                  <a:pt x="29" y="22"/>
                  <a:pt x="29" y="22"/>
                  <a:pt x="29" y="22"/>
                </a:cubicBezTo>
                <a:cubicBezTo>
                  <a:pt x="30" y="22"/>
                  <a:pt x="30" y="23"/>
                  <a:pt x="31" y="24"/>
                </a:cubicBezTo>
                <a:cubicBezTo>
                  <a:pt x="31" y="24"/>
                  <a:pt x="31" y="24"/>
                  <a:pt x="31" y="24"/>
                </a:cubicBezTo>
                <a:cubicBezTo>
                  <a:pt x="31" y="24"/>
                  <a:pt x="32" y="24"/>
                  <a:pt x="32" y="24"/>
                </a:cubicBezTo>
                <a:cubicBezTo>
                  <a:pt x="32" y="24"/>
                  <a:pt x="32" y="24"/>
                  <a:pt x="32" y="25"/>
                </a:cubicBezTo>
                <a:cubicBezTo>
                  <a:pt x="33" y="25"/>
                  <a:pt x="34" y="26"/>
                  <a:pt x="35" y="26"/>
                </a:cubicBezTo>
                <a:cubicBezTo>
                  <a:pt x="35" y="26"/>
                  <a:pt x="35" y="26"/>
                  <a:pt x="35" y="26"/>
                </a:cubicBezTo>
                <a:cubicBezTo>
                  <a:pt x="35" y="26"/>
                  <a:pt x="35" y="26"/>
                  <a:pt x="35" y="26"/>
                </a:cubicBezTo>
                <a:cubicBezTo>
                  <a:pt x="36" y="26"/>
                  <a:pt x="37" y="27"/>
                  <a:pt x="37" y="27"/>
                </a:cubicBezTo>
                <a:cubicBezTo>
                  <a:pt x="37" y="27"/>
                  <a:pt x="37" y="27"/>
                  <a:pt x="37" y="27"/>
                </a:cubicBezTo>
                <a:cubicBezTo>
                  <a:pt x="38" y="27"/>
                  <a:pt x="38" y="27"/>
                  <a:pt x="39" y="27"/>
                </a:cubicBezTo>
                <a:cubicBezTo>
                  <a:pt x="39" y="27"/>
                  <a:pt x="39" y="27"/>
                  <a:pt x="39" y="27"/>
                </a:cubicBezTo>
                <a:cubicBezTo>
                  <a:pt x="39" y="27"/>
                  <a:pt x="40" y="27"/>
                  <a:pt x="40" y="27"/>
                </a:cubicBezTo>
                <a:cubicBezTo>
                  <a:pt x="48" y="27"/>
                  <a:pt x="54" y="21"/>
                  <a:pt x="54" y="13"/>
                </a:cubicBezTo>
                <a:cubicBezTo>
                  <a:pt x="54" y="13"/>
                  <a:pt x="54" y="13"/>
                  <a:pt x="54" y="12"/>
                </a:cubicBezTo>
                <a:cubicBezTo>
                  <a:pt x="54" y="12"/>
                  <a:pt x="54" y="12"/>
                  <a:pt x="54" y="12"/>
                </a:cubicBezTo>
                <a:cubicBezTo>
                  <a:pt x="54" y="11"/>
                  <a:pt x="54" y="11"/>
                  <a:pt x="54" y="11"/>
                </a:cubicBezTo>
                <a:cubicBezTo>
                  <a:pt x="54" y="11"/>
                  <a:pt x="54" y="11"/>
                  <a:pt x="54" y="10"/>
                </a:cubicBezTo>
                <a:cubicBezTo>
                  <a:pt x="54" y="10"/>
                  <a:pt x="54" y="10"/>
                  <a:pt x="54" y="10"/>
                </a:cubicBezTo>
                <a:cubicBezTo>
                  <a:pt x="54" y="9"/>
                  <a:pt x="54" y="9"/>
                  <a:pt x="54" y="9"/>
                </a:cubicBezTo>
                <a:cubicBezTo>
                  <a:pt x="54" y="9"/>
                  <a:pt x="53" y="8"/>
                  <a:pt x="53" y="8"/>
                </a:cubicBezTo>
                <a:cubicBezTo>
                  <a:pt x="53" y="8"/>
                  <a:pt x="53" y="8"/>
                  <a:pt x="53" y="8"/>
                </a:cubicBezTo>
                <a:cubicBezTo>
                  <a:pt x="53" y="7"/>
                  <a:pt x="53" y="7"/>
                  <a:pt x="53" y="7"/>
                </a:cubicBezTo>
                <a:cubicBezTo>
                  <a:pt x="53" y="7"/>
                  <a:pt x="53" y="7"/>
                  <a:pt x="52" y="6"/>
                </a:cubicBezTo>
                <a:cubicBezTo>
                  <a:pt x="52" y="6"/>
                  <a:pt x="52" y="6"/>
                  <a:pt x="52" y="6"/>
                </a:cubicBezTo>
                <a:cubicBezTo>
                  <a:pt x="52" y="6"/>
                  <a:pt x="52" y="6"/>
                  <a:pt x="52" y="5"/>
                </a:cubicBezTo>
                <a:cubicBezTo>
                  <a:pt x="52" y="5"/>
                  <a:pt x="52" y="5"/>
                  <a:pt x="52" y="5"/>
                </a:cubicBezTo>
                <a:cubicBezTo>
                  <a:pt x="51" y="4"/>
                  <a:pt x="50" y="4"/>
                  <a:pt x="50" y="3"/>
                </a:cubicBezTo>
                <a:cubicBezTo>
                  <a:pt x="50" y="3"/>
                  <a:pt x="50" y="3"/>
                  <a:pt x="50" y="3"/>
                </a:cubicBezTo>
                <a:cubicBezTo>
                  <a:pt x="49" y="3"/>
                  <a:pt x="49" y="3"/>
                  <a:pt x="49" y="2"/>
                </a:cubicBezTo>
                <a:cubicBezTo>
                  <a:pt x="49" y="2"/>
                  <a:pt x="49" y="2"/>
                  <a:pt x="49" y="2"/>
                </a:cubicBezTo>
                <a:cubicBezTo>
                  <a:pt x="48" y="2"/>
                  <a:pt x="47" y="1"/>
                  <a:pt x="46" y="1"/>
                </a:cubicBezTo>
                <a:cubicBezTo>
                  <a:pt x="46" y="1"/>
                  <a:pt x="46" y="1"/>
                  <a:pt x="46" y="1"/>
                </a:cubicBezTo>
                <a:cubicBezTo>
                  <a:pt x="46" y="1"/>
                  <a:pt x="45" y="0"/>
                  <a:pt x="45" y="0"/>
                </a:cubicBezTo>
                <a:cubicBezTo>
                  <a:pt x="45" y="0"/>
                  <a:pt x="45" y="0"/>
                  <a:pt x="45" y="0"/>
                </a:cubicBezTo>
                <a:cubicBezTo>
                  <a:pt x="44" y="0"/>
                  <a:pt x="44" y="0"/>
                  <a:pt x="44" y="0"/>
                </a:cubicBezTo>
                <a:cubicBezTo>
                  <a:pt x="43" y="0"/>
                  <a:pt x="43" y="0"/>
                  <a:pt x="43" y="0"/>
                </a:cubicBezTo>
                <a:cubicBezTo>
                  <a:pt x="43" y="0"/>
                  <a:pt x="43" y="0"/>
                  <a:pt x="42" y="0"/>
                </a:cubicBezTo>
                <a:cubicBezTo>
                  <a:pt x="42" y="0"/>
                  <a:pt x="42" y="0"/>
                  <a:pt x="42" y="0"/>
                </a:cubicBezTo>
                <a:cubicBezTo>
                  <a:pt x="41" y="0"/>
                  <a:pt x="41" y="0"/>
                  <a:pt x="40" y="0"/>
                </a:cubicBezTo>
                <a:cubicBezTo>
                  <a:pt x="33" y="0"/>
                  <a:pt x="26" y="6"/>
                  <a:pt x="26" y="13"/>
                </a:cubicBezTo>
                <a:cubicBezTo>
                  <a:pt x="26" y="14"/>
                  <a:pt x="26" y="14"/>
                  <a:pt x="26" y="15"/>
                </a:cubicBezTo>
                <a:cubicBezTo>
                  <a:pt x="26" y="15"/>
                  <a:pt x="26" y="15"/>
                  <a:pt x="27" y="15"/>
                </a:cubicBezTo>
                <a:close/>
              </a:path>
            </a:pathLst>
          </a:custGeom>
          <a:blipFill dpi="0" rotWithShape="1">
            <a:blip r:embed="rId1"/>
            <a:srcRect/>
            <a:stretch>
              <a:fillRect/>
            </a:stretch>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文本框 1"/>
          <p:cNvSpPr txBox="1"/>
          <p:nvPr/>
        </p:nvSpPr>
        <p:spPr>
          <a:xfrm>
            <a:off x="1642745" y="1760220"/>
            <a:ext cx="5858510" cy="768350"/>
          </a:xfrm>
          <a:prstGeom prst="rect">
            <a:avLst/>
          </a:prstGeom>
          <a:noFill/>
        </p:spPr>
        <p:txBody>
          <a:bodyPr wrap="square" rtlCol="0">
            <a:spAutoFit/>
          </a:bodyPr>
          <a:p>
            <a:r>
              <a:rPr lang="en-US" altLang="zh-CN" sz="2200"/>
              <a:t>      </a:t>
            </a:r>
            <a:r>
              <a:rPr sz="2200"/>
              <a:t>系统的所有权限信息。权限具有上下级关系，是一个树状的结构。</a:t>
            </a:r>
            <a:endParaRPr sz="2200"/>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3600"/>
                                  </p:stCondLst>
                                  <p:childTnLst>
                                    <p:set>
                                      <p:cBhvr>
                                        <p:cTn id="9" dur="1" fill="hold">
                                          <p:stCondLst>
                                            <p:cond delay="0"/>
                                          </p:stCondLst>
                                        </p:cTn>
                                        <p:tgtEl>
                                          <p:spTgt spid="9230"/>
                                        </p:tgtEl>
                                        <p:attrNameLst>
                                          <p:attrName>style.visibility</p:attrName>
                                        </p:attrNameLst>
                                      </p:cBhvr>
                                      <p:to>
                                        <p:strVal val="visible"/>
                                      </p:to>
                                    </p:set>
                                    <p:animEffect transition="in" filter="fade">
                                      <p:cBhvr>
                                        <p:cTn id="10" dur="500"/>
                                        <p:tgtEl>
                                          <p:spTgt spid="9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0"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119230" y="267494"/>
            <a:ext cx="6905545" cy="398780"/>
            <a:chOff x="1119228" y="267494"/>
            <a:chExt cx="6905545" cy="398780"/>
          </a:xfrm>
          <a:effectLst>
            <a:outerShdw blurRad="38100" dist="38100" dir="2700000" algn="ctr" rotWithShape="0">
              <a:srgbClr val="000000">
                <a:alpha val="25000"/>
              </a:srgbClr>
            </a:outerShdw>
          </a:effectLst>
        </p:grpSpPr>
        <p:sp>
          <p:nvSpPr>
            <p:cNvPr id="15" name="Rectangle 17"/>
            <p:cNvSpPr/>
            <p:nvPr/>
          </p:nvSpPr>
          <p:spPr>
            <a:xfrm>
              <a:off x="3618558" y="267494"/>
              <a:ext cx="1906905" cy="398780"/>
            </a:xfrm>
            <a:prstGeom prst="rect">
              <a:avLst/>
            </a:prstGeom>
          </p:spPr>
          <p:txBody>
            <a:bodyPr wrap="none">
              <a:spAutoFit/>
            </a:bodyPr>
            <a:lstStyle/>
            <a:p>
              <a:pPr algn="ctr">
                <a:defRPr/>
              </a:pPr>
              <a:r>
                <a:rPr lang="en-US" altLang="zh-CN" sz="2000" b="1" dirty="0">
                  <a:solidFill>
                    <a:schemeClr val="tx1">
                      <a:lumMod val="75000"/>
                      <a:lumOff val="25000"/>
                    </a:schemeClr>
                  </a:solidFill>
                  <a:latin typeface="微软雅黑" pitchFamily="34" charset="-122"/>
                  <a:ea typeface="微软雅黑" pitchFamily="34" charset="-122"/>
                  <a:cs typeface="Open Sans" pitchFamily="34" charset="0"/>
                </a:rPr>
                <a:t>RBAC</a:t>
              </a:r>
              <a:r>
                <a:rPr lang="zh-CN" altLang="en-US" sz="2000" b="1" dirty="0">
                  <a:solidFill>
                    <a:schemeClr val="tx1">
                      <a:lumMod val="75000"/>
                      <a:lumOff val="25000"/>
                    </a:schemeClr>
                  </a:solidFill>
                  <a:latin typeface="微软雅黑" pitchFamily="34" charset="-122"/>
                  <a:ea typeface="微软雅黑" pitchFamily="34" charset="-122"/>
                  <a:cs typeface="Open Sans" pitchFamily="34" charset="0"/>
                </a:rPr>
                <a:t>的优缺点</a:t>
              </a:r>
              <a:endParaRPr lang="zh-CN" altLang="en-US" sz="2000" b="1" dirty="0">
                <a:solidFill>
                  <a:schemeClr val="tx1">
                    <a:lumMod val="75000"/>
                    <a:lumOff val="25000"/>
                  </a:schemeClr>
                </a:solidFill>
                <a:latin typeface="微软雅黑" pitchFamily="34" charset="-122"/>
                <a:ea typeface="微软雅黑" pitchFamily="34" charset="-122"/>
                <a:cs typeface="Open Sans" pitchFamily="34" charset="0"/>
              </a:endParaRPr>
            </a:p>
          </p:txBody>
        </p:sp>
        <p:cxnSp>
          <p:nvCxnSpPr>
            <p:cNvPr id="16" name="直接连接符 15"/>
            <p:cNvCxnSpPr/>
            <p:nvPr/>
          </p:nvCxnSpPr>
          <p:spPr>
            <a:xfrm>
              <a:off x="1119228" y="452160"/>
              <a:ext cx="2088232"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936541" y="452160"/>
              <a:ext cx="2088232"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9230" name="Freeform 295"/>
          <p:cNvSpPr>
            <a:spLocks noEditPoints="1"/>
          </p:cNvSpPr>
          <p:nvPr/>
        </p:nvSpPr>
        <p:spPr bwMode="auto">
          <a:xfrm flipH="1">
            <a:off x="7686675" y="2228850"/>
            <a:ext cx="863600" cy="774700"/>
          </a:xfrm>
          <a:custGeom>
            <a:avLst/>
            <a:gdLst>
              <a:gd name="T0" fmla="*/ 2147483647 w 135"/>
              <a:gd name="T1" fmla="*/ 2147483647 h 132"/>
              <a:gd name="T2" fmla="*/ 2147483647 w 135"/>
              <a:gd name="T3" fmla="*/ 2147483647 h 132"/>
              <a:gd name="T4" fmla="*/ 2147483647 w 135"/>
              <a:gd name="T5" fmla="*/ 2147483647 h 132"/>
              <a:gd name="T6" fmla="*/ 2147483647 w 135"/>
              <a:gd name="T7" fmla="*/ 2147483647 h 132"/>
              <a:gd name="T8" fmla="*/ 2147483647 w 135"/>
              <a:gd name="T9" fmla="*/ 2147483647 h 132"/>
              <a:gd name="T10" fmla="*/ 2147483647 w 135"/>
              <a:gd name="T11" fmla="*/ 2147483647 h 132"/>
              <a:gd name="T12" fmla="*/ 2147483647 w 135"/>
              <a:gd name="T13" fmla="*/ 2147483647 h 132"/>
              <a:gd name="T14" fmla="*/ 2147483647 w 135"/>
              <a:gd name="T15" fmla="*/ 2147483647 h 132"/>
              <a:gd name="T16" fmla="*/ 2147483647 w 135"/>
              <a:gd name="T17" fmla="*/ 2147483647 h 132"/>
              <a:gd name="T18" fmla="*/ 2147483647 w 135"/>
              <a:gd name="T19" fmla="*/ 2147483647 h 132"/>
              <a:gd name="T20" fmla="*/ 2147483647 w 135"/>
              <a:gd name="T21" fmla="*/ 2147483647 h 132"/>
              <a:gd name="T22" fmla="*/ 2147483647 w 135"/>
              <a:gd name="T23" fmla="*/ 2147483647 h 132"/>
              <a:gd name="T24" fmla="*/ 2147483647 w 135"/>
              <a:gd name="T25" fmla="*/ 2147483647 h 132"/>
              <a:gd name="T26" fmla="*/ 2147483647 w 135"/>
              <a:gd name="T27" fmla="*/ 2147483647 h 132"/>
              <a:gd name="T28" fmla="*/ 2147483647 w 135"/>
              <a:gd name="T29" fmla="*/ 2147483647 h 132"/>
              <a:gd name="T30" fmla="*/ 2147483647 w 135"/>
              <a:gd name="T31" fmla="*/ 2147483647 h 132"/>
              <a:gd name="T32" fmla="*/ 2147483647 w 135"/>
              <a:gd name="T33" fmla="*/ 2147483647 h 132"/>
              <a:gd name="T34" fmla="*/ 2147483647 w 135"/>
              <a:gd name="T35" fmla="*/ 2147483647 h 132"/>
              <a:gd name="T36" fmla="*/ 2147483647 w 135"/>
              <a:gd name="T37" fmla="*/ 2147483647 h 132"/>
              <a:gd name="T38" fmla="*/ 2147483647 w 135"/>
              <a:gd name="T39" fmla="*/ 2147483647 h 132"/>
              <a:gd name="T40" fmla="*/ 2147483647 w 135"/>
              <a:gd name="T41" fmla="*/ 2147483647 h 132"/>
              <a:gd name="T42" fmla="*/ 2147483647 w 135"/>
              <a:gd name="T43" fmla="*/ 2147483647 h 132"/>
              <a:gd name="T44" fmla="*/ 2147483647 w 135"/>
              <a:gd name="T45" fmla="*/ 2147483647 h 132"/>
              <a:gd name="T46" fmla="*/ 2147483647 w 135"/>
              <a:gd name="T47" fmla="*/ 2147483647 h 132"/>
              <a:gd name="T48" fmla="*/ 2147483647 w 135"/>
              <a:gd name="T49" fmla="*/ 2147483647 h 132"/>
              <a:gd name="T50" fmla="*/ 2147483647 w 135"/>
              <a:gd name="T51" fmla="*/ 2147483647 h 132"/>
              <a:gd name="T52" fmla="*/ 2147483647 w 135"/>
              <a:gd name="T53" fmla="*/ 2147483647 h 132"/>
              <a:gd name="T54" fmla="*/ 2147483647 w 135"/>
              <a:gd name="T55" fmla="*/ 2147483647 h 132"/>
              <a:gd name="T56" fmla="*/ 2147483647 w 135"/>
              <a:gd name="T57" fmla="*/ 2147483647 h 132"/>
              <a:gd name="T58" fmla="*/ 2147483647 w 135"/>
              <a:gd name="T59" fmla="*/ 2147483647 h 132"/>
              <a:gd name="T60" fmla="*/ 2147483647 w 135"/>
              <a:gd name="T61" fmla="*/ 2147483647 h 132"/>
              <a:gd name="T62" fmla="*/ 2147483647 w 135"/>
              <a:gd name="T63" fmla="*/ 2147483647 h 132"/>
              <a:gd name="T64" fmla="*/ 2147483647 w 135"/>
              <a:gd name="T65" fmla="*/ 2147483647 h 132"/>
              <a:gd name="T66" fmla="*/ 2147483647 w 135"/>
              <a:gd name="T67" fmla="*/ 2147483647 h 132"/>
              <a:gd name="T68" fmla="*/ 2147483647 w 135"/>
              <a:gd name="T69" fmla="*/ 2147483647 h 132"/>
              <a:gd name="T70" fmla="*/ 2147483647 w 135"/>
              <a:gd name="T71" fmla="*/ 2147483647 h 132"/>
              <a:gd name="T72" fmla="*/ 2147483647 w 135"/>
              <a:gd name="T73" fmla="*/ 2147483647 h 132"/>
              <a:gd name="T74" fmla="*/ 2147483647 w 135"/>
              <a:gd name="T75" fmla="*/ 2147483647 h 132"/>
              <a:gd name="T76" fmla="*/ 2147483647 w 135"/>
              <a:gd name="T77" fmla="*/ 2147483647 h 132"/>
              <a:gd name="T78" fmla="*/ 2147483647 w 135"/>
              <a:gd name="T79" fmla="*/ 2147483647 h 132"/>
              <a:gd name="T80" fmla="*/ 2147483647 w 135"/>
              <a:gd name="T81" fmla="*/ 2147483647 h 132"/>
              <a:gd name="T82" fmla="*/ 2147483647 w 135"/>
              <a:gd name="T83" fmla="*/ 2147483647 h 132"/>
              <a:gd name="T84" fmla="*/ 2147483647 w 135"/>
              <a:gd name="T85" fmla="*/ 2147483647 h 132"/>
              <a:gd name="T86" fmla="*/ 2147483647 w 135"/>
              <a:gd name="T87" fmla="*/ 2147483647 h 132"/>
              <a:gd name="T88" fmla="*/ 2147483647 w 135"/>
              <a:gd name="T89" fmla="*/ 2147483647 h 132"/>
              <a:gd name="T90" fmla="*/ 2147483647 w 135"/>
              <a:gd name="T91" fmla="*/ 2147483647 h 132"/>
              <a:gd name="T92" fmla="*/ 2147483647 w 135"/>
              <a:gd name="T93" fmla="*/ 2147483647 h 132"/>
              <a:gd name="T94" fmla="*/ 2147483647 w 135"/>
              <a:gd name="T95" fmla="*/ 2147483647 h 132"/>
              <a:gd name="T96" fmla="*/ 2147483647 w 135"/>
              <a:gd name="T97" fmla="*/ 2147483647 h 132"/>
              <a:gd name="T98" fmla="*/ 2147483647 w 135"/>
              <a:gd name="T99" fmla="*/ 2147483647 h 132"/>
              <a:gd name="T100" fmla="*/ 2147483647 w 135"/>
              <a:gd name="T101" fmla="*/ 2147483647 h 132"/>
              <a:gd name="T102" fmla="*/ 2147483647 w 135"/>
              <a:gd name="T103" fmla="*/ 2147483647 h 132"/>
              <a:gd name="T104" fmla="*/ 2147483647 w 135"/>
              <a:gd name="T105" fmla="*/ 2147483647 h 132"/>
              <a:gd name="T106" fmla="*/ 2147483647 w 135"/>
              <a:gd name="T107" fmla="*/ 2147483647 h 132"/>
              <a:gd name="T108" fmla="*/ 2147483647 w 135"/>
              <a:gd name="T109" fmla="*/ 2147483647 h 132"/>
              <a:gd name="T110" fmla="*/ 2147483647 w 135"/>
              <a:gd name="T111" fmla="*/ 2147483647 h 132"/>
              <a:gd name="T112" fmla="*/ 2147483647 w 135"/>
              <a:gd name="T113" fmla="*/ 2147483647 h 132"/>
              <a:gd name="T114" fmla="*/ 2147483647 w 135"/>
              <a:gd name="T115" fmla="*/ 2147483647 h 132"/>
              <a:gd name="T116" fmla="*/ 2147483647 w 135"/>
              <a:gd name="T117" fmla="*/ 2147483647 h 132"/>
              <a:gd name="T118" fmla="*/ 2147483647 w 135"/>
              <a:gd name="T119" fmla="*/ 0 h 132"/>
              <a:gd name="T120" fmla="*/ 2147483647 w 135"/>
              <a:gd name="T121" fmla="*/ 0 h 132"/>
              <a:gd name="T122" fmla="*/ 2147483647 w 135"/>
              <a:gd name="T123" fmla="*/ 2147483647 h 1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35" h="132">
                <a:moveTo>
                  <a:pt x="46" y="1"/>
                </a:moveTo>
                <a:cubicBezTo>
                  <a:pt x="46" y="1"/>
                  <a:pt x="46" y="1"/>
                  <a:pt x="46" y="1"/>
                </a:cubicBezTo>
                <a:cubicBezTo>
                  <a:pt x="46" y="1"/>
                  <a:pt x="46" y="1"/>
                  <a:pt x="46" y="1"/>
                </a:cubicBezTo>
                <a:cubicBezTo>
                  <a:pt x="46" y="1"/>
                  <a:pt x="46" y="1"/>
                  <a:pt x="46" y="1"/>
                </a:cubicBezTo>
                <a:close/>
                <a:moveTo>
                  <a:pt x="129" y="74"/>
                </a:moveTo>
                <a:cubicBezTo>
                  <a:pt x="107" y="86"/>
                  <a:pt x="107" y="86"/>
                  <a:pt x="107" y="86"/>
                </a:cubicBezTo>
                <a:cubicBezTo>
                  <a:pt x="101" y="89"/>
                  <a:pt x="98" y="84"/>
                  <a:pt x="94" y="78"/>
                </a:cubicBezTo>
                <a:cubicBezTo>
                  <a:pt x="93" y="76"/>
                  <a:pt x="93" y="76"/>
                  <a:pt x="93" y="76"/>
                </a:cubicBezTo>
                <a:cubicBezTo>
                  <a:pt x="90" y="70"/>
                  <a:pt x="88" y="65"/>
                  <a:pt x="94" y="62"/>
                </a:cubicBezTo>
                <a:cubicBezTo>
                  <a:pt x="97" y="60"/>
                  <a:pt x="97" y="60"/>
                  <a:pt x="97" y="60"/>
                </a:cubicBezTo>
                <a:cubicBezTo>
                  <a:pt x="96" y="59"/>
                  <a:pt x="95" y="57"/>
                  <a:pt x="96" y="54"/>
                </a:cubicBezTo>
                <a:cubicBezTo>
                  <a:pt x="96" y="54"/>
                  <a:pt x="96" y="53"/>
                  <a:pt x="96" y="53"/>
                </a:cubicBezTo>
                <a:cubicBezTo>
                  <a:pt x="95" y="53"/>
                  <a:pt x="94" y="52"/>
                  <a:pt x="93" y="51"/>
                </a:cubicBezTo>
                <a:cubicBezTo>
                  <a:pt x="79" y="38"/>
                  <a:pt x="79" y="38"/>
                  <a:pt x="79" y="38"/>
                </a:cubicBezTo>
                <a:cubicBezTo>
                  <a:pt x="68" y="37"/>
                  <a:pt x="68" y="37"/>
                  <a:pt x="68" y="37"/>
                </a:cubicBezTo>
                <a:cubicBezTo>
                  <a:pt x="68" y="37"/>
                  <a:pt x="68" y="38"/>
                  <a:pt x="69" y="38"/>
                </a:cubicBezTo>
                <a:cubicBezTo>
                  <a:pt x="71" y="45"/>
                  <a:pt x="76" y="59"/>
                  <a:pt x="81" y="71"/>
                </a:cubicBezTo>
                <a:cubicBezTo>
                  <a:pt x="84" y="76"/>
                  <a:pt x="87" y="83"/>
                  <a:pt x="89" y="87"/>
                </a:cubicBezTo>
                <a:cubicBezTo>
                  <a:pt x="96" y="88"/>
                  <a:pt x="106" y="90"/>
                  <a:pt x="110" y="91"/>
                </a:cubicBezTo>
                <a:cubicBezTo>
                  <a:pt x="113" y="91"/>
                  <a:pt x="116" y="94"/>
                  <a:pt x="115" y="98"/>
                </a:cubicBezTo>
                <a:cubicBezTo>
                  <a:pt x="115" y="99"/>
                  <a:pt x="115" y="99"/>
                  <a:pt x="115" y="99"/>
                </a:cubicBezTo>
                <a:cubicBezTo>
                  <a:pt x="115" y="100"/>
                  <a:pt x="115" y="100"/>
                  <a:pt x="115" y="100"/>
                </a:cubicBezTo>
                <a:cubicBezTo>
                  <a:pt x="114" y="100"/>
                  <a:pt x="114" y="100"/>
                  <a:pt x="114" y="100"/>
                </a:cubicBezTo>
                <a:cubicBezTo>
                  <a:pt x="114" y="101"/>
                  <a:pt x="114" y="101"/>
                  <a:pt x="114" y="101"/>
                </a:cubicBezTo>
                <a:cubicBezTo>
                  <a:pt x="114" y="101"/>
                  <a:pt x="114" y="101"/>
                  <a:pt x="114" y="101"/>
                </a:cubicBezTo>
                <a:cubicBezTo>
                  <a:pt x="112" y="103"/>
                  <a:pt x="109" y="104"/>
                  <a:pt x="106" y="104"/>
                </a:cubicBezTo>
                <a:cubicBezTo>
                  <a:pt x="104" y="104"/>
                  <a:pt x="104" y="104"/>
                  <a:pt x="84" y="100"/>
                </a:cubicBezTo>
                <a:cubicBezTo>
                  <a:pt x="84" y="100"/>
                  <a:pt x="84" y="100"/>
                  <a:pt x="83" y="100"/>
                </a:cubicBezTo>
                <a:cubicBezTo>
                  <a:pt x="83" y="100"/>
                  <a:pt x="83" y="100"/>
                  <a:pt x="83" y="100"/>
                </a:cubicBezTo>
                <a:cubicBezTo>
                  <a:pt x="83" y="100"/>
                  <a:pt x="83" y="100"/>
                  <a:pt x="83" y="100"/>
                </a:cubicBezTo>
                <a:cubicBezTo>
                  <a:pt x="81" y="100"/>
                  <a:pt x="79" y="98"/>
                  <a:pt x="78" y="96"/>
                </a:cubicBezTo>
                <a:cubicBezTo>
                  <a:pt x="78" y="94"/>
                  <a:pt x="77" y="94"/>
                  <a:pt x="68" y="77"/>
                </a:cubicBezTo>
                <a:cubicBezTo>
                  <a:pt x="66" y="77"/>
                  <a:pt x="66" y="77"/>
                  <a:pt x="66" y="77"/>
                </a:cubicBezTo>
                <a:cubicBezTo>
                  <a:pt x="66" y="77"/>
                  <a:pt x="67" y="77"/>
                  <a:pt x="67" y="77"/>
                </a:cubicBezTo>
                <a:cubicBezTo>
                  <a:pt x="64" y="86"/>
                  <a:pt x="51" y="123"/>
                  <a:pt x="50" y="128"/>
                </a:cubicBezTo>
                <a:cubicBezTo>
                  <a:pt x="49" y="130"/>
                  <a:pt x="47" y="132"/>
                  <a:pt x="45" y="132"/>
                </a:cubicBezTo>
                <a:cubicBezTo>
                  <a:pt x="45" y="132"/>
                  <a:pt x="45" y="132"/>
                  <a:pt x="45" y="132"/>
                </a:cubicBezTo>
                <a:cubicBezTo>
                  <a:pt x="44" y="132"/>
                  <a:pt x="44" y="132"/>
                  <a:pt x="44" y="132"/>
                </a:cubicBezTo>
                <a:cubicBezTo>
                  <a:pt x="44" y="132"/>
                  <a:pt x="43" y="132"/>
                  <a:pt x="43" y="132"/>
                </a:cubicBezTo>
                <a:cubicBezTo>
                  <a:pt x="43" y="132"/>
                  <a:pt x="43" y="132"/>
                  <a:pt x="43" y="132"/>
                </a:cubicBezTo>
                <a:cubicBezTo>
                  <a:pt x="42" y="132"/>
                  <a:pt x="42" y="132"/>
                  <a:pt x="41" y="132"/>
                </a:cubicBezTo>
                <a:cubicBezTo>
                  <a:pt x="38" y="130"/>
                  <a:pt x="37" y="126"/>
                  <a:pt x="38" y="123"/>
                </a:cubicBezTo>
                <a:cubicBezTo>
                  <a:pt x="38" y="121"/>
                  <a:pt x="45" y="102"/>
                  <a:pt x="52" y="82"/>
                </a:cubicBezTo>
                <a:cubicBezTo>
                  <a:pt x="47" y="71"/>
                  <a:pt x="43" y="59"/>
                  <a:pt x="40" y="52"/>
                </a:cubicBezTo>
                <a:cubicBezTo>
                  <a:pt x="36" y="60"/>
                  <a:pt x="36" y="60"/>
                  <a:pt x="36" y="60"/>
                </a:cubicBezTo>
                <a:cubicBezTo>
                  <a:pt x="36" y="60"/>
                  <a:pt x="36" y="61"/>
                  <a:pt x="36" y="61"/>
                </a:cubicBezTo>
                <a:cubicBezTo>
                  <a:pt x="36" y="61"/>
                  <a:pt x="36" y="61"/>
                  <a:pt x="36" y="61"/>
                </a:cubicBezTo>
                <a:cubicBezTo>
                  <a:pt x="36" y="61"/>
                  <a:pt x="36" y="61"/>
                  <a:pt x="36" y="61"/>
                </a:cubicBezTo>
                <a:cubicBezTo>
                  <a:pt x="36" y="61"/>
                  <a:pt x="36" y="61"/>
                  <a:pt x="36" y="61"/>
                </a:cubicBezTo>
                <a:cubicBezTo>
                  <a:pt x="36" y="61"/>
                  <a:pt x="36" y="61"/>
                  <a:pt x="36" y="61"/>
                </a:cubicBezTo>
                <a:cubicBezTo>
                  <a:pt x="34" y="64"/>
                  <a:pt x="31" y="64"/>
                  <a:pt x="28" y="63"/>
                </a:cubicBezTo>
                <a:cubicBezTo>
                  <a:pt x="28" y="63"/>
                  <a:pt x="28" y="63"/>
                  <a:pt x="28" y="63"/>
                </a:cubicBezTo>
                <a:cubicBezTo>
                  <a:pt x="27" y="63"/>
                  <a:pt x="27" y="62"/>
                  <a:pt x="27" y="62"/>
                </a:cubicBezTo>
                <a:cubicBezTo>
                  <a:pt x="26" y="62"/>
                  <a:pt x="26" y="62"/>
                  <a:pt x="26" y="62"/>
                </a:cubicBezTo>
                <a:cubicBezTo>
                  <a:pt x="6" y="52"/>
                  <a:pt x="6" y="52"/>
                  <a:pt x="6" y="52"/>
                </a:cubicBezTo>
                <a:cubicBezTo>
                  <a:pt x="0" y="48"/>
                  <a:pt x="3" y="43"/>
                  <a:pt x="3" y="43"/>
                </a:cubicBezTo>
                <a:cubicBezTo>
                  <a:pt x="3" y="43"/>
                  <a:pt x="3" y="42"/>
                  <a:pt x="4" y="42"/>
                </a:cubicBezTo>
                <a:cubicBezTo>
                  <a:pt x="4" y="42"/>
                  <a:pt x="4" y="41"/>
                  <a:pt x="5" y="41"/>
                </a:cubicBezTo>
                <a:cubicBezTo>
                  <a:pt x="5" y="41"/>
                  <a:pt x="5" y="41"/>
                  <a:pt x="5" y="41"/>
                </a:cubicBezTo>
                <a:cubicBezTo>
                  <a:pt x="5" y="41"/>
                  <a:pt x="5" y="41"/>
                  <a:pt x="5" y="40"/>
                </a:cubicBezTo>
                <a:cubicBezTo>
                  <a:pt x="5" y="40"/>
                  <a:pt x="5" y="40"/>
                  <a:pt x="5" y="40"/>
                </a:cubicBezTo>
                <a:cubicBezTo>
                  <a:pt x="5" y="40"/>
                  <a:pt x="5" y="40"/>
                  <a:pt x="6" y="40"/>
                </a:cubicBezTo>
                <a:cubicBezTo>
                  <a:pt x="6" y="40"/>
                  <a:pt x="6" y="40"/>
                  <a:pt x="6" y="40"/>
                </a:cubicBezTo>
                <a:cubicBezTo>
                  <a:pt x="6" y="40"/>
                  <a:pt x="6" y="40"/>
                  <a:pt x="6" y="40"/>
                </a:cubicBezTo>
                <a:cubicBezTo>
                  <a:pt x="6" y="40"/>
                  <a:pt x="6" y="40"/>
                  <a:pt x="6" y="40"/>
                </a:cubicBezTo>
                <a:cubicBezTo>
                  <a:pt x="6" y="40"/>
                  <a:pt x="6" y="40"/>
                  <a:pt x="7" y="40"/>
                </a:cubicBezTo>
                <a:cubicBezTo>
                  <a:pt x="7" y="40"/>
                  <a:pt x="7" y="40"/>
                  <a:pt x="7" y="40"/>
                </a:cubicBezTo>
                <a:cubicBezTo>
                  <a:pt x="7" y="40"/>
                  <a:pt x="7" y="40"/>
                  <a:pt x="7" y="40"/>
                </a:cubicBezTo>
                <a:cubicBezTo>
                  <a:pt x="7" y="40"/>
                  <a:pt x="7" y="40"/>
                  <a:pt x="7" y="40"/>
                </a:cubicBezTo>
                <a:cubicBezTo>
                  <a:pt x="8" y="40"/>
                  <a:pt x="8" y="40"/>
                  <a:pt x="8" y="40"/>
                </a:cubicBezTo>
                <a:cubicBezTo>
                  <a:pt x="8" y="40"/>
                  <a:pt x="8" y="40"/>
                  <a:pt x="8" y="40"/>
                </a:cubicBezTo>
                <a:cubicBezTo>
                  <a:pt x="8" y="40"/>
                  <a:pt x="8" y="40"/>
                  <a:pt x="8" y="40"/>
                </a:cubicBezTo>
                <a:cubicBezTo>
                  <a:pt x="9" y="40"/>
                  <a:pt x="9" y="40"/>
                  <a:pt x="9" y="40"/>
                </a:cubicBezTo>
                <a:cubicBezTo>
                  <a:pt x="9" y="40"/>
                  <a:pt x="9" y="40"/>
                  <a:pt x="9" y="40"/>
                </a:cubicBezTo>
                <a:cubicBezTo>
                  <a:pt x="9" y="40"/>
                  <a:pt x="9" y="40"/>
                  <a:pt x="10" y="40"/>
                </a:cubicBezTo>
                <a:cubicBezTo>
                  <a:pt x="10" y="40"/>
                  <a:pt x="10" y="40"/>
                  <a:pt x="10" y="40"/>
                </a:cubicBezTo>
                <a:cubicBezTo>
                  <a:pt x="10" y="40"/>
                  <a:pt x="10" y="40"/>
                  <a:pt x="10" y="40"/>
                </a:cubicBezTo>
                <a:cubicBezTo>
                  <a:pt x="11" y="40"/>
                  <a:pt x="11" y="40"/>
                  <a:pt x="11" y="40"/>
                </a:cubicBezTo>
                <a:cubicBezTo>
                  <a:pt x="11" y="40"/>
                  <a:pt x="11" y="40"/>
                  <a:pt x="11" y="40"/>
                </a:cubicBezTo>
                <a:cubicBezTo>
                  <a:pt x="11" y="40"/>
                  <a:pt x="12" y="40"/>
                  <a:pt x="12" y="40"/>
                </a:cubicBezTo>
                <a:cubicBezTo>
                  <a:pt x="12" y="40"/>
                  <a:pt x="12" y="40"/>
                  <a:pt x="13" y="41"/>
                </a:cubicBezTo>
                <a:cubicBezTo>
                  <a:pt x="28" y="49"/>
                  <a:pt x="28" y="49"/>
                  <a:pt x="28" y="49"/>
                </a:cubicBezTo>
                <a:cubicBezTo>
                  <a:pt x="28" y="49"/>
                  <a:pt x="28" y="49"/>
                  <a:pt x="28" y="49"/>
                </a:cubicBezTo>
                <a:cubicBezTo>
                  <a:pt x="28" y="49"/>
                  <a:pt x="28" y="49"/>
                  <a:pt x="28" y="49"/>
                </a:cubicBezTo>
                <a:cubicBezTo>
                  <a:pt x="28" y="49"/>
                  <a:pt x="28" y="49"/>
                  <a:pt x="28" y="49"/>
                </a:cubicBezTo>
                <a:cubicBezTo>
                  <a:pt x="35" y="36"/>
                  <a:pt x="35" y="36"/>
                  <a:pt x="35" y="36"/>
                </a:cubicBezTo>
                <a:cubicBezTo>
                  <a:pt x="35" y="35"/>
                  <a:pt x="36" y="35"/>
                  <a:pt x="36" y="35"/>
                </a:cubicBezTo>
                <a:cubicBezTo>
                  <a:pt x="37" y="34"/>
                  <a:pt x="37" y="33"/>
                  <a:pt x="38" y="32"/>
                </a:cubicBezTo>
                <a:cubicBezTo>
                  <a:pt x="40" y="31"/>
                  <a:pt x="50" y="27"/>
                  <a:pt x="55" y="26"/>
                </a:cubicBezTo>
                <a:cubicBezTo>
                  <a:pt x="56" y="25"/>
                  <a:pt x="57" y="25"/>
                  <a:pt x="57" y="25"/>
                </a:cubicBezTo>
                <a:cubicBezTo>
                  <a:pt x="57" y="25"/>
                  <a:pt x="57" y="25"/>
                  <a:pt x="57" y="25"/>
                </a:cubicBezTo>
                <a:cubicBezTo>
                  <a:pt x="57" y="25"/>
                  <a:pt x="57" y="25"/>
                  <a:pt x="57" y="25"/>
                </a:cubicBezTo>
                <a:cubicBezTo>
                  <a:pt x="60" y="23"/>
                  <a:pt x="68" y="17"/>
                  <a:pt x="66" y="4"/>
                </a:cubicBezTo>
                <a:cubicBezTo>
                  <a:pt x="72" y="0"/>
                  <a:pt x="72" y="0"/>
                  <a:pt x="72" y="0"/>
                </a:cubicBezTo>
                <a:cubicBezTo>
                  <a:pt x="76" y="6"/>
                  <a:pt x="76" y="6"/>
                  <a:pt x="76" y="6"/>
                </a:cubicBezTo>
                <a:cubicBezTo>
                  <a:pt x="76" y="6"/>
                  <a:pt x="76" y="20"/>
                  <a:pt x="63" y="25"/>
                </a:cubicBezTo>
                <a:cubicBezTo>
                  <a:pt x="81" y="26"/>
                  <a:pt x="81" y="26"/>
                  <a:pt x="81" y="26"/>
                </a:cubicBezTo>
                <a:cubicBezTo>
                  <a:pt x="82" y="26"/>
                  <a:pt x="83" y="26"/>
                  <a:pt x="83" y="26"/>
                </a:cubicBezTo>
                <a:cubicBezTo>
                  <a:pt x="84" y="27"/>
                  <a:pt x="85" y="27"/>
                  <a:pt x="86" y="28"/>
                </a:cubicBezTo>
                <a:cubicBezTo>
                  <a:pt x="102" y="43"/>
                  <a:pt x="102" y="43"/>
                  <a:pt x="102" y="43"/>
                </a:cubicBezTo>
                <a:cubicBezTo>
                  <a:pt x="102" y="44"/>
                  <a:pt x="102" y="44"/>
                  <a:pt x="102" y="44"/>
                </a:cubicBezTo>
                <a:cubicBezTo>
                  <a:pt x="102" y="44"/>
                  <a:pt x="102" y="44"/>
                  <a:pt x="102" y="44"/>
                </a:cubicBezTo>
                <a:cubicBezTo>
                  <a:pt x="103" y="45"/>
                  <a:pt x="103" y="45"/>
                  <a:pt x="103" y="45"/>
                </a:cubicBezTo>
                <a:cubicBezTo>
                  <a:pt x="103" y="45"/>
                  <a:pt x="103" y="45"/>
                  <a:pt x="103" y="45"/>
                </a:cubicBezTo>
                <a:cubicBezTo>
                  <a:pt x="103" y="45"/>
                  <a:pt x="103" y="46"/>
                  <a:pt x="103" y="46"/>
                </a:cubicBezTo>
                <a:cubicBezTo>
                  <a:pt x="103" y="46"/>
                  <a:pt x="103" y="46"/>
                  <a:pt x="103" y="46"/>
                </a:cubicBezTo>
                <a:cubicBezTo>
                  <a:pt x="104" y="46"/>
                  <a:pt x="104" y="46"/>
                  <a:pt x="104" y="47"/>
                </a:cubicBezTo>
                <a:cubicBezTo>
                  <a:pt x="104" y="47"/>
                  <a:pt x="104" y="47"/>
                  <a:pt x="104" y="47"/>
                </a:cubicBezTo>
                <a:cubicBezTo>
                  <a:pt x="104" y="47"/>
                  <a:pt x="104" y="47"/>
                  <a:pt x="104" y="47"/>
                </a:cubicBezTo>
                <a:cubicBezTo>
                  <a:pt x="105" y="47"/>
                  <a:pt x="106" y="47"/>
                  <a:pt x="107" y="47"/>
                </a:cubicBezTo>
                <a:cubicBezTo>
                  <a:pt x="109" y="48"/>
                  <a:pt x="111" y="50"/>
                  <a:pt x="112" y="52"/>
                </a:cubicBezTo>
                <a:cubicBezTo>
                  <a:pt x="116" y="50"/>
                  <a:pt x="116" y="50"/>
                  <a:pt x="116" y="50"/>
                </a:cubicBezTo>
                <a:cubicBezTo>
                  <a:pt x="122" y="47"/>
                  <a:pt x="125" y="52"/>
                  <a:pt x="128" y="58"/>
                </a:cubicBezTo>
                <a:cubicBezTo>
                  <a:pt x="129" y="60"/>
                  <a:pt x="129" y="60"/>
                  <a:pt x="129" y="60"/>
                </a:cubicBezTo>
                <a:cubicBezTo>
                  <a:pt x="132" y="66"/>
                  <a:pt x="135" y="71"/>
                  <a:pt x="129" y="74"/>
                </a:cubicBezTo>
                <a:close/>
                <a:moveTo>
                  <a:pt x="109" y="53"/>
                </a:moveTo>
                <a:cubicBezTo>
                  <a:pt x="108" y="52"/>
                  <a:pt x="107" y="51"/>
                  <a:pt x="106" y="50"/>
                </a:cubicBezTo>
                <a:cubicBezTo>
                  <a:pt x="105" y="50"/>
                  <a:pt x="104" y="50"/>
                  <a:pt x="104" y="50"/>
                </a:cubicBezTo>
                <a:cubicBezTo>
                  <a:pt x="104" y="50"/>
                  <a:pt x="104" y="50"/>
                  <a:pt x="104" y="50"/>
                </a:cubicBezTo>
                <a:cubicBezTo>
                  <a:pt x="104" y="50"/>
                  <a:pt x="104" y="50"/>
                  <a:pt x="104" y="50"/>
                </a:cubicBezTo>
                <a:cubicBezTo>
                  <a:pt x="103" y="50"/>
                  <a:pt x="103" y="51"/>
                  <a:pt x="103" y="51"/>
                </a:cubicBezTo>
                <a:cubicBezTo>
                  <a:pt x="103" y="51"/>
                  <a:pt x="103" y="51"/>
                  <a:pt x="103" y="51"/>
                </a:cubicBezTo>
                <a:cubicBezTo>
                  <a:pt x="103" y="51"/>
                  <a:pt x="103" y="51"/>
                  <a:pt x="103" y="51"/>
                </a:cubicBezTo>
                <a:cubicBezTo>
                  <a:pt x="103" y="51"/>
                  <a:pt x="103" y="51"/>
                  <a:pt x="103" y="51"/>
                </a:cubicBezTo>
                <a:cubicBezTo>
                  <a:pt x="103" y="51"/>
                  <a:pt x="103" y="51"/>
                  <a:pt x="103" y="52"/>
                </a:cubicBezTo>
                <a:cubicBezTo>
                  <a:pt x="103" y="52"/>
                  <a:pt x="103" y="52"/>
                  <a:pt x="103" y="52"/>
                </a:cubicBezTo>
                <a:cubicBezTo>
                  <a:pt x="103" y="52"/>
                  <a:pt x="103" y="52"/>
                  <a:pt x="103" y="52"/>
                </a:cubicBezTo>
                <a:cubicBezTo>
                  <a:pt x="103" y="52"/>
                  <a:pt x="103" y="52"/>
                  <a:pt x="103" y="52"/>
                </a:cubicBezTo>
                <a:cubicBezTo>
                  <a:pt x="102" y="52"/>
                  <a:pt x="102" y="52"/>
                  <a:pt x="102" y="52"/>
                </a:cubicBezTo>
                <a:cubicBezTo>
                  <a:pt x="102" y="53"/>
                  <a:pt x="100" y="54"/>
                  <a:pt x="99" y="54"/>
                </a:cubicBezTo>
                <a:cubicBezTo>
                  <a:pt x="99" y="54"/>
                  <a:pt x="99" y="54"/>
                  <a:pt x="99" y="55"/>
                </a:cubicBezTo>
                <a:cubicBezTo>
                  <a:pt x="98" y="56"/>
                  <a:pt x="99" y="58"/>
                  <a:pt x="100" y="59"/>
                </a:cubicBezTo>
                <a:lnTo>
                  <a:pt x="109" y="53"/>
                </a:lnTo>
                <a:close/>
                <a:moveTo>
                  <a:pt x="27" y="15"/>
                </a:moveTo>
                <a:cubicBezTo>
                  <a:pt x="27" y="15"/>
                  <a:pt x="27" y="16"/>
                  <a:pt x="27" y="16"/>
                </a:cubicBezTo>
                <a:cubicBezTo>
                  <a:pt x="27" y="16"/>
                  <a:pt x="27" y="16"/>
                  <a:pt x="27" y="16"/>
                </a:cubicBezTo>
                <a:cubicBezTo>
                  <a:pt x="27" y="17"/>
                  <a:pt x="27" y="17"/>
                  <a:pt x="27" y="17"/>
                </a:cubicBezTo>
                <a:cubicBezTo>
                  <a:pt x="27" y="17"/>
                  <a:pt x="27" y="18"/>
                  <a:pt x="27" y="18"/>
                </a:cubicBezTo>
                <a:cubicBezTo>
                  <a:pt x="27" y="18"/>
                  <a:pt x="27" y="18"/>
                  <a:pt x="27" y="19"/>
                </a:cubicBezTo>
                <a:cubicBezTo>
                  <a:pt x="28" y="19"/>
                  <a:pt x="28" y="19"/>
                  <a:pt x="28" y="19"/>
                </a:cubicBezTo>
                <a:cubicBezTo>
                  <a:pt x="28" y="19"/>
                  <a:pt x="28" y="20"/>
                  <a:pt x="28" y="20"/>
                </a:cubicBezTo>
                <a:cubicBezTo>
                  <a:pt x="28" y="20"/>
                  <a:pt x="28" y="20"/>
                  <a:pt x="28" y="20"/>
                </a:cubicBezTo>
                <a:cubicBezTo>
                  <a:pt x="28" y="21"/>
                  <a:pt x="28" y="21"/>
                  <a:pt x="29" y="21"/>
                </a:cubicBezTo>
                <a:cubicBezTo>
                  <a:pt x="29" y="21"/>
                  <a:pt x="29" y="21"/>
                  <a:pt x="29" y="21"/>
                </a:cubicBezTo>
                <a:cubicBezTo>
                  <a:pt x="29" y="22"/>
                  <a:pt x="29" y="22"/>
                  <a:pt x="29" y="22"/>
                </a:cubicBezTo>
                <a:cubicBezTo>
                  <a:pt x="30" y="22"/>
                  <a:pt x="30" y="23"/>
                  <a:pt x="31" y="24"/>
                </a:cubicBezTo>
                <a:cubicBezTo>
                  <a:pt x="31" y="24"/>
                  <a:pt x="31" y="24"/>
                  <a:pt x="31" y="24"/>
                </a:cubicBezTo>
                <a:cubicBezTo>
                  <a:pt x="31" y="24"/>
                  <a:pt x="32" y="24"/>
                  <a:pt x="32" y="24"/>
                </a:cubicBezTo>
                <a:cubicBezTo>
                  <a:pt x="32" y="24"/>
                  <a:pt x="32" y="24"/>
                  <a:pt x="32" y="25"/>
                </a:cubicBezTo>
                <a:cubicBezTo>
                  <a:pt x="33" y="25"/>
                  <a:pt x="34" y="26"/>
                  <a:pt x="35" y="26"/>
                </a:cubicBezTo>
                <a:cubicBezTo>
                  <a:pt x="35" y="26"/>
                  <a:pt x="35" y="26"/>
                  <a:pt x="35" y="26"/>
                </a:cubicBezTo>
                <a:cubicBezTo>
                  <a:pt x="35" y="26"/>
                  <a:pt x="35" y="26"/>
                  <a:pt x="35" y="26"/>
                </a:cubicBezTo>
                <a:cubicBezTo>
                  <a:pt x="36" y="26"/>
                  <a:pt x="37" y="27"/>
                  <a:pt x="37" y="27"/>
                </a:cubicBezTo>
                <a:cubicBezTo>
                  <a:pt x="37" y="27"/>
                  <a:pt x="37" y="27"/>
                  <a:pt x="37" y="27"/>
                </a:cubicBezTo>
                <a:cubicBezTo>
                  <a:pt x="38" y="27"/>
                  <a:pt x="38" y="27"/>
                  <a:pt x="39" y="27"/>
                </a:cubicBezTo>
                <a:cubicBezTo>
                  <a:pt x="39" y="27"/>
                  <a:pt x="39" y="27"/>
                  <a:pt x="39" y="27"/>
                </a:cubicBezTo>
                <a:cubicBezTo>
                  <a:pt x="39" y="27"/>
                  <a:pt x="40" y="27"/>
                  <a:pt x="40" y="27"/>
                </a:cubicBezTo>
                <a:cubicBezTo>
                  <a:pt x="48" y="27"/>
                  <a:pt x="54" y="21"/>
                  <a:pt x="54" y="13"/>
                </a:cubicBezTo>
                <a:cubicBezTo>
                  <a:pt x="54" y="13"/>
                  <a:pt x="54" y="13"/>
                  <a:pt x="54" y="12"/>
                </a:cubicBezTo>
                <a:cubicBezTo>
                  <a:pt x="54" y="12"/>
                  <a:pt x="54" y="12"/>
                  <a:pt x="54" y="12"/>
                </a:cubicBezTo>
                <a:cubicBezTo>
                  <a:pt x="54" y="11"/>
                  <a:pt x="54" y="11"/>
                  <a:pt x="54" y="11"/>
                </a:cubicBezTo>
                <a:cubicBezTo>
                  <a:pt x="54" y="11"/>
                  <a:pt x="54" y="11"/>
                  <a:pt x="54" y="10"/>
                </a:cubicBezTo>
                <a:cubicBezTo>
                  <a:pt x="54" y="10"/>
                  <a:pt x="54" y="10"/>
                  <a:pt x="54" y="10"/>
                </a:cubicBezTo>
                <a:cubicBezTo>
                  <a:pt x="54" y="9"/>
                  <a:pt x="54" y="9"/>
                  <a:pt x="54" y="9"/>
                </a:cubicBezTo>
                <a:cubicBezTo>
                  <a:pt x="54" y="9"/>
                  <a:pt x="53" y="8"/>
                  <a:pt x="53" y="8"/>
                </a:cubicBezTo>
                <a:cubicBezTo>
                  <a:pt x="53" y="8"/>
                  <a:pt x="53" y="8"/>
                  <a:pt x="53" y="8"/>
                </a:cubicBezTo>
                <a:cubicBezTo>
                  <a:pt x="53" y="7"/>
                  <a:pt x="53" y="7"/>
                  <a:pt x="53" y="7"/>
                </a:cubicBezTo>
                <a:cubicBezTo>
                  <a:pt x="53" y="7"/>
                  <a:pt x="53" y="7"/>
                  <a:pt x="52" y="6"/>
                </a:cubicBezTo>
                <a:cubicBezTo>
                  <a:pt x="52" y="6"/>
                  <a:pt x="52" y="6"/>
                  <a:pt x="52" y="6"/>
                </a:cubicBezTo>
                <a:cubicBezTo>
                  <a:pt x="52" y="6"/>
                  <a:pt x="52" y="6"/>
                  <a:pt x="52" y="5"/>
                </a:cubicBezTo>
                <a:cubicBezTo>
                  <a:pt x="52" y="5"/>
                  <a:pt x="52" y="5"/>
                  <a:pt x="52" y="5"/>
                </a:cubicBezTo>
                <a:cubicBezTo>
                  <a:pt x="51" y="4"/>
                  <a:pt x="50" y="4"/>
                  <a:pt x="50" y="3"/>
                </a:cubicBezTo>
                <a:cubicBezTo>
                  <a:pt x="50" y="3"/>
                  <a:pt x="50" y="3"/>
                  <a:pt x="50" y="3"/>
                </a:cubicBezTo>
                <a:cubicBezTo>
                  <a:pt x="49" y="3"/>
                  <a:pt x="49" y="3"/>
                  <a:pt x="49" y="2"/>
                </a:cubicBezTo>
                <a:cubicBezTo>
                  <a:pt x="49" y="2"/>
                  <a:pt x="49" y="2"/>
                  <a:pt x="49" y="2"/>
                </a:cubicBezTo>
                <a:cubicBezTo>
                  <a:pt x="48" y="2"/>
                  <a:pt x="47" y="1"/>
                  <a:pt x="46" y="1"/>
                </a:cubicBezTo>
                <a:cubicBezTo>
                  <a:pt x="46" y="1"/>
                  <a:pt x="46" y="1"/>
                  <a:pt x="46" y="1"/>
                </a:cubicBezTo>
                <a:cubicBezTo>
                  <a:pt x="46" y="1"/>
                  <a:pt x="45" y="0"/>
                  <a:pt x="45" y="0"/>
                </a:cubicBezTo>
                <a:cubicBezTo>
                  <a:pt x="45" y="0"/>
                  <a:pt x="45" y="0"/>
                  <a:pt x="45" y="0"/>
                </a:cubicBezTo>
                <a:cubicBezTo>
                  <a:pt x="44" y="0"/>
                  <a:pt x="44" y="0"/>
                  <a:pt x="44" y="0"/>
                </a:cubicBezTo>
                <a:cubicBezTo>
                  <a:pt x="43" y="0"/>
                  <a:pt x="43" y="0"/>
                  <a:pt x="43" y="0"/>
                </a:cubicBezTo>
                <a:cubicBezTo>
                  <a:pt x="43" y="0"/>
                  <a:pt x="43" y="0"/>
                  <a:pt x="42" y="0"/>
                </a:cubicBezTo>
                <a:cubicBezTo>
                  <a:pt x="42" y="0"/>
                  <a:pt x="42" y="0"/>
                  <a:pt x="42" y="0"/>
                </a:cubicBezTo>
                <a:cubicBezTo>
                  <a:pt x="41" y="0"/>
                  <a:pt x="41" y="0"/>
                  <a:pt x="40" y="0"/>
                </a:cubicBezTo>
                <a:cubicBezTo>
                  <a:pt x="33" y="0"/>
                  <a:pt x="26" y="6"/>
                  <a:pt x="26" y="13"/>
                </a:cubicBezTo>
                <a:cubicBezTo>
                  <a:pt x="26" y="14"/>
                  <a:pt x="26" y="14"/>
                  <a:pt x="26" y="15"/>
                </a:cubicBezTo>
                <a:cubicBezTo>
                  <a:pt x="26" y="15"/>
                  <a:pt x="26" y="15"/>
                  <a:pt x="27" y="15"/>
                </a:cubicBezTo>
                <a:close/>
              </a:path>
            </a:pathLst>
          </a:custGeom>
          <a:blipFill dpi="0" rotWithShape="1">
            <a:blip r:embed="rId1"/>
            <a:srcRect/>
            <a:stretch>
              <a:fillRect/>
            </a:stretch>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文本框 1"/>
          <p:cNvSpPr txBox="1"/>
          <p:nvPr/>
        </p:nvSpPr>
        <p:spPr>
          <a:xfrm>
            <a:off x="1653540" y="1496060"/>
            <a:ext cx="5836285" cy="2461260"/>
          </a:xfrm>
          <a:prstGeom prst="rect">
            <a:avLst/>
          </a:prstGeom>
          <a:noFill/>
        </p:spPr>
        <p:txBody>
          <a:bodyPr wrap="square" rtlCol="0">
            <a:spAutoFit/>
          </a:bodyPr>
          <a:p>
            <a:r>
              <a:rPr lang="zh-CN" altLang="en-US" sz="2200"/>
              <a:t>优点：</a:t>
            </a:r>
            <a:endParaRPr lang="zh-CN" altLang="en-US" sz="2200"/>
          </a:p>
          <a:p>
            <a:r>
              <a:rPr lang="en-US" altLang="zh-CN" sz="2200"/>
              <a:t>1.</a:t>
            </a:r>
            <a:r>
              <a:rPr lang="zh-CN" altLang="en-US" sz="2200"/>
              <a:t>简化了用户和权限的关系</a:t>
            </a:r>
            <a:endParaRPr lang="zh-CN" altLang="en-US" sz="2200"/>
          </a:p>
          <a:p>
            <a:r>
              <a:rPr lang="en-US" altLang="zh-CN" sz="2200"/>
              <a:t>2.</a:t>
            </a:r>
            <a:r>
              <a:rPr lang="zh-CN" altLang="en-US" sz="2200"/>
              <a:t>易扩展、易维护</a:t>
            </a:r>
            <a:endParaRPr lang="zh-CN" altLang="en-US" sz="2200"/>
          </a:p>
          <a:p>
            <a:endParaRPr lang="zh-CN" altLang="en-US" sz="2200"/>
          </a:p>
          <a:p>
            <a:r>
              <a:rPr lang="zh-CN" altLang="en-US" sz="2200"/>
              <a:t>缺点：RBAC模型没有提供操作顺序控制机制。这一个缺陷使得RBAC模型很难应用关于那些要求有严格操作次序的实体系统。</a:t>
            </a:r>
            <a:endParaRPr lang="zh-CN" altLang="en-US" sz="2200"/>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3600"/>
                                  </p:stCondLst>
                                  <p:childTnLst>
                                    <p:set>
                                      <p:cBhvr>
                                        <p:cTn id="9" dur="1" fill="hold">
                                          <p:stCondLst>
                                            <p:cond delay="0"/>
                                          </p:stCondLst>
                                        </p:cTn>
                                        <p:tgtEl>
                                          <p:spTgt spid="9230"/>
                                        </p:tgtEl>
                                        <p:attrNameLst>
                                          <p:attrName>style.visibility</p:attrName>
                                        </p:attrNameLst>
                                      </p:cBhvr>
                                      <p:to>
                                        <p:strVal val="visible"/>
                                      </p:to>
                                    </p:set>
                                    <p:animEffect transition="in" filter="fade">
                                      <p:cBhvr>
                                        <p:cTn id="10" dur="500"/>
                                        <p:tgtEl>
                                          <p:spTgt spid="9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0"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119230" y="267494"/>
            <a:ext cx="6905545" cy="398780"/>
            <a:chOff x="1119228" y="267494"/>
            <a:chExt cx="6905545" cy="398780"/>
          </a:xfrm>
          <a:effectLst>
            <a:outerShdw blurRad="38100" dist="38100" dir="2700000" algn="ctr" rotWithShape="0">
              <a:srgbClr val="000000">
                <a:alpha val="25000"/>
              </a:srgbClr>
            </a:outerShdw>
          </a:effectLst>
        </p:grpSpPr>
        <p:sp>
          <p:nvSpPr>
            <p:cNvPr id="15" name="Rectangle 17"/>
            <p:cNvSpPr/>
            <p:nvPr/>
          </p:nvSpPr>
          <p:spPr>
            <a:xfrm>
              <a:off x="3363916" y="267494"/>
              <a:ext cx="2416176" cy="398780"/>
            </a:xfrm>
            <a:prstGeom prst="rect">
              <a:avLst/>
            </a:prstGeom>
          </p:spPr>
          <p:txBody>
            <a:bodyPr wrap="none">
              <a:spAutoFit/>
            </a:bodyPr>
            <a:lstStyle/>
            <a:p>
              <a:pPr algn="ctr">
                <a:defRPr/>
              </a:pPr>
              <a:r>
                <a:rPr lang="en-US" sz="2000" b="1" dirty="0">
                  <a:solidFill>
                    <a:schemeClr val="tx1">
                      <a:lumMod val="75000"/>
                      <a:lumOff val="25000"/>
                    </a:schemeClr>
                  </a:solidFill>
                  <a:latin typeface="微软雅黑" pitchFamily="34" charset="-122"/>
                  <a:ea typeface="微软雅黑" pitchFamily="34" charset="-122"/>
                  <a:cs typeface="Open Sans" pitchFamily="34" charset="0"/>
                </a:rPr>
                <a:t>RBAC</a:t>
              </a:r>
              <a:r>
                <a:rPr lang="zh-CN" altLang="en-US" sz="2000" b="1" dirty="0">
                  <a:solidFill>
                    <a:schemeClr val="tx1">
                      <a:lumMod val="75000"/>
                      <a:lumOff val="25000"/>
                    </a:schemeClr>
                  </a:solidFill>
                  <a:latin typeface="微软雅黑" pitchFamily="34" charset="-122"/>
                  <a:ea typeface="微软雅黑" pitchFamily="34" charset="-122"/>
                  <a:cs typeface="Open Sans" pitchFamily="34" charset="0"/>
                </a:rPr>
                <a:t>的安全性原则</a:t>
              </a:r>
              <a:endParaRPr lang="zh-CN" altLang="en-US" sz="2000" b="1" dirty="0">
                <a:solidFill>
                  <a:schemeClr val="tx1">
                    <a:lumMod val="75000"/>
                    <a:lumOff val="25000"/>
                  </a:schemeClr>
                </a:solidFill>
                <a:latin typeface="微软雅黑" pitchFamily="34" charset="-122"/>
                <a:ea typeface="微软雅黑" pitchFamily="34" charset="-122"/>
                <a:cs typeface="Open Sans" pitchFamily="34" charset="0"/>
              </a:endParaRPr>
            </a:p>
          </p:txBody>
        </p:sp>
        <p:cxnSp>
          <p:nvCxnSpPr>
            <p:cNvPr id="16" name="直接连接符 15"/>
            <p:cNvCxnSpPr/>
            <p:nvPr/>
          </p:nvCxnSpPr>
          <p:spPr>
            <a:xfrm>
              <a:off x="1119228" y="452160"/>
              <a:ext cx="2088232"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936541" y="452160"/>
              <a:ext cx="2088232"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9230" name="Freeform 295"/>
          <p:cNvSpPr>
            <a:spLocks noEditPoints="1"/>
          </p:cNvSpPr>
          <p:nvPr/>
        </p:nvSpPr>
        <p:spPr bwMode="auto">
          <a:xfrm flipH="1">
            <a:off x="7910195" y="2184400"/>
            <a:ext cx="863600" cy="774700"/>
          </a:xfrm>
          <a:custGeom>
            <a:avLst/>
            <a:gdLst>
              <a:gd name="T0" fmla="*/ 2147483647 w 135"/>
              <a:gd name="T1" fmla="*/ 2147483647 h 132"/>
              <a:gd name="T2" fmla="*/ 2147483647 w 135"/>
              <a:gd name="T3" fmla="*/ 2147483647 h 132"/>
              <a:gd name="T4" fmla="*/ 2147483647 w 135"/>
              <a:gd name="T5" fmla="*/ 2147483647 h 132"/>
              <a:gd name="T6" fmla="*/ 2147483647 w 135"/>
              <a:gd name="T7" fmla="*/ 2147483647 h 132"/>
              <a:gd name="T8" fmla="*/ 2147483647 w 135"/>
              <a:gd name="T9" fmla="*/ 2147483647 h 132"/>
              <a:gd name="T10" fmla="*/ 2147483647 w 135"/>
              <a:gd name="T11" fmla="*/ 2147483647 h 132"/>
              <a:gd name="T12" fmla="*/ 2147483647 w 135"/>
              <a:gd name="T13" fmla="*/ 2147483647 h 132"/>
              <a:gd name="T14" fmla="*/ 2147483647 w 135"/>
              <a:gd name="T15" fmla="*/ 2147483647 h 132"/>
              <a:gd name="T16" fmla="*/ 2147483647 w 135"/>
              <a:gd name="T17" fmla="*/ 2147483647 h 132"/>
              <a:gd name="T18" fmla="*/ 2147483647 w 135"/>
              <a:gd name="T19" fmla="*/ 2147483647 h 132"/>
              <a:gd name="T20" fmla="*/ 2147483647 w 135"/>
              <a:gd name="T21" fmla="*/ 2147483647 h 132"/>
              <a:gd name="T22" fmla="*/ 2147483647 w 135"/>
              <a:gd name="T23" fmla="*/ 2147483647 h 132"/>
              <a:gd name="T24" fmla="*/ 2147483647 w 135"/>
              <a:gd name="T25" fmla="*/ 2147483647 h 132"/>
              <a:gd name="T26" fmla="*/ 2147483647 w 135"/>
              <a:gd name="T27" fmla="*/ 2147483647 h 132"/>
              <a:gd name="T28" fmla="*/ 2147483647 w 135"/>
              <a:gd name="T29" fmla="*/ 2147483647 h 132"/>
              <a:gd name="T30" fmla="*/ 2147483647 w 135"/>
              <a:gd name="T31" fmla="*/ 2147483647 h 132"/>
              <a:gd name="T32" fmla="*/ 2147483647 w 135"/>
              <a:gd name="T33" fmla="*/ 2147483647 h 132"/>
              <a:gd name="T34" fmla="*/ 2147483647 w 135"/>
              <a:gd name="T35" fmla="*/ 2147483647 h 132"/>
              <a:gd name="T36" fmla="*/ 2147483647 w 135"/>
              <a:gd name="T37" fmla="*/ 2147483647 h 132"/>
              <a:gd name="T38" fmla="*/ 2147483647 w 135"/>
              <a:gd name="T39" fmla="*/ 2147483647 h 132"/>
              <a:gd name="T40" fmla="*/ 2147483647 w 135"/>
              <a:gd name="T41" fmla="*/ 2147483647 h 132"/>
              <a:gd name="T42" fmla="*/ 2147483647 w 135"/>
              <a:gd name="T43" fmla="*/ 2147483647 h 132"/>
              <a:gd name="T44" fmla="*/ 2147483647 w 135"/>
              <a:gd name="T45" fmla="*/ 2147483647 h 132"/>
              <a:gd name="T46" fmla="*/ 2147483647 w 135"/>
              <a:gd name="T47" fmla="*/ 2147483647 h 132"/>
              <a:gd name="T48" fmla="*/ 2147483647 w 135"/>
              <a:gd name="T49" fmla="*/ 2147483647 h 132"/>
              <a:gd name="T50" fmla="*/ 2147483647 w 135"/>
              <a:gd name="T51" fmla="*/ 2147483647 h 132"/>
              <a:gd name="T52" fmla="*/ 2147483647 w 135"/>
              <a:gd name="T53" fmla="*/ 2147483647 h 132"/>
              <a:gd name="T54" fmla="*/ 2147483647 w 135"/>
              <a:gd name="T55" fmla="*/ 2147483647 h 132"/>
              <a:gd name="T56" fmla="*/ 2147483647 w 135"/>
              <a:gd name="T57" fmla="*/ 2147483647 h 132"/>
              <a:gd name="T58" fmla="*/ 2147483647 w 135"/>
              <a:gd name="T59" fmla="*/ 2147483647 h 132"/>
              <a:gd name="T60" fmla="*/ 2147483647 w 135"/>
              <a:gd name="T61" fmla="*/ 2147483647 h 132"/>
              <a:gd name="T62" fmla="*/ 2147483647 w 135"/>
              <a:gd name="T63" fmla="*/ 2147483647 h 132"/>
              <a:gd name="T64" fmla="*/ 2147483647 w 135"/>
              <a:gd name="T65" fmla="*/ 2147483647 h 132"/>
              <a:gd name="T66" fmla="*/ 2147483647 w 135"/>
              <a:gd name="T67" fmla="*/ 2147483647 h 132"/>
              <a:gd name="T68" fmla="*/ 2147483647 w 135"/>
              <a:gd name="T69" fmla="*/ 2147483647 h 132"/>
              <a:gd name="T70" fmla="*/ 2147483647 w 135"/>
              <a:gd name="T71" fmla="*/ 2147483647 h 132"/>
              <a:gd name="T72" fmla="*/ 2147483647 w 135"/>
              <a:gd name="T73" fmla="*/ 2147483647 h 132"/>
              <a:gd name="T74" fmla="*/ 2147483647 w 135"/>
              <a:gd name="T75" fmla="*/ 2147483647 h 132"/>
              <a:gd name="T76" fmla="*/ 2147483647 w 135"/>
              <a:gd name="T77" fmla="*/ 2147483647 h 132"/>
              <a:gd name="T78" fmla="*/ 2147483647 w 135"/>
              <a:gd name="T79" fmla="*/ 2147483647 h 132"/>
              <a:gd name="T80" fmla="*/ 2147483647 w 135"/>
              <a:gd name="T81" fmla="*/ 2147483647 h 132"/>
              <a:gd name="T82" fmla="*/ 2147483647 w 135"/>
              <a:gd name="T83" fmla="*/ 2147483647 h 132"/>
              <a:gd name="T84" fmla="*/ 2147483647 w 135"/>
              <a:gd name="T85" fmla="*/ 2147483647 h 132"/>
              <a:gd name="T86" fmla="*/ 2147483647 w 135"/>
              <a:gd name="T87" fmla="*/ 2147483647 h 132"/>
              <a:gd name="T88" fmla="*/ 2147483647 w 135"/>
              <a:gd name="T89" fmla="*/ 2147483647 h 132"/>
              <a:gd name="T90" fmla="*/ 2147483647 w 135"/>
              <a:gd name="T91" fmla="*/ 2147483647 h 132"/>
              <a:gd name="T92" fmla="*/ 2147483647 w 135"/>
              <a:gd name="T93" fmla="*/ 2147483647 h 132"/>
              <a:gd name="T94" fmla="*/ 2147483647 w 135"/>
              <a:gd name="T95" fmla="*/ 2147483647 h 132"/>
              <a:gd name="T96" fmla="*/ 2147483647 w 135"/>
              <a:gd name="T97" fmla="*/ 2147483647 h 132"/>
              <a:gd name="T98" fmla="*/ 2147483647 w 135"/>
              <a:gd name="T99" fmla="*/ 2147483647 h 132"/>
              <a:gd name="T100" fmla="*/ 2147483647 w 135"/>
              <a:gd name="T101" fmla="*/ 2147483647 h 132"/>
              <a:gd name="T102" fmla="*/ 2147483647 w 135"/>
              <a:gd name="T103" fmla="*/ 2147483647 h 132"/>
              <a:gd name="T104" fmla="*/ 2147483647 w 135"/>
              <a:gd name="T105" fmla="*/ 2147483647 h 132"/>
              <a:gd name="T106" fmla="*/ 2147483647 w 135"/>
              <a:gd name="T107" fmla="*/ 2147483647 h 132"/>
              <a:gd name="T108" fmla="*/ 2147483647 w 135"/>
              <a:gd name="T109" fmla="*/ 2147483647 h 132"/>
              <a:gd name="T110" fmla="*/ 2147483647 w 135"/>
              <a:gd name="T111" fmla="*/ 2147483647 h 132"/>
              <a:gd name="T112" fmla="*/ 2147483647 w 135"/>
              <a:gd name="T113" fmla="*/ 2147483647 h 132"/>
              <a:gd name="T114" fmla="*/ 2147483647 w 135"/>
              <a:gd name="T115" fmla="*/ 2147483647 h 132"/>
              <a:gd name="T116" fmla="*/ 2147483647 w 135"/>
              <a:gd name="T117" fmla="*/ 2147483647 h 132"/>
              <a:gd name="T118" fmla="*/ 2147483647 w 135"/>
              <a:gd name="T119" fmla="*/ 0 h 132"/>
              <a:gd name="T120" fmla="*/ 2147483647 w 135"/>
              <a:gd name="T121" fmla="*/ 0 h 132"/>
              <a:gd name="T122" fmla="*/ 2147483647 w 135"/>
              <a:gd name="T123" fmla="*/ 2147483647 h 1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35" h="132">
                <a:moveTo>
                  <a:pt x="46" y="1"/>
                </a:moveTo>
                <a:cubicBezTo>
                  <a:pt x="46" y="1"/>
                  <a:pt x="46" y="1"/>
                  <a:pt x="46" y="1"/>
                </a:cubicBezTo>
                <a:cubicBezTo>
                  <a:pt x="46" y="1"/>
                  <a:pt x="46" y="1"/>
                  <a:pt x="46" y="1"/>
                </a:cubicBezTo>
                <a:cubicBezTo>
                  <a:pt x="46" y="1"/>
                  <a:pt x="46" y="1"/>
                  <a:pt x="46" y="1"/>
                </a:cubicBezTo>
                <a:close/>
                <a:moveTo>
                  <a:pt x="129" y="74"/>
                </a:moveTo>
                <a:cubicBezTo>
                  <a:pt x="107" y="86"/>
                  <a:pt x="107" y="86"/>
                  <a:pt x="107" y="86"/>
                </a:cubicBezTo>
                <a:cubicBezTo>
                  <a:pt x="101" y="89"/>
                  <a:pt x="98" y="84"/>
                  <a:pt x="94" y="78"/>
                </a:cubicBezTo>
                <a:cubicBezTo>
                  <a:pt x="93" y="76"/>
                  <a:pt x="93" y="76"/>
                  <a:pt x="93" y="76"/>
                </a:cubicBezTo>
                <a:cubicBezTo>
                  <a:pt x="90" y="70"/>
                  <a:pt x="88" y="65"/>
                  <a:pt x="94" y="62"/>
                </a:cubicBezTo>
                <a:cubicBezTo>
                  <a:pt x="97" y="60"/>
                  <a:pt x="97" y="60"/>
                  <a:pt x="97" y="60"/>
                </a:cubicBezTo>
                <a:cubicBezTo>
                  <a:pt x="96" y="59"/>
                  <a:pt x="95" y="57"/>
                  <a:pt x="96" y="54"/>
                </a:cubicBezTo>
                <a:cubicBezTo>
                  <a:pt x="96" y="54"/>
                  <a:pt x="96" y="53"/>
                  <a:pt x="96" y="53"/>
                </a:cubicBezTo>
                <a:cubicBezTo>
                  <a:pt x="95" y="53"/>
                  <a:pt x="94" y="52"/>
                  <a:pt x="93" y="51"/>
                </a:cubicBezTo>
                <a:cubicBezTo>
                  <a:pt x="79" y="38"/>
                  <a:pt x="79" y="38"/>
                  <a:pt x="79" y="38"/>
                </a:cubicBezTo>
                <a:cubicBezTo>
                  <a:pt x="68" y="37"/>
                  <a:pt x="68" y="37"/>
                  <a:pt x="68" y="37"/>
                </a:cubicBezTo>
                <a:cubicBezTo>
                  <a:pt x="68" y="37"/>
                  <a:pt x="68" y="38"/>
                  <a:pt x="69" y="38"/>
                </a:cubicBezTo>
                <a:cubicBezTo>
                  <a:pt x="71" y="45"/>
                  <a:pt x="76" y="59"/>
                  <a:pt x="81" y="71"/>
                </a:cubicBezTo>
                <a:cubicBezTo>
                  <a:pt x="84" y="76"/>
                  <a:pt x="87" y="83"/>
                  <a:pt x="89" y="87"/>
                </a:cubicBezTo>
                <a:cubicBezTo>
                  <a:pt x="96" y="88"/>
                  <a:pt x="106" y="90"/>
                  <a:pt x="110" y="91"/>
                </a:cubicBezTo>
                <a:cubicBezTo>
                  <a:pt x="113" y="91"/>
                  <a:pt x="116" y="94"/>
                  <a:pt x="115" y="98"/>
                </a:cubicBezTo>
                <a:cubicBezTo>
                  <a:pt x="115" y="99"/>
                  <a:pt x="115" y="99"/>
                  <a:pt x="115" y="99"/>
                </a:cubicBezTo>
                <a:cubicBezTo>
                  <a:pt x="115" y="100"/>
                  <a:pt x="115" y="100"/>
                  <a:pt x="115" y="100"/>
                </a:cubicBezTo>
                <a:cubicBezTo>
                  <a:pt x="114" y="100"/>
                  <a:pt x="114" y="100"/>
                  <a:pt x="114" y="100"/>
                </a:cubicBezTo>
                <a:cubicBezTo>
                  <a:pt x="114" y="101"/>
                  <a:pt x="114" y="101"/>
                  <a:pt x="114" y="101"/>
                </a:cubicBezTo>
                <a:cubicBezTo>
                  <a:pt x="114" y="101"/>
                  <a:pt x="114" y="101"/>
                  <a:pt x="114" y="101"/>
                </a:cubicBezTo>
                <a:cubicBezTo>
                  <a:pt x="112" y="103"/>
                  <a:pt x="109" y="104"/>
                  <a:pt x="106" y="104"/>
                </a:cubicBezTo>
                <a:cubicBezTo>
                  <a:pt x="104" y="104"/>
                  <a:pt x="104" y="104"/>
                  <a:pt x="84" y="100"/>
                </a:cubicBezTo>
                <a:cubicBezTo>
                  <a:pt x="84" y="100"/>
                  <a:pt x="84" y="100"/>
                  <a:pt x="83" y="100"/>
                </a:cubicBezTo>
                <a:cubicBezTo>
                  <a:pt x="83" y="100"/>
                  <a:pt x="83" y="100"/>
                  <a:pt x="83" y="100"/>
                </a:cubicBezTo>
                <a:cubicBezTo>
                  <a:pt x="83" y="100"/>
                  <a:pt x="83" y="100"/>
                  <a:pt x="83" y="100"/>
                </a:cubicBezTo>
                <a:cubicBezTo>
                  <a:pt x="81" y="100"/>
                  <a:pt x="79" y="98"/>
                  <a:pt x="78" y="96"/>
                </a:cubicBezTo>
                <a:cubicBezTo>
                  <a:pt x="78" y="94"/>
                  <a:pt x="77" y="94"/>
                  <a:pt x="68" y="77"/>
                </a:cubicBezTo>
                <a:cubicBezTo>
                  <a:pt x="66" y="77"/>
                  <a:pt x="66" y="77"/>
                  <a:pt x="66" y="77"/>
                </a:cubicBezTo>
                <a:cubicBezTo>
                  <a:pt x="66" y="77"/>
                  <a:pt x="67" y="77"/>
                  <a:pt x="67" y="77"/>
                </a:cubicBezTo>
                <a:cubicBezTo>
                  <a:pt x="64" y="86"/>
                  <a:pt x="51" y="123"/>
                  <a:pt x="50" y="128"/>
                </a:cubicBezTo>
                <a:cubicBezTo>
                  <a:pt x="49" y="130"/>
                  <a:pt x="47" y="132"/>
                  <a:pt x="45" y="132"/>
                </a:cubicBezTo>
                <a:cubicBezTo>
                  <a:pt x="45" y="132"/>
                  <a:pt x="45" y="132"/>
                  <a:pt x="45" y="132"/>
                </a:cubicBezTo>
                <a:cubicBezTo>
                  <a:pt x="44" y="132"/>
                  <a:pt x="44" y="132"/>
                  <a:pt x="44" y="132"/>
                </a:cubicBezTo>
                <a:cubicBezTo>
                  <a:pt x="44" y="132"/>
                  <a:pt x="43" y="132"/>
                  <a:pt x="43" y="132"/>
                </a:cubicBezTo>
                <a:cubicBezTo>
                  <a:pt x="43" y="132"/>
                  <a:pt x="43" y="132"/>
                  <a:pt x="43" y="132"/>
                </a:cubicBezTo>
                <a:cubicBezTo>
                  <a:pt x="42" y="132"/>
                  <a:pt x="42" y="132"/>
                  <a:pt x="41" y="132"/>
                </a:cubicBezTo>
                <a:cubicBezTo>
                  <a:pt x="38" y="130"/>
                  <a:pt x="37" y="126"/>
                  <a:pt x="38" y="123"/>
                </a:cubicBezTo>
                <a:cubicBezTo>
                  <a:pt x="38" y="121"/>
                  <a:pt x="45" y="102"/>
                  <a:pt x="52" y="82"/>
                </a:cubicBezTo>
                <a:cubicBezTo>
                  <a:pt x="47" y="71"/>
                  <a:pt x="43" y="59"/>
                  <a:pt x="40" y="52"/>
                </a:cubicBezTo>
                <a:cubicBezTo>
                  <a:pt x="36" y="60"/>
                  <a:pt x="36" y="60"/>
                  <a:pt x="36" y="60"/>
                </a:cubicBezTo>
                <a:cubicBezTo>
                  <a:pt x="36" y="60"/>
                  <a:pt x="36" y="61"/>
                  <a:pt x="36" y="61"/>
                </a:cubicBezTo>
                <a:cubicBezTo>
                  <a:pt x="36" y="61"/>
                  <a:pt x="36" y="61"/>
                  <a:pt x="36" y="61"/>
                </a:cubicBezTo>
                <a:cubicBezTo>
                  <a:pt x="36" y="61"/>
                  <a:pt x="36" y="61"/>
                  <a:pt x="36" y="61"/>
                </a:cubicBezTo>
                <a:cubicBezTo>
                  <a:pt x="36" y="61"/>
                  <a:pt x="36" y="61"/>
                  <a:pt x="36" y="61"/>
                </a:cubicBezTo>
                <a:cubicBezTo>
                  <a:pt x="36" y="61"/>
                  <a:pt x="36" y="61"/>
                  <a:pt x="36" y="61"/>
                </a:cubicBezTo>
                <a:cubicBezTo>
                  <a:pt x="34" y="64"/>
                  <a:pt x="31" y="64"/>
                  <a:pt x="28" y="63"/>
                </a:cubicBezTo>
                <a:cubicBezTo>
                  <a:pt x="28" y="63"/>
                  <a:pt x="28" y="63"/>
                  <a:pt x="28" y="63"/>
                </a:cubicBezTo>
                <a:cubicBezTo>
                  <a:pt x="27" y="63"/>
                  <a:pt x="27" y="62"/>
                  <a:pt x="27" y="62"/>
                </a:cubicBezTo>
                <a:cubicBezTo>
                  <a:pt x="26" y="62"/>
                  <a:pt x="26" y="62"/>
                  <a:pt x="26" y="62"/>
                </a:cubicBezTo>
                <a:cubicBezTo>
                  <a:pt x="6" y="52"/>
                  <a:pt x="6" y="52"/>
                  <a:pt x="6" y="52"/>
                </a:cubicBezTo>
                <a:cubicBezTo>
                  <a:pt x="0" y="48"/>
                  <a:pt x="3" y="43"/>
                  <a:pt x="3" y="43"/>
                </a:cubicBezTo>
                <a:cubicBezTo>
                  <a:pt x="3" y="43"/>
                  <a:pt x="3" y="42"/>
                  <a:pt x="4" y="42"/>
                </a:cubicBezTo>
                <a:cubicBezTo>
                  <a:pt x="4" y="42"/>
                  <a:pt x="4" y="41"/>
                  <a:pt x="5" y="41"/>
                </a:cubicBezTo>
                <a:cubicBezTo>
                  <a:pt x="5" y="41"/>
                  <a:pt x="5" y="41"/>
                  <a:pt x="5" y="41"/>
                </a:cubicBezTo>
                <a:cubicBezTo>
                  <a:pt x="5" y="41"/>
                  <a:pt x="5" y="41"/>
                  <a:pt x="5" y="40"/>
                </a:cubicBezTo>
                <a:cubicBezTo>
                  <a:pt x="5" y="40"/>
                  <a:pt x="5" y="40"/>
                  <a:pt x="5" y="40"/>
                </a:cubicBezTo>
                <a:cubicBezTo>
                  <a:pt x="5" y="40"/>
                  <a:pt x="5" y="40"/>
                  <a:pt x="6" y="40"/>
                </a:cubicBezTo>
                <a:cubicBezTo>
                  <a:pt x="6" y="40"/>
                  <a:pt x="6" y="40"/>
                  <a:pt x="6" y="40"/>
                </a:cubicBezTo>
                <a:cubicBezTo>
                  <a:pt x="6" y="40"/>
                  <a:pt x="6" y="40"/>
                  <a:pt x="6" y="40"/>
                </a:cubicBezTo>
                <a:cubicBezTo>
                  <a:pt x="6" y="40"/>
                  <a:pt x="6" y="40"/>
                  <a:pt x="6" y="40"/>
                </a:cubicBezTo>
                <a:cubicBezTo>
                  <a:pt x="6" y="40"/>
                  <a:pt x="6" y="40"/>
                  <a:pt x="7" y="40"/>
                </a:cubicBezTo>
                <a:cubicBezTo>
                  <a:pt x="7" y="40"/>
                  <a:pt x="7" y="40"/>
                  <a:pt x="7" y="40"/>
                </a:cubicBezTo>
                <a:cubicBezTo>
                  <a:pt x="7" y="40"/>
                  <a:pt x="7" y="40"/>
                  <a:pt x="7" y="40"/>
                </a:cubicBezTo>
                <a:cubicBezTo>
                  <a:pt x="7" y="40"/>
                  <a:pt x="7" y="40"/>
                  <a:pt x="7" y="40"/>
                </a:cubicBezTo>
                <a:cubicBezTo>
                  <a:pt x="8" y="40"/>
                  <a:pt x="8" y="40"/>
                  <a:pt x="8" y="40"/>
                </a:cubicBezTo>
                <a:cubicBezTo>
                  <a:pt x="8" y="40"/>
                  <a:pt x="8" y="40"/>
                  <a:pt x="8" y="40"/>
                </a:cubicBezTo>
                <a:cubicBezTo>
                  <a:pt x="8" y="40"/>
                  <a:pt x="8" y="40"/>
                  <a:pt x="8" y="40"/>
                </a:cubicBezTo>
                <a:cubicBezTo>
                  <a:pt x="9" y="40"/>
                  <a:pt x="9" y="40"/>
                  <a:pt x="9" y="40"/>
                </a:cubicBezTo>
                <a:cubicBezTo>
                  <a:pt x="9" y="40"/>
                  <a:pt x="9" y="40"/>
                  <a:pt x="9" y="40"/>
                </a:cubicBezTo>
                <a:cubicBezTo>
                  <a:pt x="9" y="40"/>
                  <a:pt x="9" y="40"/>
                  <a:pt x="10" y="40"/>
                </a:cubicBezTo>
                <a:cubicBezTo>
                  <a:pt x="10" y="40"/>
                  <a:pt x="10" y="40"/>
                  <a:pt x="10" y="40"/>
                </a:cubicBezTo>
                <a:cubicBezTo>
                  <a:pt x="10" y="40"/>
                  <a:pt x="10" y="40"/>
                  <a:pt x="10" y="40"/>
                </a:cubicBezTo>
                <a:cubicBezTo>
                  <a:pt x="11" y="40"/>
                  <a:pt x="11" y="40"/>
                  <a:pt x="11" y="40"/>
                </a:cubicBezTo>
                <a:cubicBezTo>
                  <a:pt x="11" y="40"/>
                  <a:pt x="11" y="40"/>
                  <a:pt x="11" y="40"/>
                </a:cubicBezTo>
                <a:cubicBezTo>
                  <a:pt x="11" y="40"/>
                  <a:pt x="12" y="40"/>
                  <a:pt x="12" y="40"/>
                </a:cubicBezTo>
                <a:cubicBezTo>
                  <a:pt x="12" y="40"/>
                  <a:pt x="12" y="40"/>
                  <a:pt x="13" y="41"/>
                </a:cubicBezTo>
                <a:cubicBezTo>
                  <a:pt x="28" y="49"/>
                  <a:pt x="28" y="49"/>
                  <a:pt x="28" y="49"/>
                </a:cubicBezTo>
                <a:cubicBezTo>
                  <a:pt x="28" y="49"/>
                  <a:pt x="28" y="49"/>
                  <a:pt x="28" y="49"/>
                </a:cubicBezTo>
                <a:cubicBezTo>
                  <a:pt x="28" y="49"/>
                  <a:pt x="28" y="49"/>
                  <a:pt x="28" y="49"/>
                </a:cubicBezTo>
                <a:cubicBezTo>
                  <a:pt x="28" y="49"/>
                  <a:pt x="28" y="49"/>
                  <a:pt x="28" y="49"/>
                </a:cubicBezTo>
                <a:cubicBezTo>
                  <a:pt x="35" y="36"/>
                  <a:pt x="35" y="36"/>
                  <a:pt x="35" y="36"/>
                </a:cubicBezTo>
                <a:cubicBezTo>
                  <a:pt x="35" y="35"/>
                  <a:pt x="36" y="35"/>
                  <a:pt x="36" y="35"/>
                </a:cubicBezTo>
                <a:cubicBezTo>
                  <a:pt x="37" y="34"/>
                  <a:pt x="37" y="33"/>
                  <a:pt x="38" y="32"/>
                </a:cubicBezTo>
                <a:cubicBezTo>
                  <a:pt x="40" y="31"/>
                  <a:pt x="50" y="27"/>
                  <a:pt x="55" y="26"/>
                </a:cubicBezTo>
                <a:cubicBezTo>
                  <a:pt x="56" y="25"/>
                  <a:pt x="57" y="25"/>
                  <a:pt x="57" y="25"/>
                </a:cubicBezTo>
                <a:cubicBezTo>
                  <a:pt x="57" y="25"/>
                  <a:pt x="57" y="25"/>
                  <a:pt x="57" y="25"/>
                </a:cubicBezTo>
                <a:cubicBezTo>
                  <a:pt x="57" y="25"/>
                  <a:pt x="57" y="25"/>
                  <a:pt x="57" y="25"/>
                </a:cubicBezTo>
                <a:cubicBezTo>
                  <a:pt x="60" y="23"/>
                  <a:pt x="68" y="17"/>
                  <a:pt x="66" y="4"/>
                </a:cubicBezTo>
                <a:cubicBezTo>
                  <a:pt x="72" y="0"/>
                  <a:pt x="72" y="0"/>
                  <a:pt x="72" y="0"/>
                </a:cubicBezTo>
                <a:cubicBezTo>
                  <a:pt x="76" y="6"/>
                  <a:pt x="76" y="6"/>
                  <a:pt x="76" y="6"/>
                </a:cubicBezTo>
                <a:cubicBezTo>
                  <a:pt x="76" y="6"/>
                  <a:pt x="76" y="20"/>
                  <a:pt x="63" y="25"/>
                </a:cubicBezTo>
                <a:cubicBezTo>
                  <a:pt x="81" y="26"/>
                  <a:pt x="81" y="26"/>
                  <a:pt x="81" y="26"/>
                </a:cubicBezTo>
                <a:cubicBezTo>
                  <a:pt x="82" y="26"/>
                  <a:pt x="83" y="26"/>
                  <a:pt x="83" y="26"/>
                </a:cubicBezTo>
                <a:cubicBezTo>
                  <a:pt x="84" y="27"/>
                  <a:pt x="85" y="27"/>
                  <a:pt x="86" y="28"/>
                </a:cubicBezTo>
                <a:cubicBezTo>
                  <a:pt x="102" y="43"/>
                  <a:pt x="102" y="43"/>
                  <a:pt x="102" y="43"/>
                </a:cubicBezTo>
                <a:cubicBezTo>
                  <a:pt x="102" y="44"/>
                  <a:pt x="102" y="44"/>
                  <a:pt x="102" y="44"/>
                </a:cubicBezTo>
                <a:cubicBezTo>
                  <a:pt x="102" y="44"/>
                  <a:pt x="102" y="44"/>
                  <a:pt x="102" y="44"/>
                </a:cubicBezTo>
                <a:cubicBezTo>
                  <a:pt x="103" y="45"/>
                  <a:pt x="103" y="45"/>
                  <a:pt x="103" y="45"/>
                </a:cubicBezTo>
                <a:cubicBezTo>
                  <a:pt x="103" y="45"/>
                  <a:pt x="103" y="45"/>
                  <a:pt x="103" y="45"/>
                </a:cubicBezTo>
                <a:cubicBezTo>
                  <a:pt x="103" y="45"/>
                  <a:pt x="103" y="46"/>
                  <a:pt x="103" y="46"/>
                </a:cubicBezTo>
                <a:cubicBezTo>
                  <a:pt x="103" y="46"/>
                  <a:pt x="103" y="46"/>
                  <a:pt x="103" y="46"/>
                </a:cubicBezTo>
                <a:cubicBezTo>
                  <a:pt x="104" y="46"/>
                  <a:pt x="104" y="46"/>
                  <a:pt x="104" y="47"/>
                </a:cubicBezTo>
                <a:cubicBezTo>
                  <a:pt x="104" y="47"/>
                  <a:pt x="104" y="47"/>
                  <a:pt x="104" y="47"/>
                </a:cubicBezTo>
                <a:cubicBezTo>
                  <a:pt x="104" y="47"/>
                  <a:pt x="104" y="47"/>
                  <a:pt x="104" y="47"/>
                </a:cubicBezTo>
                <a:cubicBezTo>
                  <a:pt x="105" y="47"/>
                  <a:pt x="106" y="47"/>
                  <a:pt x="107" y="47"/>
                </a:cubicBezTo>
                <a:cubicBezTo>
                  <a:pt x="109" y="48"/>
                  <a:pt x="111" y="50"/>
                  <a:pt x="112" y="52"/>
                </a:cubicBezTo>
                <a:cubicBezTo>
                  <a:pt x="116" y="50"/>
                  <a:pt x="116" y="50"/>
                  <a:pt x="116" y="50"/>
                </a:cubicBezTo>
                <a:cubicBezTo>
                  <a:pt x="122" y="47"/>
                  <a:pt x="125" y="52"/>
                  <a:pt x="128" y="58"/>
                </a:cubicBezTo>
                <a:cubicBezTo>
                  <a:pt x="129" y="60"/>
                  <a:pt x="129" y="60"/>
                  <a:pt x="129" y="60"/>
                </a:cubicBezTo>
                <a:cubicBezTo>
                  <a:pt x="132" y="66"/>
                  <a:pt x="135" y="71"/>
                  <a:pt x="129" y="74"/>
                </a:cubicBezTo>
                <a:close/>
                <a:moveTo>
                  <a:pt x="109" y="53"/>
                </a:moveTo>
                <a:cubicBezTo>
                  <a:pt x="108" y="52"/>
                  <a:pt x="107" y="51"/>
                  <a:pt x="106" y="50"/>
                </a:cubicBezTo>
                <a:cubicBezTo>
                  <a:pt x="105" y="50"/>
                  <a:pt x="104" y="50"/>
                  <a:pt x="104" y="50"/>
                </a:cubicBezTo>
                <a:cubicBezTo>
                  <a:pt x="104" y="50"/>
                  <a:pt x="104" y="50"/>
                  <a:pt x="104" y="50"/>
                </a:cubicBezTo>
                <a:cubicBezTo>
                  <a:pt x="104" y="50"/>
                  <a:pt x="104" y="50"/>
                  <a:pt x="104" y="50"/>
                </a:cubicBezTo>
                <a:cubicBezTo>
                  <a:pt x="103" y="50"/>
                  <a:pt x="103" y="51"/>
                  <a:pt x="103" y="51"/>
                </a:cubicBezTo>
                <a:cubicBezTo>
                  <a:pt x="103" y="51"/>
                  <a:pt x="103" y="51"/>
                  <a:pt x="103" y="51"/>
                </a:cubicBezTo>
                <a:cubicBezTo>
                  <a:pt x="103" y="51"/>
                  <a:pt x="103" y="51"/>
                  <a:pt x="103" y="51"/>
                </a:cubicBezTo>
                <a:cubicBezTo>
                  <a:pt x="103" y="51"/>
                  <a:pt x="103" y="51"/>
                  <a:pt x="103" y="51"/>
                </a:cubicBezTo>
                <a:cubicBezTo>
                  <a:pt x="103" y="51"/>
                  <a:pt x="103" y="51"/>
                  <a:pt x="103" y="52"/>
                </a:cubicBezTo>
                <a:cubicBezTo>
                  <a:pt x="103" y="52"/>
                  <a:pt x="103" y="52"/>
                  <a:pt x="103" y="52"/>
                </a:cubicBezTo>
                <a:cubicBezTo>
                  <a:pt x="103" y="52"/>
                  <a:pt x="103" y="52"/>
                  <a:pt x="103" y="52"/>
                </a:cubicBezTo>
                <a:cubicBezTo>
                  <a:pt x="103" y="52"/>
                  <a:pt x="103" y="52"/>
                  <a:pt x="103" y="52"/>
                </a:cubicBezTo>
                <a:cubicBezTo>
                  <a:pt x="102" y="52"/>
                  <a:pt x="102" y="52"/>
                  <a:pt x="102" y="52"/>
                </a:cubicBezTo>
                <a:cubicBezTo>
                  <a:pt x="102" y="53"/>
                  <a:pt x="100" y="54"/>
                  <a:pt x="99" y="54"/>
                </a:cubicBezTo>
                <a:cubicBezTo>
                  <a:pt x="99" y="54"/>
                  <a:pt x="99" y="54"/>
                  <a:pt x="99" y="55"/>
                </a:cubicBezTo>
                <a:cubicBezTo>
                  <a:pt x="98" y="56"/>
                  <a:pt x="99" y="58"/>
                  <a:pt x="100" y="59"/>
                </a:cubicBezTo>
                <a:lnTo>
                  <a:pt x="109" y="53"/>
                </a:lnTo>
                <a:close/>
                <a:moveTo>
                  <a:pt x="27" y="15"/>
                </a:moveTo>
                <a:cubicBezTo>
                  <a:pt x="27" y="15"/>
                  <a:pt x="27" y="16"/>
                  <a:pt x="27" y="16"/>
                </a:cubicBezTo>
                <a:cubicBezTo>
                  <a:pt x="27" y="16"/>
                  <a:pt x="27" y="16"/>
                  <a:pt x="27" y="16"/>
                </a:cubicBezTo>
                <a:cubicBezTo>
                  <a:pt x="27" y="17"/>
                  <a:pt x="27" y="17"/>
                  <a:pt x="27" y="17"/>
                </a:cubicBezTo>
                <a:cubicBezTo>
                  <a:pt x="27" y="17"/>
                  <a:pt x="27" y="18"/>
                  <a:pt x="27" y="18"/>
                </a:cubicBezTo>
                <a:cubicBezTo>
                  <a:pt x="27" y="18"/>
                  <a:pt x="27" y="18"/>
                  <a:pt x="27" y="19"/>
                </a:cubicBezTo>
                <a:cubicBezTo>
                  <a:pt x="28" y="19"/>
                  <a:pt x="28" y="19"/>
                  <a:pt x="28" y="19"/>
                </a:cubicBezTo>
                <a:cubicBezTo>
                  <a:pt x="28" y="19"/>
                  <a:pt x="28" y="20"/>
                  <a:pt x="28" y="20"/>
                </a:cubicBezTo>
                <a:cubicBezTo>
                  <a:pt x="28" y="20"/>
                  <a:pt x="28" y="20"/>
                  <a:pt x="28" y="20"/>
                </a:cubicBezTo>
                <a:cubicBezTo>
                  <a:pt x="28" y="21"/>
                  <a:pt x="28" y="21"/>
                  <a:pt x="29" y="21"/>
                </a:cubicBezTo>
                <a:cubicBezTo>
                  <a:pt x="29" y="21"/>
                  <a:pt x="29" y="21"/>
                  <a:pt x="29" y="21"/>
                </a:cubicBezTo>
                <a:cubicBezTo>
                  <a:pt x="29" y="22"/>
                  <a:pt x="29" y="22"/>
                  <a:pt x="29" y="22"/>
                </a:cubicBezTo>
                <a:cubicBezTo>
                  <a:pt x="30" y="22"/>
                  <a:pt x="30" y="23"/>
                  <a:pt x="31" y="24"/>
                </a:cubicBezTo>
                <a:cubicBezTo>
                  <a:pt x="31" y="24"/>
                  <a:pt x="31" y="24"/>
                  <a:pt x="31" y="24"/>
                </a:cubicBezTo>
                <a:cubicBezTo>
                  <a:pt x="31" y="24"/>
                  <a:pt x="32" y="24"/>
                  <a:pt x="32" y="24"/>
                </a:cubicBezTo>
                <a:cubicBezTo>
                  <a:pt x="32" y="24"/>
                  <a:pt x="32" y="24"/>
                  <a:pt x="32" y="25"/>
                </a:cubicBezTo>
                <a:cubicBezTo>
                  <a:pt x="33" y="25"/>
                  <a:pt x="34" y="26"/>
                  <a:pt x="35" y="26"/>
                </a:cubicBezTo>
                <a:cubicBezTo>
                  <a:pt x="35" y="26"/>
                  <a:pt x="35" y="26"/>
                  <a:pt x="35" y="26"/>
                </a:cubicBezTo>
                <a:cubicBezTo>
                  <a:pt x="35" y="26"/>
                  <a:pt x="35" y="26"/>
                  <a:pt x="35" y="26"/>
                </a:cubicBezTo>
                <a:cubicBezTo>
                  <a:pt x="36" y="26"/>
                  <a:pt x="37" y="27"/>
                  <a:pt x="37" y="27"/>
                </a:cubicBezTo>
                <a:cubicBezTo>
                  <a:pt x="37" y="27"/>
                  <a:pt x="37" y="27"/>
                  <a:pt x="37" y="27"/>
                </a:cubicBezTo>
                <a:cubicBezTo>
                  <a:pt x="38" y="27"/>
                  <a:pt x="38" y="27"/>
                  <a:pt x="39" y="27"/>
                </a:cubicBezTo>
                <a:cubicBezTo>
                  <a:pt x="39" y="27"/>
                  <a:pt x="39" y="27"/>
                  <a:pt x="39" y="27"/>
                </a:cubicBezTo>
                <a:cubicBezTo>
                  <a:pt x="39" y="27"/>
                  <a:pt x="40" y="27"/>
                  <a:pt x="40" y="27"/>
                </a:cubicBezTo>
                <a:cubicBezTo>
                  <a:pt x="48" y="27"/>
                  <a:pt x="54" y="21"/>
                  <a:pt x="54" y="13"/>
                </a:cubicBezTo>
                <a:cubicBezTo>
                  <a:pt x="54" y="13"/>
                  <a:pt x="54" y="13"/>
                  <a:pt x="54" y="12"/>
                </a:cubicBezTo>
                <a:cubicBezTo>
                  <a:pt x="54" y="12"/>
                  <a:pt x="54" y="12"/>
                  <a:pt x="54" y="12"/>
                </a:cubicBezTo>
                <a:cubicBezTo>
                  <a:pt x="54" y="11"/>
                  <a:pt x="54" y="11"/>
                  <a:pt x="54" y="11"/>
                </a:cubicBezTo>
                <a:cubicBezTo>
                  <a:pt x="54" y="11"/>
                  <a:pt x="54" y="11"/>
                  <a:pt x="54" y="10"/>
                </a:cubicBezTo>
                <a:cubicBezTo>
                  <a:pt x="54" y="10"/>
                  <a:pt x="54" y="10"/>
                  <a:pt x="54" y="10"/>
                </a:cubicBezTo>
                <a:cubicBezTo>
                  <a:pt x="54" y="9"/>
                  <a:pt x="54" y="9"/>
                  <a:pt x="54" y="9"/>
                </a:cubicBezTo>
                <a:cubicBezTo>
                  <a:pt x="54" y="9"/>
                  <a:pt x="53" y="8"/>
                  <a:pt x="53" y="8"/>
                </a:cubicBezTo>
                <a:cubicBezTo>
                  <a:pt x="53" y="8"/>
                  <a:pt x="53" y="8"/>
                  <a:pt x="53" y="8"/>
                </a:cubicBezTo>
                <a:cubicBezTo>
                  <a:pt x="53" y="7"/>
                  <a:pt x="53" y="7"/>
                  <a:pt x="53" y="7"/>
                </a:cubicBezTo>
                <a:cubicBezTo>
                  <a:pt x="53" y="7"/>
                  <a:pt x="53" y="7"/>
                  <a:pt x="52" y="6"/>
                </a:cubicBezTo>
                <a:cubicBezTo>
                  <a:pt x="52" y="6"/>
                  <a:pt x="52" y="6"/>
                  <a:pt x="52" y="6"/>
                </a:cubicBezTo>
                <a:cubicBezTo>
                  <a:pt x="52" y="6"/>
                  <a:pt x="52" y="6"/>
                  <a:pt x="52" y="5"/>
                </a:cubicBezTo>
                <a:cubicBezTo>
                  <a:pt x="52" y="5"/>
                  <a:pt x="52" y="5"/>
                  <a:pt x="52" y="5"/>
                </a:cubicBezTo>
                <a:cubicBezTo>
                  <a:pt x="51" y="4"/>
                  <a:pt x="50" y="4"/>
                  <a:pt x="50" y="3"/>
                </a:cubicBezTo>
                <a:cubicBezTo>
                  <a:pt x="50" y="3"/>
                  <a:pt x="50" y="3"/>
                  <a:pt x="50" y="3"/>
                </a:cubicBezTo>
                <a:cubicBezTo>
                  <a:pt x="49" y="3"/>
                  <a:pt x="49" y="3"/>
                  <a:pt x="49" y="2"/>
                </a:cubicBezTo>
                <a:cubicBezTo>
                  <a:pt x="49" y="2"/>
                  <a:pt x="49" y="2"/>
                  <a:pt x="49" y="2"/>
                </a:cubicBezTo>
                <a:cubicBezTo>
                  <a:pt x="48" y="2"/>
                  <a:pt x="47" y="1"/>
                  <a:pt x="46" y="1"/>
                </a:cubicBezTo>
                <a:cubicBezTo>
                  <a:pt x="46" y="1"/>
                  <a:pt x="46" y="1"/>
                  <a:pt x="46" y="1"/>
                </a:cubicBezTo>
                <a:cubicBezTo>
                  <a:pt x="46" y="1"/>
                  <a:pt x="45" y="0"/>
                  <a:pt x="45" y="0"/>
                </a:cubicBezTo>
                <a:cubicBezTo>
                  <a:pt x="45" y="0"/>
                  <a:pt x="45" y="0"/>
                  <a:pt x="45" y="0"/>
                </a:cubicBezTo>
                <a:cubicBezTo>
                  <a:pt x="44" y="0"/>
                  <a:pt x="44" y="0"/>
                  <a:pt x="44" y="0"/>
                </a:cubicBezTo>
                <a:cubicBezTo>
                  <a:pt x="43" y="0"/>
                  <a:pt x="43" y="0"/>
                  <a:pt x="43" y="0"/>
                </a:cubicBezTo>
                <a:cubicBezTo>
                  <a:pt x="43" y="0"/>
                  <a:pt x="43" y="0"/>
                  <a:pt x="42" y="0"/>
                </a:cubicBezTo>
                <a:cubicBezTo>
                  <a:pt x="42" y="0"/>
                  <a:pt x="42" y="0"/>
                  <a:pt x="42" y="0"/>
                </a:cubicBezTo>
                <a:cubicBezTo>
                  <a:pt x="41" y="0"/>
                  <a:pt x="41" y="0"/>
                  <a:pt x="40" y="0"/>
                </a:cubicBezTo>
                <a:cubicBezTo>
                  <a:pt x="33" y="0"/>
                  <a:pt x="26" y="6"/>
                  <a:pt x="26" y="13"/>
                </a:cubicBezTo>
                <a:cubicBezTo>
                  <a:pt x="26" y="14"/>
                  <a:pt x="26" y="14"/>
                  <a:pt x="26" y="15"/>
                </a:cubicBezTo>
                <a:cubicBezTo>
                  <a:pt x="26" y="15"/>
                  <a:pt x="26" y="15"/>
                  <a:pt x="27" y="15"/>
                </a:cubicBezTo>
                <a:close/>
              </a:path>
            </a:pathLst>
          </a:custGeom>
          <a:blipFill dpi="0" rotWithShape="1">
            <a:blip r:embed="rId1"/>
            <a:srcRect/>
            <a:stretch>
              <a:fillRect/>
            </a:stretch>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文本框 1"/>
          <p:cNvSpPr txBox="1"/>
          <p:nvPr/>
        </p:nvSpPr>
        <p:spPr>
          <a:xfrm>
            <a:off x="1325245" y="1185545"/>
            <a:ext cx="6494780" cy="3169285"/>
          </a:xfrm>
          <a:prstGeom prst="rect">
            <a:avLst/>
          </a:prstGeom>
          <a:noFill/>
        </p:spPr>
        <p:txBody>
          <a:bodyPr wrap="square" rtlCol="0" anchor="t">
            <a:spAutoFit/>
          </a:bodyPr>
          <a:p>
            <a:r>
              <a:rPr lang="en-US" altLang="zh-CN" sz="2000" dirty="0">
                <a:solidFill>
                  <a:srgbClr val="4D4D4D"/>
                </a:solidFill>
                <a:effectLst/>
                <a:latin typeface="-apple-system"/>
                <a:sym typeface="+mn-ea"/>
              </a:rPr>
              <a:t>RBAC</a:t>
            </a:r>
            <a:r>
              <a:rPr lang="zh-CN" altLang="en-US" sz="2000" dirty="0">
                <a:solidFill>
                  <a:srgbClr val="4D4D4D"/>
                </a:solidFill>
                <a:effectLst/>
                <a:latin typeface="-apple-system"/>
                <a:sym typeface="+mn-ea"/>
              </a:rPr>
              <a:t>支持三个著名的安全原则：最小权限原则、责任分离原则和数据抽象原则</a:t>
            </a:r>
            <a:endParaRPr lang="en-US" altLang="zh-CN" sz="2000" b="0" i="0" dirty="0">
              <a:solidFill>
                <a:srgbClr val="4D4D4D"/>
              </a:solidFill>
              <a:effectLst/>
              <a:latin typeface="-apple-system"/>
            </a:endParaRPr>
          </a:p>
          <a:p>
            <a:pPr lvl="1">
              <a:buFont typeface="Arial" panose="020B0604020202090204" pitchFamily="34" charset="0"/>
              <a:buChar char="•"/>
            </a:pPr>
            <a:r>
              <a:rPr lang="zh-CN" altLang="en-US" sz="2000" dirty="0">
                <a:solidFill>
                  <a:srgbClr val="333333"/>
                </a:solidFill>
                <a:effectLst/>
                <a:latin typeface="-apple-system"/>
                <a:sym typeface="+mn-ea"/>
              </a:rPr>
              <a:t>最小权限原则：</a:t>
            </a:r>
            <a:r>
              <a:rPr lang="en-US" altLang="zh-CN" sz="2000" dirty="0">
                <a:solidFill>
                  <a:srgbClr val="333333"/>
                </a:solidFill>
                <a:effectLst/>
                <a:latin typeface="-apple-system"/>
                <a:sym typeface="+mn-ea"/>
              </a:rPr>
              <a:t>RBAC</a:t>
            </a:r>
            <a:r>
              <a:rPr lang="zh-CN" altLang="en-US" sz="2000" dirty="0">
                <a:solidFill>
                  <a:srgbClr val="333333"/>
                </a:solidFill>
                <a:effectLst/>
                <a:latin typeface="-apple-system"/>
                <a:sym typeface="+mn-ea"/>
              </a:rPr>
              <a:t>可以将角色配置成其完成任务所需的最小权限集合</a:t>
            </a:r>
            <a:endParaRPr lang="zh-CN" altLang="en-US" sz="2000" b="0" i="0" dirty="0">
              <a:solidFill>
                <a:srgbClr val="333333"/>
              </a:solidFill>
              <a:effectLst/>
              <a:latin typeface="-apple-system"/>
            </a:endParaRPr>
          </a:p>
          <a:p>
            <a:pPr lvl="1">
              <a:buFont typeface="Arial" panose="020B0604020202090204" pitchFamily="34" charset="0"/>
              <a:buChar char="•"/>
            </a:pPr>
            <a:r>
              <a:rPr lang="zh-CN" altLang="en-US" sz="2000" dirty="0">
                <a:solidFill>
                  <a:srgbClr val="333333"/>
                </a:solidFill>
                <a:effectLst/>
                <a:latin typeface="-apple-system"/>
                <a:sym typeface="+mn-ea"/>
              </a:rPr>
              <a:t>责任分离原则：可以通过调用相互独立互斥的角色来共同完成敏感的任务，例如要求一个计账员和财务管理员共同参与统一过账操作</a:t>
            </a:r>
            <a:endParaRPr lang="zh-CN" altLang="en-US" sz="2000" b="0" i="0" dirty="0">
              <a:solidFill>
                <a:srgbClr val="333333"/>
              </a:solidFill>
              <a:effectLst/>
              <a:latin typeface="-apple-system"/>
            </a:endParaRPr>
          </a:p>
          <a:p>
            <a:pPr lvl="1">
              <a:buFont typeface="Arial" panose="020B0604020202090204" pitchFamily="34" charset="0"/>
              <a:buChar char="•"/>
            </a:pPr>
            <a:r>
              <a:rPr lang="zh-CN" altLang="en-US" sz="2000" dirty="0">
                <a:solidFill>
                  <a:srgbClr val="333333"/>
                </a:solidFill>
                <a:effectLst/>
                <a:latin typeface="-apple-system"/>
                <a:sym typeface="+mn-ea"/>
              </a:rPr>
              <a:t>数据抽象原则：可以通过权限的抽象来体现，例如财务操作用借款、存款等抽象权限，而不是使用典型的读、写、执行权限</a:t>
            </a:r>
            <a:endParaRPr lang="zh-CN" altLang="en-US" sz="2000"/>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3600"/>
                                  </p:stCondLst>
                                  <p:childTnLst>
                                    <p:set>
                                      <p:cBhvr>
                                        <p:cTn id="9" dur="1" fill="hold">
                                          <p:stCondLst>
                                            <p:cond delay="0"/>
                                          </p:stCondLst>
                                        </p:cTn>
                                        <p:tgtEl>
                                          <p:spTgt spid="9230"/>
                                        </p:tgtEl>
                                        <p:attrNameLst>
                                          <p:attrName>style.visibility</p:attrName>
                                        </p:attrNameLst>
                                      </p:cBhvr>
                                      <p:to>
                                        <p:strVal val="visible"/>
                                      </p:to>
                                    </p:set>
                                    <p:animEffect transition="in" filter="fade">
                                      <p:cBhvr>
                                        <p:cTn id="10" dur="500"/>
                                        <p:tgtEl>
                                          <p:spTgt spid="9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0" grpId="0" bldLvl="0" animBg="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3176</Words>
  <Application>WPS 演示</Application>
  <PresentationFormat>全屏显示(16:9)</PresentationFormat>
  <Paragraphs>177</Paragraphs>
  <Slides>30</Slides>
  <Notes>28</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30</vt:i4>
      </vt:variant>
    </vt:vector>
  </HeadingPairs>
  <TitlesOfParts>
    <vt:vector size="48" baseType="lpstr">
      <vt:lpstr>Arial</vt:lpstr>
      <vt:lpstr>方正书宋_GBK</vt:lpstr>
      <vt:lpstr>Wingdings</vt:lpstr>
      <vt:lpstr>宋体</vt:lpstr>
      <vt:lpstr>汉仪书宋二KW</vt:lpstr>
      <vt:lpstr>Cooper Std Black</vt:lpstr>
      <vt:lpstr>苹方-简</vt:lpstr>
      <vt:lpstr>Open Sans Light</vt:lpstr>
      <vt:lpstr>Open Sans</vt:lpstr>
      <vt:lpstr>微软雅黑</vt:lpstr>
      <vt:lpstr>汉仪旗黑</vt:lpstr>
      <vt:lpstr>-apple-system</vt:lpstr>
      <vt:lpstr>宋体</vt:lpstr>
      <vt:lpstr>Arial Unicode MS</vt:lpstr>
      <vt:lpstr>Calibri</vt:lpstr>
      <vt:lpstr>Helvetica Neue</vt:lpstr>
      <vt:lpstr>Thonburi</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熊猫办公PPT</dc:title>
  <dc:creator>熊猫办公</dc:creator>
  <cp:lastModifiedBy>yuhongyi</cp:lastModifiedBy>
  <cp:revision>15</cp:revision>
  <dcterms:created xsi:type="dcterms:W3CDTF">2020-11-17T08:53:02Z</dcterms:created>
  <dcterms:modified xsi:type="dcterms:W3CDTF">2020-11-17T08:53:02Z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