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3"/>
  </p:handoutMasterIdLst>
  <p:sldIdLst>
    <p:sldId id="258" r:id="rId3"/>
    <p:sldId id="259" r:id="rId5"/>
    <p:sldId id="260" r:id="rId6"/>
    <p:sldId id="261" r:id="rId7"/>
    <p:sldId id="262" r:id="rId8"/>
    <p:sldId id="263" r:id="rId9"/>
    <p:sldId id="264" r:id="rId10"/>
    <p:sldId id="265" r:id="rId11"/>
    <p:sldId id="271" r:id="rId12"/>
    <p:sldId id="273" r:id="rId13"/>
    <p:sldId id="274" r:id="rId14"/>
    <p:sldId id="276" r:id="rId15"/>
    <p:sldId id="279" r:id="rId16"/>
    <p:sldId id="284" r:id="rId17"/>
    <p:sldId id="285" r:id="rId18"/>
    <p:sldId id="270" r:id="rId19"/>
    <p:sldId id="266" r:id="rId20"/>
    <p:sldId id="268" r:id="rId21"/>
    <p:sldId id="269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</p:showPr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25"/>
        <p:guide pos="3887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handoutMaster" Target="handoutMasters/handoutMaster1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  <p:sp>
        <p:nvSpPr>
          <p:cNvPr id="37892" name="灯片编号占位符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12D22D5-302B-40AB-9DD2-9B1C79116E06}" type="slidenum">
              <a:rPr lang="zh-CN" altLang="en-US" smtClean="0"/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  <p:sp>
        <p:nvSpPr>
          <p:cNvPr id="39940" name="灯片编号占位符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BC52BD4-4363-4F8D-A54F-C1F3BCA39154}" type="slidenum">
              <a:rPr lang="zh-CN" altLang="en-US" smtClean="0"/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  <p:sp>
        <p:nvSpPr>
          <p:cNvPr id="39940" name="灯片编号占位符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BC52BD4-4363-4F8D-A54F-C1F3BCA39154}" type="slidenum">
              <a:rPr lang="zh-CN" altLang="en-US" smtClean="0"/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  <p:sp>
        <p:nvSpPr>
          <p:cNvPr id="39940" name="灯片编号占位符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BC52BD4-4363-4F8D-A54F-C1F3BCA39154}" type="slidenum">
              <a:rPr lang="zh-CN" altLang="en-US" smtClean="0"/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  <p:sp>
        <p:nvSpPr>
          <p:cNvPr id="39940" name="灯片编号占位符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BC52BD4-4363-4F8D-A54F-C1F3BCA39154}" type="slidenum">
              <a:rPr lang="zh-CN" altLang="en-US" smtClean="0"/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  <p:sp>
        <p:nvSpPr>
          <p:cNvPr id="39940" name="灯片编号占位符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BC52BD4-4363-4F8D-A54F-C1F3BCA39154}" type="slidenum">
              <a:rPr lang="zh-CN" altLang="en-US" smtClean="0"/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  <p:sp>
        <p:nvSpPr>
          <p:cNvPr id="39940" name="灯片编号占位符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BC52BD4-4363-4F8D-A54F-C1F3BCA39154}" type="slidenum">
              <a:rPr lang="zh-CN" altLang="en-US" smtClean="0"/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  <p:sp>
        <p:nvSpPr>
          <p:cNvPr id="39940" name="灯片编号占位符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BC52BD4-4363-4F8D-A54F-C1F3BCA39154}" type="slidenum">
              <a:rPr lang="zh-CN" altLang="en-US" smtClean="0"/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C2189B9-CDB3-4E18-AE16-9DD82F107867}" type="slidenum">
              <a:rPr lang="zh-CN" altLang="en-US" smtClean="0"/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  <p:sp>
        <p:nvSpPr>
          <p:cNvPr id="39940" name="灯片编号占位符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BC52BD4-4363-4F8D-A54F-C1F3BCA39154}" type="slidenum">
              <a:rPr lang="zh-CN" altLang="en-US" smtClean="0"/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  <p:sp>
        <p:nvSpPr>
          <p:cNvPr id="39940" name="灯片编号占位符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BC52BD4-4363-4F8D-A54F-C1F3BCA39154}" type="slidenum">
              <a:rPr lang="zh-CN" altLang="en-US" smtClean="0"/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en-US" altLang="zh-CN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C3BAAAC-28FD-48A5-823E-56680CDF4C9E}" type="slidenum">
              <a:rPr lang="zh-CN" altLang="en-US" smtClean="0"/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C3BAAAC-28FD-48A5-823E-56680CDF4C9E}" type="slidenum">
              <a:rPr lang="zh-CN" altLang="en-US" smtClean="0"/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C2189B9-CDB3-4E18-AE16-9DD82F107867}" type="slidenum">
              <a:rPr lang="zh-CN" altLang="en-US" smtClean="0"/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  <p:sp>
        <p:nvSpPr>
          <p:cNvPr id="39940" name="灯片编号占位符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BC52BD4-4363-4F8D-A54F-C1F3BCA39154}" type="slidenum">
              <a:rPr lang="zh-CN" altLang="en-US" smtClean="0"/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  <p:sp>
        <p:nvSpPr>
          <p:cNvPr id="39940" name="灯片编号占位符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BC52BD4-4363-4F8D-A54F-C1F3BCA39154}" type="slidenum">
              <a:rPr lang="zh-CN" altLang="en-US" smtClean="0"/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  <p:sp>
        <p:nvSpPr>
          <p:cNvPr id="39940" name="灯片编号占位符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BC52BD4-4363-4F8D-A54F-C1F3BCA39154}" type="slidenum">
              <a:rPr lang="zh-CN" altLang="en-US" smtClean="0"/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  <p:sp>
        <p:nvSpPr>
          <p:cNvPr id="39940" name="灯片编号占位符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BC52BD4-4363-4F8D-A54F-C1F3BCA39154}" type="slidenum">
              <a:rPr lang="zh-CN" altLang="en-US" smtClean="0"/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  <p:sp>
        <p:nvSpPr>
          <p:cNvPr id="39940" name="灯片编号占位符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BC52BD4-4363-4F8D-A54F-C1F3BCA39154}" type="slidenum">
              <a:rPr lang="zh-CN" altLang="en-US" smtClean="0"/>
            </a:fld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5.xml"/><Relationship Id="rId8" Type="http://schemas.openxmlformats.org/officeDocument/2006/relationships/slideLayout" Target="../slideLayouts/slideLayout4.xml"/><Relationship Id="rId7" Type="http://schemas.openxmlformats.org/officeDocument/2006/relationships/image" Target="../media/image32.png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.xml"/><Relationship Id="rId7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92580" y="528320"/>
            <a:ext cx="2763520" cy="49949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1865" dirty="0">
                <a:blipFill dpi="0" rotWithShape="1">
                  <a:blip r:embed="rId1"/>
                  <a:srcRect/>
                  <a:stretch>
                    <a:fillRect/>
                  </a:stretch>
                </a:blipFill>
                <a:latin typeface="Cooper Std Black" pitchFamily="18" charset="0"/>
              </a:rPr>
              <a:t>1</a:t>
            </a:r>
            <a:endParaRPr lang="zh-CN" altLang="en-US" sz="31865" dirty="0">
              <a:blipFill dpi="0" rotWithShape="1">
                <a:blip r:embed="rId1"/>
                <a:srcRect/>
                <a:stretch>
                  <a:fillRect/>
                </a:stretch>
              </a:blipFill>
              <a:latin typeface="Cooper Std Black" pitchFamily="18" charset="0"/>
            </a:endParaRPr>
          </a:p>
        </p:txBody>
      </p:sp>
      <p:sp>
        <p:nvSpPr>
          <p:cNvPr id="4" name="Rectangle 17"/>
          <p:cNvSpPr/>
          <p:nvPr/>
        </p:nvSpPr>
        <p:spPr>
          <a:xfrm>
            <a:off x="4992370" y="2762885"/>
            <a:ext cx="4429760" cy="829945"/>
          </a:xfrm>
          <a:prstGeom prst="rect">
            <a:avLst/>
          </a:prstGeom>
          <a:ln w="31750">
            <a:noFill/>
          </a:ln>
          <a:effectLst>
            <a:outerShdw blurRad="50800" dist="25400" dir="2700000" algn="ctr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zh-CN" sz="48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" panose="020B0606030504020204" pitchFamily="34" charset="0"/>
              </a:rPr>
              <a:t>三个重要概念</a:t>
            </a:r>
            <a:endParaRPr lang="zh-CN" sz="4800" b="1" i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" panose="020B0606030504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4895215" y="3814445"/>
            <a:ext cx="5147945" cy="29845"/>
          </a:xfrm>
          <a:prstGeom prst="line">
            <a:avLst/>
          </a:prstGeom>
          <a:ln w="31750">
            <a:solidFill>
              <a:schemeClr val="bg2">
                <a:lumMod val="50000"/>
              </a:schemeClr>
            </a:solidFill>
          </a:ln>
          <a:effectLst>
            <a:outerShdw blurRad="50800" dist="25400" dir="2700000" algn="ctr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6628130" y="4017010"/>
            <a:ext cx="27228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i="1"/>
              <a:t>认证、会话、授权概念</a:t>
            </a:r>
            <a:endParaRPr lang="zh-CN" altLang="en-US" i="1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  <p:bldLst>
      <p:bldP spid="2" grpId="0"/>
      <p:bldP spid="4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831272" y="214419"/>
            <a:ext cx="10761288" cy="500380"/>
            <a:chOff x="715368" y="267494"/>
            <a:chExt cx="8070966" cy="375285"/>
          </a:xfrm>
          <a:effectLst>
            <a:outerShdw blurRad="38100" dist="38100" dir="2700000" algn="ctr" rotWithShape="0">
              <a:srgbClr val="000000">
                <a:alpha val="25000"/>
              </a:srgbClr>
            </a:outerShdw>
          </a:effectLst>
        </p:grpSpPr>
        <p:sp>
          <p:nvSpPr>
            <p:cNvPr id="15" name="Rectangle 17"/>
            <p:cNvSpPr/>
            <p:nvPr/>
          </p:nvSpPr>
          <p:spPr>
            <a:xfrm>
              <a:off x="2636560" y="267494"/>
              <a:ext cx="3832860" cy="3752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sz="2660" b="1" dirty="0">
                  <a:latin typeface="微软雅黑" panose="020B0503020204020204" charset="-122"/>
                  <a:ea typeface="微软雅黑" panose="020B0503020204020204" charset="-122"/>
                  <a:cs typeface="Open Sans" panose="020B0606030504020204" pitchFamily="34" charset="0"/>
                  <a:sym typeface="+mn-ea"/>
                </a:rPr>
                <a:t>基于Session的授权</a:t>
              </a:r>
              <a:r>
                <a:rPr lang="zh-CN" sz="2660" b="1" dirty="0">
                  <a:latin typeface="微软雅黑" panose="020B0503020204020204" charset="-122"/>
                  <a:ea typeface="微软雅黑" panose="020B0503020204020204" charset="-122"/>
                  <a:cs typeface="Open Sans" panose="020B0606030504020204" pitchFamily="34" charset="0"/>
                  <a:sym typeface="+mn-ea"/>
                </a:rPr>
                <a:t>认证</a:t>
              </a:r>
              <a:endParaRPr lang="en-US" sz="2665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" panose="020B0606030504020204" pitchFamily="34" charset="0"/>
              </a:endParaRPr>
            </a:p>
          </p:txBody>
        </p:sp>
        <p:cxnSp>
          <p:nvCxnSpPr>
            <p:cNvPr id="16" name="直接连接符 15"/>
            <p:cNvCxnSpPr/>
            <p:nvPr/>
          </p:nvCxnSpPr>
          <p:spPr>
            <a:xfrm>
              <a:off x="715368" y="455494"/>
              <a:ext cx="2088232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6256494" y="453390"/>
              <a:ext cx="2529840" cy="1905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/>
          <p:cNvSpPr txBox="1"/>
          <p:nvPr/>
        </p:nvSpPr>
        <p:spPr>
          <a:xfrm>
            <a:off x="831215" y="789940"/>
            <a:ext cx="531685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>
                <a:solidFill>
                  <a:srgbClr val="FF0000"/>
                </a:solidFill>
              </a:rPr>
              <a:t>实现会话功能</a:t>
            </a:r>
            <a:endParaRPr lang="zh-CN" altLang="en-US" sz="3200">
              <a:solidFill>
                <a:srgbClr val="FF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15645" y="1373505"/>
            <a:ext cx="1122108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zh-CN" altLang="en-US"/>
              <a:t>增加会话控制</a:t>
            </a:r>
            <a:endParaRPr lang="zh-CN" altLang="en-US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/>
              <a:t>在UserDto中定义一个</a:t>
            </a:r>
            <a:r>
              <a:rPr lang="zh-CN" altLang="en-US">
                <a:solidFill>
                  <a:srgbClr val="FF0000"/>
                </a:solidFill>
              </a:rPr>
              <a:t>SESSION_USER_KEY</a:t>
            </a:r>
            <a:r>
              <a:rPr lang="zh-CN" altLang="en-US"/>
              <a:t>，作为Session中存放登录用户信息的key。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0930" y="2018665"/>
            <a:ext cx="8444865" cy="464185"/>
          </a:xfrm>
          <a:prstGeom prst="rect">
            <a:avLst/>
          </a:prstGeom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8" name="文本框 7"/>
          <p:cNvSpPr txBox="1"/>
          <p:nvPr/>
        </p:nvSpPr>
        <p:spPr>
          <a:xfrm>
            <a:off x="191135" y="2632710"/>
            <a:ext cx="1195768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修改LoginController，认证成功后，将用户信息放入当前会话。增加用户登出方法，登出时将session置为失效。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565" y="3150870"/>
            <a:ext cx="10009505" cy="3606800"/>
          </a:xfrm>
          <a:prstGeom prst="rect">
            <a:avLst/>
          </a:prstGeom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  <p:transition spd="slow">
    <p:blinds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73710" y="196850"/>
            <a:ext cx="11244580" cy="8655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40000"/>
              </a:lnSpc>
            </a:pPr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zh-CN" altLang="en-US"/>
              <a:t>增加测试资源</a:t>
            </a:r>
            <a:endParaRPr lang="zh-CN" altLang="en-US"/>
          </a:p>
          <a:p>
            <a:pPr>
              <a:lnSpc>
                <a:spcPct val="140000"/>
              </a:lnSpc>
            </a:pPr>
            <a:r>
              <a:rPr lang="zh-CN" altLang="en-US"/>
              <a:t>修改LoginController，增加测试资源1，它从</a:t>
            </a:r>
            <a:r>
              <a:rPr lang="zh-CN" altLang="en-US">
                <a:solidFill>
                  <a:srgbClr val="FF0000"/>
                </a:solidFill>
              </a:rPr>
              <a:t>当前会话session</a:t>
            </a:r>
            <a:r>
              <a:rPr lang="zh-CN" altLang="en-US"/>
              <a:t>中</a:t>
            </a:r>
            <a:r>
              <a:rPr lang="zh-CN" altLang="en-US">
                <a:solidFill>
                  <a:schemeClr val="tx1"/>
                </a:solidFill>
              </a:rPr>
              <a:t>获取</a:t>
            </a:r>
            <a:r>
              <a:rPr lang="zh-CN" altLang="en-US">
                <a:solidFill>
                  <a:srgbClr val="FF0000"/>
                </a:solidFill>
              </a:rPr>
              <a:t>当前登录用户</a:t>
            </a:r>
            <a:r>
              <a:rPr lang="zh-CN" altLang="en-US"/>
              <a:t>，并返回提示信息给前台。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65760" y="4933315"/>
            <a:ext cx="5483860" cy="8655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40000"/>
              </a:lnSpc>
            </a:pPr>
            <a:r>
              <a:rPr lang="zh-CN"/>
              <a:t>至此，简单的</a:t>
            </a:r>
            <a:r>
              <a:rPr lang="zh-CN">
                <a:solidFill>
                  <a:srgbClr val="FF0000"/>
                </a:solidFill>
              </a:rPr>
              <a:t>会话</a:t>
            </a:r>
            <a:r>
              <a:rPr lang="zh-CN"/>
              <a:t>过程就实现了，运行结果：</a:t>
            </a:r>
            <a:endParaRPr lang="en-US" altLang="zh-CN">
              <a:sym typeface="+mn-ea"/>
            </a:endParaRPr>
          </a:p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endParaRPr lang="en-US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6193155" y="5485765"/>
            <a:ext cx="27927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匿名人想访问资源</a:t>
            </a:r>
            <a:r>
              <a:rPr lang="en-US" altLang="zh-CN">
                <a:sym typeface="+mn-ea"/>
              </a:rPr>
              <a:t>/r/r1</a:t>
            </a:r>
            <a:endParaRPr lang="en-US" altLang="zh-CN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7850" y="1118870"/>
            <a:ext cx="10534015" cy="3814445"/>
          </a:xfrm>
          <a:prstGeom prst="rect">
            <a:avLst/>
          </a:prstGeom>
          <a:ln w="1905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6300" y="5375275"/>
            <a:ext cx="2352675" cy="53340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315" y="6046470"/>
            <a:ext cx="2900680" cy="58610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5310" y="6030595"/>
            <a:ext cx="2604135" cy="60198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28" name="文本框 27"/>
          <p:cNvSpPr txBox="1"/>
          <p:nvPr/>
        </p:nvSpPr>
        <p:spPr>
          <a:xfrm>
            <a:off x="366395" y="5430520"/>
            <a:ext cx="5483225" cy="4781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李四登录后，可以访问属于资源</a:t>
            </a:r>
            <a:r>
              <a:rPr lang="en-US" altLang="zh-CN">
                <a:sym typeface="+mn-ea"/>
              </a:rPr>
              <a:t>/r/r1</a:t>
            </a:r>
            <a:endParaRPr lang="en-US" altLang="zh-CN"/>
          </a:p>
        </p:txBody>
      </p:sp>
      <p:sp>
        <p:nvSpPr>
          <p:cNvPr id="9" name="右箭头 8"/>
          <p:cNvSpPr/>
          <p:nvPr/>
        </p:nvSpPr>
        <p:spPr>
          <a:xfrm>
            <a:off x="3267075" y="6052820"/>
            <a:ext cx="938530" cy="558165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右箭头 1"/>
          <p:cNvSpPr/>
          <p:nvPr/>
        </p:nvSpPr>
        <p:spPr>
          <a:xfrm>
            <a:off x="8909050" y="5350510"/>
            <a:ext cx="857250" cy="558165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831272" y="214419"/>
            <a:ext cx="10761288" cy="500380"/>
            <a:chOff x="715368" y="267494"/>
            <a:chExt cx="8070966" cy="375285"/>
          </a:xfrm>
          <a:effectLst>
            <a:outerShdw blurRad="38100" dist="38100" dir="2700000" algn="ctr" rotWithShape="0">
              <a:srgbClr val="000000">
                <a:alpha val="25000"/>
              </a:srgbClr>
            </a:outerShdw>
          </a:effectLst>
        </p:grpSpPr>
        <p:sp>
          <p:nvSpPr>
            <p:cNvPr id="15" name="Rectangle 17"/>
            <p:cNvSpPr/>
            <p:nvPr/>
          </p:nvSpPr>
          <p:spPr>
            <a:xfrm>
              <a:off x="2636560" y="267494"/>
              <a:ext cx="3832860" cy="3752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sz="2660" b="1" dirty="0">
                  <a:latin typeface="微软雅黑" panose="020B0503020204020204" charset="-122"/>
                  <a:ea typeface="微软雅黑" panose="020B0503020204020204" charset="-122"/>
                  <a:cs typeface="Open Sans" panose="020B0606030504020204" pitchFamily="34" charset="0"/>
                  <a:sym typeface="+mn-ea"/>
                </a:rPr>
                <a:t>基于Session的授权</a:t>
              </a:r>
              <a:r>
                <a:rPr lang="zh-CN" sz="2660" b="1" dirty="0">
                  <a:latin typeface="微软雅黑" panose="020B0503020204020204" charset="-122"/>
                  <a:ea typeface="微软雅黑" panose="020B0503020204020204" charset="-122"/>
                  <a:cs typeface="Open Sans" panose="020B0606030504020204" pitchFamily="34" charset="0"/>
                  <a:sym typeface="+mn-ea"/>
                </a:rPr>
                <a:t>认证</a:t>
              </a:r>
              <a:endParaRPr lang="en-US" sz="2665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" panose="020B0606030504020204" pitchFamily="34" charset="0"/>
              </a:endParaRPr>
            </a:p>
          </p:txBody>
        </p:sp>
        <p:cxnSp>
          <p:nvCxnSpPr>
            <p:cNvPr id="16" name="直接连接符 15"/>
            <p:cNvCxnSpPr/>
            <p:nvPr/>
          </p:nvCxnSpPr>
          <p:spPr>
            <a:xfrm>
              <a:off x="715368" y="455494"/>
              <a:ext cx="2088232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6256494" y="453390"/>
              <a:ext cx="2529840" cy="1905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/>
          <p:cNvSpPr txBox="1"/>
          <p:nvPr/>
        </p:nvSpPr>
        <p:spPr>
          <a:xfrm>
            <a:off x="831215" y="789940"/>
            <a:ext cx="531685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>
                <a:solidFill>
                  <a:srgbClr val="FF0000"/>
                </a:solidFill>
              </a:rPr>
              <a:t>实现授权功能</a:t>
            </a:r>
            <a:endParaRPr lang="zh-CN" altLang="en-US" sz="3200">
              <a:solidFill>
                <a:srgbClr val="FF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31215" y="1373505"/>
            <a:ext cx="10253345" cy="7004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10000"/>
              </a:lnSpc>
            </a:pPr>
            <a:r>
              <a:rPr lang="en-US" altLang="zh-CN"/>
              <a:t>1</a:t>
            </a:r>
            <a:r>
              <a:rPr lang="zh-CN" altLang="en-US"/>
              <a:t>、增加权限数据</a:t>
            </a:r>
            <a:endParaRPr lang="zh-CN" altLang="en-US"/>
          </a:p>
          <a:p>
            <a:pPr>
              <a:lnSpc>
                <a:spcPct val="110000"/>
              </a:lnSpc>
            </a:pPr>
            <a:r>
              <a:rPr lang="zh-CN" altLang="en-US"/>
              <a:t>在UserDto里增加权限属性，用于表示该登录用户所拥有的权限，同时修改UserDto的构造方法。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57145" y="2073910"/>
            <a:ext cx="6015990" cy="466725"/>
          </a:xfrm>
          <a:prstGeom prst="rect">
            <a:avLst/>
          </a:prstGeom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5" name="文本框 4"/>
          <p:cNvSpPr txBox="1"/>
          <p:nvPr/>
        </p:nvSpPr>
        <p:spPr>
          <a:xfrm>
            <a:off x="831215" y="2652395"/>
            <a:ext cx="106457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并在</a:t>
            </a:r>
            <a:r>
              <a:rPr lang="zh-CN" altLang="en-US">
                <a:solidFill>
                  <a:srgbClr val="FF0000"/>
                </a:solidFill>
              </a:rPr>
              <a:t>AuthenticationServiceImpl</a:t>
            </a:r>
            <a:r>
              <a:rPr lang="zh-CN" altLang="en-US"/>
              <a:t>中为模拟用户初始化权限，其中张三给了p1权限，李四给了p2权限。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390" y="3020695"/>
            <a:ext cx="9813290" cy="3310255"/>
          </a:xfrm>
          <a:prstGeom prst="rect">
            <a:avLst/>
          </a:prstGeom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  <p:transition spd="slow">
    <p:blinds dir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07035" y="267970"/>
            <a:ext cx="11377295" cy="9772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60000"/>
              </a:lnSpc>
            </a:pP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、</a:t>
            </a:r>
            <a:r>
              <a:rPr lang="zh-CN" altLang="en-US"/>
              <a:t>增加测试资源</a:t>
            </a:r>
            <a:endParaRPr lang="zh-CN" altLang="en-US"/>
          </a:p>
          <a:p>
            <a:pPr>
              <a:lnSpc>
                <a:spcPct val="160000"/>
              </a:lnSpc>
            </a:pPr>
            <a:r>
              <a:rPr lang="zh-CN" altLang="en-US"/>
              <a:t>为了实现针对不同的用户能访问不同的资源，前提是得有多个资源，因此在</a:t>
            </a:r>
            <a:r>
              <a:rPr lang="zh-CN" altLang="en-US">
                <a:solidFill>
                  <a:schemeClr val="tx1"/>
                </a:solidFill>
              </a:rPr>
              <a:t>LoginController中</a:t>
            </a:r>
            <a:r>
              <a:rPr lang="zh-CN" altLang="en-US"/>
              <a:t>增加测试资源2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8160" y="1374775"/>
            <a:ext cx="10218420" cy="3519805"/>
          </a:xfrm>
          <a:prstGeom prst="rect">
            <a:avLst/>
          </a:prstGeom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6" name="文本框 5"/>
          <p:cNvSpPr txBox="1"/>
          <p:nvPr/>
        </p:nvSpPr>
        <p:spPr>
          <a:xfrm>
            <a:off x="407035" y="5014595"/>
            <a:ext cx="11546840" cy="1337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zh-CN" altLang="en-US"/>
              <a:t>实现授权拦截器：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在interceptor包下定义</a:t>
            </a:r>
            <a:r>
              <a:rPr lang="zh-CN" altLang="en-US">
                <a:solidFill>
                  <a:srgbClr val="FF0000"/>
                </a:solidFill>
              </a:rPr>
              <a:t>SimpleAuthenticationInterceptor拦截器</a:t>
            </a:r>
            <a:r>
              <a:rPr lang="zh-CN" altLang="en-US"/>
              <a:t>，实现授权拦截：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>
                <a:sym typeface="+mn-ea"/>
              </a:rPr>
              <a:t>①校验用户是否登录  ②校验用户是否拥有操作权限</a:t>
            </a:r>
            <a:endParaRPr lang="zh-CN" altLang="en-US"/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2810" y="178435"/>
            <a:ext cx="10079990" cy="6470650"/>
          </a:xfrm>
          <a:prstGeom prst="rect">
            <a:avLst/>
          </a:prstGeom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  <p:transition spd="slow">
    <p:blinds dir="vert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07035" y="267970"/>
            <a:ext cx="11546840" cy="8102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en-US" altLang="zh-CN"/>
              <a:t>4</a:t>
            </a:r>
            <a:r>
              <a:rPr lang="zh-CN" altLang="en-US"/>
              <a:t>、在WebConfig中配置拦截器</a:t>
            </a:r>
            <a:endParaRPr lang="zh-CN" altLang="en-US"/>
          </a:p>
          <a:p>
            <a:pPr>
              <a:lnSpc>
                <a:spcPct val="130000"/>
              </a:lnSpc>
            </a:pPr>
            <a:r>
              <a:rPr lang="zh-CN" altLang="en-US"/>
              <a:t>匹配/r/**的资源为受保护的系统资源，访问该资源的请求进入</a:t>
            </a:r>
            <a:r>
              <a:rPr lang="zh-CN" altLang="en-US">
                <a:solidFill>
                  <a:srgbClr val="FF0000"/>
                </a:solidFill>
              </a:rPr>
              <a:t>SimpleAuthenticationInterceptor拦截器</a:t>
            </a:r>
            <a:r>
              <a:rPr lang="zh-CN" altLang="en-US"/>
              <a:t>。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7205" y="1209675"/>
            <a:ext cx="10977880" cy="1673860"/>
          </a:xfrm>
          <a:prstGeom prst="rect">
            <a:avLst/>
          </a:prstGeom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7" name="文本框 6"/>
          <p:cNvSpPr txBox="1"/>
          <p:nvPr/>
        </p:nvSpPr>
        <p:spPr>
          <a:xfrm>
            <a:off x="497205" y="2995930"/>
            <a:ext cx="5483860" cy="4781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40000"/>
              </a:lnSpc>
            </a:pPr>
            <a:r>
              <a:rPr lang="zh-CN"/>
              <a:t>至此，简单的</a:t>
            </a:r>
            <a:r>
              <a:rPr lang="zh-CN">
                <a:solidFill>
                  <a:srgbClr val="FF0000"/>
                </a:solidFill>
              </a:rPr>
              <a:t>授权过程</a:t>
            </a:r>
            <a:r>
              <a:rPr lang="zh-CN"/>
              <a:t>就实现了，运行结果：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289560" y="3474085"/>
            <a:ext cx="5452110" cy="4508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</a:rPr>
              <a:t>未登录</a:t>
            </a:r>
            <a:r>
              <a:rPr lang="zh-CN" altLang="en-US"/>
              <a:t>情况下，访问/r/r1与/r/r2均提示 “请登录”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97815" y="5454015"/>
            <a:ext cx="1165606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FF0000"/>
                </a:solidFill>
              </a:rPr>
              <a:t>李四登录</a:t>
            </a:r>
            <a:r>
              <a:rPr lang="zh-CN" altLang="en-US"/>
              <a:t>情况下，由于有p2权限，因此</a:t>
            </a:r>
            <a:r>
              <a:rPr lang="zh-CN" altLang="en-US">
                <a:solidFill>
                  <a:srgbClr val="FF0000"/>
                </a:solidFill>
              </a:rPr>
              <a:t>可以访问/r/r2；</a:t>
            </a:r>
            <a:r>
              <a:rPr lang="zh-CN" altLang="en-US"/>
              <a:t>没有p1权限，访问/r/r1时提示 “</a:t>
            </a:r>
            <a:r>
              <a:rPr lang="zh-CN" altLang="en-US">
                <a:sym typeface="+mn-ea"/>
              </a:rPr>
              <a:t>没有权限，拒绝访问</a:t>
            </a:r>
            <a:r>
              <a:rPr lang="zh-CN" altLang="en-US"/>
              <a:t> “。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89560" y="4026535"/>
            <a:ext cx="11591290" cy="4508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FF0000"/>
                </a:solidFill>
                <a:sym typeface="+mn-ea"/>
              </a:rPr>
              <a:t>张三登录</a:t>
            </a:r>
            <a:r>
              <a:rPr lang="zh-CN" altLang="en-US">
                <a:sym typeface="+mn-ea"/>
              </a:rPr>
              <a:t>情况下，由于有p1权限，因此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可以访问/r/r1；</a:t>
            </a:r>
            <a:r>
              <a:rPr lang="zh-CN" altLang="en-US">
                <a:sym typeface="+mn-ea"/>
              </a:rPr>
              <a:t>没有p2权限，访问/r/r2时提示 “没有权限，拒绝访问 “。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9470" y="3401060"/>
            <a:ext cx="1258570" cy="552450"/>
          </a:xfrm>
          <a:prstGeom prst="rect">
            <a:avLst/>
          </a:prstGeom>
          <a:ln w="1905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035" y="4805045"/>
            <a:ext cx="3034665" cy="447040"/>
          </a:xfrm>
          <a:prstGeom prst="rect">
            <a:avLst/>
          </a:prstGeom>
          <a:ln w="1905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8790" y="4740275"/>
            <a:ext cx="2757170" cy="511810"/>
          </a:xfrm>
          <a:prstGeom prst="rect">
            <a:avLst/>
          </a:prstGeom>
          <a:ln w="1905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40090" y="4732020"/>
            <a:ext cx="3307715" cy="520065"/>
          </a:xfrm>
          <a:prstGeom prst="rect">
            <a:avLst/>
          </a:prstGeom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40090" y="6095365"/>
            <a:ext cx="3307715" cy="520065"/>
          </a:xfrm>
          <a:prstGeom prst="rect">
            <a:avLst/>
          </a:prstGeom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2465" y="6049010"/>
            <a:ext cx="2390140" cy="502285"/>
          </a:xfrm>
          <a:prstGeom prst="rect">
            <a:avLst/>
          </a:prstGeom>
          <a:ln w="1905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84625" y="6082030"/>
            <a:ext cx="3061335" cy="491490"/>
          </a:xfrm>
          <a:prstGeom prst="rect">
            <a:avLst/>
          </a:prstGeom>
          <a:ln w="1905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19" name="右箭头 18"/>
          <p:cNvSpPr/>
          <p:nvPr/>
        </p:nvSpPr>
        <p:spPr>
          <a:xfrm>
            <a:off x="5966460" y="3446145"/>
            <a:ext cx="977900" cy="507365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右箭头 19"/>
          <p:cNvSpPr/>
          <p:nvPr/>
        </p:nvSpPr>
        <p:spPr>
          <a:xfrm>
            <a:off x="7189470" y="4732020"/>
            <a:ext cx="977900" cy="558165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右箭头 20"/>
          <p:cNvSpPr/>
          <p:nvPr/>
        </p:nvSpPr>
        <p:spPr>
          <a:xfrm>
            <a:off x="7189470" y="6057265"/>
            <a:ext cx="977900" cy="558165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右箭头 21"/>
          <p:cNvSpPr/>
          <p:nvPr/>
        </p:nvSpPr>
        <p:spPr>
          <a:xfrm>
            <a:off x="3602990" y="4749800"/>
            <a:ext cx="594360" cy="558165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右箭头 22"/>
          <p:cNvSpPr/>
          <p:nvPr/>
        </p:nvSpPr>
        <p:spPr>
          <a:xfrm>
            <a:off x="3212465" y="6049010"/>
            <a:ext cx="619125" cy="558165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831215" y="214419"/>
            <a:ext cx="10761345" cy="501651"/>
            <a:chOff x="715325" y="267494"/>
            <a:chExt cx="8071009" cy="376238"/>
          </a:xfrm>
          <a:effectLst>
            <a:outerShdw blurRad="38100" dist="38100" dir="2700000" algn="ctr" rotWithShape="0">
              <a:srgbClr val="000000">
                <a:alpha val="25000"/>
              </a:srgbClr>
            </a:outerShdw>
          </a:effectLst>
        </p:grpSpPr>
        <p:sp>
          <p:nvSpPr>
            <p:cNvPr id="15" name="Rectangle 17"/>
            <p:cNvSpPr/>
            <p:nvPr/>
          </p:nvSpPr>
          <p:spPr>
            <a:xfrm>
              <a:off x="2636560" y="267494"/>
              <a:ext cx="3832860" cy="3762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zh-CN" altLang="en-US" sz="2665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" panose="020B0606030504020204" pitchFamily="34" charset="0"/>
                </a:rPr>
                <a:t>总结</a:t>
              </a:r>
              <a:endParaRPr lang="zh-CN" altLang="en-US" sz="2665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" panose="020B0606030504020204" pitchFamily="34" charset="0"/>
              </a:endParaRPr>
            </a:p>
          </p:txBody>
        </p:sp>
        <p:cxnSp>
          <p:nvCxnSpPr>
            <p:cNvPr id="16" name="直接连接符 15"/>
            <p:cNvCxnSpPr/>
            <p:nvPr/>
          </p:nvCxnSpPr>
          <p:spPr>
            <a:xfrm flipV="1">
              <a:off x="715325" y="453390"/>
              <a:ext cx="3201829" cy="1905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V="1">
              <a:off x="5166834" y="455295"/>
              <a:ext cx="3619500" cy="5715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/>
          <p:cNvSpPr txBox="1"/>
          <p:nvPr/>
        </p:nvSpPr>
        <p:spPr>
          <a:xfrm>
            <a:off x="406400" y="970280"/>
            <a:ext cx="11379835" cy="5278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>
                <a:sym typeface="+mn-ea"/>
              </a:rPr>
              <a:t>基于Session的认证其实很常见，也有很多系统在使用；</a:t>
            </a:r>
            <a:endParaRPr lang="zh-CN" altLang="en-US" sz="240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zh-CN" altLang="en-US" sz="24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/>
              <a:t>但它暴露了一些问题：</a:t>
            </a:r>
            <a:endParaRPr lang="zh-CN" altLang="en-US" sz="2400"/>
          </a:p>
          <a:p>
            <a:pPr lvl="1" indent="0">
              <a:buFont typeface="+mj-ea"/>
              <a:buNone/>
            </a:pPr>
            <a:r>
              <a:rPr lang="zh-CN" altLang="en-US">
                <a:solidFill>
                  <a:srgbClr val="FF0000"/>
                </a:solidFill>
              </a:rPr>
              <a:t>①  在安全性方面</a:t>
            </a:r>
            <a:r>
              <a:rPr lang="zh-CN" altLang="en-US"/>
              <a:t>：</a:t>
            </a:r>
            <a:endParaRPr lang="zh-CN" altLang="en-US"/>
          </a:p>
          <a:p>
            <a:pPr lvl="1"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/>
              <a:t>       可能会遭遇CSRF攻击，因为基于cookie来进行用户识别, cookie如果被截获，用户就会很容易受到</a:t>
            </a:r>
            <a:r>
              <a:rPr lang="zh-CN" altLang="en-US">
                <a:solidFill>
                  <a:srgbClr val="FF0000"/>
                </a:solidFill>
              </a:rPr>
              <a:t>跨  站请求伪造</a:t>
            </a:r>
            <a:r>
              <a:rPr lang="zh-CN" altLang="en-US">
                <a:solidFill>
                  <a:schemeClr val="tx1"/>
                </a:solidFill>
              </a:rPr>
              <a:t>的攻击，用户的安全就得不到保证。</a:t>
            </a:r>
            <a:endParaRPr lang="zh-CN" altLang="en-US">
              <a:solidFill>
                <a:schemeClr val="tx1"/>
              </a:solidFill>
            </a:endParaRPr>
          </a:p>
          <a:p>
            <a:pPr lvl="1" indent="0">
              <a:buFont typeface="Arial" panose="020B0604020202020204" pitchFamily="34" charset="0"/>
              <a:buNone/>
            </a:pPr>
            <a:endParaRPr lang="zh-CN" altLang="en-US">
              <a:solidFill>
                <a:srgbClr val="FF0000"/>
              </a:solidFill>
            </a:endParaRPr>
          </a:p>
          <a:p>
            <a:pPr lvl="1" indent="0">
              <a:buFont typeface="+mj-ea"/>
              <a:buNone/>
            </a:pPr>
            <a:r>
              <a:rPr lang="zh-CN" altLang="en-US">
                <a:solidFill>
                  <a:srgbClr val="FF0000"/>
                </a:solidFill>
              </a:rPr>
              <a:t>②  在性能方面：</a:t>
            </a:r>
            <a:endParaRPr lang="zh-CN" altLang="en-US">
              <a:solidFill>
                <a:srgbClr val="FF0000"/>
              </a:solidFill>
            </a:endParaRPr>
          </a:p>
          <a:p>
            <a:pPr lvl="1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/>
              <a:t>       每一个用户经过后端应用认证之后，后端应用都要在服务端做一次记录，以方便用户下次请求的鉴别，通常而言session都是保存在内存中，而随着认证用户的增多，服务端的开销会明显增大。</a:t>
            </a:r>
            <a:endParaRPr lang="zh-CN" altLang="en-US"/>
          </a:p>
          <a:p>
            <a:pPr lvl="2" indent="0">
              <a:lnSpc>
                <a:spcPct val="120000"/>
              </a:lnSpc>
              <a:buFont typeface="Arial" panose="020B0604020202020204" pitchFamily="34" charset="0"/>
              <a:buNone/>
            </a:pPr>
            <a:endParaRPr lang="zh-CN" altLang="en-US"/>
          </a:p>
          <a:p>
            <a:pPr lvl="1" indent="0">
              <a:buFont typeface="Arial" panose="020B0604020202020204" pitchFamily="34" charset="0"/>
              <a:buNone/>
            </a:pPr>
            <a:r>
              <a:rPr lang="zh-CN" altLang="en-US">
                <a:solidFill>
                  <a:srgbClr val="FF0000"/>
                </a:solidFill>
              </a:rPr>
              <a:t>③  在跨平台方面：</a:t>
            </a:r>
            <a:endParaRPr lang="zh-CN" altLang="en-US">
              <a:solidFill>
                <a:srgbClr val="FF0000"/>
              </a:solidFill>
            </a:endParaRPr>
          </a:p>
          <a:p>
            <a:pPr lvl="1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/>
              <a:t>       在移动应用上 session 和 cookie 很难行通，无法与移动终端共享服务器创建的 session 和 cookie。</a:t>
            </a:r>
            <a:r>
              <a:rPr lang="en-US" altLang="zh-CN" sz="2400"/>
              <a:t>	</a:t>
            </a:r>
            <a:endParaRPr lang="en-US" altLang="zh-CN" sz="2400"/>
          </a:p>
          <a:p>
            <a:pPr lvl="2" indent="0">
              <a:lnSpc>
                <a:spcPct val="120000"/>
              </a:lnSpc>
              <a:buFont typeface="Arial" panose="020B0604020202020204" pitchFamily="34" charset="0"/>
              <a:buNone/>
            </a:pPr>
            <a:endParaRPr lang="zh-CN" altLang="en-US" sz="24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/>
              <a:t>在正式生产的项目中，我们往往会采用第三方框架</a:t>
            </a:r>
            <a:r>
              <a:rPr lang="zh-CN" altLang="en-US" sz="2400">
                <a:solidFill>
                  <a:srgbClr val="FF0000"/>
                </a:solidFill>
              </a:rPr>
              <a:t>Spring Security</a:t>
            </a:r>
            <a:r>
              <a:rPr lang="zh-CN" altLang="en-US" sz="2400"/>
              <a:t>和</a:t>
            </a:r>
            <a:r>
              <a:rPr lang="zh-CN" altLang="en-US" sz="2400">
                <a:solidFill>
                  <a:srgbClr val="FF0000"/>
                </a:solidFill>
              </a:rPr>
              <a:t>Sh</a:t>
            </a:r>
            <a:r>
              <a:rPr lang="en-US" altLang="zh-CN" sz="2400">
                <a:solidFill>
                  <a:srgbClr val="FF0000"/>
                </a:solidFill>
              </a:rPr>
              <a:t>ir</a:t>
            </a:r>
            <a:r>
              <a:rPr lang="zh-CN" altLang="en-US" sz="2400">
                <a:solidFill>
                  <a:srgbClr val="FF0000"/>
                </a:solidFill>
              </a:rPr>
              <a:t>o</a:t>
            </a:r>
            <a:r>
              <a:rPr lang="zh-CN" altLang="en-US" sz="2400"/>
              <a:t>等</a:t>
            </a:r>
            <a:endParaRPr lang="zh-CN" altLang="en-US" sz="2400"/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29055" y="660400"/>
            <a:ext cx="2632075" cy="49949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1865" dirty="0">
                <a:blipFill dpi="0" rotWithShape="1">
                  <a:blip r:embed="rId1"/>
                  <a:srcRect/>
                  <a:stretch>
                    <a:fillRect/>
                  </a:stretch>
                </a:blipFill>
                <a:latin typeface="Cooper Std Black" pitchFamily="18" charset="0"/>
              </a:rPr>
              <a:t>3</a:t>
            </a:r>
            <a:endParaRPr lang="en-US" altLang="zh-CN" sz="31865" dirty="0">
              <a:blipFill dpi="0" rotWithShape="1">
                <a:blip r:embed="rId1"/>
                <a:srcRect/>
                <a:stretch>
                  <a:fillRect/>
                </a:stretch>
              </a:blipFill>
              <a:latin typeface="Cooper Std Black" pitchFamily="18" charset="0"/>
            </a:endParaRPr>
          </a:p>
        </p:txBody>
      </p:sp>
      <p:sp>
        <p:nvSpPr>
          <p:cNvPr id="4" name="Rectangle 17"/>
          <p:cNvSpPr/>
          <p:nvPr/>
        </p:nvSpPr>
        <p:spPr>
          <a:xfrm>
            <a:off x="3893820" y="3014345"/>
            <a:ext cx="7787005" cy="829945"/>
          </a:xfrm>
          <a:prstGeom prst="rect">
            <a:avLst/>
          </a:prstGeom>
          <a:ln w="31750">
            <a:noFill/>
          </a:ln>
          <a:effectLst>
            <a:outerShdw blurRad="50800" dist="25400" dir="2700000" algn="ctr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4800" b="1" i="1" dirty="0">
                <a:latin typeface="微软雅黑" panose="020B0503020204020204" charset="-122"/>
                <a:ea typeface="微软雅黑" panose="020B0503020204020204" charset="-122"/>
                <a:cs typeface="Open Sans" panose="020B0606030504020204" pitchFamily="34" charset="0"/>
              </a:rPr>
              <a:t>Spring Security </a:t>
            </a:r>
            <a:r>
              <a:rPr lang="zh-CN" altLang="en-US" sz="4800" b="1" i="1" dirty="0">
                <a:latin typeface="微软雅黑" panose="020B0503020204020204" charset="-122"/>
                <a:ea typeface="微软雅黑" panose="020B0503020204020204" charset="-122"/>
                <a:cs typeface="Open Sans" panose="020B0606030504020204" pitchFamily="34" charset="0"/>
              </a:rPr>
              <a:t>和 </a:t>
            </a:r>
            <a:r>
              <a:rPr lang="en-US" altLang="zh-CN" sz="4800" b="1" i="1" dirty="0">
                <a:latin typeface="微软雅黑" panose="020B0503020204020204" charset="-122"/>
                <a:ea typeface="微软雅黑" panose="020B0503020204020204" charset="-122"/>
                <a:cs typeface="Open Sans" panose="020B0606030504020204" pitchFamily="34" charset="0"/>
              </a:rPr>
              <a:t>Shiro </a:t>
            </a:r>
            <a:endParaRPr lang="en-US" altLang="zh-CN" sz="4800" b="1" i="1" dirty="0">
              <a:latin typeface="微软雅黑" panose="020B0503020204020204" charset="-122"/>
              <a:ea typeface="微软雅黑" panose="020B0503020204020204" charset="-122"/>
              <a:cs typeface="Open Sans" panose="020B0606030504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4378960" y="3974465"/>
            <a:ext cx="6817360" cy="0"/>
          </a:xfrm>
          <a:prstGeom prst="line">
            <a:avLst/>
          </a:prstGeom>
          <a:ln w="31750">
            <a:solidFill>
              <a:schemeClr val="bg2">
                <a:lumMod val="50000"/>
              </a:schemeClr>
            </a:solidFill>
          </a:ln>
          <a:effectLst>
            <a:outerShdw blurRad="50800" dist="25400" dir="2700000" algn="ctr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9225280" y="4199890"/>
            <a:ext cx="1097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i="1"/>
              <a:t>简要对比</a:t>
            </a:r>
            <a:endParaRPr lang="zh-CN" altLang="en-US" i="1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  <p:bldLst>
      <p:bldP spid="2" grpId="0"/>
      <p:bldP spid="4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831215" y="214419"/>
            <a:ext cx="10761345" cy="500380"/>
            <a:chOff x="715325" y="267494"/>
            <a:chExt cx="8071009" cy="375285"/>
          </a:xfrm>
          <a:effectLst>
            <a:outerShdw blurRad="38100" dist="38100" dir="2700000" algn="ctr" rotWithShape="0">
              <a:srgbClr val="000000">
                <a:alpha val="25000"/>
              </a:srgbClr>
            </a:outerShdw>
          </a:effectLst>
        </p:grpSpPr>
        <p:sp>
          <p:nvSpPr>
            <p:cNvPr id="15" name="Rectangle 17"/>
            <p:cNvSpPr/>
            <p:nvPr/>
          </p:nvSpPr>
          <p:spPr>
            <a:xfrm>
              <a:off x="2636560" y="267494"/>
              <a:ext cx="3832860" cy="3752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zh-CN" sz="2660" b="1" dirty="0">
                  <a:latin typeface="微软雅黑" panose="020B0503020204020204" charset="-122"/>
                  <a:ea typeface="微软雅黑" panose="020B0503020204020204" charset="-122"/>
                  <a:cs typeface="Open Sans" panose="020B0606030504020204" pitchFamily="34" charset="0"/>
                  <a:sym typeface="+mn-ea"/>
                </a:rPr>
                <a:t>SpringSecurity </a:t>
              </a:r>
              <a:r>
                <a:rPr lang="zh-CN" altLang="en-US" sz="2660" b="1" dirty="0">
                  <a:latin typeface="微软雅黑" panose="020B0503020204020204" charset="-122"/>
                  <a:ea typeface="微软雅黑" panose="020B0503020204020204" charset="-122"/>
                  <a:cs typeface="Open Sans" panose="020B0606030504020204" pitchFamily="34" charset="0"/>
                  <a:sym typeface="+mn-ea"/>
                </a:rPr>
                <a:t>和 </a:t>
              </a:r>
              <a:r>
                <a:rPr lang="en-US" altLang="zh-CN" sz="2660" b="1" dirty="0">
                  <a:latin typeface="微软雅黑" panose="020B0503020204020204" charset="-122"/>
                  <a:ea typeface="微软雅黑" panose="020B0503020204020204" charset="-122"/>
                  <a:cs typeface="Open Sans" panose="020B0606030504020204" pitchFamily="34" charset="0"/>
                  <a:sym typeface="+mn-ea"/>
                </a:rPr>
                <a:t>Shrio</a:t>
              </a:r>
              <a:r>
                <a:rPr lang="zh-CN" altLang="en-US" sz="2660" b="1" dirty="0">
                  <a:latin typeface="微软雅黑" panose="020B0503020204020204" charset="-122"/>
                  <a:ea typeface="微软雅黑" panose="020B0503020204020204" charset="-122"/>
                  <a:cs typeface="Open Sans" panose="020B0606030504020204" pitchFamily="34" charset="0"/>
                  <a:sym typeface="+mn-ea"/>
                </a:rPr>
                <a:t>对比</a:t>
              </a:r>
              <a:endParaRPr lang="zh-CN" altLang="en-US" sz="266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" panose="020B0606030504020204" pitchFamily="34" charset="0"/>
                <a:sym typeface="+mn-ea"/>
              </a:endParaRPr>
            </a:p>
          </p:txBody>
        </p:sp>
        <p:cxnSp>
          <p:nvCxnSpPr>
            <p:cNvPr id="16" name="直接连接符 15"/>
            <p:cNvCxnSpPr/>
            <p:nvPr/>
          </p:nvCxnSpPr>
          <p:spPr>
            <a:xfrm flipV="1">
              <a:off x="715325" y="453390"/>
              <a:ext cx="1914049" cy="1905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15" idx="3"/>
            </p:cNvCxnSpPr>
            <p:nvPr/>
          </p:nvCxnSpPr>
          <p:spPr>
            <a:xfrm>
              <a:off x="6469378" y="455295"/>
              <a:ext cx="2316956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/>
          <p:cNvSpPr txBox="1"/>
          <p:nvPr/>
        </p:nvSpPr>
        <p:spPr>
          <a:xfrm>
            <a:off x="720725" y="899160"/>
            <a:ext cx="10454005" cy="1076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chemeClr val="tx1"/>
                </a:solidFill>
              </a:rPr>
              <a:t>相同点：</a:t>
            </a:r>
            <a:r>
              <a:rPr lang="zh-CN" altLang="en-US" sz="2000"/>
              <a:t>它们都具有</a:t>
            </a:r>
            <a:r>
              <a:rPr lang="zh-CN" altLang="en-US" sz="2000" b="1"/>
              <a:t>认证、授权、加密、会话管理、缓存支持、rememberMe</a:t>
            </a:r>
            <a:r>
              <a:rPr lang="zh-CN" altLang="en-US" sz="2000"/>
              <a:t>等功能</a:t>
            </a:r>
            <a:endParaRPr lang="zh-CN" altLang="en-US" sz="2000"/>
          </a:p>
          <a:p>
            <a:endParaRPr lang="zh-CN" altLang="en-US" sz="16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/>
              <a:t>不同点：</a:t>
            </a:r>
            <a:endParaRPr lang="zh-CN" altLang="en-US" sz="2400"/>
          </a:p>
        </p:txBody>
      </p:sp>
      <p:sp>
        <p:nvSpPr>
          <p:cNvPr id="6" name="文本框 5"/>
          <p:cNvSpPr txBox="1"/>
          <p:nvPr/>
        </p:nvSpPr>
        <p:spPr>
          <a:xfrm>
            <a:off x="5568950" y="2113280"/>
            <a:ext cx="6410325" cy="420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1" indent="0">
              <a:buFont typeface="Wingdings" panose="05000000000000000000" charset="0"/>
              <a:buNone/>
            </a:pP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Open Sans" panose="020B0606030504020204" pitchFamily="34" charset="0"/>
                <a:sym typeface="+mn-ea"/>
              </a:rPr>
              <a:t>Spring S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Open Sans" panose="020B0606030504020204" pitchFamily="34" charset="0"/>
                <a:sym typeface="+mn-ea"/>
              </a:rPr>
              <a:t>ecurity</a:t>
            </a:r>
            <a:endParaRPr lang="en-US" altLang="zh-CN" sz="2400" b="1" dirty="0">
              <a:latin typeface="微软雅黑" panose="020B0503020204020204" charset="-122"/>
              <a:ea typeface="微软雅黑" panose="020B0503020204020204" charset="-122"/>
              <a:cs typeface="Open Sans" panose="020B0606030504020204" pitchFamily="34" charset="0"/>
              <a:sym typeface="+mn-ea"/>
            </a:endParaRPr>
          </a:p>
          <a:p>
            <a:pPr marL="800100" lvl="1" indent="-342900">
              <a:buFont typeface="Wingdings" panose="05000000000000000000" charset="0"/>
              <a:buChar char="l"/>
            </a:pPr>
            <a:endParaRPr lang="en-US" altLang="zh-CN" sz="2400" b="1" dirty="0">
              <a:latin typeface="微软雅黑" panose="020B0503020204020204" charset="-122"/>
              <a:ea typeface="微软雅黑" panose="020B0503020204020204" charset="-122"/>
              <a:cs typeface="Open Sans" panose="020B0606030504020204" pitchFamily="34" charset="0"/>
              <a:sym typeface="+mn-ea"/>
            </a:endParaRPr>
          </a:p>
          <a:p>
            <a:pPr marL="742950" lvl="1" indent="-285750">
              <a:lnSpc>
                <a:spcPct val="110000"/>
              </a:lnSpc>
              <a:buFont typeface="Wingdings" panose="05000000000000000000" charset="0"/>
              <a:buChar char="l"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Open Sans" panose="020B0606030504020204" pitchFamily="34" charset="0"/>
                <a:sym typeface="+mn-ea"/>
              </a:rPr>
              <a:t>属于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Open Sans" panose="020B0606030504020204" pitchFamily="34" charset="0"/>
                <a:sym typeface="+mn-ea"/>
              </a:rPr>
              <a:t>Spring家族（如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Open Sans" panose="020B0606030504020204" pitchFamily="34" charset="0"/>
                <a:sym typeface="+mn-ea"/>
              </a:rPr>
              <a:t>果是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Open Sans" panose="020B0606030504020204" pitchFamily="34" charset="0"/>
                <a:sym typeface="+mn-ea"/>
              </a:rPr>
              <a:t>基于Spring的开发项目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Open Sans" panose="020B0606030504020204" pitchFamily="34" charset="0"/>
                <a:sym typeface="+mn-ea"/>
              </a:rPr>
              <a:t>，配合Spring Security做权限比较方便）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  <a:cs typeface="Open Sans" panose="020B0606030504020204" pitchFamily="34" charset="0"/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l"/>
            </a:pPr>
            <a:endParaRPr lang="en-US" altLang="zh-CN" dirty="0">
              <a:latin typeface="微软雅黑" panose="020B0503020204020204" charset="-122"/>
              <a:ea typeface="微软雅黑" panose="020B0503020204020204" charset="-122"/>
              <a:cs typeface="Open Sans" panose="020B0606030504020204" pitchFamily="34" charset="0"/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l"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Open Sans" panose="020B0606030504020204" pitchFamily="34" charset="0"/>
                <a:sym typeface="+mn-ea"/>
              </a:rPr>
              <a:t>依赖Spring容器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  <a:cs typeface="Open Sans" panose="020B0606030504020204" pitchFamily="34" charset="0"/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l"/>
            </a:pPr>
            <a:endParaRPr lang="en-US" altLang="zh-CN" dirty="0">
              <a:latin typeface="微软雅黑" panose="020B0503020204020204" charset="-122"/>
              <a:ea typeface="微软雅黑" panose="020B0503020204020204" charset="-122"/>
              <a:cs typeface="Open Sans" panose="020B0606030504020204" pitchFamily="34" charset="0"/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l"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Open Sans" panose="020B0606030504020204" pitchFamily="34" charset="0"/>
                <a:sym typeface="+mn-ea"/>
              </a:rPr>
              <a:t>安装相对较难，上手较复杂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  <a:cs typeface="Open Sans" panose="020B0606030504020204" pitchFamily="34" charset="0"/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l"/>
            </a:pPr>
            <a:endParaRPr lang="en-US" altLang="zh-CN" dirty="0">
              <a:latin typeface="微软雅黑" panose="020B0503020204020204" charset="-122"/>
              <a:ea typeface="微软雅黑" panose="020B0503020204020204" charset="-122"/>
              <a:cs typeface="Open Sans" panose="020B0606030504020204" pitchFamily="34" charset="0"/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l"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Open Sans" panose="020B0606030504020204" pitchFamily="34" charset="0"/>
                <a:sym typeface="+mn-ea"/>
              </a:rPr>
              <a:t>Shiro的功能它都有，功能更加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Open Sans" panose="020B0606030504020204" pitchFamily="34" charset="0"/>
                <a:sym typeface="+mn-ea"/>
              </a:rPr>
              <a:t>丰富</a:t>
            </a:r>
            <a:endParaRPr lang="en-US" altLang="zh-CN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Open Sans" panose="020B0606030504020204" pitchFamily="34" charset="0"/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l"/>
            </a:pPr>
            <a:endParaRPr lang="en-US" altLang="zh-CN" dirty="0">
              <a:latin typeface="微软雅黑" panose="020B0503020204020204" charset="-122"/>
              <a:ea typeface="微软雅黑" panose="020B0503020204020204" charset="-122"/>
              <a:cs typeface="Open Sans" panose="020B0606030504020204" pitchFamily="34" charset="0"/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l"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Open Sans" panose="020B0606030504020204" pitchFamily="34" charset="0"/>
                <a:sym typeface="+mn-ea"/>
              </a:rPr>
              <a:t>较好的解决了功能级权限管理的问题，权限细粒度更高，可以安全防护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  <a:cs typeface="Open Sans" panose="020B0606030504020204" pitchFamily="34" charset="0"/>
              <a:sym typeface="+mn-ea"/>
            </a:endParaRPr>
          </a:p>
          <a:p>
            <a:pPr marL="342900" lvl="0" indent="-342900">
              <a:buFont typeface="Wingdings" panose="05000000000000000000" charset="0"/>
              <a:buChar char="l"/>
            </a:pPr>
            <a:endParaRPr lang="en-US" altLang="zh-CN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Open Sans" panose="020B0606030504020204" pitchFamily="34" charset="0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54635" y="2113280"/>
            <a:ext cx="5861685" cy="31076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1" indent="0">
              <a:buFont typeface="Wingdings" panose="05000000000000000000" charset="0"/>
              <a:buNone/>
            </a:pP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Open Sans" panose="020B0606030504020204" pitchFamily="34" charset="0"/>
                <a:sym typeface="+mn-ea"/>
              </a:rPr>
              <a:t>Shiro</a:t>
            </a:r>
            <a:endParaRPr lang="en-US" altLang="zh-CN" sz="2400" b="1" dirty="0">
              <a:latin typeface="微软雅黑" panose="020B0503020204020204" charset="-122"/>
              <a:ea typeface="微软雅黑" panose="020B0503020204020204" charset="-122"/>
              <a:cs typeface="Open Sans" panose="020B0606030504020204" pitchFamily="34" charset="0"/>
              <a:sym typeface="+mn-ea"/>
            </a:endParaRPr>
          </a:p>
          <a:p>
            <a:pPr lvl="1" indent="0">
              <a:buFont typeface="Wingdings" panose="05000000000000000000" charset="0"/>
              <a:buNone/>
            </a:pPr>
            <a:endParaRPr lang="en-US" altLang="zh-CN" sz="2800" b="1" dirty="0">
              <a:latin typeface="微软雅黑" panose="020B0503020204020204" charset="-122"/>
              <a:ea typeface="微软雅黑" panose="020B0503020204020204" charset="-122"/>
              <a:cs typeface="Open Sans" panose="020B0606030504020204" pitchFamily="34" charset="0"/>
              <a:sym typeface="+mn-ea"/>
            </a:endParaRPr>
          </a:p>
          <a:p>
            <a:pPr marL="800100" lvl="1" indent="-342900">
              <a:buFont typeface="Wingdings" panose="05000000000000000000" charset="0"/>
              <a:buChar char="l"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Open Sans" panose="020B0606030504020204" pitchFamily="34" charset="0"/>
              </a:rPr>
              <a:t>Shiro 需要和 Spring 进行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Open Sans" panose="020B0606030504020204" pitchFamily="34" charset="0"/>
              </a:rPr>
              <a:t>整合开发</a:t>
            </a:r>
            <a:endParaRPr lang="en-US" altLang="zh-CN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Open Sans" panose="020B0606030504020204" pitchFamily="34" charset="0"/>
            </a:endParaRPr>
          </a:p>
          <a:p>
            <a:pPr marL="800100" lvl="1" indent="-342900">
              <a:buFont typeface="Wingdings" panose="05000000000000000000" charset="0"/>
              <a:buChar char="l"/>
            </a:pPr>
            <a:endParaRPr lang="en-US" altLang="zh-CN" dirty="0">
              <a:latin typeface="微软雅黑" panose="020B0503020204020204" charset="-122"/>
              <a:ea typeface="微软雅黑" panose="020B0503020204020204" charset="-122"/>
              <a:cs typeface="Open Sans" panose="020B0606030504020204" pitchFamily="34" charset="0"/>
            </a:endParaRPr>
          </a:p>
          <a:p>
            <a:pPr marL="800100" lvl="1" indent="-342900">
              <a:buFont typeface="Wingdings" panose="05000000000000000000" charset="0"/>
              <a:buChar char="l"/>
            </a:pPr>
            <a:endParaRPr lang="en-US" altLang="zh-CN" dirty="0">
              <a:latin typeface="微软雅黑" panose="020B0503020204020204" charset="-122"/>
              <a:ea typeface="微软雅黑" panose="020B0503020204020204" charset="-122"/>
              <a:cs typeface="Open Sans" panose="020B0606030504020204" pitchFamily="34" charset="0"/>
            </a:endParaRPr>
          </a:p>
          <a:p>
            <a:pPr marL="800100" lvl="1" indent="-342900">
              <a:buFont typeface="Wingdings" panose="05000000000000000000" charset="0"/>
              <a:buChar char="l"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Open Sans" panose="020B0606030504020204" pitchFamily="34" charset="0"/>
              </a:rPr>
              <a:t>依赖性低，不需要任何框架和容器，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Open Sans" panose="020B0606030504020204" pitchFamily="34" charset="0"/>
              </a:rPr>
              <a:t>可独立运行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  <a:cs typeface="Open Sans" panose="020B0606030504020204" pitchFamily="34" charset="0"/>
            </a:endParaRPr>
          </a:p>
          <a:p>
            <a:pPr marL="800100" lvl="1" indent="-342900">
              <a:buFont typeface="Wingdings" panose="05000000000000000000" charset="0"/>
              <a:buChar char="l"/>
            </a:pPr>
            <a:endParaRPr lang="en-US" altLang="zh-CN" dirty="0">
              <a:latin typeface="微软雅黑" panose="020B0503020204020204" charset="-122"/>
              <a:ea typeface="微软雅黑" panose="020B0503020204020204" charset="-122"/>
              <a:cs typeface="Open Sans" panose="020B0606030504020204" pitchFamily="34" charset="0"/>
            </a:endParaRPr>
          </a:p>
          <a:p>
            <a:pPr marL="800100" lvl="1" indent="-342900">
              <a:buFont typeface="Wingdings" panose="05000000000000000000" charset="0"/>
              <a:buChar char="l"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Open Sans" panose="020B0606030504020204" pitchFamily="34" charset="0"/>
              </a:rPr>
              <a:t>配置和使用比较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Open Sans" panose="020B0606030504020204" pitchFamily="34" charset="0"/>
              </a:rPr>
              <a:t>简单</a:t>
            </a:r>
            <a:endParaRPr lang="en-US" altLang="zh-CN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Open Sans" panose="020B0606030504020204" pitchFamily="34" charset="0"/>
            </a:endParaRPr>
          </a:p>
          <a:p>
            <a:pPr marL="800100" lvl="1" indent="-342900">
              <a:buFont typeface="Wingdings" panose="05000000000000000000" charset="0"/>
              <a:buChar char="l"/>
            </a:pPr>
            <a:endParaRPr lang="en-US" altLang="zh-CN" dirty="0">
              <a:latin typeface="微软雅黑" panose="020B0503020204020204" charset="-122"/>
              <a:ea typeface="微软雅黑" panose="020B0503020204020204" charset="-122"/>
              <a:cs typeface="Open Sans" panose="020B0606030504020204" pitchFamily="34" charset="0"/>
            </a:endParaRPr>
          </a:p>
          <a:p>
            <a:pPr marL="800100" lvl="1" indent="-342900">
              <a:buFont typeface="Wingdings" panose="05000000000000000000" charset="0"/>
              <a:buChar char="l"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Open Sans" panose="020B0606030504020204" pitchFamily="34" charset="0"/>
              </a:rPr>
              <a:t>功能强大，简单性和灵活性方面拥有巨大优势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  <a:cs typeface="Open Sans" panose="020B0606030504020204" pitchFamily="34" charset="0"/>
            </a:endParaRPr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224405" y="2433320"/>
            <a:ext cx="7580630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/>
              <a:t>接下来我们小组将利用第三方安全框架</a:t>
            </a:r>
            <a:endParaRPr lang="zh-CN" altLang="en-US" sz="3200"/>
          </a:p>
          <a:p>
            <a:r>
              <a:rPr lang="zh-CN" altLang="en-US" sz="3200">
                <a:solidFill>
                  <a:srgbClr val="FF0000"/>
                </a:solidFill>
              </a:rPr>
              <a:t>spring security安全框架</a:t>
            </a:r>
            <a:endParaRPr lang="zh-CN" altLang="en-US" sz="3200"/>
          </a:p>
          <a:p>
            <a:r>
              <a:rPr lang="zh-CN" altLang="en-US" sz="3200"/>
              <a:t>来实现认证、授权等核心功能。</a:t>
            </a:r>
            <a:endParaRPr lang="zh-CN" altLang="en-US" sz="3200"/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1492307" y="356659"/>
            <a:ext cx="9207393" cy="501651"/>
            <a:chOff x="1119228" y="267494"/>
            <a:chExt cx="6905545" cy="376238"/>
          </a:xfrm>
          <a:effectLst>
            <a:outerShdw blurRad="38100" dist="38100" dir="2700000" algn="ctr" rotWithShape="0">
              <a:srgbClr val="000000">
                <a:alpha val="25000"/>
              </a:srgbClr>
            </a:outerShdw>
          </a:effectLst>
        </p:grpSpPr>
        <p:sp>
          <p:nvSpPr>
            <p:cNvPr id="15" name="Rectangle 17"/>
            <p:cNvSpPr/>
            <p:nvPr/>
          </p:nvSpPr>
          <p:spPr>
            <a:xfrm>
              <a:off x="3740475" y="267494"/>
              <a:ext cx="1663065" cy="37623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2665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" panose="020B0606030504020204" pitchFamily="34" charset="0"/>
                </a:rPr>
                <a:t>几个重要概念</a:t>
              </a:r>
              <a:endParaRPr lang="zh-CN" altLang="en-US" sz="2665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" panose="020B0606030504020204" pitchFamily="34" charset="0"/>
              </a:endParaRPr>
            </a:p>
          </p:txBody>
        </p:sp>
        <p:cxnSp>
          <p:nvCxnSpPr>
            <p:cNvPr id="16" name="直接连接符 15"/>
            <p:cNvCxnSpPr/>
            <p:nvPr/>
          </p:nvCxnSpPr>
          <p:spPr>
            <a:xfrm>
              <a:off x="1119228" y="452160"/>
              <a:ext cx="2088232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5936541" y="452160"/>
              <a:ext cx="2088232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/>
          <p:cNvSpPr txBox="1"/>
          <p:nvPr/>
        </p:nvSpPr>
        <p:spPr>
          <a:xfrm>
            <a:off x="1492250" y="1100455"/>
            <a:ext cx="505968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600"/>
              <a:t>认证</a:t>
            </a:r>
            <a:endParaRPr lang="zh-CN" altLang="en-US" sz="3600"/>
          </a:p>
        </p:txBody>
      </p:sp>
      <p:sp>
        <p:nvSpPr>
          <p:cNvPr id="6" name="文本框 5"/>
          <p:cNvSpPr txBox="1"/>
          <p:nvPr/>
        </p:nvSpPr>
        <p:spPr>
          <a:xfrm>
            <a:off x="1736725" y="1986915"/>
            <a:ext cx="886841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/>
              <a:t>输入账号和密码登录</a:t>
            </a:r>
            <a:r>
              <a:rPr lang="zh-CN" altLang="en-US" sz="2800">
                <a:solidFill>
                  <a:srgbClr val="FF0000"/>
                </a:solidFill>
              </a:rPr>
              <a:t>判断一个用户身份</a:t>
            </a:r>
            <a:r>
              <a:rPr lang="zh-CN" altLang="en-US" sz="2800"/>
              <a:t>是否合法的过程</a:t>
            </a:r>
            <a:endParaRPr lang="zh-CN" altLang="en-US" sz="2800"/>
          </a:p>
        </p:txBody>
      </p:sp>
      <p:sp>
        <p:nvSpPr>
          <p:cNvPr id="7" name="文本框 6"/>
          <p:cNvSpPr txBox="1"/>
          <p:nvPr/>
        </p:nvSpPr>
        <p:spPr>
          <a:xfrm>
            <a:off x="3251200" y="2971800"/>
            <a:ext cx="555053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/>
              <a:t>身份合法                访问该系统资源</a:t>
            </a:r>
            <a:endParaRPr lang="zh-CN" altLang="en-US" sz="2400"/>
          </a:p>
        </p:txBody>
      </p:sp>
      <p:sp>
        <p:nvSpPr>
          <p:cNvPr id="8" name="文本框 7"/>
          <p:cNvSpPr txBox="1"/>
          <p:nvPr/>
        </p:nvSpPr>
        <p:spPr>
          <a:xfrm>
            <a:off x="3251200" y="3763645"/>
            <a:ext cx="522033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/>
              <a:t>身份不合法                拒绝访问</a:t>
            </a:r>
            <a:endParaRPr lang="zh-CN" altLang="en-US" sz="2400"/>
          </a:p>
        </p:txBody>
      </p:sp>
      <p:sp>
        <p:nvSpPr>
          <p:cNvPr id="9" name="文本框 8"/>
          <p:cNvSpPr txBox="1"/>
          <p:nvPr/>
        </p:nvSpPr>
        <p:spPr>
          <a:xfrm>
            <a:off x="1736725" y="4480560"/>
            <a:ext cx="973074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/>
              <a:t>常见的用户认证方式有：</a:t>
            </a:r>
            <a:endParaRPr lang="zh-CN" altLang="en-US" sz="2400"/>
          </a:p>
          <a:p>
            <a:endParaRPr lang="zh-CN" altLang="en-US" sz="2400"/>
          </a:p>
          <a:p>
            <a:r>
              <a:rPr lang="en-US" altLang="zh-CN" sz="2400"/>
              <a:t>	  </a:t>
            </a:r>
            <a:r>
              <a:rPr lang="zh-CN" altLang="en-US" sz="2400"/>
              <a:t>用户密码登录，手机短信登录，指纹认证等。</a:t>
            </a:r>
            <a:endParaRPr lang="zh-CN" altLang="en-US" sz="2400"/>
          </a:p>
        </p:txBody>
      </p:sp>
      <p:sp>
        <p:nvSpPr>
          <p:cNvPr id="5" name="右箭头 4"/>
          <p:cNvSpPr/>
          <p:nvPr/>
        </p:nvSpPr>
        <p:spPr>
          <a:xfrm>
            <a:off x="5194300" y="3030220"/>
            <a:ext cx="768350" cy="34417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右箭头 9"/>
          <p:cNvSpPr/>
          <p:nvPr/>
        </p:nvSpPr>
        <p:spPr>
          <a:xfrm>
            <a:off x="5467350" y="3827145"/>
            <a:ext cx="788035" cy="333375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1492307" y="356659"/>
            <a:ext cx="9207393" cy="501650"/>
            <a:chOff x="1119228" y="267494"/>
            <a:chExt cx="6905545" cy="376237"/>
          </a:xfrm>
          <a:effectLst>
            <a:outerShdw blurRad="38100" dist="38100" dir="2700000" algn="ctr" rotWithShape="0">
              <a:srgbClr val="000000">
                <a:alpha val="25000"/>
              </a:srgbClr>
            </a:outerShdw>
          </a:effectLst>
        </p:grpSpPr>
        <p:sp>
          <p:nvSpPr>
            <p:cNvPr id="15" name="Rectangle 17"/>
            <p:cNvSpPr/>
            <p:nvPr/>
          </p:nvSpPr>
          <p:spPr>
            <a:xfrm>
              <a:off x="3740474" y="267494"/>
              <a:ext cx="1663065" cy="37623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2665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en Sans" panose="020B0606030504020204" pitchFamily="34" charset="0"/>
                </a:rPr>
                <a:t>几个重要概念</a:t>
              </a:r>
              <a:endParaRPr lang="zh-CN" altLang="en-US" sz="2665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" panose="020B0606030504020204" pitchFamily="34" charset="0"/>
              </a:endParaRPr>
            </a:p>
          </p:txBody>
        </p:sp>
        <p:cxnSp>
          <p:nvCxnSpPr>
            <p:cNvPr id="16" name="直接连接符 15"/>
            <p:cNvCxnSpPr/>
            <p:nvPr/>
          </p:nvCxnSpPr>
          <p:spPr>
            <a:xfrm>
              <a:off x="1119228" y="452160"/>
              <a:ext cx="2088232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5936541" y="452160"/>
              <a:ext cx="2088232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文本框 5"/>
          <p:cNvSpPr txBox="1"/>
          <p:nvPr/>
        </p:nvSpPr>
        <p:spPr>
          <a:xfrm>
            <a:off x="2125345" y="4518660"/>
            <a:ext cx="952881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/>
              <a:t>用户认证通过后，根据用户的</a:t>
            </a:r>
            <a:r>
              <a:rPr lang="zh-CN" altLang="en-US" sz="2400">
                <a:solidFill>
                  <a:srgbClr val="FF0000"/>
                </a:solidFill>
              </a:rPr>
              <a:t>权限</a:t>
            </a:r>
            <a:r>
              <a:rPr lang="zh-CN" altLang="en-US" sz="2400"/>
              <a:t>来</a:t>
            </a:r>
            <a:r>
              <a:rPr lang="zh-CN" altLang="en-US" sz="2400">
                <a:solidFill>
                  <a:srgbClr val="FF0000"/>
                </a:solidFill>
              </a:rPr>
              <a:t>控制用户访问资源</a:t>
            </a:r>
            <a:r>
              <a:rPr lang="zh-CN" altLang="en-US" sz="2400"/>
              <a:t>的过程</a:t>
            </a:r>
            <a:endParaRPr lang="zh-CN" altLang="en-US" sz="2400"/>
          </a:p>
        </p:txBody>
      </p:sp>
      <p:sp>
        <p:nvSpPr>
          <p:cNvPr id="7" name="文本框 6"/>
          <p:cNvSpPr txBox="1"/>
          <p:nvPr/>
        </p:nvSpPr>
        <p:spPr>
          <a:xfrm>
            <a:off x="3281680" y="5217795"/>
            <a:ext cx="674306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/>
              <a:t>用户拥有资源的访问权限</a:t>
            </a:r>
            <a:r>
              <a:rPr lang="en-US" altLang="zh-CN" sz="2000"/>
              <a:t>		</a:t>
            </a:r>
            <a:r>
              <a:rPr lang="zh-CN" altLang="en-US" sz="2000"/>
              <a:t>正常访问</a:t>
            </a:r>
            <a:endParaRPr lang="zh-CN" altLang="en-US" sz="2000"/>
          </a:p>
        </p:txBody>
      </p:sp>
      <p:sp>
        <p:nvSpPr>
          <p:cNvPr id="8" name="文本框 7"/>
          <p:cNvSpPr txBox="1"/>
          <p:nvPr/>
        </p:nvSpPr>
        <p:spPr>
          <a:xfrm>
            <a:off x="3281680" y="5800725"/>
            <a:ext cx="615886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/>
              <a:t>用户没有资源的访问权限</a:t>
            </a:r>
            <a:r>
              <a:rPr lang="en-US" altLang="zh-CN" sz="2000"/>
              <a:t>		</a:t>
            </a:r>
            <a:r>
              <a:rPr lang="zh-CN" altLang="en-US" sz="2000"/>
              <a:t>拒绝访问</a:t>
            </a:r>
            <a:endParaRPr lang="zh-CN" altLang="en-US" sz="2000"/>
          </a:p>
        </p:txBody>
      </p:sp>
      <p:sp>
        <p:nvSpPr>
          <p:cNvPr id="2" name="文本框 1"/>
          <p:cNvSpPr txBox="1"/>
          <p:nvPr/>
        </p:nvSpPr>
        <p:spPr>
          <a:xfrm>
            <a:off x="1258570" y="3635375"/>
            <a:ext cx="505968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600"/>
              <a:t>授权</a:t>
            </a:r>
            <a:endParaRPr lang="zh-CN" altLang="en-US" sz="3600"/>
          </a:p>
        </p:txBody>
      </p:sp>
      <p:sp>
        <p:nvSpPr>
          <p:cNvPr id="5" name="文本框 4"/>
          <p:cNvSpPr txBox="1"/>
          <p:nvPr/>
        </p:nvSpPr>
        <p:spPr>
          <a:xfrm>
            <a:off x="2125345" y="1759585"/>
            <a:ext cx="9528810" cy="17894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400"/>
              <a:t>用户认证通过后，为了</a:t>
            </a:r>
            <a:r>
              <a:rPr lang="zh-CN" altLang="en-US" sz="2400">
                <a:solidFill>
                  <a:srgbClr val="FF0000"/>
                </a:solidFill>
              </a:rPr>
              <a:t>避免用户的每次操作都进行认证</a:t>
            </a:r>
            <a:r>
              <a:rPr lang="zh-CN" altLang="en-US" sz="2400"/>
              <a:t>，可以将用户的信息保存在会话中，从而保持当前用户的登录状态。</a:t>
            </a:r>
            <a:endParaRPr lang="zh-CN" altLang="en-US" sz="2400"/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zh-CN" alt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/>
              <a:t>常见的有基于session方式、基于token方式。</a:t>
            </a:r>
            <a:endParaRPr lang="zh-CN" altLang="en-US" sz="2400"/>
          </a:p>
        </p:txBody>
      </p:sp>
      <p:sp>
        <p:nvSpPr>
          <p:cNvPr id="18" name="文本框 17"/>
          <p:cNvSpPr txBox="1"/>
          <p:nvPr/>
        </p:nvSpPr>
        <p:spPr>
          <a:xfrm>
            <a:off x="1258570" y="938530"/>
            <a:ext cx="505968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600"/>
              <a:t>会话</a:t>
            </a:r>
            <a:endParaRPr lang="zh-CN" altLang="en-US" sz="3600"/>
          </a:p>
        </p:txBody>
      </p:sp>
      <p:sp>
        <p:nvSpPr>
          <p:cNvPr id="10" name="右箭头 9"/>
          <p:cNvSpPr/>
          <p:nvPr/>
        </p:nvSpPr>
        <p:spPr>
          <a:xfrm>
            <a:off x="6781800" y="5250815"/>
            <a:ext cx="788035" cy="333375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右箭头 2"/>
          <p:cNvSpPr/>
          <p:nvPr/>
        </p:nvSpPr>
        <p:spPr>
          <a:xfrm>
            <a:off x="6781800" y="5833110"/>
            <a:ext cx="788035" cy="333375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10335" y="446405"/>
            <a:ext cx="2602230" cy="49949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1865" dirty="0">
                <a:blipFill dpi="0" rotWithShape="1">
                  <a:blip r:embed="rId1"/>
                  <a:srcRect/>
                  <a:stretch>
                    <a:fillRect/>
                  </a:stretch>
                </a:blipFill>
                <a:latin typeface="Cooper Std Black" pitchFamily="18" charset="0"/>
              </a:rPr>
              <a:t>2</a:t>
            </a:r>
            <a:endParaRPr lang="zh-CN" altLang="en-US" sz="31865" dirty="0">
              <a:blipFill dpi="0" rotWithShape="1">
                <a:blip r:embed="rId1"/>
                <a:srcRect/>
                <a:stretch>
                  <a:fillRect/>
                </a:stretch>
              </a:blipFill>
              <a:latin typeface="Cooper Std Black" pitchFamily="18" charset="0"/>
            </a:endParaRPr>
          </a:p>
        </p:txBody>
      </p:sp>
      <p:sp>
        <p:nvSpPr>
          <p:cNvPr id="4" name="Rectangle 17"/>
          <p:cNvSpPr/>
          <p:nvPr/>
        </p:nvSpPr>
        <p:spPr>
          <a:xfrm>
            <a:off x="4618990" y="3013710"/>
            <a:ext cx="6833235" cy="829945"/>
          </a:xfrm>
          <a:prstGeom prst="rect">
            <a:avLst/>
          </a:prstGeom>
          <a:ln w="31750">
            <a:noFill/>
          </a:ln>
          <a:effectLst>
            <a:outerShdw blurRad="50800" dist="25400" dir="2700000" algn="ctr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sz="4800" b="1" i="1" dirty="0">
                <a:latin typeface="微软雅黑" panose="020B0503020204020204" charset="-122"/>
                <a:ea typeface="微软雅黑" panose="020B0503020204020204" charset="-122"/>
                <a:cs typeface="Open Sans" panose="020B0606030504020204" pitchFamily="34" charset="0"/>
              </a:rPr>
              <a:t>基于Session的</a:t>
            </a:r>
            <a:r>
              <a:rPr lang="zh-CN" sz="4800" b="1" i="1" dirty="0">
                <a:latin typeface="微软雅黑" panose="020B0503020204020204" charset="-122"/>
                <a:ea typeface="微软雅黑" panose="020B0503020204020204" charset="-122"/>
                <a:cs typeface="Open Sans" panose="020B0606030504020204" pitchFamily="34" charset="0"/>
              </a:rPr>
              <a:t>认证授权</a:t>
            </a:r>
            <a:endParaRPr lang="zh-CN" sz="4800" b="1" i="1" dirty="0">
              <a:latin typeface="微软雅黑" panose="020B0503020204020204" charset="-122"/>
              <a:ea typeface="微软雅黑" panose="020B0503020204020204" charset="-122"/>
              <a:cs typeface="Open Sans" panose="020B0606030504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4528820" y="3843655"/>
            <a:ext cx="7014210" cy="13335"/>
          </a:xfrm>
          <a:prstGeom prst="line">
            <a:avLst/>
          </a:prstGeom>
          <a:ln w="31750">
            <a:solidFill>
              <a:schemeClr val="bg2">
                <a:lumMod val="50000"/>
              </a:schemeClr>
            </a:solidFill>
          </a:ln>
          <a:effectLst>
            <a:outerShdw blurRad="50800" dist="25400" dir="2700000" algn="ctr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4744085" y="4088130"/>
            <a:ext cx="6583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i="1">
                <a:sym typeface="+mn-ea"/>
              </a:rPr>
              <a:t>通过实例理解认证、授权和会话功能的意义以及它们实现过程。</a:t>
            </a:r>
            <a:endParaRPr lang="zh-CN" altLang="en-US" i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:cover/>
      </p:transition>
    </mc:Choice>
    <mc:Fallback>
      <p:transition>
        <p:cover/>
      </p:transition>
    </mc:Fallback>
  </mc:AlternateContent>
  <p:timing>
    <p:tnLst>
      <p:par>
        <p:cTn id="1" dur="indefinite" restart="never" nodeType="tmRoot"/>
      </p:par>
    </p:tnLst>
    <p:bldLst>
      <p:bldP spid="2" grpId="0"/>
      <p:bldP spid="4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831272" y="214419"/>
            <a:ext cx="10761239" cy="500380"/>
            <a:chOff x="715368" y="267494"/>
            <a:chExt cx="8070929" cy="375285"/>
          </a:xfrm>
          <a:effectLst>
            <a:outerShdw blurRad="38100" dist="38100" dir="2700000" algn="ctr" rotWithShape="0">
              <a:srgbClr val="000000">
                <a:alpha val="25000"/>
              </a:srgbClr>
            </a:outerShdw>
          </a:effectLst>
        </p:grpSpPr>
        <p:sp>
          <p:nvSpPr>
            <p:cNvPr id="15" name="Rectangle 17"/>
            <p:cNvSpPr/>
            <p:nvPr/>
          </p:nvSpPr>
          <p:spPr>
            <a:xfrm>
              <a:off x="2865160" y="267494"/>
              <a:ext cx="3832860" cy="3752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sz="2660" b="1" dirty="0">
                  <a:latin typeface="微软雅黑" panose="020B0503020204020204" charset="-122"/>
                  <a:ea typeface="微软雅黑" panose="020B0503020204020204" charset="-122"/>
                  <a:cs typeface="Open Sans" panose="020B0606030504020204" pitchFamily="34" charset="0"/>
                  <a:sym typeface="+mn-ea"/>
                </a:rPr>
                <a:t>基于Session的</a:t>
              </a:r>
              <a:r>
                <a:rPr lang="zh-CN" sz="2660" b="1" dirty="0">
                  <a:latin typeface="微软雅黑" panose="020B0503020204020204" charset="-122"/>
                  <a:ea typeface="微软雅黑" panose="020B0503020204020204" charset="-122"/>
                  <a:cs typeface="Open Sans" panose="020B0606030504020204" pitchFamily="34" charset="0"/>
                  <a:sym typeface="+mn-ea"/>
                </a:rPr>
                <a:t>认证流程图</a:t>
              </a:r>
              <a:endParaRPr lang="en-US" sz="2665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" panose="020B0606030504020204" pitchFamily="34" charset="0"/>
              </a:endParaRPr>
            </a:p>
          </p:txBody>
        </p:sp>
        <p:cxnSp>
          <p:nvCxnSpPr>
            <p:cNvPr id="16" name="直接连接符 15"/>
            <p:cNvCxnSpPr/>
            <p:nvPr/>
          </p:nvCxnSpPr>
          <p:spPr>
            <a:xfrm>
              <a:off x="715368" y="455494"/>
              <a:ext cx="2088232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6698065" y="455494"/>
              <a:ext cx="2088232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6145" y="715010"/>
            <a:ext cx="10379075" cy="5873115"/>
          </a:xfrm>
          <a:prstGeom prst="rect">
            <a:avLst/>
          </a:prstGeom>
        </p:spPr>
      </p:pic>
    </p:spTree>
  </p:cSld>
  <p:clrMapOvr>
    <a:masterClrMapping/>
  </p:clrMapOvr>
  <p:transition spd="slow">
    <p:blinds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831272" y="214419"/>
            <a:ext cx="10761288" cy="500380"/>
            <a:chOff x="715368" y="267494"/>
            <a:chExt cx="8070966" cy="375285"/>
          </a:xfrm>
          <a:effectLst>
            <a:outerShdw blurRad="38100" dist="38100" dir="2700000" algn="ctr" rotWithShape="0">
              <a:srgbClr val="000000">
                <a:alpha val="25000"/>
              </a:srgbClr>
            </a:outerShdw>
          </a:effectLst>
        </p:grpSpPr>
        <p:sp>
          <p:nvSpPr>
            <p:cNvPr id="15" name="Rectangle 17"/>
            <p:cNvSpPr/>
            <p:nvPr/>
          </p:nvSpPr>
          <p:spPr>
            <a:xfrm>
              <a:off x="2636560" y="267494"/>
              <a:ext cx="3832860" cy="3752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sz="2660" b="1" dirty="0">
                  <a:latin typeface="微软雅黑" panose="020B0503020204020204" charset="-122"/>
                  <a:ea typeface="微软雅黑" panose="020B0503020204020204" charset="-122"/>
                  <a:cs typeface="Open Sans" panose="020B0606030504020204" pitchFamily="34" charset="0"/>
                  <a:sym typeface="+mn-ea"/>
                </a:rPr>
                <a:t>基于Session的授权</a:t>
              </a:r>
              <a:r>
                <a:rPr lang="zh-CN" sz="2660" b="1" dirty="0">
                  <a:latin typeface="微软雅黑" panose="020B0503020204020204" charset="-122"/>
                  <a:ea typeface="微软雅黑" panose="020B0503020204020204" charset="-122"/>
                  <a:cs typeface="Open Sans" panose="020B0606030504020204" pitchFamily="34" charset="0"/>
                  <a:sym typeface="+mn-ea"/>
                </a:rPr>
                <a:t>认证</a:t>
              </a:r>
              <a:endParaRPr lang="en-US" sz="2665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" panose="020B0606030504020204" pitchFamily="34" charset="0"/>
              </a:endParaRPr>
            </a:p>
          </p:txBody>
        </p:sp>
        <p:cxnSp>
          <p:nvCxnSpPr>
            <p:cNvPr id="16" name="直接连接符 15"/>
            <p:cNvCxnSpPr/>
            <p:nvPr/>
          </p:nvCxnSpPr>
          <p:spPr>
            <a:xfrm>
              <a:off x="715368" y="455494"/>
              <a:ext cx="2088232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6256494" y="453390"/>
              <a:ext cx="2529840" cy="1905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/>
          <p:cNvSpPr txBox="1"/>
          <p:nvPr/>
        </p:nvSpPr>
        <p:spPr>
          <a:xfrm>
            <a:off x="706755" y="905510"/>
            <a:ext cx="1103058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>
                <a:solidFill>
                  <a:srgbClr val="FF0000"/>
                </a:solidFill>
              </a:rPr>
              <a:t>实现认证功能</a:t>
            </a:r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90015" y="2167890"/>
            <a:ext cx="41903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①编写一个简单的认证界面login.jsp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02410" y="3989705"/>
            <a:ext cx="9623425" cy="2082800"/>
          </a:xfrm>
          <a:prstGeom prst="rect">
            <a:avLst/>
          </a:prstGeom>
          <a:ln w="28575" cmpd="sng">
            <a:solidFill>
              <a:srgbClr val="BEBEBE"/>
            </a:solidFill>
            <a:prstDash val="solid"/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1820" y="1680210"/>
            <a:ext cx="4999990" cy="1574800"/>
          </a:xfrm>
          <a:prstGeom prst="rect">
            <a:avLst/>
          </a:prstGeom>
          <a:ln w="28575" cmpd="sng">
            <a:solidFill>
              <a:schemeClr val="accent3"/>
            </a:solidFill>
            <a:prstDash val="solid"/>
          </a:ln>
        </p:spPr>
      </p:pic>
      <p:sp>
        <p:nvSpPr>
          <p:cNvPr id="5" name="文本框 4"/>
          <p:cNvSpPr txBox="1"/>
          <p:nvPr/>
        </p:nvSpPr>
        <p:spPr>
          <a:xfrm>
            <a:off x="1040130" y="1581785"/>
            <a:ext cx="1910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、编写认证界面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390015" y="3444240"/>
            <a:ext cx="609663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②在WebConfig中新增如下配置，将/直接导向login.jsp页面</a:t>
            </a:r>
            <a:endParaRPr lang="zh-CN" altLang="en-US"/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60095" y="228600"/>
            <a:ext cx="1132014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zh-CN" altLang="en-US"/>
              <a:t>定义认证接口：</a:t>
            </a:r>
            <a:endParaRPr lang="zh-CN" altLang="en-US"/>
          </a:p>
          <a:p>
            <a:endParaRPr lang="en-US" altLang="zh-CN"/>
          </a:p>
          <a:p>
            <a:r>
              <a:rPr lang="zh-CN" altLang="en-US">
                <a:sym typeface="+mn-ea"/>
              </a:rPr>
              <a:t>       ①定义认证接口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AuthenticationService</a:t>
            </a:r>
            <a:r>
              <a:rPr lang="zh-CN" altLang="en-US">
                <a:sym typeface="+mn-ea"/>
              </a:rPr>
              <a:t>，</a:t>
            </a:r>
            <a:r>
              <a:rPr lang="zh-CN" altLang="en-US"/>
              <a:t>对传来的参数（用户名、密码）进行校验，成功则返回用户信息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01115" y="1291590"/>
            <a:ext cx="7825740" cy="1814195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7" name="文本框 6"/>
          <p:cNvSpPr txBox="1"/>
          <p:nvPr/>
        </p:nvSpPr>
        <p:spPr>
          <a:xfrm>
            <a:off x="1301115" y="3307080"/>
            <a:ext cx="40703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认证请求结构：用户名和密码</a:t>
            </a:r>
            <a:r>
              <a:rPr lang="en-US" altLang="zh-CN"/>
              <a:t>	                     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6381750" y="3307080"/>
            <a:ext cx="4983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认证成功后，可以返回当前登录用户的一些信息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115" y="3839845"/>
            <a:ext cx="4470400" cy="2214880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0" y="3777615"/>
            <a:ext cx="3574415" cy="2874010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  <p:transition spd="slow">
    <p:blinds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91770" y="154305"/>
            <a:ext cx="118002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②认证实现类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AuthenticationServiceImpl</a:t>
            </a:r>
            <a:r>
              <a:rPr lang="zh-CN" altLang="en-US"/>
              <a:t>，根据</a:t>
            </a:r>
            <a:r>
              <a:rPr lang="zh-CN" altLang="en-US">
                <a:solidFill>
                  <a:srgbClr val="FF0000"/>
                </a:solidFill>
              </a:rPr>
              <a:t>用户名</a:t>
            </a:r>
            <a:r>
              <a:rPr lang="zh-CN" altLang="en-US"/>
              <a:t>查找用户信息，并</a:t>
            </a:r>
            <a:r>
              <a:rPr lang="zh-CN" altLang="en-US">
                <a:solidFill>
                  <a:srgbClr val="FF0000"/>
                </a:solidFill>
              </a:rPr>
              <a:t>校验密码</a:t>
            </a:r>
            <a:r>
              <a:rPr lang="zh-CN" altLang="en-US"/>
              <a:t>，这里模拟了两个用户</a:t>
            </a:r>
            <a:r>
              <a:rPr lang="zh-CN"/>
              <a:t>张三和李四</a:t>
            </a:r>
            <a:r>
              <a:rPr lang="zh-CN" altLang="en-US"/>
              <a:t>：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04645" y="601980"/>
            <a:ext cx="8686800" cy="475615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645" y="1224280"/>
            <a:ext cx="8686800" cy="5504180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  <p:transition spd="slow">
    <p:blinds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52120" y="144145"/>
            <a:ext cx="114490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3</a:t>
            </a:r>
            <a:r>
              <a:rPr lang="zh-CN" altLang="en-US"/>
              <a:t>、在</a:t>
            </a:r>
            <a:r>
              <a:t>Controller</a:t>
            </a:r>
            <a:r>
              <a:rPr lang="zh-CN"/>
              <a:t>中</a:t>
            </a:r>
            <a:r>
              <a:t>对/login请求</a:t>
            </a:r>
            <a:r>
              <a:rPr lang="zh-CN"/>
              <a:t>进行</a:t>
            </a:r>
            <a:r>
              <a:t>处理，它调用</a:t>
            </a:r>
            <a:r>
              <a:rPr>
                <a:solidFill>
                  <a:srgbClr val="FF0000"/>
                </a:solidFill>
              </a:rPr>
              <a:t>AuthenticationService</a:t>
            </a:r>
            <a:r>
              <a:t>完成认证并返回登录结果：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1195" y="638175"/>
            <a:ext cx="10890885" cy="2983230"/>
          </a:xfrm>
          <a:prstGeom prst="rect">
            <a:avLst/>
          </a:prstGeom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4" name="文本框 3"/>
          <p:cNvSpPr txBox="1"/>
          <p:nvPr/>
        </p:nvSpPr>
        <p:spPr>
          <a:xfrm>
            <a:off x="521970" y="3676015"/>
            <a:ext cx="5338445" cy="7556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20000"/>
              </a:lnSpc>
            </a:pPr>
            <a:r>
              <a:rPr lang="zh-CN"/>
              <a:t>至此，简单的认证过程（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对用户身份凭证的校验）</a:t>
            </a:r>
            <a:r>
              <a:rPr lang="zh-CN"/>
              <a:t>就实现了，运行结果：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4573270"/>
            <a:ext cx="3962400" cy="128778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195" y="4431665"/>
            <a:ext cx="4758055" cy="1647190"/>
          </a:xfrm>
          <a:prstGeom prst="rect">
            <a:avLst/>
          </a:prstGeom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0310" y="4572635"/>
            <a:ext cx="5455285" cy="71818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9825" y="5290820"/>
            <a:ext cx="5523865" cy="78867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4750" y="3735070"/>
            <a:ext cx="5525770" cy="8382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0010" y="6200140"/>
            <a:ext cx="4046220" cy="612775"/>
          </a:xfrm>
          <a:prstGeom prst="rect">
            <a:avLst/>
          </a:prstGeom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9" name="右箭头 8"/>
          <p:cNvSpPr/>
          <p:nvPr/>
        </p:nvSpPr>
        <p:spPr>
          <a:xfrm>
            <a:off x="5534025" y="4813300"/>
            <a:ext cx="685800" cy="558165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2249</Words>
  <Application>WPS 演示</Application>
  <PresentationFormat>宽屏</PresentationFormat>
  <Paragraphs>170</Paragraphs>
  <Slides>19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9" baseType="lpstr">
      <vt:lpstr>Arial</vt:lpstr>
      <vt:lpstr>宋体</vt:lpstr>
      <vt:lpstr>Wingdings</vt:lpstr>
      <vt:lpstr>微软雅黑</vt:lpstr>
      <vt:lpstr>Cooper Std Black</vt:lpstr>
      <vt:lpstr>Segoe Print</vt:lpstr>
      <vt:lpstr>Open Sans</vt:lpstr>
      <vt:lpstr>Wingdings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qzuser</cp:lastModifiedBy>
  <cp:revision>281</cp:revision>
  <dcterms:created xsi:type="dcterms:W3CDTF">2020-11-12T11:14:00Z</dcterms:created>
  <dcterms:modified xsi:type="dcterms:W3CDTF">2020-11-17T11:40:36Z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2052-11.3.0.8742</vt:lpwstr>
  </property>
</Properties>
</file>