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1027" r:id="rId3"/>
    <p:sldId id="920" r:id="rId5"/>
    <p:sldId id="877" r:id="rId6"/>
    <p:sldId id="1031" r:id="rId7"/>
    <p:sldId id="1033" r:id="rId8"/>
    <p:sldId id="1034" r:id="rId9"/>
    <p:sldId id="1043" r:id="rId10"/>
    <p:sldId id="973" r:id="rId11"/>
    <p:sldId id="1061" r:id="rId12"/>
    <p:sldId id="1044" r:id="rId13"/>
    <p:sldId id="1059" r:id="rId14"/>
    <p:sldId id="1049" r:id="rId15"/>
    <p:sldId id="1077" r:id="rId16"/>
    <p:sldId id="1064" r:id="rId17"/>
    <p:sldId id="1062" r:id="rId18"/>
    <p:sldId id="1035" r:id="rId19"/>
    <p:sldId id="1038" r:id="rId20"/>
    <p:sldId id="1060" r:id="rId21"/>
    <p:sldId id="1039" r:id="rId22"/>
    <p:sldId id="1065" r:id="rId23"/>
    <p:sldId id="1076" r:id="rId24"/>
    <p:sldId id="993" r:id="rId25"/>
  </p:sldIdLst>
  <p:sldSz cx="9144000" cy="5143500" type="screen16x9"/>
  <p:notesSz cx="6858000" cy="9144000"/>
  <p:custDataLst>
    <p:tags r:id="rId2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5BF"/>
    <a:srgbClr val="034EA2"/>
    <a:srgbClr val="0087CD"/>
    <a:srgbClr val="C68F06"/>
    <a:srgbClr val="DB2C03"/>
    <a:srgbClr val="EBAC07"/>
    <a:srgbClr val="008487"/>
    <a:srgbClr val="163C46"/>
    <a:srgbClr val="008F92"/>
    <a:srgbClr val="0048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31" autoAdjust="0"/>
    <p:restoredTop sz="94651" autoAdjust="0"/>
  </p:normalViewPr>
  <p:slideViewPr>
    <p:cSldViewPr>
      <p:cViewPr varScale="1">
        <p:scale>
          <a:sx n="76" d="100"/>
          <a:sy n="76" d="100"/>
        </p:scale>
        <p:origin x="-96" y="-1458"/>
      </p:cViewPr>
      <p:guideLst>
        <p:guide orient="horz" pos="1500"/>
        <p:guide pos="27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1" d="100"/>
        <a:sy n="121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3360" y="-96"/>
      </p:cViewPr>
      <p:guideLst>
        <p:guide orient="horz" pos="2667"/>
        <p:guide pos="207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9" Type="http://schemas.openxmlformats.org/officeDocument/2006/relationships/tags" Target="tags/tag3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2A5992-9D73-4015-9385-ABE035416B2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95A699-AB68-4A20-99FB-6F69DC266D4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9295031C-36FB-4BFB-B547-5049AC3C4D2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</a:fld>
            <a:endParaRPr lang="zh-CN" altLang="en-US"/>
          </a:p>
        </p:txBody>
      </p:sp>
      <p:sp>
        <p:nvSpPr>
          <p:cNvPr id="14" name="文本框 37"/>
          <p:cNvSpPr txBox="1"/>
          <p:nvPr userDrawn="1"/>
        </p:nvSpPr>
        <p:spPr>
          <a:xfrm>
            <a:off x="467544" y="289467"/>
            <a:ext cx="1990115" cy="312819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565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5" name="文本框 38"/>
          <p:cNvSpPr txBox="1"/>
          <p:nvPr userDrawn="1"/>
        </p:nvSpPr>
        <p:spPr>
          <a:xfrm>
            <a:off x="467544" y="482768"/>
            <a:ext cx="1804166" cy="266653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565"/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ADD RELATED TITLE WORDS</a:t>
            </a:r>
            <a:endParaRPr lang="zh-CN" altLang="en-US" sz="105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3000">
    <p:cover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 userDrawn="1"/>
        </p:nvSpPr>
        <p:spPr>
          <a:xfrm>
            <a:off x="783224" y="257096"/>
            <a:ext cx="1138781" cy="269226"/>
          </a:xfrm>
          <a:prstGeom prst="rect">
            <a:avLst/>
          </a:prstGeom>
          <a:noFill/>
        </p:spPr>
        <p:txBody>
          <a:bodyPr wrap="none" lIns="68584" tIns="34292" rIns="68584" bIns="34292">
            <a:spAutoFit/>
          </a:bodyPr>
          <a:lstStyle/>
          <a:p>
            <a:pPr defTabSz="685800">
              <a:defRPr/>
            </a:pPr>
            <a:r>
              <a:rPr lang="zh-CN" altLang="en-US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年度工作概述</a:t>
            </a:r>
            <a:endParaRPr lang="zh-CN" altLang="en-US" sz="13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文本框 33"/>
          <p:cNvSpPr txBox="1"/>
          <p:nvPr userDrawn="1"/>
        </p:nvSpPr>
        <p:spPr>
          <a:xfrm>
            <a:off x="783223" y="464995"/>
            <a:ext cx="1196489" cy="207753"/>
          </a:xfrm>
          <a:prstGeom prst="rect">
            <a:avLst/>
          </a:prstGeom>
          <a:noFill/>
        </p:spPr>
        <p:txBody>
          <a:bodyPr wrap="none" lIns="68584" tIns="34292" rIns="68584" bIns="34292">
            <a:spAutoFit/>
          </a:bodyPr>
          <a:lstStyle/>
          <a:p>
            <a:pPr defTabSz="685800">
              <a:defRPr/>
            </a:pP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Annual work summary</a:t>
            </a:r>
            <a:endParaRPr lang="zh-CN" altLang="en-US" sz="9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2C1E6-100B-44D2-A1C7-A34E3BD9A12C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4A6F88-39AC-442E-B372-2FEBDC340D1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 userDrawn="1"/>
        </p:nvSpPr>
        <p:spPr>
          <a:xfrm>
            <a:off x="840931" y="257096"/>
            <a:ext cx="1138781" cy="269226"/>
          </a:xfrm>
          <a:prstGeom prst="rect">
            <a:avLst/>
          </a:prstGeom>
          <a:noFill/>
        </p:spPr>
        <p:txBody>
          <a:bodyPr wrap="none" lIns="68584" tIns="34292" rIns="68584" bIns="34292">
            <a:spAutoFit/>
          </a:bodyPr>
          <a:lstStyle/>
          <a:p>
            <a:pPr defTabSz="685800">
              <a:defRPr/>
            </a:pPr>
            <a:r>
              <a:rPr lang="zh-CN" altLang="en-US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工作完成情况</a:t>
            </a:r>
            <a:endParaRPr lang="zh-CN" altLang="en-US" sz="13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文本框 33"/>
          <p:cNvSpPr txBox="1"/>
          <p:nvPr userDrawn="1"/>
        </p:nvSpPr>
        <p:spPr>
          <a:xfrm>
            <a:off x="840931" y="464995"/>
            <a:ext cx="858256" cy="207753"/>
          </a:xfrm>
          <a:prstGeom prst="rect">
            <a:avLst/>
          </a:prstGeom>
          <a:noFill/>
        </p:spPr>
        <p:txBody>
          <a:bodyPr wrap="none" lIns="68584" tIns="34292" rIns="68584" bIns="34292">
            <a:spAutoFit/>
          </a:bodyPr>
          <a:lstStyle/>
          <a:p>
            <a:pPr defTabSz="685800">
              <a:defRPr/>
            </a:pP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Job completion</a:t>
            </a:r>
            <a:endParaRPr lang="zh-CN" altLang="en-US" sz="9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2C1E6-100B-44D2-A1C7-A34E3BD9A12C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4A6F88-39AC-442E-B372-2FEBDC340D1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 userDrawn="1"/>
        </p:nvSpPr>
        <p:spPr>
          <a:xfrm>
            <a:off x="804903" y="257096"/>
            <a:ext cx="1138781" cy="269226"/>
          </a:xfrm>
          <a:prstGeom prst="rect">
            <a:avLst/>
          </a:prstGeom>
          <a:noFill/>
        </p:spPr>
        <p:txBody>
          <a:bodyPr wrap="none" lIns="68584" tIns="34292" rIns="68584" bIns="34292">
            <a:spAutoFit/>
          </a:bodyPr>
          <a:lstStyle/>
          <a:p>
            <a:pPr defTabSz="685800">
              <a:defRPr/>
            </a:pPr>
            <a:r>
              <a:rPr lang="zh-CN" altLang="en-US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成功项目展示</a:t>
            </a:r>
            <a:endParaRPr lang="zh-CN" altLang="en-US" sz="13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文本框 33"/>
          <p:cNvSpPr txBox="1"/>
          <p:nvPr userDrawn="1"/>
        </p:nvSpPr>
        <p:spPr>
          <a:xfrm>
            <a:off x="804902" y="464995"/>
            <a:ext cx="1606858" cy="207753"/>
          </a:xfrm>
          <a:prstGeom prst="rect">
            <a:avLst/>
          </a:prstGeom>
          <a:noFill/>
        </p:spPr>
        <p:txBody>
          <a:bodyPr wrap="none" lIns="68584" tIns="34292" rIns="68584" bIns="34292">
            <a:spAutoFit/>
          </a:bodyPr>
          <a:lstStyle/>
          <a:p>
            <a:pPr defTabSz="685800">
              <a:defRPr/>
            </a:pP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Successful project presentation</a:t>
            </a:r>
            <a:endParaRPr lang="zh-CN" altLang="en-US" sz="9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2C1E6-100B-44D2-A1C7-A34E3BD9A12C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4A6F88-39AC-442E-B372-2FEBDC340D1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 userDrawn="1"/>
        </p:nvSpPr>
        <p:spPr>
          <a:xfrm>
            <a:off x="842408" y="257096"/>
            <a:ext cx="1138781" cy="269226"/>
          </a:xfrm>
          <a:prstGeom prst="rect">
            <a:avLst/>
          </a:prstGeom>
          <a:noFill/>
        </p:spPr>
        <p:txBody>
          <a:bodyPr wrap="none" lIns="68584" tIns="34292" rIns="68584" bIns="34292">
            <a:spAutoFit/>
          </a:bodyPr>
          <a:lstStyle/>
          <a:p>
            <a:pPr defTabSz="685800">
              <a:defRPr/>
            </a:pPr>
            <a:r>
              <a:rPr lang="zh-CN" altLang="en-US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明年工作计划</a:t>
            </a:r>
            <a:endParaRPr lang="zh-CN" altLang="en-US" sz="13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文本框 33"/>
          <p:cNvSpPr txBox="1"/>
          <p:nvPr userDrawn="1"/>
        </p:nvSpPr>
        <p:spPr>
          <a:xfrm>
            <a:off x="842407" y="464995"/>
            <a:ext cx="1209313" cy="207753"/>
          </a:xfrm>
          <a:prstGeom prst="rect">
            <a:avLst/>
          </a:prstGeom>
          <a:noFill/>
        </p:spPr>
        <p:txBody>
          <a:bodyPr wrap="none" lIns="68584" tIns="34292" rIns="68584" bIns="34292">
            <a:spAutoFit/>
          </a:bodyPr>
          <a:lstStyle/>
          <a:p>
            <a:pPr defTabSz="685800">
              <a:defRPr/>
            </a:pP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Work plan for next yea</a:t>
            </a:r>
            <a:endParaRPr lang="zh-CN" altLang="en-US" sz="9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2C1E6-100B-44D2-A1C7-A34E3BD9A12C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4A6F88-39AC-442E-B372-2FEBDC340D1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4C0F3E8C-8BCD-4A8F-98D8-F8D96B87BD28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wrap="square" lIns="68580" tIns="34290" rIns="68580" bIns="34290" numCol="1" anchor="t" anchorCtr="0" compatLnSpc="1"/>
          <a:lstStyle>
            <a:lvl1pPr eaLnBrk="1" hangingPunct="1">
              <a:defRPr smtClean="0"/>
            </a:lvl1pPr>
          </a:lstStyle>
          <a:p>
            <a:pPr>
              <a:defRPr/>
            </a:pPr>
            <a:fld id="{4AAA05D2-2F82-4D1D-9A69-4CC173608BC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 advClick="0" advTm="2000"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251" y="0"/>
            <a:ext cx="9143499" cy="5143500"/>
          </a:xfrm>
          <a:prstGeom prst="rect">
            <a:avLst/>
          </a:prstGeom>
        </p:spPr>
      </p:pic>
      <p:grpSp>
        <p:nvGrpSpPr>
          <p:cNvPr id="2" name="组合 3"/>
          <p:cNvGrpSpPr/>
          <p:nvPr userDrawn="1"/>
        </p:nvGrpSpPr>
        <p:grpSpPr bwMode="auto">
          <a:xfrm flipH="1">
            <a:off x="-1" y="248018"/>
            <a:ext cx="1797166" cy="507206"/>
            <a:chOff x="2370576" y="533400"/>
            <a:chExt cx="2417494" cy="675969"/>
          </a:xfrm>
          <a:solidFill>
            <a:srgbClr val="EE1C39"/>
          </a:solidFill>
        </p:grpSpPr>
        <p:sp>
          <p:nvSpPr>
            <p:cNvPr id="3" name="矩形 2"/>
            <p:cNvSpPr/>
            <p:nvPr/>
          </p:nvSpPr>
          <p:spPr>
            <a:xfrm>
              <a:off x="2738030" y="533400"/>
              <a:ext cx="2050040" cy="67596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425">
                <a:cs typeface="+mn-ea"/>
                <a:sym typeface="+mn-lt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2370576" y="533400"/>
              <a:ext cx="623734" cy="67596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425">
                <a:cs typeface="+mn-ea"/>
                <a:sym typeface="+mn-lt"/>
              </a:endParaRPr>
            </a:p>
          </p:txBody>
        </p:sp>
      </p:grpSp>
      <p:sp>
        <p:nvSpPr>
          <p:cNvPr id="6" name="文本框 12"/>
          <p:cNvSpPr txBox="1">
            <a:spLocks noChangeArrowheads="1"/>
          </p:cNvSpPr>
          <p:nvPr userDrawn="1"/>
        </p:nvSpPr>
        <p:spPr bwMode="auto">
          <a:xfrm>
            <a:off x="-1" y="370296"/>
            <a:ext cx="1796090" cy="48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r>
              <a:rPr lang="zh-CN" altLang="en-US" sz="128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</a:t>
            </a:r>
            <a:endParaRPr lang="zh-CN" altLang="en-US" sz="128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1" y="205979"/>
            <a:ext cx="8229600" cy="857250"/>
          </a:xfrm>
          <a:prstGeom prst="rect">
            <a:avLst/>
          </a:prstGeom>
        </p:spPr>
        <p:txBody>
          <a:bodyPr vert="horz" lIns="91428" tIns="45714" rIns="91428" bIns="45714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1" y="1200151"/>
            <a:ext cx="8229600" cy="3394472"/>
          </a:xfrm>
          <a:prstGeom prst="rect">
            <a:avLst/>
          </a:prstGeom>
        </p:spPr>
        <p:txBody>
          <a:bodyPr vert="horz" lIns="91428" tIns="45714" rIns="91428" bIns="45714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1" y="4767264"/>
            <a:ext cx="2133600" cy="273844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54A03-91AF-448A-9954-517C0577E5F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1" y="4767264"/>
            <a:ext cx="2895600" cy="273844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1" y="4767264"/>
            <a:ext cx="2133600" cy="273844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FC946-6D13-4F8C-9740-992A906A613E}" type="slidenum">
              <a:rPr lang="zh-CN" altLang="en-US" smtClean="0"/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5868144" y="3147814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www.1ppt.com/hangye/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www.1ppt.com/sucai/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www.1ppt.com/tubiao/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www.1ppt.com/powerpoint/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www.1ppt.com/excel/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www.1ppt.com/kejian/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www.1ppt.com/shiti/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www.1ppt.com/jiaoan/  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www.1ppt.com/ziti/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65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65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65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65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8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长方形 2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1"/>
            <a:ext cx="9144001" cy="51434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sz="1350"/>
          </a:p>
        </p:txBody>
      </p:sp>
      <p:pic>
        <p:nvPicPr>
          <p:cNvPr id="1026" name="Picture 2" descr="C:\Users\Administrator\Desktop\4859416e6be8372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-4762"/>
            <a:ext cx="9144000" cy="5148262"/>
          </a:xfrm>
          <a:prstGeom prst="rect">
            <a:avLst/>
          </a:prstGeom>
          <a:noFill/>
        </p:spPr>
      </p:pic>
      <p:sp>
        <p:nvSpPr>
          <p:cNvPr id="9" name="矩形 8"/>
          <p:cNvSpPr/>
          <p:nvPr/>
        </p:nvSpPr>
        <p:spPr>
          <a:xfrm>
            <a:off x="764540" y="1273175"/>
            <a:ext cx="5470525" cy="786765"/>
          </a:xfrm>
          <a:prstGeom prst="rect">
            <a:avLst/>
          </a:prstGeom>
        </p:spPr>
        <p:txBody>
          <a:bodyPr wrap="square" lIns="48756" tIns="24378" rIns="48756" bIns="24378">
            <a:spAutoFit/>
          </a:bodyPr>
          <a:p>
            <a:pPr algn="ctr"/>
            <a:r>
              <a:rPr lang="en-US" altLang="zh-CN" sz="4800" spc="213" dirty="0">
                <a:solidFill>
                  <a:schemeClr val="accent1"/>
                </a:solidFill>
                <a:latin typeface="Bookman Old Style" panose="02050604050505020204" charset="0"/>
                <a:ea typeface="微软雅黑" panose="020B0503020204020204" pitchFamily="34" charset="-122"/>
                <a:cs typeface="Bookman Old Style" panose="02050604050505020204" charset="0"/>
              </a:rPr>
              <a:t>Spring  Security</a:t>
            </a:r>
            <a:endParaRPr lang="en-US" altLang="zh-CN" sz="4800" spc="213" dirty="0">
              <a:solidFill>
                <a:schemeClr val="accent1"/>
              </a:solidFill>
              <a:latin typeface="Bookman Old Style" panose="02050604050505020204" charset="0"/>
              <a:ea typeface="微软雅黑" panose="020B0503020204020204" pitchFamily="34" charset="-122"/>
              <a:cs typeface="Bookman Old Style" panose="02050604050505020204" charset="0"/>
            </a:endParaRPr>
          </a:p>
        </p:txBody>
      </p:sp>
      <p:sp>
        <p:nvSpPr>
          <p:cNvPr id="10" name="文本框 16"/>
          <p:cNvSpPr txBox="1"/>
          <p:nvPr/>
        </p:nvSpPr>
        <p:spPr>
          <a:xfrm>
            <a:off x="2449830" y="2559685"/>
            <a:ext cx="5691505" cy="833755"/>
          </a:xfrm>
          <a:prstGeom prst="rect">
            <a:avLst/>
          </a:prstGeom>
          <a:noFill/>
        </p:spPr>
        <p:txBody>
          <a:bodyPr wrap="square" lIns="65023" tIns="32511" rIns="65023" bIns="32511" rtlCol="0">
            <a:spAutoFit/>
          </a:bodyPr>
          <a:p>
            <a:pPr>
              <a:buNone/>
            </a:pPr>
            <a:r>
              <a:rPr lang="en-US" altLang="zh-CN" sz="3600" b="1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		</a:t>
            </a:r>
            <a:r>
              <a:rPr lang="zh-CN" altLang="en-US" sz="5000" spc="213" dirty="0">
                <a:solidFill>
                  <a:schemeClr val="accent1"/>
                </a:solidFill>
                <a:latin typeface="Bookman Old Style" panose="02050604050505020204" charset="0"/>
                <a:ea typeface="微软雅黑" panose="020B0503020204020204" pitchFamily="34" charset="-122"/>
                <a:cs typeface="Bookman Old Style" panose="02050604050505020204" charset="0"/>
                <a:sym typeface="+mn-ea"/>
              </a:rPr>
              <a:t>认证与授权</a:t>
            </a:r>
            <a:endParaRPr lang="zh-CN" altLang="en-US" sz="5000" b="1" cap="all" spc="213" dirty="0">
              <a:solidFill>
                <a:schemeClr val="accent1"/>
              </a:solidFill>
              <a:latin typeface="Bookman Old Style" panose="02050604050505020204" charset="0"/>
              <a:ea typeface="微软雅黑" panose="020B0503020204020204" pitchFamily="34" charset="-122"/>
              <a:cs typeface="Bookman Old Style" panose="0205060405050502020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7"/>
          <p:cNvSpPr/>
          <p:nvPr/>
        </p:nvSpPr>
        <p:spPr>
          <a:xfrm>
            <a:off x="3972560" y="236855"/>
            <a:ext cx="1198880" cy="398780"/>
          </a:xfrm>
          <a:prstGeom prst="rect">
            <a:avLst/>
          </a:prstGeom>
        </p:spPr>
        <p:txBody>
          <a:bodyPr wrap="none">
            <a:spAutoFit/>
          </a:bodyPr>
          <a:p>
            <a:pPr algn="ctr">
              <a:defRPr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认证流程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7005" y="771525"/>
            <a:ext cx="8653145" cy="36309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zh-CN" altLang="en-US" sz="1600"/>
              <a:t>用户提交用户名、密码被过滤器链中的 UsernamePasswordAuthenticationFilter 过滤器获取到， 封装为请求Authentication，通常情况下是UsernamePasswordAuthenticationToken这个实现类。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zh-CN" altLang="en-US" sz="1600"/>
              <a:t>过滤器将Authentication提交至认证管理器（AuthenticationManager）进行认证，实现类是ProviderManager，该类在一条链上依次调用AuthenticationProvider进行验证。此处调用DaoAuthenticationProvider进行验证。</a:t>
            </a:r>
            <a:endParaRPr lang="zh-CN" altLang="en-US" sz="1600"/>
          </a:p>
          <a:p>
            <a:endParaRPr lang="zh-CN" altLang="en-US" sz="1600"/>
          </a:p>
          <a:p>
            <a:r>
              <a:rPr lang="en-US" altLang="zh-CN" sz="1600"/>
              <a:t>3</a:t>
            </a:r>
            <a:r>
              <a:rPr lang="zh-CN" altLang="en-US" sz="1600"/>
              <a:t>、验证成功： AuthenticationManager 身份管理器返回一个被填充满了信息的（包括上面提到的权限信息，身份信息，细节信息，但密码通常会被移除） Authentication 实例给相关的Authentication Filter，即UsernamePasswordAuthenticationFilter 。</a:t>
            </a:r>
            <a:endParaRPr lang="zh-CN" altLang="en-US" sz="1600"/>
          </a:p>
          <a:p>
            <a:endParaRPr lang="zh-CN" altLang="en-US" sz="1600"/>
          </a:p>
          <a:p>
            <a:r>
              <a:rPr lang="en-US" altLang="zh-CN" sz="1600"/>
              <a:t>4</a:t>
            </a:r>
            <a:r>
              <a:rPr lang="zh-CN" altLang="en-US" sz="1600"/>
              <a:t>、将此对象放入安全上下文SecurityContext中。需要时可以将Authentication对象从SecurityContextHolder上下文中取出。</a:t>
            </a:r>
            <a:endParaRPr lang="zh-CN" altLang="en-US" sz="1600"/>
          </a:p>
          <a:p>
            <a:endParaRPr lang="zh-CN" altLang="en-US" sz="1600"/>
          </a:p>
        </p:txBody>
      </p:sp>
      <p:sp>
        <p:nvSpPr>
          <p:cNvPr id="6" name="文本框 5"/>
          <p:cNvSpPr txBox="1"/>
          <p:nvPr/>
        </p:nvSpPr>
        <p:spPr>
          <a:xfrm>
            <a:off x="168910" y="4402455"/>
            <a:ext cx="88068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注意：在ProviderManager管理的验证链上，任何一个AuthenticationProvider通过了验证，则验证成功</a:t>
            </a:r>
            <a:endParaRPr lang="zh-CN" altLang="en-US" sz="1600"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7"/>
          <p:cNvSpPr/>
          <p:nvPr/>
        </p:nvSpPr>
        <p:spPr>
          <a:xfrm>
            <a:off x="3870325" y="127635"/>
            <a:ext cx="1198880" cy="398780"/>
          </a:xfrm>
          <a:prstGeom prst="rect">
            <a:avLst/>
          </a:prstGeom>
        </p:spPr>
        <p:txBody>
          <a:bodyPr wrap="none">
            <a:spAutoFit/>
          </a:bodyPr>
          <a:p>
            <a:pPr algn="ctr">
              <a:defRPr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认证流程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0280" y="458470"/>
            <a:ext cx="6506210" cy="4685030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7"/>
          <p:cNvSpPr/>
          <p:nvPr/>
        </p:nvSpPr>
        <p:spPr>
          <a:xfrm>
            <a:off x="3972560" y="236855"/>
            <a:ext cx="1198880" cy="398780"/>
          </a:xfrm>
          <a:prstGeom prst="rect">
            <a:avLst/>
          </a:prstGeom>
        </p:spPr>
        <p:txBody>
          <a:bodyPr wrap="none">
            <a:spAutoFit/>
          </a:bodyPr>
          <a:p>
            <a:pPr algn="ctr">
              <a:defRPr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认证流程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96290" y="2548890"/>
            <a:ext cx="26079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●</a:t>
            </a:r>
            <a:r>
              <a:rPr lang="zh-CN" altLang="en-US">
                <a:sym typeface="+mn-ea"/>
              </a:rPr>
              <a:t>AuthenticationProvider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44220" y="2917190"/>
            <a:ext cx="823150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认证管理器委托其完成认证工作。Spring Security中维护着一个 List&lt;AuthenticationProvider&gt; 列表，存放多种认证方式，不同的认证方式使用不同的AuthenticationProvider。当web表单提交用户名密码时，Spring Security由DaoAuthenticationProvider处理。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99135" y="715010"/>
            <a:ext cx="24707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●</a:t>
            </a:r>
            <a:r>
              <a:rPr lang="zh-CN" altLang="en-US">
                <a:sym typeface="+mn-ea"/>
              </a:rPr>
              <a:t>ProviderManager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44220" y="1083310"/>
            <a:ext cx="799655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用户的信息权限的验证就在该类中校验，ProviderManager的认证逻辑会遍历所有支持该认证令牌对象参数 authentication （基于类型进行匹配）的 AuthenticationProvider，找到第一个能成功认证的并返回填充更多信息的authentication 对象。</a:t>
            </a:r>
            <a:endParaRPr lang="zh-CN" altLang="en-US"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99135" y="4339590"/>
            <a:ext cx="81159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注意：在ProviderManager管理的验证链上，任何一个AuthenticationProvider通过了验证，则验证成功</a:t>
            </a:r>
            <a:endParaRPr lang="zh-CN" altLang="en-US"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7"/>
          <p:cNvSpPr/>
          <p:nvPr/>
        </p:nvSpPr>
        <p:spPr>
          <a:xfrm>
            <a:off x="3972560" y="236855"/>
            <a:ext cx="1198880" cy="398780"/>
          </a:xfrm>
          <a:prstGeom prst="rect">
            <a:avLst/>
          </a:prstGeom>
        </p:spPr>
        <p:txBody>
          <a:bodyPr wrap="none">
            <a:spAutoFit/>
          </a:bodyPr>
          <a:p>
            <a:pPr algn="ctr">
              <a:defRPr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认证流程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9775" y="887730"/>
            <a:ext cx="7419975" cy="3726815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7"/>
          <p:cNvSpPr/>
          <p:nvPr/>
        </p:nvSpPr>
        <p:spPr>
          <a:xfrm>
            <a:off x="3972560" y="236855"/>
            <a:ext cx="1198880" cy="398780"/>
          </a:xfrm>
          <a:prstGeom prst="rect">
            <a:avLst/>
          </a:prstGeom>
        </p:spPr>
        <p:txBody>
          <a:bodyPr wrap="none">
            <a:spAutoFit/>
          </a:bodyPr>
          <a:p>
            <a:pPr algn="ctr">
              <a:defRPr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认证流程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79500" y="742950"/>
            <a:ext cx="758317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认证成功处理：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自定义认证成功处理器实现AuthenticationSuccessHandler接口复写 onAuthenticationSuccess方法，该方法其中一个参数是Authentication ，他里面封装了认证信息,用户信息UserDetails等，我们需要在这个方法中使用Response写出json数据即可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079500" y="2858135"/>
            <a:ext cx="728154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认证失败处理：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实现AuthenticationFailureHandler接口，复写onAuthenticationFailure方法实现自己的认证失败结果处理</a:t>
            </a:r>
            <a:endParaRPr lang="zh-CN" altLang="en-US"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Administrator\Desktop\4859416e6be8372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-4762"/>
            <a:ext cx="9144000" cy="5148262"/>
          </a:xfrm>
          <a:prstGeom prst="rect">
            <a:avLst/>
          </a:prstGeom>
          <a:noFill/>
        </p:spPr>
      </p:pic>
      <p:sp>
        <p:nvSpPr>
          <p:cNvPr id="9" name="矩形 8"/>
          <p:cNvSpPr/>
          <p:nvPr/>
        </p:nvSpPr>
        <p:spPr>
          <a:xfrm>
            <a:off x="4298445" y="2211710"/>
            <a:ext cx="2499588" cy="4305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/>
            <a:r>
              <a:rPr lang="zh-CN" altLang="zh-CN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授权流程分析</a:t>
            </a:r>
            <a:endParaRPr lang="zh-CN" altLang="zh-CN" sz="2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" name="组合 41"/>
          <p:cNvGrpSpPr/>
          <p:nvPr/>
        </p:nvGrpSpPr>
        <p:grpSpPr bwMode="auto">
          <a:xfrm>
            <a:off x="3359864" y="2227098"/>
            <a:ext cx="458374" cy="398780"/>
            <a:chOff x="2727102" y="1805798"/>
            <a:chExt cx="828765" cy="721214"/>
          </a:xfrm>
        </p:grpSpPr>
        <p:grpSp>
          <p:nvGrpSpPr>
            <p:cNvPr id="17" name="组合 35"/>
            <p:cNvGrpSpPr/>
            <p:nvPr/>
          </p:nvGrpSpPr>
          <p:grpSpPr bwMode="auto">
            <a:xfrm>
              <a:off x="2727102" y="1809520"/>
              <a:ext cx="789301" cy="711133"/>
              <a:chOff x="3696385" y="1762464"/>
              <a:chExt cx="2543112" cy="2379436"/>
            </a:xfrm>
          </p:grpSpPr>
          <p:sp>
            <p:nvSpPr>
              <p:cNvPr id="29" name="矩形 28"/>
              <p:cNvSpPr/>
              <p:nvPr/>
            </p:nvSpPr>
            <p:spPr>
              <a:xfrm>
                <a:off x="3855008" y="1760639"/>
                <a:ext cx="2379374" cy="2381261"/>
              </a:xfrm>
              <a:prstGeom prst="rect">
                <a:avLst/>
              </a:prstGeom>
              <a:solidFill>
                <a:schemeClr val="accent1">
                  <a:alpha val="89000"/>
                </a:schemeClr>
              </a:solidFill>
              <a:ln w="9525">
                <a:solidFill>
                  <a:schemeClr val="bg1"/>
                </a:solidFill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0" name="矩形 34"/>
              <p:cNvSpPr/>
              <p:nvPr/>
            </p:nvSpPr>
            <p:spPr>
              <a:xfrm>
                <a:off x="3696385" y="1803162"/>
                <a:ext cx="2543112" cy="1041802"/>
              </a:xfrm>
              <a:custGeom>
                <a:avLst/>
                <a:gdLst>
                  <a:gd name="connsiteX0" fmla="*/ 0 w 658424"/>
                  <a:gd name="connsiteY0" fmla="*/ 0 h 286509"/>
                  <a:gd name="connsiteX1" fmla="*/ 658424 w 658424"/>
                  <a:gd name="connsiteY1" fmla="*/ 0 h 286509"/>
                  <a:gd name="connsiteX2" fmla="*/ 658424 w 658424"/>
                  <a:gd name="connsiteY2" fmla="*/ 286509 h 286509"/>
                  <a:gd name="connsiteX3" fmla="*/ 0 w 658424"/>
                  <a:gd name="connsiteY3" fmla="*/ 286509 h 286509"/>
                  <a:gd name="connsiteX4" fmla="*/ 0 w 658424"/>
                  <a:gd name="connsiteY4" fmla="*/ 0 h 286509"/>
                  <a:gd name="connsiteX0-1" fmla="*/ 0 w 658424"/>
                  <a:gd name="connsiteY0-2" fmla="*/ 0 h 286509"/>
                  <a:gd name="connsiteX1-3" fmla="*/ 658424 w 658424"/>
                  <a:gd name="connsiteY1-4" fmla="*/ 0 h 286509"/>
                  <a:gd name="connsiteX2-5" fmla="*/ 658424 w 658424"/>
                  <a:gd name="connsiteY2-6" fmla="*/ 286509 h 286509"/>
                  <a:gd name="connsiteX3-7" fmla="*/ 0 w 658424"/>
                  <a:gd name="connsiteY3-8" fmla="*/ 286509 h 286509"/>
                  <a:gd name="connsiteX4-9" fmla="*/ 0 w 658424"/>
                  <a:gd name="connsiteY4-10" fmla="*/ 0 h 286509"/>
                  <a:gd name="connsiteX0-11" fmla="*/ 0 w 658424"/>
                  <a:gd name="connsiteY0-12" fmla="*/ 0 h 410686"/>
                  <a:gd name="connsiteX1-13" fmla="*/ 658424 w 658424"/>
                  <a:gd name="connsiteY1-14" fmla="*/ 0 h 410686"/>
                  <a:gd name="connsiteX2-15" fmla="*/ 658424 w 658424"/>
                  <a:gd name="connsiteY2-16" fmla="*/ 286509 h 410686"/>
                  <a:gd name="connsiteX3-17" fmla="*/ 0 w 658424"/>
                  <a:gd name="connsiteY3-18" fmla="*/ 286509 h 410686"/>
                  <a:gd name="connsiteX4-19" fmla="*/ 0 w 658424"/>
                  <a:gd name="connsiteY4-20" fmla="*/ 0 h 410686"/>
                  <a:gd name="connsiteX0-21" fmla="*/ 0 w 658424"/>
                  <a:gd name="connsiteY0-22" fmla="*/ 0 h 410686"/>
                  <a:gd name="connsiteX1-23" fmla="*/ 658424 w 658424"/>
                  <a:gd name="connsiteY1-24" fmla="*/ 0 h 410686"/>
                  <a:gd name="connsiteX2-25" fmla="*/ 658424 w 658424"/>
                  <a:gd name="connsiteY2-26" fmla="*/ 286509 h 410686"/>
                  <a:gd name="connsiteX3-27" fmla="*/ 0 w 658424"/>
                  <a:gd name="connsiteY3-28" fmla="*/ 286509 h 410686"/>
                  <a:gd name="connsiteX4-29" fmla="*/ 0 w 658424"/>
                  <a:gd name="connsiteY4-30" fmla="*/ 0 h 410686"/>
                  <a:gd name="connsiteX0-31" fmla="*/ 0 w 658424"/>
                  <a:gd name="connsiteY0-32" fmla="*/ 0 h 393753"/>
                  <a:gd name="connsiteX1-33" fmla="*/ 658424 w 658424"/>
                  <a:gd name="connsiteY1-34" fmla="*/ 0 h 393753"/>
                  <a:gd name="connsiteX2-35" fmla="*/ 658424 w 658424"/>
                  <a:gd name="connsiteY2-36" fmla="*/ 286509 h 393753"/>
                  <a:gd name="connsiteX3-37" fmla="*/ 0 w 658424"/>
                  <a:gd name="connsiteY3-38" fmla="*/ 286509 h 393753"/>
                  <a:gd name="connsiteX4-39" fmla="*/ 0 w 658424"/>
                  <a:gd name="connsiteY4-40" fmla="*/ 0 h 393753"/>
                  <a:gd name="connsiteX0-41" fmla="*/ 45292 w 703716"/>
                  <a:gd name="connsiteY0-42" fmla="*/ 0 h 371837"/>
                  <a:gd name="connsiteX1-43" fmla="*/ 703716 w 703716"/>
                  <a:gd name="connsiteY1-44" fmla="*/ 0 h 371837"/>
                  <a:gd name="connsiteX2-45" fmla="*/ 703716 w 703716"/>
                  <a:gd name="connsiteY2-46" fmla="*/ 286509 h 371837"/>
                  <a:gd name="connsiteX3-47" fmla="*/ 0 w 703716"/>
                  <a:gd name="connsiteY3-48" fmla="*/ 180681 h 371837"/>
                  <a:gd name="connsiteX4-49" fmla="*/ 45292 w 703716"/>
                  <a:gd name="connsiteY4-50" fmla="*/ 0 h 371837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703716" h="371837">
                    <a:moveTo>
                      <a:pt x="45292" y="0"/>
                    </a:moveTo>
                    <a:lnTo>
                      <a:pt x="703716" y="0"/>
                    </a:lnTo>
                    <a:lnTo>
                      <a:pt x="703716" y="286509"/>
                    </a:lnTo>
                    <a:cubicBezTo>
                      <a:pt x="458841" y="527809"/>
                      <a:pt x="219475" y="180681"/>
                      <a:pt x="0" y="180681"/>
                    </a:cubicBezTo>
                    <a:lnTo>
                      <a:pt x="45292" y="0"/>
                    </a:lnTo>
                    <a:close/>
                  </a:path>
                </a:pathLst>
              </a:custGeom>
              <a:solidFill>
                <a:schemeClr val="bg1">
                  <a:alpha val="18000"/>
                </a:schemeClr>
              </a:solidFill>
              <a:ln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" name="文本框 39"/>
            <p:cNvSpPr txBox="1">
              <a:spLocks noChangeArrowheads="1"/>
            </p:cNvSpPr>
            <p:nvPr/>
          </p:nvSpPr>
          <p:spPr bwMode="auto">
            <a:xfrm>
              <a:off x="2736113" y="1805798"/>
              <a:ext cx="819754" cy="721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r>
                <a:rPr lang="en-US" altLang="zh-CN" sz="2000" dirty="0">
                  <a:solidFill>
                    <a:schemeClr val="bg1"/>
                  </a:solidFill>
                  <a:latin typeface="Impact" panose="020B0806030902050204" pitchFamily="34" charset="0"/>
                  <a:ea typeface="时尚中黑简体" pitchFamily="2" charset="-122"/>
                  <a:cs typeface="Arial" panose="020B0604020202020204" pitchFamily="34" charset="0"/>
                </a:rPr>
                <a:t>03</a:t>
              </a:r>
              <a:endParaRPr lang="zh-CN" altLang="en-US" sz="2000" dirty="0">
                <a:solidFill>
                  <a:schemeClr val="bg1"/>
                </a:solidFill>
                <a:latin typeface="Impact" panose="020B0806030902050204" pitchFamily="34" charset="0"/>
                <a:ea typeface="时尚中黑简体" pitchFamily="2" charset="-122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 spd="med">
    <p:randomBar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7"/>
          <p:cNvSpPr/>
          <p:nvPr/>
        </p:nvSpPr>
        <p:spPr>
          <a:xfrm>
            <a:off x="3909695" y="86995"/>
            <a:ext cx="1198880" cy="398780"/>
          </a:xfrm>
          <a:prstGeom prst="rect">
            <a:avLst/>
          </a:prstGeom>
        </p:spPr>
        <p:txBody>
          <a:bodyPr wrap="none">
            <a:spAutoFit/>
          </a:bodyPr>
          <a:p>
            <a:pPr algn="ctr">
              <a:defRPr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授权流程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93675" y="425450"/>
            <a:ext cx="9415145" cy="4881880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7"/>
          <p:cNvSpPr/>
          <p:nvPr/>
        </p:nvSpPr>
        <p:spPr>
          <a:xfrm>
            <a:off x="3971925" y="175895"/>
            <a:ext cx="1198880" cy="398780"/>
          </a:xfrm>
          <a:prstGeom prst="rect">
            <a:avLst/>
          </a:prstGeom>
        </p:spPr>
        <p:txBody>
          <a:bodyPr wrap="none">
            <a:spAutoFit/>
          </a:bodyPr>
          <a:p>
            <a:pPr algn="ctr">
              <a:defRPr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授权流程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84175" y="805815"/>
            <a:ext cx="8068945" cy="4461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latin typeface="+mn-ea"/>
                <a:cs typeface="+mn-ea"/>
              </a:rPr>
              <a:t>1</a:t>
            </a:r>
            <a:r>
              <a:rPr lang="zh-CN" altLang="en-US" sz="1600">
                <a:latin typeface="+mn-ea"/>
                <a:cs typeface="+mn-ea"/>
              </a:rPr>
              <a:t>、拦截请求，已认证用户访问受保护的web资源将被SecurityFilterChain中的 FilterSecurityInterceptor 的子类拦截</a:t>
            </a:r>
            <a:endParaRPr lang="zh-CN" altLang="en-US" sz="1600">
              <a:latin typeface="+mn-ea"/>
              <a:cs typeface="+mn-ea"/>
            </a:endParaRPr>
          </a:p>
          <a:p>
            <a:endParaRPr lang="zh-CN" altLang="en-US" sz="1600"/>
          </a:p>
          <a:p>
            <a:r>
              <a:rPr lang="en-US" altLang="zh-CN" sz="1600"/>
              <a:t>2</a:t>
            </a:r>
            <a:r>
              <a:rPr lang="zh-CN" altLang="en-US" sz="1600"/>
              <a:t>、获取资源访问策略，FilterSecurityInterceptor会从 SecurityMetadataSource 的子类 DefaultFilterInvocationSecurityMetadataSource 获取要访问当前资源所需要的权限 Collection&lt;ConfigAttribute&gt; </a:t>
            </a:r>
            <a:endParaRPr lang="zh-CN" altLang="en-US" sz="1600"/>
          </a:p>
          <a:p>
            <a:r>
              <a:rPr lang="zh-CN" altLang="en-US" sz="1600"/>
              <a:t>SecurityMetadataSource：读取访问策略的抽象，而读取的内容，其实就是我们配置的访问规则，读取访问策略如： </a:t>
            </a:r>
            <a:endParaRPr lang="zh-CN" altLang="en-US" sz="1600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en-US" altLang="zh-CN" sz="1600"/>
              <a:t>3</a:t>
            </a:r>
            <a:r>
              <a:rPr lang="zh-CN" altLang="en-US" sz="1600"/>
              <a:t>、最后，FilterSecurityInterceptor会调用 AccessDecisionManager 进行授权决策，若决策通过，则允许访问资 源，否则将禁止访问。</a:t>
            </a:r>
            <a:endParaRPr lang="zh-CN" altLang="en-US" sz="1600"/>
          </a:p>
          <a:p>
            <a:endParaRPr lang="zh-CN" altLang="en-US" sz="16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0855" y="2933700"/>
            <a:ext cx="3395345" cy="1259205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61670" y="266065"/>
            <a:ext cx="25603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投票决策</a:t>
            </a:r>
            <a:endParaRPr lang="zh-CN" altLang="en-US" sz="2400"/>
          </a:p>
        </p:txBody>
      </p:sp>
      <p:sp>
        <p:nvSpPr>
          <p:cNvPr id="4" name="文本框 3"/>
          <p:cNvSpPr txBox="1"/>
          <p:nvPr/>
        </p:nvSpPr>
        <p:spPr>
          <a:xfrm>
            <a:off x="236220" y="4109720"/>
            <a:ext cx="754507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AccessDecisionManager采用投票的方式来确定是否能够访问受保护资源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rcRect l="1121" t="2621" r="316" b="703"/>
          <a:stretch>
            <a:fillRect/>
          </a:stretch>
        </p:blipFill>
        <p:spPr>
          <a:xfrm>
            <a:off x="0" y="803275"/>
            <a:ext cx="9062085" cy="2995930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61670" y="266065"/>
            <a:ext cx="25603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投票决策</a:t>
            </a:r>
            <a:endParaRPr lang="zh-CN" altLang="en-US" sz="2400"/>
          </a:p>
        </p:txBody>
      </p:sp>
      <p:sp>
        <p:nvSpPr>
          <p:cNvPr id="5" name="文本框 4"/>
          <p:cNvSpPr txBox="1"/>
          <p:nvPr/>
        </p:nvSpPr>
        <p:spPr>
          <a:xfrm>
            <a:off x="312420" y="901065"/>
            <a:ext cx="630364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  </a:t>
            </a:r>
            <a:r>
              <a:rPr lang="zh-CN" altLang="en-US"/>
              <a:t>三个基于投票的AccessDecisionManager实现类</a:t>
            </a:r>
            <a:endParaRPr lang="zh-CN" altLang="en-US"/>
          </a:p>
          <a:p>
            <a:r>
              <a:rPr lang="zh-CN" altLang="en-US"/>
              <a:t> 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2910" y="1426210"/>
            <a:ext cx="7865110" cy="3067685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41"/>
          <p:cNvGrpSpPr/>
          <p:nvPr/>
        </p:nvGrpSpPr>
        <p:grpSpPr bwMode="auto">
          <a:xfrm>
            <a:off x="4449445" y="1821180"/>
            <a:ext cx="473710" cy="538859"/>
            <a:chOff x="2727102" y="1805798"/>
            <a:chExt cx="798858" cy="714855"/>
          </a:xfrm>
        </p:grpSpPr>
        <p:grpSp>
          <p:nvGrpSpPr>
            <p:cNvPr id="17" name="组合 35"/>
            <p:cNvGrpSpPr/>
            <p:nvPr/>
          </p:nvGrpSpPr>
          <p:grpSpPr bwMode="auto">
            <a:xfrm>
              <a:off x="2727102" y="1809520"/>
              <a:ext cx="789301" cy="711133"/>
              <a:chOff x="3696385" y="1762464"/>
              <a:chExt cx="2543112" cy="2379436"/>
            </a:xfrm>
          </p:grpSpPr>
          <p:sp>
            <p:nvSpPr>
              <p:cNvPr id="29" name="矩形 28"/>
              <p:cNvSpPr/>
              <p:nvPr/>
            </p:nvSpPr>
            <p:spPr>
              <a:xfrm>
                <a:off x="3855008" y="1760639"/>
                <a:ext cx="2379374" cy="2381261"/>
              </a:xfrm>
              <a:prstGeom prst="rect">
                <a:avLst/>
              </a:prstGeom>
              <a:solidFill>
                <a:schemeClr val="accent1">
                  <a:alpha val="89000"/>
                </a:schemeClr>
              </a:solidFill>
              <a:ln w="9525">
                <a:solidFill>
                  <a:schemeClr val="bg1"/>
                </a:solidFill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0" name="矩形 34"/>
              <p:cNvSpPr/>
              <p:nvPr/>
            </p:nvSpPr>
            <p:spPr>
              <a:xfrm>
                <a:off x="3696385" y="1803162"/>
                <a:ext cx="2543112" cy="1041802"/>
              </a:xfrm>
              <a:custGeom>
                <a:avLst/>
                <a:gdLst>
                  <a:gd name="connsiteX0" fmla="*/ 0 w 658424"/>
                  <a:gd name="connsiteY0" fmla="*/ 0 h 286509"/>
                  <a:gd name="connsiteX1" fmla="*/ 658424 w 658424"/>
                  <a:gd name="connsiteY1" fmla="*/ 0 h 286509"/>
                  <a:gd name="connsiteX2" fmla="*/ 658424 w 658424"/>
                  <a:gd name="connsiteY2" fmla="*/ 286509 h 286509"/>
                  <a:gd name="connsiteX3" fmla="*/ 0 w 658424"/>
                  <a:gd name="connsiteY3" fmla="*/ 286509 h 286509"/>
                  <a:gd name="connsiteX4" fmla="*/ 0 w 658424"/>
                  <a:gd name="connsiteY4" fmla="*/ 0 h 286509"/>
                  <a:gd name="connsiteX0-1" fmla="*/ 0 w 658424"/>
                  <a:gd name="connsiteY0-2" fmla="*/ 0 h 286509"/>
                  <a:gd name="connsiteX1-3" fmla="*/ 658424 w 658424"/>
                  <a:gd name="connsiteY1-4" fmla="*/ 0 h 286509"/>
                  <a:gd name="connsiteX2-5" fmla="*/ 658424 w 658424"/>
                  <a:gd name="connsiteY2-6" fmla="*/ 286509 h 286509"/>
                  <a:gd name="connsiteX3-7" fmla="*/ 0 w 658424"/>
                  <a:gd name="connsiteY3-8" fmla="*/ 286509 h 286509"/>
                  <a:gd name="connsiteX4-9" fmla="*/ 0 w 658424"/>
                  <a:gd name="connsiteY4-10" fmla="*/ 0 h 286509"/>
                  <a:gd name="connsiteX0-11" fmla="*/ 0 w 658424"/>
                  <a:gd name="connsiteY0-12" fmla="*/ 0 h 410686"/>
                  <a:gd name="connsiteX1-13" fmla="*/ 658424 w 658424"/>
                  <a:gd name="connsiteY1-14" fmla="*/ 0 h 410686"/>
                  <a:gd name="connsiteX2-15" fmla="*/ 658424 w 658424"/>
                  <a:gd name="connsiteY2-16" fmla="*/ 286509 h 410686"/>
                  <a:gd name="connsiteX3-17" fmla="*/ 0 w 658424"/>
                  <a:gd name="connsiteY3-18" fmla="*/ 286509 h 410686"/>
                  <a:gd name="connsiteX4-19" fmla="*/ 0 w 658424"/>
                  <a:gd name="connsiteY4-20" fmla="*/ 0 h 410686"/>
                  <a:gd name="connsiteX0-21" fmla="*/ 0 w 658424"/>
                  <a:gd name="connsiteY0-22" fmla="*/ 0 h 410686"/>
                  <a:gd name="connsiteX1-23" fmla="*/ 658424 w 658424"/>
                  <a:gd name="connsiteY1-24" fmla="*/ 0 h 410686"/>
                  <a:gd name="connsiteX2-25" fmla="*/ 658424 w 658424"/>
                  <a:gd name="connsiteY2-26" fmla="*/ 286509 h 410686"/>
                  <a:gd name="connsiteX3-27" fmla="*/ 0 w 658424"/>
                  <a:gd name="connsiteY3-28" fmla="*/ 286509 h 410686"/>
                  <a:gd name="connsiteX4-29" fmla="*/ 0 w 658424"/>
                  <a:gd name="connsiteY4-30" fmla="*/ 0 h 410686"/>
                  <a:gd name="connsiteX0-31" fmla="*/ 0 w 658424"/>
                  <a:gd name="connsiteY0-32" fmla="*/ 0 h 393753"/>
                  <a:gd name="connsiteX1-33" fmla="*/ 658424 w 658424"/>
                  <a:gd name="connsiteY1-34" fmla="*/ 0 h 393753"/>
                  <a:gd name="connsiteX2-35" fmla="*/ 658424 w 658424"/>
                  <a:gd name="connsiteY2-36" fmla="*/ 286509 h 393753"/>
                  <a:gd name="connsiteX3-37" fmla="*/ 0 w 658424"/>
                  <a:gd name="connsiteY3-38" fmla="*/ 286509 h 393753"/>
                  <a:gd name="connsiteX4-39" fmla="*/ 0 w 658424"/>
                  <a:gd name="connsiteY4-40" fmla="*/ 0 h 393753"/>
                  <a:gd name="connsiteX0-41" fmla="*/ 45292 w 703716"/>
                  <a:gd name="connsiteY0-42" fmla="*/ 0 h 371837"/>
                  <a:gd name="connsiteX1-43" fmla="*/ 703716 w 703716"/>
                  <a:gd name="connsiteY1-44" fmla="*/ 0 h 371837"/>
                  <a:gd name="connsiteX2-45" fmla="*/ 703716 w 703716"/>
                  <a:gd name="connsiteY2-46" fmla="*/ 286509 h 371837"/>
                  <a:gd name="connsiteX3-47" fmla="*/ 0 w 703716"/>
                  <a:gd name="connsiteY3-48" fmla="*/ 180681 h 371837"/>
                  <a:gd name="connsiteX4-49" fmla="*/ 45292 w 703716"/>
                  <a:gd name="connsiteY4-50" fmla="*/ 0 h 371837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703716" h="371837">
                    <a:moveTo>
                      <a:pt x="45292" y="0"/>
                    </a:moveTo>
                    <a:lnTo>
                      <a:pt x="703716" y="0"/>
                    </a:lnTo>
                    <a:lnTo>
                      <a:pt x="703716" y="286509"/>
                    </a:lnTo>
                    <a:cubicBezTo>
                      <a:pt x="458841" y="527809"/>
                      <a:pt x="219475" y="180681"/>
                      <a:pt x="0" y="180681"/>
                    </a:cubicBezTo>
                    <a:lnTo>
                      <a:pt x="45292" y="0"/>
                    </a:lnTo>
                    <a:close/>
                  </a:path>
                </a:pathLst>
              </a:custGeom>
              <a:solidFill>
                <a:schemeClr val="bg1">
                  <a:alpha val="18000"/>
                </a:schemeClr>
              </a:solidFill>
              <a:ln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8" name="文本框 39"/>
            <p:cNvSpPr txBox="1">
              <a:spLocks noChangeArrowheads="1"/>
            </p:cNvSpPr>
            <p:nvPr/>
          </p:nvSpPr>
          <p:spPr bwMode="auto">
            <a:xfrm>
              <a:off x="2766020" y="1805798"/>
              <a:ext cx="759940" cy="529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r>
                <a:rPr lang="en-US" altLang="zh-CN" sz="2000" dirty="0">
                  <a:solidFill>
                    <a:schemeClr val="bg1"/>
                  </a:solidFill>
                  <a:latin typeface="Impact" panose="020B0806030902050204" pitchFamily="34" charset="0"/>
                  <a:ea typeface="时尚中黑简体" pitchFamily="2" charset="-122"/>
                  <a:cs typeface="Arial" panose="020B0604020202020204" pitchFamily="34" charset="0"/>
                </a:rPr>
                <a:t>01</a:t>
              </a:r>
              <a:endParaRPr lang="zh-CN" altLang="en-US" sz="2000" dirty="0">
                <a:solidFill>
                  <a:schemeClr val="bg1"/>
                </a:solidFill>
                <a:latin typeface="Impact" panose="020B0806030902050204" pitchFamily="34" charset="0"/>
                <a:ea typeface="时尚中黑简体" pitchFamily="2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31" name="组合 42"/>
          <p:cNvGrpSpPr/>
          <p:nvPr/>
        </p:nvGrpSpPr>
        <p:grpSpPr bwMode="auto">
          <a:xfrm>
            <a:off x="5081905" y="1823085"/>
            <a:ext cx="3035300" cy="537210"/>
            <a:chOff x="3859762" y="1809521"/>
            <a:chExt cx="5116559" cy="711133"/>
          </a:xfrm>
        </p:grpSpPr>
        <p:grpSp>
          <p:nvGrpSpPr>
            <p:cNvPr id="32" name="组合 36"/>
            <p:cNvGrpSpPr/>
            <p:nvPr/>
          </p:nvGrpSpPr>
          <p:grpSpPr bwMode="auto">
            <a:xfrm>
              <a:off x="3859762" y="1809521"/>
              <a:ext cx="5116559" cy="711133"/>
              <a:chOff x="3856314" y="1762464"/>
              <a:chExt cx="2383183" cy="2379436"/>
            </a:xfrm>
          </p:grpSpPr>
          <p:sp>
            <p:nvSpPr>
              <p:cNvPr id="34" name="矩形 33"/>
              <p:cNvSpPr/>
              <p:nvPr/>
            </p:nvSpPr>
            <p:spPr>
              <a:xfrm>
                <a:off x="3856314" y="1763631"/>
                <a:ext cx="2379486" cy="2378269"/>
              </a:xfrm>
              <a:prstGeom prst="rect">
                <a:avLst/>
              </a:prstGeom>
              <a:solidFill>
                <a:schemeClr val="accent1">
                  <a:alpha val="89000"/>
                </a:schemeClr>
              </a:solidFill>
              <a:ln w="9525">
                <a:solidFill>
                  <a:schemeClr val="bg1"/>
                </a:solidFill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3860011" y="1806100"/>
                <a:ext cx="2379486" cy="1576663"/>
              </a:xfrm>
              <a:custGeom>
                <a:avLst/>
                <a:gdLst>
                  <a:gd name="connsiteX0" fmla="*/ 0 w 658424"/>
                  <a:gd name="connsiteY0" fmla="*/ 0 h 286509"/>
                  <a:gd name="connsiteX1" fmla="*/ 658424 w 658424"/>
                  <a:gd name="connsiteY1" fmla="*/ 0 h 286509"/>
                  <a:gd name="connsiteX2" fmla="*/ 658424 w 658424"/>
                  <a:gd name="connsiteY2" fmla="*/ 286509 h 286509"/>
                  <a:gd name="connsiteX3" fmla="*/ 0 w 658424"/>
                  <a:gd name="connsiteY3" fmla="*/ 286509 h 286509"/>
                  <a:gd name="connsiteX4" fmla="*/ 0 w 658424"/>
                  <a:gd name="connsiteY4" fmla="*/ 0 h 286509"/>
                  <a:gd name="connsiteX0-1" fmla="*/ 0 w 658424"/>
                  <a:gd name="connsiteY0-2" fmla="*/ 0 h 286509"/>
                  <a:gd name="connsiteX1-3" fmla="*/ 658424 w 658424"/>
                  <a:gd name="connsiteY1-4" fmla="*/ 0 h 286509"/>
                  <a:gd name="connsiteX2-5" fmla="*/ 658424 w 658424"/>
                  <a:gd name="connsiteY2-6" fmla="*/ 286509 h 286509"/>
                  <a:gd name="connsiteX3-7" fmla="*/ 0 w 658424"/>
                  <a:gd name="connsiteY3-8" fmla="*/ 286509 h 286509"/>
                  <a:gd name="connsiteX4-9" fmla="*/ 0 w 658424"/>
                  <a:gd name="connsiteY4-10" fmla="*/ 0 h 286509"/>
                  <a:gd name="connsiteX0-11" fmla="*/ 0 w 658424"/>
                  <a:gd name="connsiteY0-12" fmla="*/ 0 h 410686"/>
                  <a:gd name="connsiteX1-13" fmla="*/ 658424 w 658424"/>
                  <a:gd name="connsiteY1-14" fmla="*/ 0 h 410686"/>
                  <a:gd name="connsiteX2-15" fmla="*/ 658424 w 658424"/>
                  <a:gd name="connsiteY2-16" fmla="*/ 286509 h 410686"/>
                  <a:gd name="connsiteX3-17" fmla="*/ 0 w 658424"/>
                  <a:gd name="connsiteY3-18" fmla="*/ 286509 h 410686"/>
                  <a:gd name="connsiteX4-19" fmla="*/ 0 w 658424"/>
                  <a:gd name="connsiteY4-20" fmla="*/ 0 h 410686"/>
                  <a:gd name="connsiteX0-21" fmla="*/ 0 w 658424"/>
                  <a:gd name="connsiteY0-22" fmla="*/ 0 h 410686"/>
                  <a:gd name="connsiteX1-23" fmla="*/ 658424 w 658424"/>
                  <a:gd name="connsiteY1-24" fmla="*/ 0 h 410686"/>
                  <a:gd name="connsiteX2-25" fmla="*/ 658424 w 658424"/>
                  <a:gd name="connsiteY2-26" fmla="*/ 286509 h 410686"/>
                  <a:gd name="connsiteX3-27" fmla="*/ 0 w 658424"/>
                  <a:gd name="connsiteY3-28" fmla="*/ 286509 h 410686"/>
                  <a:gd name="connsiteX4-29" fmla="*/ 0 w 658424"/>
                  <a:gd name="connsiteY4-30" fmla="*/ 0 h 410686"/>
                  <a:gd name="connsiteX0-31" fmla="*/ 0 w 658424"/>
                  <a:gd name="connsiteY0-32" fmla="*/ 0 h 393753"/>
                  <a:gd name="connsiteX1-33" fmla="*/ 658424 w 658424"/>
                  <a:gd name="connsiteY1-34" fmla="*/ 0 h 393753"/>
                  <a:gd name="connsiteX2-35" fmla="*/ 658424 w 658424"/>
                  <a:gd name="connsiteY2-36" fmla="*/ 286509 h 393753"/>
                  <a:gd name="connsiteX3-37" fmla="*/ 0 w 658424"/>
                  <a:gd name="connsiteY3-38" fmla="*/ 286509 h 393753"/>
                  <a:gd name="connsiteX4-39" fmla="*/ 0 w 658424"/>
                  <a:gd name="connsiteY4-40" fmla="*/ 0 h 393753"/>
                  <a:gd name="connsiteX0-41" fmla="*/ 45292 w 703716"/>
                  <a:gd name="connsiteY0-42" fmla="*/ 0 h 371837"/>
                  <a:gd name="connsiteX1-43" fmla="*/ 703716 w 703716"/>
                  <a:gd name="connsiteY1-44" fmla="*/ 0 h 371837"/>
                  <a:gd name="connsiteX2-45" fmla="*/ 703716 w 703716"/>
                  <a:gd name="connsiteY2-46" fmla="*/ 286509 h 371837"/>
                  <a:gd name="connsiteX3-47" fmla="*/ 0 w 703716"/>
                  <a:gd name="connsiteY3-48" fmla="*/ 180681 h 371837"/>
                  <a:gd name="connsiteX4-49" fmla="*/ 45292 w 703716"/>
                  <a:gd name="connsiteY4-50" fmla="*/ 0 h 371837"/>
                  <a:gd name="connsiteX0-51" fmla="*/ 45292 w 703716"/>
                  <a:gd name="connsiteY0-52" fmla="*/ 0 h 525639"/>
                  <a:gd name="connsiteX1-53" fmla="*/ 703716 w 703716"/>
                  <a:gd name="connsiteY1-54" fmla="*/ 0 h 525639"/>
                  <a:gd name="connsiteX2-55" fmla="*/ 703716 w 703716"/>
                  <a:gd name="connsiteY2-56" fmla="*/ 286509 h 525639"/>
                  <a:gd name="connsiteX3-57" fmla="*/ 0 w 703716"/>
                  <a:gd name="connsiteY3-58" fmla="*/ 180681 h 525639"/>
                  <a:gd name="connsiteX4-59" fmla="*/ 45292 w 703716"/>
                  <a:gd name="connsiteY4-60" fmla="*/ 0 h 525639"/>
                  <a:gd name="connsiteX0-61" fmla="*/ 45292 w 703716"/>
                  <a:gd name="connsiteY0-62" fmla="*/ 0 h 286509"/>
                  <a:gd name="connsiteX1-63" fmla="*/ 703716 w 703716"/>
                  <a:gd name="connsiteY1-64" fmla="*/ 0 h 286509"/>
                  <a:gd name="connsiteX2-65" fmla="*/ 703716 w 703716"/>
                  <a:gd name="connsiteY2-66" fmla="*/ 286509 h 286509"/>
                  <a:gd name="connsiteX3-67" fmla="*/ 0 w 703716"/>
                  <a:gd name="connsiteY3-68" fmla="*/ 180681 h 286509"/>
                  <a:gd name="connsiteX4-69" fmla="*/ 45292 w 703716"/>
                  <a:gd name="connsiteY4-70" fmla="*/ 0 h 286509"/>
                  <a:gd name="connsiteX0-71" fmla="*/ 0 w 658424"/>
                  <a:gd name="connsiteY0-72" fmla="*/ 0 h 474648"/>
                  <a:gd name="connsiteX1-73" fmla="*/ 658424 w 658424"/>
                  <a:gd name="connsiteY1-74" fmla="*/ 0 h 474648"/>
                  <a:gd name="connsiteX2-75" fmla="*/ 658424 w 658424"/>
                  <a:gd name="connsiteY2-76" fmla="*/ 286509 h 474648"/>
                  <a:gd name="connsiteX3-77" fmla="*/ 2177 w 658424"/>
                  <a:gd name="connsiteY3-78" fmla="*/ 474648 h 474648"/>
                  <a:gd name="connsiteX4-79" fmla="*/ 0 w 658424"/>
                  <a:gd name="connsiteY4-80" fmla="*/ 0 h 474648"/>
                  <a:gd name="connsiteX0-81" fmla="*/ 0 w 658424"/>
                  <a:gd name="connsiteY0-82" fmla="*/ 0 h 474648"/>
                  <a:gd name="connsiteX1-83" fmla="*/ 658424 w 658424"/>
                  <a:gd name="connsiteY1-84" fmla="*/ 0 h 474648"/>
                  <a:gd name="connsiteX2-85" fmla="*/ 658424 w 658424"/>
                  <a:gd name="connsiteY2-86" fmla="*/ 286509 h 474648"/>
                  <a:gd name="connsiteX3-87" fmla="*/ 2177 w 658424"/>
                  <a:gd name="connsiteY3-88" fmla="*/ 474648 h 474648"/>
                  <a:gd name="connsiteX4-89" fmla="*/ 0 w 658424"/>
                  <a:gd name="connsiteY4-90" fmla="*/ 0 h 474648"/>
                  <a:gd name="connsiteX0-91" fmla="*/ 0 w 658424"/>
                  <a:gd name="connsiteY0-92" fmla="*/ 0 h 478579"/>
                  <a:gd name="connsiteX1-93" fmla="*/ 658424 w 658424"/>
                  <a:gd name="connsiteY1-94" fmla="*/ 0 h 478579"/>
                  <a:gd name="connsiteX2-95" fmla="*/ 658424 w 658424"/>
                  <a:gd name="connsiteY2-96" fmla="*/ 286509 h 478579"/>
                  <a:gd name="connsiteX3-97" fmla="*/ 2177 w 658424"/>
                  <a:gd name="connsiteY3-98" fmla="*/ 474648 h 478579"/>
                  <a:gd name="connsiteX4-99" fmla="*/ 0 w 658424"/>
                  <a:gd name="connsiteY4-100" fmla="*/ 0 h 478579"/>
                  <a:gd name="connsiteX0-101" fmla="*/ 0 w 658424"/>
                  <a:gd name="connsiteY0-102" fmla="*/ 0 h 477010"/>
                  <a:gd name="connsiteX1-103" fmla="*/ 658424 w 658424"/>
                  <a:gd name="connsiteY1-104" fmla="*/ 0 h 477010"/>
                  <a:gd name="connsiteX2-105" fmla="*/ 658424 w 658424"/>
                  <a:gd name="connsiteY2-106" fmla="*/ 286509 h 477010"/>
                  <a:gd name="connsiteX3-107" fmla="*/ 2177 w 658424"/>
                  <a:gd name="connsiteY3-108" fmla="*/ 474648 h 477010"/>
                  <a:gd name="connsiteX4-109" fmla="*/ 0 w 658424"/>
                  <a:gd name="connsiteY4-110" fmla="*/ 0 h 477010"/>
                  <a:gd name="connsiteX0-111" fmla="*/ 0 w 658424"/>
                  <a:gd name="connsiteY0-112" fmla="*/ 0 h 505769"/>
                  <a:gd name="connsiteX1-113" fmla="*/ 658424 w 658424"/>
                  <a:gd name="connsiteY1-114" fmla="*/ 0 h 505769"/>
                  <a:gd name="connsiteX2-115" fmla="*/ 658424 w 658424"/>
                  <a:gd name="connsiteY2-116" fmla="*/ 286509 h 505769"/>
                  <a:gd name="connsiteX3-117" fmla="*/ 2177 w 658424"/>
                  <a:gd name="connsiteY3-118" fmla="*/ 474648 h 505769"/>
                  <a:gd name="connsiteX4-119" fmla="*/ 0 w 658424"/>
                  <a:gd name="connsiteY4-120" fmla="*/ 0 h 505769"/>
                  <a:gd name="connsiteX0-121" fmla="*/ 0 w 658424"/>
                  <a:gd name="connsiteY0-122" fmla="*/ 0 h 525981"/>
                  <a:gd name="connsiteX1-123" fmla="*/ 658424 w 658424"/>
                  <a:gd name="connsiteY1-124" fmla="*/ 0 h 525981"/>
                  <a:gd name="connsiteX2-125" fmla="*/ 658424 w 658424"/>
                  <a:gd name="connsiteY2-126" fmla="*/ 286509 h 525981"/>
                  <a:gd name="connsiteX3-127" fmla="*/ 2177 w 658424"/>
                  <a:gd name="connsiteY3-128" fmla="*/ 474648 h 525981"/>
                  <a:gd name="connsiteX4-129" fmla="*/ 0 w 658424"/>
                  <a:gd name="connsiteY4-130" fmla="*/ 0 h 525981"/>
                  <a:gd name="connsiteX0-131" fmla="*/ 0 w 658424"/>
                  <a:gd name="connsiteY0-132" fmla="*/ 0 h 436868"/>
                  <a:gd name="connsiteX1-133" fmla="*/ 658424 w 658424"/>
                  <a:gd name="connsiteY1-134" fmla="*/ 0 h 436868"/>
                  <a:gd name="connsiteX2-135" fmla="*/ 658424 w 658424"/>
                  <a:gd name="connsiteY2-136" fmla="*/ 286509 h 436868"/>
                  <a:gd name="connsiteX3-137" fmla="*/ 2177 w 658424"/>
                  <a:gd name="connsiteY3-138" fmla="*/ 251233 h 436868"/>
                  <a:gd name="connsiteX4-139" fmla="*/ 0 w 658424"/>
                  <a:gd name="connsiteY4-140" fmla="*/ 0 h 43686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658424" h="436868">
                    <a:moveTo>
                      <a:pt x="0" y="0"/>
                    </a:moveTo>
                    <a:lnTo>
                      <a:pt x="658424" y="0"/>
                    </a:lnTo>
                    <a:lnTo>
                      <a:pt x="658424" y="286509"/>
                    </a:lnTo>
                    <a:cubicBezTo>
                      <a:pt x="356259" y="621878"/>
                      <a:pt x="90702" y="298268"/>
                      <a:pt x="2177" y="251233"/>
                    </a:cubicBezTo>
                    <a:cubicBezTo>
                      <a:pt x="1451" y="93017"/>
                      <a:pt x="726" y="158216"/>
                      <a:pt x="0" y="0"/>
                    </a:cubicBezTo>
                    <a:close/>
                  </a:path>
                </a:pathLst>
              </a:custGeom>
              <a:solidFill>
                <a:schemeClr val="bg1">
                  <a:alpha val="18000"/>
                </a:schemeClr>
              </a:solidFill>
              <a:ln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3" name="矩形 32"/>
            <p:cNvSpPr/>
            <p:nvPr/>
          </p:nvSpPr>
          <p:spPr>
            <a:xfrm>
              <a:off x="4943774" y="1868799"/>
              <a:ext cx="1799544" cy="4463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zh-CN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过滤器链</a:t>
              </a:r>
              <a:endParaRPr lang="zh-CN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6" name="组合 41"/>
          <p:cNvGrpSpPr/>
          <p:nvPr/>
        </p:nvGrpSpPr>
        <p:grpSpPr bwMode="auto">
          <a:xfrm>
            <a:off x="4437380" y="2336165"/>
            <a:ext cx="483235" cy="538859"/>
            <a:chOff x="2705291" y="1805798"/>
            <a:chExt cx="815010" cy="714855"/>
          </a:xfrm>
        </p:grpSpPr>
        <p:grpSp>
          <p:nvGrpSpPr>
            <p:cNvPr id="37" name="组合 35"/>
            <p:cNvGrpSpPr/>
            <p:nvPr/>
          </p:nvGrpSpPr>
          <p:grpSpPr bwMode="auto">
            <a:xfrm>
              <a:off x="2727102" y="1809520"/>
              <a:ext cx="789301" cy="711133"/>
              <a:chOff x="3696385" y="1762464"/>
              <a:chExt cx="2543112" cy="2379436"/>
            </a:xfrm>
          </p:grpSpPr>
          <p:sp>
            <p:nvSpPr>
              <p:cNvPr id="39" name="矩形 38"/>
              <p:cNvSpPr/>
              <p:nvPr/>
            </p:nvSpPr>
            <p:spPr>
              <a:xfrm>
                <a:off x="3855008" y="1760639"/>
                <a:ext cx="2379374" cy="2381261"/>
              </a:xfrm>
              <a:prstGeom prst="rect">
                <a:avLst/>
              </a:prstGeom>
              <a:solidFill>
                <a:schemeClr val="accent2">
                  <a:alpha val="89000"/>
                </a:schemeClr>
              </a:solidFill>
              <a:ln w="9525">
                <a:solidFill>
                  <a:schemeClr val="bg1"/>
                </a:solidFill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0" name="矩形 34"/>
              <p:cNvSpPr/>
              <p:nvPr/>
            </p:nvSpPr>
            <p:spPr>
              <a:xfrm>
                <a:off x="3696385" y="1803162"/>
                <a:ext cx="2543112" cy="1041802"/>
              </a:xfrm>
              <a:custGeom>
                <a:avLst/>
                <a:gdLst>
                  <a:gd name="connsiteX0" fmla="*/ 0 w 658424"/>
                  <a:gd name="connsiteY0" fmla="*/ 0 h 286509"/>
                  <a:gd name="connsiteX1" fmla="*/ 658424 w 658424"/>
                  <a:gd name="connsiteY1" fmla="*/ 0 h 286509"/>
                  <a:gd name="connsiteX2" fmla="*/ 658424 w 658424"/>
                  <a:gd name="connsiteY2" fmla="*/ 286509 h 286509"/>
                  <a:gd name="connsiteX3" fmla="*/ 0 w 658424"/>
                  <a:gd name="connsiteY3" fmla="*/ 286509 h 286509"/>
                  <a:gd name="connsiteX4" fmla="*/ 0 w 658424"/>
                  <a:gd name="connsiteY4" fmla="*/ 0 h 286509"/>
                  <a:gd name="connsiteX0-1" fmla="*/ 0 w 658424"/>
                  <a:gd name="connsiteY0-2" fmla="*/ 0 h 286509"/>
                  <a:gd name="connsiteX1-3" fmla="*/ 658424 w 658424"/>
                  <a:gd name="connsiteY1-4" fmla="*/ 0 h 286509"/>
                  <a:gd name="connsiteX2-5" fmla="*/ 658424 w 658424"/>
                  <a:gd name="connsiteY2-6" fmla="*/ 286509 h 286509"/>
                  <a:gd name="connsiteX3-7" fmla="*/ 0 w 658424"/>
                  <a:gd name="connsiteY3-8" fmla="*/ 286509 h 286509"/>
                  <a:gd name="connsiteX4-9" fmla="*/ 0 w 658424"/>
                  <a:gd name="connsiteY4-10" fmla="*/ 0 h 286509"/>
                  <a:gd name="connsiteX0-11" fmla="*/ 0 w 658424"/>
                  <a:gd name="connsiteY0-12" fmla="*/ 0 h 410686"/>
                  <a:gd name="connsiteX1-13" fmla="*/ 658424 w 658424"/>
                  <a:gd name="connsiteY1-14" fmla="*/ 0 h 410686"/>
                  <a:gd name="connsiteX2-15" fmla="*/ 658424 w 658424"/>
                  <a:gd name="connsiteY2-16" fmla="*/ 286509 h 410686"/>
                  <a:gd name="connsiteX3-17" fmla="*/ 0 w 658424"/>
                  <a:gd name="connsiteY3-18" fmla="*/ 286509 h 410686"/>
                  <a:gd name="connsiteX4-19" fmla="*/ 0 w 658424"/>
                  <a:gd name="connsiteY4-20" fmla="*/ 0 h 410686"/>
                  <a:gd name="connsiteX0-21" fmla="*/ 0 w 658424"/>
                  <a:gd name="connsiteY0-22" fmla="*/ 0 h 410686"/>
                  <a:gd name="connsiteX1-23" fmla="*/ 658424 w 658424"/>
                  <a:gd name="connsiteY1-24" fmla="*/ 0 h 410686"/>
                  <a:gd name="connsiteX2-25" fmla="*/ 658424 w 658424"/>
                  <a:gd name="connsiteY2-26" fmla="*/ 286509 h 410686"/>
                  <a:gd name="connsiteX3-27" fmla="*/ 0 w 658424"/>
                  <a:gd name="connsiteY3-28" fmla="*/ 286509 h 410686"/>
                  <a:gd name="connsiteX4-29" fmla="*/ 0 w 658424"/>
                  <a:gd name="connsiteY4-30" fmla="*/ 0 h 410686"/>
                  <a:gd name="connsiteX0-31" fmla="*/ 0 w 658424"/>
                  <a:gd name="connsiteY0-32" fmla="*/ 0 h 393753"/>
                  <a:gd name="connsiteX1-33" fmla="*/ 658424 w 658424"/>
                  <a:gd name="connsiteY1-34" fmla="*/ 0 h 393753"/>
                  <a:gd name="connsiteX2-35" fmla="*/ 658424 w 658424"/>
                  <a:gd name="connsiteY2-36" fmla="*/ 286509 h 393753"/>
                  <a:gd name="connsiteX3-37" fmla="*/ 0 w 658424"/>
                  <a:gd name="connsiteY3-38" fmla="*/ 286509 h 393753"/>
                  <a:gd name="connsiteX4-39" fmla="*/ 0 w 658424"/>
                  <a:gd name="connsiteY4-40" fmla="*/ 0 h 393753"/>
                  <a:gd name="connsiteX0-41" fmla="*/ 45292 w 703716"/>
                  <a:gd name="connsiteY0-42" fmla="*/ 0 h 371837"/>
                  <a:gd name="connsiteX1-43" fmla="*/ 703716 w 703716"/>
                  <a:gd name="connsiteY1-44" fmla="*/ 0 h 371837"/>
                  <a:gd name="connsiteX2-45" fmla="*/ 703716 w 703716"/>
                  <a:gd name="connsiteY2-46" fmla="*/ 286509 h 371837"/>
                  <a:gd name="connsiteX3-47" fmla="*/ 0 w 703716"/>
                  <a:gd name="connsiteY3-48" fmla="*/ 180681 h 371837"/>
                  <a:gd name="connsiteX4-49" fmla="*/ 45292 w 703716"/>
                  <a:gd name="connsiteY4-50" fmla="*/ 0 h 371837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703716" h="371837">
                    <a:moveTo>
                      <a:pt x="45292" y="0"/>
                    </a:moveTo>
                    <a:lnTo>
                      <a:pt x="703716" y="0"/>
                    </a:lnTo>
                    <a:lnTo>
                      <a:pt x="703716" y="286509"/>
                    </a:lnTo>
                    <a:cubicBezTo>
                      <a:pt x="458841" y="527809"/>
                      <a:pt x="219475" y="180681"/>
                      <a:pt x="0" y="180681"/>
                    </a:cubicBezTo>
                    <a:lnTo>
                      <a:pt x="45292" y="0"/>
                    </a:lnTo>
                    <a:close/>
                  </a:path>
                </a:pathLst>
              </a:custGeom>
              <a:solidFill>
                <a:schemeClr val="bg1">
                  <a:alpha val="18000"/>
                </a:schemeClr>
              </a:solidFill>
              <a:ln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8" name="文本框 39"/>
            <p:cNvSpPr txBox="1">
              <a:spLocks noChangeArrowheads="1"/>
            </p:cNvSpPr>
            <p:nvPr/>
          </p:nvSpPr>
          <p:spPr bwMode="auto">
            <a:xfrm>
              <a:off x="2705291" y="1805798"/>
              <a:ext cx="815010" cy="529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r>
                <a:rPr lang="en-US" altLang="zh-CN" sz="2000" dirty="0">
                  <a:solidFill>
                    <a:schemeClr val="bg1"/>
                  </a:solidFill>
                  <a:latin typeface="Impact" panose="020B0806030902050204" pitchFamily="34" charset="0"/>
                  <a:ea typeface="时尚中黑简体" pitchFamily="2" charset="-122"/>
                  <a:cs typeface="Arial" panose="020B0604020202020204" pitchFamily="34" charset="0"/>
                </a:rPr>
                <a:t>02</a:t>
              </a:r>
              <a:endParaRPr lang="zh-CN" altLang="en-US" sz="2000" dirty="0">
                <a:solidFill>
                  <a:schemeClr val="bg1"/>
                </a:solidFill>
                <a:latin typeface="Impact" panose="020B0806030902050204" pitchFamily="34" charset="0"/>
                <a:ea typeface="时尚中黑简体" pitchFamily="2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41" name="组合 42"/>
          <p:cNvGrpSpPr/>
          <p:nvPr/>
        </p:nvGrpSpPr>
        <p:grpSpPr bwMode="auto">
          <a:xfrm>
            <a:off x="5081905" y="2337435"/>
            <a:ext cx="3035300" cy="537210"/>
            <a:chOff x="3859762" y="1809521"/>
            <a:chExt cx="5116559" cy="711133"/>
          </a:xfrm>
        </p:grpSpPr>
        <p:grpSp>
          <p:nvGrpSpPr>
            <p:cNvPr id="42" name="组合 36"/>
            <p:cNvGrpSpPr/>
            <p:nvPr/>
          </p:nvGrpSpPr>
          <p:grpSpPr bwMode="auto">
            <a:xfrm>
              <a:off x="3859762" y="1809521"/>
              <a:ext cx="5116559" cy="711133"/>
              <a:chOff x="3856314" y="1762464"/>
              <a:chExt cx="2383183" cy="2379436"/>
            </a:xfrm>
          </p:grpSpPr>
          <p:sp>
            <p:nvSpPr>
              <p:cNvPr id="44" name="矩形 43"/>
              <p:cNvSpPr/>
              <p:nvPr/>
            </p:nvSpPr>
            <p:spPr>
              <a:xfrm>
                <a:off x="3856314" y="1763631"/>
                <a:ext cx="2379486" cy="2378269"/>
              </a:xfrm>
              <a:prstGeom prst="rect">
                <a:avLst/>
              </a:prstGeom>
              <a:solidFill>
                <a:schemeClr val="accent2">
                  <a:alpha val="89000"/>
                </a:schemeClr>
              </a:solidFill>
              <a:ln w="9525">
                <a:solidFill>
                  <a:schemeClr val="bg1"/>
                </a:solidFill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5" name="矩形 34"/>
              <p:cNvSpPr/>
              <p:nvPr/>
            </p:nvSpPr>
            <p:spPr>
              <a:xfrm>
                <a:off x="3860011" y="1806100"/>
                <a:ext cx="2379486" cy="1576663"/>
              </a:xfrm>
              <a:custGeom>
                <a:avLst/>
                <a:gdLst>
                  <a:gd name="connsiteX0" fmla="*/ 0 w 658424"/>
                  <a:gd name="connsiteY0" fmla="*/ 0 h 286509"/>
                  <a:gd name="connsiteX1" fmla="*/ 658424 w 658424"/>
                  <a:gd name="connsiteY1" fmla="*/ 0 h 286509"/>
                  <a:gd name="connsiteX2" fmla="*/ 658424 w 658424"/>
                  <a:gd name="connsiteY2" fmla="*/ 286509 h 286509"/>
                  <a:gd name="connsiteX3" fmla="*/ 0 w 658424"/>
                  <a:gd name="connsiteY3" fmla="*/ 286509 h 286509"/>
                  <a:gd name="connsiteX4" fmla="*/ 0 w 658424"/>
                  <a:gd name="connsiteY4" fmla="*/ 0 h 286509"/>
                  <a:gd name="connsiteX0-1" fmla="*/ 0 w 658424"/>
                  <a:gd name="connsiteY0-2" fmla="*/ 0 h 286509"/>
                  <a:gd name="connsiteX1-3" fmla="*/ 658424 w 658424"/>
                  <a:gd name="connsiteY1-4" fmla="*/ 0 h 286509"/>
                  <a:gd name="connsiteX2-5" fmla="*/ 658424 w 658424"/>
                  <a:gd name="connsiteY2-6" fmla="*/ 286509 h 286509"/>
                  <a:gd name="connsiteX3-7" fmla="*/ 0 w 658424"/>
                  <a:gd name="connsiteY3-8" fmla="*/ 286509 h 286509"/>
                  <a:gd name="connsiteX4-9" fmla="*/ 0 w 658424"/>
                  <a:gd name="connsiteY4-10" fmla="*/ 0 h 286509"/>
                  <a:gd name="connsiteX0-11" fmla="*/ 0 w 658424"/>
                  <a:gd name="connsiteY0-12" fmla="*/ 0 h 410686"/>
                  <a:gd name="connsiteX1-13" fmla="*/ 658424 w 658424"/>
                  <a:gd name="connsiteY1-14" fmla="*/ 0 h 410686"/>
                  <a:gd name="connsiteX2-15" fmla="*/ 658424 w 658424"/>
                  <a:gd name="connsiteY2-16" fmla="*/ 286509 h 410686"/>
                  <a:gd name="connsiteX3-17" fmla="*/ 0 w 658424"/>
                  <a:gd name="connsiteY3-18" fmla="*/ 286509 h 410686"/>
                  <a:gd name="connsiteX4-19" fmla="*/ 0 w 658424"/>
                  <a:gd name="connsiteY4-20" fmla="*/ 0 h 410686"/>
                  <a:gd name="connsiteX0-21" fmla="*/ 0 w 658424"/>
                  <a:gd name="connsiteY0-22" fmla="*/ 0 h 410686"/>
                  <a:gd name="connsiteX1-23" fmla="*/ 658424 w 658424"/>
                  <a:gd name="connsiteY1-24" fmla="*/ 0 h 410686"/>
                  <a:gd name="connsiteX2-25" fmla="*/ 658424 w 658424"/>
                  <a:gd name="connsiteY2-26" fmla="*/ 286509 h 410686"/>
                  <a:gd name="connsiteX3-27" fmla="*/ 0 w 658424"/>
                  <a:gd name="connsiteY3-28" fmla="*/ 286509 h 410686"/>
                  <a:gd name="connsiteX4-29" fmla="*/ 0 w 658424"/>
                  <a:gd name="connsiteY4-30" fmla="*/ 0 h 410686"/>
                  <a:gd name="connsiteX0-31" fmla="*/ 0 w 658424"/>
                  <a:gd name="connsiteY0-32" fmla="*/ 0 h 393753"/>
                  <a:gd name="connsiteX1-33" fmla="*/ 658424 w 658424"/>
                  <a:gd name="connsiteY1-34" fmla="*/ 0 h 393753"/>
                  <a:gd name="connsiteX2-35" fmla="*/ 658424 w 658424"/>
                  <a:gd name="connsiteY2-36" fmla="*/ 286509 h 393753"/>
                  <a:gd name="connsiteX3-37" fmla="*/ 0 w 658424"/>
                  <a:gd name="connsiteY3-38" fmla="*/ 286509 h 393753"/>
                  <a:gd name="connsiteX4-39" fmla="*/ 0 w 658424"/>
                  <a:gd name="connsiteY4-40" fmla="*/ 0 h 393753"/>
                  <a:gd name="connsiteX0-41" fmla="*/ 45292 w 703716"/>
                  <a:gd name="connsiteY0-42" fmla="*/ 0 h 371837"/>
                  <a:gd name="connsiteX1-43" fmla="*/ 703716 w 703716"/>
                  <a:gd name="connsiteY1-44" fmla="*/ 0 h 371837"/>
                  <a:gd name="connsiteX2-45" fmla="*/ 703716 w 703716"/>
                  <a:gd name="connsiteY2-46" fmla="*/ 286509 h 371837"/>
                  <a:gd name="connsiteX3-47" fmla="*/ 0 w 703716"/>
                  <a:gd name="connsiteY3-48" fmla="*/ 180681 h 371837"/>
                  <a:gd name="connsiteX4-49" fmla="*/ 45292 w 703716"/>
                  <a:gd name="connsiteY4-50" fmla="*/ 0 h 371837"/>
                  <a:gd name="connsiteX0-51" fmla="*/ 45292 w 703716"/>
                  <a:gd name="connsiteY0-52" fmla="*/ 0 h 525639"/>
                  <a:gd name="connsiteX1-53" fmla="*/ 703716 w 703716"/>
                  <a:gd name="connsiteY1-54" fmla="*/ 0 h 525639"/>
                  <a:gd name="connsiteX2-55" fmla="*/ 703716 w 703716"/>
                  <a:gd name="connsiteY2-56" fmla="*/ 286509 h 525639"/>
                  <a:gd name="connsiteX3-57" fmla="*/ 0 w 703716"/>
                  <a:gd name="connsiteY3-58" fmla="*/ 180681 h 525639"/>
                  <a:gd name="connsiteX4-59" fmla="*/ 45292 w 703716"/>
                  <a:gd name="connsiteY4-60" fmla="*/ 0 h 525639"/>
                  <a:gd name="connsiteX0-61" fmla="*/ 45292 w 703716"/>
                  <a:gd name="connsiteY0-62" fmla="*/ 0 h 286509"/>
                  <a:gd name="connsiteX1-63" fmla="*/ 703716 w 703716"/>
                  <a:gd name="connsiteY1-64" fmla="*/ 0 h 286509"/>
                  <a:gd name="connsiteX2-65" fmla="*/ 703716 w 703716"/>
                  <a:gd name="connsiteY2-66" fmla="*/ 286509 h 286509"/>
                  <a:gd name="connsiteX3-67" fmla="*/ 0 w 703716"/>
                  <a:gd name="connsiteY3-68" fmla="*/ 180681 h 286509"/>
                  <a:gd name="connsiteX4-69" fmla="*/ 45292 w 703716"/>
                  <a:gd name="connsiteY4-70" fmla="*/ 0 h 286509"/>
                  <a:gd name="connsiteX0-71" fmla="*/ 0 w 658424"/>
                  <a:gd name="connsiteY0-72" fmla="*/ 0 h 474648"/>
                  <a:gd name="connsiteX1-73" fmla="*/ 658424 w 658424"/>
                  <a:gd name="connsiteY1-74" fmla="*/ 0 h 474648"/>
                  <a:gd name="connsiteX2-75" fmla="*/ 658424 w 658424"/>
                  <a:gd name="connsiteY2-76" fmla="*/ 286509 h 474648"/>
                  <a:gd name="connsiteX3-77" fmla="*/ 2177 w 658424"/>
                  <a:gd name="connsiteY3-78" fmla="*/ 474648 h 474648"/>
                  <a:gd name="connsiteX4-79" fmla="*/ 0 w 658424"/>
                  <a:gd name="connsiteY4-80" fmla="*/ 0 h 474648"/>
                  <a:gd name="connsiteX0-81" fmla="*/ 0 w 658424"/>
                  <a:gd name="connsiteY0-82" fmla="*/ 0 h 474648"/>
                  <a:gd name="connsiteX1-83" fmla="*/ 658424 w 658424"/>
                  <a:gd name="connsiteY1-84" fmla="*/ 0 h 474648"/>
                  <a:gd name="connsiteX2-85" fmla="*/ 658424 w 658424"/>
                  <a:gd name="connsiteY2-86" fmla="*/ 286509 h 474648"/>
                  <a:gd name="connsiteX3-87" fmla="*/ 2177 w 658424"/>
                  <a:gd name="connsiteY3-88" fmla="*/ 474648 h 474648"/>
                  <a:gd name="connsiteX4-89" fmla="*/ 0 w 658424"/>
                  <a:gd name="connsiteY4-90" fmla="*/ 0 h 474648"/>
                  <a:gd name="connsiteX0-91" fmla="*/ 0 w 658424"/>
                  <a:gd name="connsiteY0-92" fmla="*/ 0 h 478579"/>
                  <a:gd name="connsiteX1-93" fmla="*/ 658424 w 658424"/>
                  <a:gd name="connsiteY1-94" fmla="*/ 0 h 478579"/>
                  <a:gd name="connsiteX2-95" fmla="*/ 658424 w 658424"/>
                  <a:gd name="connsiteY2-96" fmla="*/ 286509 h 478579"/>
                  <a:gd name="connsiteX3-97" fmla="*/ 2177 w 658424"/>
                  <a:gd name="connsiteY3-98" fmla="*/ 474648 h 478579"/>
                  <a:gd name="connsiteX4-99" fmla="*/ 0 w 658424"/>
                  <a:gd name="connsiteY4-100" fmla="*/ 0 h 478579"/>
                  <a:gd name="connsiteX0-101" fmla="*/ 0 w 658424"/>
                  <a:gd name="connsiteY0-102" fmla="*/ 0 h 477010"/>
                  <a:gd name="connsiteX1-103" fmla="*/ 658424 w 658424"/>
                  <a:gd name="connsiteY1-104" fmla="*/ 0 h 477010"/>
                  <a:gd name="connsiteX2-105" fmla="*/ 658424 w 658424"/>
                  <a:gd name="connsiteY2-106" fmla="*/ 286509 h 477010"/>
                  <a:gd name="connsiteX3-107" fmla="*/ 2177 w 658424"/>
                  <a:gd name="connsiteY3-108" fmla="*/ 474648 h 477010"/>
                  <a:gd name="connsiteX4-109" fmla="*/ 0 w 658424"/>
                  <a:gd name="connsiteY4-110" fmla="*/ 0 h 477010"/>
                  <a:gd name="connsiteX0-111" fmla="*/ 0 w 658424"/>
                  <a:gd name="connsiteY0-112" fmla="*/ 0 h 505769"/>
                  <a:gd name="connsiteX1-113" fmla="*/ 658424 w 658424"/>
                  <a:gd name="connsiteY1-114" fmla="*/ 0 h 505769"/>
                  <a:gd name="connsiteX2-115" fmla="*/ 658424 w 658424"/>
                  <a:gd name="connsiteY2-116" fmla="*/ 286509 h 505769"/>
                  <a:gd name="connsiteX3-117" fmla="*/ 2177 w 658424"/>
                  <a:gd name="connsiteY3-118" fmla="*/ 474648 h 505769"/>
                  <a:gd name="connsiteX4-119" fmla="*/ 0 w 658424"/>
                  <a:gd name="connsiteY4-120" fmla="*/ 0 h 505769"/>
                  <a:gd name="connsiteX0-121" fmla="*/ 0 w 658424"/>
                  <a:gd name="connsiteY0-122" fmla="*/ 0 h 525981"/>
                  <a:gd name="connsiteX1-123" fmla="*/ 658424 w 658424"/>
                  <a:gd name="connsiteY1-124" fmla="*/ 0 h 525981"/>
                  <a:gd name="connsiteX2-125" fmla="*/ 658424 w 658424"/>
                  <a:gd name="connsiteY2-126" fmla="*/ 286509 h 525981"/>
                  <a:gd name="connsiteX3-127" fmla="*/ 2177 w 658424"/>
                  <a:gd name="connsiteY3-128" fmla="*/ 474648 h 525981"/>
                  <a:gd name="connsiteX4-129" fmla="*/ 0 w 658424"/>
                  <a:gd name="connsiteY4-130" fmla="*/ 0 h 525981"/>
                  <a:gd name="connsiteX0-131" fmla="*/ 0 w 658424"/>
                  <a:gd name="connsiteY0-132" fmla="*/ 0 h 436868"/>
                  <a:gd name="connsiteX1-133" fmla="*/ 658424 w 658424"/>
                  <a:gd name="connsiteY1-134" fmla="*/ 0 h 436868"/>
                  <a:gd name="connsiteX2-135" fmla="*/ 658424 w 658424"/>
                  <a:gd name="connsiteY2-136" fmla="*/ 286509 h 436868"/>
                  <a:gd name="connsiteX3-137" fmla="*/ 2177 w 658424"/>
                  <a:gd name="connsiteY3-138" fmla="*/ 251233 h 436868"/>
                  <a:gd name="connsiteX4-139" fmla="*/ 0 w 658424"/>
                  <a:gd name="connsiteY4-140" fmla="*/ 0 h 43686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658424" h="436868">
                    <a:moveTo>
                      <a:pt x="0" y="0"/>
                    </a:moveTo>
                    <a:lnTo>
                      <a:pt x="658424" y="0"/>
                    </a:lnTo>
                    <a:lnTo>
                      <a:pt x="658424" y="286509"/>
                    </a:lnTo>
                    <a:cubicBezTo>
                      <a:pt x="356259" y="621878"/>
                      <a:pt x="90702" y="298268"/>
                      <a:pt x="2177" y="251233"/>
                    </a:cubicBezTo>
                    <a:cubicBezTo>
                      <a:pt x="1451" y="93017"/>
                      <a:pt x="726" y="158216"/>
                      <a:pt x="0" y="0"/>
                    </a:cubicBezTo>
                    <a:close/>
                  </a:path>
                </a:pathLst>
              </a:custGeom>
              <a:solidFill>
                <a:schemeClr val="bg1">
                  <a:alpha val="18000"/>
                </a:schemeClr>
              </a:solidFill>
              <a:ln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3" name="矩形 42"/>
            <p:cNvSpPr/>
            <p:nvPr/>
          </p:nvSpPr>
          <p:spPr>
            <a:xfrm>
              <a:off x="4943774" y="1868799"/>
              <a:ext cx="2534052" cy="4463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zh-CN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认证流程分析</a:t>
              </a:r>
              <a:endParaRPr lang="zh-CN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6" name="组合 41"/>
          <p:cNvGrpSpPr/>
          <p:nvPr/>
        </p:nvGrpSpPr>
        <p:grpSpPr bwMode="auto">
          <a:xfrm>
            <a:off x="4429760" y="2864485"/>
            <a:ext cx="491490" cy="538859"/>
            <a:chOff x="2690801" y="1805798"/>
            <a:chExt cx="829500" cy="714855"/>
          </a:xfrm>
        </p:grpSpPr>
        <p:grpSp>
          <p:nvGrpSpPr>
            <p:cNvPr id="47" name="组合 35"/>
            <p:cNvGrpSpPr/>
            <p:nvPr/>
          </p:nvGrpSpPr>
          <p:grpSpPr bwMode="auto">
            <a:xfrm>
              <a:off x="2727102" y="1809520"/>
              <a:ext cx="789301" cy="711133"/>
              <a:chOff x="3696385" y="1762464"/>
              <a:chExt cx="2543112" cy="2379436"/>
            </a:xfrm>
          </p:grpSpPr>
          <p:sp>
            <p:nvSpPr>
              <p:cNvPr id="49" name="矩形 48"/>
              <p:cNvSpPr/>
              <p:nvPr/>
            </p:nvSpPr>
            <p:spPr>
              <a:xfrm>
                <a:off x="3855008" y="1760639"/>
                <a:ext cx="2379374" cy="2381261"/>
              </a:xfrm>
              <a:prstGeom prst="rect">
                <a:avLst/>
              </a:prstGeom>
              <a:solidFill>
                <a:schemeClr val="accent3">
                  <a:alpha val="89000"/>
                </a:schemeClr>
              </a:solidFill>
              <a:ln w="9525">
                <a:solidFill>
                  <a:schemeClr val="bg1"/>
                </a:solidFill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0" name="矩形 34"/>
              <p:cNvSpPr/>
              <p:nvPr/>
            </p:nvSpPr>
            <p:spPr>
              <a:xfrm>
                <a:off x="3696385" y="1803162"/>
                <a:ext cx="2543112" cy="1041802"/>
              </a:xfrm>
              <a:custGeom>
                <a:avLst/>
                <a:gdLst>
                  <a:gd name="connsiteX0" fmla="*/ 0 w 658424"/>
                  <a:gd name="connsiteY0" fmla="*/ 0 h 286509"/>
                  <a:gd name="connsiteX1" fmla="*/ 658424 w 658424"/>
                  <a:gd name="connsiteY1" fmla="*/ 0 h 286509"/>
                  <a:gd name="connsiteX2" fmla="*/ 658424 w 658424"/>
                  <a:gd name="connsiteY2" fmla="*/ 286509 h 286509"/>
                  <a:gd name="connsiteX3" fmla="*/ 0 w 658424"/>
                  <a:gd name="connsiteY3" fmla="*/ 286509 h 286509"/>
                  <a:gd name="connsiteX4" fmla="*/ 0 w 658424"/>
                  <a:gd name="connsiteY4" fmla="*/ 0 h 286509"/>
                  <a:gd name="connsiteX0-1" fmla="*/ 0 w 658424"/>
                  <a:gd name="connsiteY0-2" fmla="*/ 0 h 286509"/>
                  <a:gd name="connsiteX1-3" fmla="*/ 658424 w 658424"/>
                  <a:gd name="connsiteY1-4" fmla="*/ 0 h 286509"/>
                  <a:gd name="connsiteX2-5" fmla="*/ 658424 w 658424"/>
                  <a:gd name="connsiteY2-6" fmla="*/ 286509 h 286509"/>
                  <a:gd name="connsiteX3-7" fmla="*/ 0 w 658424"/>
                  <a:gd name="connsiteY3-8" fmla="*/ 286509 h 286509"/>
                  <a:gd name="connsiteX4-9" fmla="*/ 0 w 658424"/>
                  <a:gd name="connsiteY4-10" fmla="*/ 0 h 286509"/>
                  <a:gd name="connsiteX0-11" fmla="*/ 0 w 658424"/>
                  <a:gd name="connsiteY0-12" fmla="*/ 0 h 410686"/>
                  <a:gd name="connsiteX1-13" fmla="*/ 658424 w 658424"/>
                  <a:gd name="connsiteY1-14" fmla="*/ 0 h 410686"/>
                  <a:gd name="connsiteX2-15" fmla="*/ 658424 w 658424"/>
                  <a:gd name="connsiteY2-16" fmla="*/ 286509 h 410686"/>
                  <a:gd name="connsiteX3-17" fmla="*/ 0 w 658424"/>
                  <a:gd name="connsiteY3-18" fmla="*/ 286509 h 410686"/>
                  <a:gd name="connsiteX4-19" fmla="*/ 0 w 658424"/>
                  <a:gd name="connsiteY4-20" fmla="*/ 0 h 410686"/>
                  <a:gd name="connsiteX0-21" fmla="*/ 0 w 658424"/>
                  <a:gd name="connsiteY0-22" fmla="*/ 0 h 410686"/>
                  <a:gd name="connsiteX1-23" fmla="*/ 658424 w 658424"/>
                  <a:gd name="connsiteY1-24" fmla="*/ 0 h 410686"/>
                  <a:gd name="connsiteX2-25" fmla="*/ 658424 w 658424"/>
                  <a:gd name="connsiteY2-26" fmla="*/ 286509 h 410686"/>
                  <a:gd name="connsiteX3-27" fmla="*/ 0 w 658424"/>
                  <a:gd name="connsiteY3-28" fmla="*/ 286509 h 410686"/>
                  <a:gd name="connsiteX4-29" fmla="*/ 0 w 658424"/>
                  <a:gd name="connsiteY4-30" fmla="*/ 0 h 410686"/>
                  <a:gd name="connsiteX0-31" fmla="*/ 0 w 658424"/>
                  <a:gd name="connsiteY0-32" fmla="*/ 0 h 393753"/>
                  <a:gd name="connsiteX1-33" fmla="*/ 658424 w 658424"/>
                  <a:gd name="connsiteY1-34" fmla="*/ 0 h 393753"/>
                  <a:gd name="connsiteX2-35" fmla="*/ 658424 w 658424"/>
                  <a:gd name="connsiteY2-36" fmla="*/ 286509 h 393753"/>
                  <a:gd name="connsiteX3-37" fmla="*/ 0 w 658424"/>
                  <a:gd name="connsiteY3-38" fmla="*/ 286509 h 393753"/>
                  <a:gd name="connsiteX4-39" fmla="*/ 0 w 658424"/>
                  <a:gd name="connsiteY4-40" fmla="*/ 0 h 393753"/>
                  <a:gd name="connsiteX0-41" fmla="*/ 45292 w 703716"/>
                  <a:gd name="connsiteY0-42" fmla="*/ 0 h 371837"/>
                  <a:gd name="connsiteX1-43" fmla="*/ 703716 w 703716"/>
                  <a:gd name="connsiteY1-44" fmla="*/ 0 h 371837"/>
                  <a:gd name="connsiteX2-45" fmla="*/ 703716 w 703716"/>
                  <a:gd name="connsiteY2-46" fmla="*/ 286509 h 371837"/>
                  <a:gd name="connsiteX3-47" fmla="*/ 0 w 703716"/>
                  <a:gd name="connsiteY3-48" fmla="*/ 180681 h 371837"/>
                  <a:gd name="connsiteX4-49" fmla="*/ 45292 w 703716"/>
                  <a:gd name="connsiteY4-50" fmla="*/ 0 h 371837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703716" h="371837">
                    <a:moveTo>
                      <a:pt x="45292" y="0"/>
                    </a:moveTo>
                    <a:lnTo>
                      <a:pt x="703716" y="0"/>
                    </a:lnTo>
                    <a:lnTo>
                      <a:pt x="703716" y="286509"/>
                    </a:lnTo>
                    <a:cubicBezTo>
                      <a:pt x="458841" y="527809"/>
                      <a:pt x="219475" y="180681"/>
                      <a:pt x="0" y="180681"/>
                    </a:cubicBezTo>
                    <a:lnTo>
                      <a:pt x="45292" y="0"/>
                    </a:lnTo>
                    <a:close/>
                  </a:path>
                </a:pathLst>
              </a:custGeom>
              <a:solidFill>
                <a:schemeClr val="bg1">
                  <a:alpha val="18000"/>
                </a:schemeClr>
              </a:solidFill>
              <a:ln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8" name="文本框 39"/>
            <p:cNvSpPr txBox="1">
              <a:spLocks noChangeArrowheads="1"/>
            </p:cNvSpPr>
            <p:nvPr/>
          </p:nvSpPr>
          <p:spPr bwMode="auto">
            <a:xfrm>
              <a:off x="2690801" y="1805798"/>
              <a:ext cx="829500" cy="529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r>
                <a:rPr lang="en-US" altLang="zh-CN" sz="2000" dirty="0">
                  <a:solidFill>
                    <a:schemeClr val="bg1"/>
                  </a:solidFill>
                  <a:latin typeface="Impact" panose="020B0806030902050204" pitchFamily="34" charset="0"/>
                  <a:ea typeface="时尚中黑简体" pitchFamily="2" charset="-122"/>
                  <a:cs typeface="Arial" panose="020B0604020202020204" pitchFamily="34" charset="0"/>
                </a:rPr>
                <a:t>03</a:t>
              </a:r>
              <a:endParaRPr lang="zh-CN" altLang="en-US" sz="2000" dirty="0">
                <a:solidFill>
                  <a:schemeClr val="bg1"/>
                </a:solidFill>
                <a:latin typeface="Impact" panose="020B0806030902050204" pitchFamily="34" charset="0"/>
                <a:ea typeface="时尚中黑简体" pitchFamily="2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51" name="组合 42"/>
          <p:cNvGrpSpPr/>
          <p:nvPr/>
        </p:nvGrpSpPr>
        <p:grpSpPr bwMode="auto">
          <a:xfrm>
            <a:off x="5081905" y="2865755"/>
            <a:ext cx="3035300" cy="537210"/>
            <a:chOff x="3859762" y="1809521"/>
            <a:chExt cx="5116559" cy="711133"/>
          </a:xfrm>
        </p:grpSpPr>
        <p:grpSp>
          <p:nvGrpSpPr>
            <p:cNvPr id="52" name="组合 36"/>
            <p:cNvGrpSpPr/>
            <p:nvPr/>
          </p:nvGrpSpPr>
          <p:grpSpPr bwMode="auto">
            <a:xfrm>
              <a:off x="3859762" y="1809521"/>
              <a:ext cx="5116559" cy="711133"/>
              <a:chOff x="3856314" y="1762464"/>
              <a:chExt cx="2383183" cy="2379436"/>
            </a:xfrm>
          </p:grpSpPr>
          <p:sp>
            <p:nvSpPr>
              <p:cNvPr id="54" name="矩形 53"/>
              <p:cNvSpPr/>
              <p:nvPr/>
            </p:nvSpPr>
            <p:spPr>
              <a:xfrm>
                <a:off x="3856314" y="1763631"/>
                <a:ext cx="2379486" cy="2378269"/>
              </a:xfrm>
              <a:prstGeom prst="rect">
                <a:avLst/>
              </a:prstGeom>
              <a:solidFill>
                <a:schemeClr val="accent3">
                  <a:alpha val="89000"/>
                </a:schemeClr>
              </a:solidFill>
              <a:ln w="9525">
                <a:solidFill>
                  <a:schemeClr val="bg1"/>
                </a:solidFill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5" name="矩形 34"/>
              <p:cNvSpPr/>
              <p:nvPr/>
            </p:nvSpPr>
            <p:spPr>
              <a:xfrm>
                <a:off x="3860011" y="1806100"/>
                <a:ext cx="2379486" cy="1576663"/>
              </a:xfrm>
              <a:custGeom>
                <a:avLst/>
                <a:gdLst>
                  <a:gd name="connsiteX0" fmla="*/ 0 w 658424"/>
                  <a:gd name="connsiteY0" fmla="*/ 0 h 286509"/>
                  <a:gd name="connsiteX1" fmla="*/ 658424 w 658424"/>
                  <a:gd name="connsiteY1" fmla="*/ 0 h 286509"/>
                  <a:gd name="connsiteX2" fmla="*/ 658424 w 658424"/>
                  <a:gd name="connsiteY2" fmla="*/ 286509 h 286509"/>
                  <a:gd name="connsiteX3" fmla="*/ 0 w 658424"/>
                  <a:gd name="connsiteY3" fmla="*/ 286509 h 286509"/>
                  <a:gd name="connsiteX4" fmla="*/ 0 w 658424"/>
                  <a:gd name="connsiteY4" fmla="*/ 0 h 286509"/>
                  <a:gd name="connsiteX0-1" fmla="*/ 0 w 658424"/>
                  <a:gd name="connsiteY0-2" fmla="*/ 0 h 286509"/>
                  <a:gd name="connsiteX1-3" fmla="*/ 658424 w 658424"/>
                  <a:gd name="connsiteY1-4" fmla="*/ 0 h 286509"/>
                  <a:gd name="connsiteX2-5" fmla="*/ 658424 w 658424"/>
                  <a:gd name="connsiteY2-6" fmla="*/ 286509 h 286509"/>
                  <a:gd name="connsiteX3-7" fmla="*/ 0 w 658424"/>
                  <a:gd name="connsiteY3-8" fmla="*/ 286509 h 286509"/>
                  <a:gd name="connsiteX4-9" fmla="*/ 0 w 658424"/>
                  <a:gd name="connsiteY4-10" fmla="*/ 0 h 286509"/>
                  <a:gd name="connsiteX0-11" fmla="*/ 0 w 658424"/>
                  <a:gd name="connsiteY0-12" fmla="*/ 0 h 410686"/>
                  <a:gd name="connsiteX1-13" fmla="*/ 658424 w 658424"/>
                  <a:gd name="connsiteY1-14" fmla="*/ 0 h 410686"/>
                  <a:gd name="connsiteX2-15" fmla="*/ 658424 w 658424"/>
                  <a:gd name="connsiteY2-16" fmla="*/ 286509 h 410686"/>
                  <a:gd name="connsiteX3-17" fmla="*/ 0 w 658424"/>
                  <a:gd name="connsiteY3-18" fmla="*/ 286509 h 410686"/>
                  <a:gd name="connsiteX4-19" fmla="*/ 0 w 658424"/>
                  <a:gd name="connsiteY4-20" fmla="*/ 0 h 410686"/>
                  <a:gd name="connsiteX0-21" fmla="*/ 0 w 658424"/>
                  <a:gd name="connsiteY0-22" fmla="*/ 0 h 410686"/>
                  <a:gd name="connsiteX1-23" fmla="*/ 658424 w 658424"/>
                  <a:gd name="connsiteY1-24" fmla="*/ 0 h 410686"/>
                  <a:gd name="connsiteX2-25" fmla="*/ 658424 w 658424"/>
                  <a:gd name="connsiteY2-26" fmla="*/ 286509 h 410686"/>
                  <a:gd name="connsiteX3-27" fmla="*/ 0 w 658424"/>
                  <a:gd name="connsiteY3-28" fmla="*/ 286509 h 410686"/>
                  <a:gd name="connsiteX4-29" fmla="*/ 0 w 658424"/>
                  <a:gd name="connsiteY4-30" fmla="*/ 0 h 410686"/>
                  <a:gd name="connsiteX0-31" fmla="*/ 0 w 658424"/>
                  <a:gd name="connsiteY0-32" fmla="*/ 0 h 393753"/>
                  <a:gd name="connsiteX1-33" fmla="*/ 658424 w 658424"/>
                  <a:gd name="connsiteY1-34" fmla="*/ 0 h 393753"/>
                  <a:gd name="connsiteX2-35" fmla="*/ 658424 w 658424"/>
                  <a:gd name="connsiteY2-36" fmla="*/ 286509 h 393753"/>
                  <a:gd name="connsiteX3-37" fmla="*/ 0 w 658424"/>
                  <a:gd name="connsiteY3-38" fmla="*/ 286509 h 393753"/>
                  <a:gd name="connsiteX4-39" fmla="*/ 0 w 658424"/>
                  <a:gd name="connsiteY4-40" fmla="*/ 0 h 393753"/>
                  <a:gd name="connsiteX0-41" fmla="*/ 45292 w 703716"/>
                  <a:gd name="connsiteY0-42" fmla="*/ 0 h 371837"/>
                  <a:gd name="connsiteX1-43" fmla="*/ 703716 w 703716"/>
                  <a:gd name="connsiteY1-44" fmla="*/ 0 h 371837"/>
                  <a:gd name="connsiteX2-45" fmla="*/ 703716 w 703716"/>
                  <a:gd name="connsiteY2-46" fmla="*/ 286509 h 371837"/>
                  <a:gd name="connsiteX3-47" fmla="*/ 0 w 703716"/>
                  <a:gd name="connsiteY3-48" fmla="*/ 180681 h 371837"/>
                  <a:gd name="connsiteX4-49" fmla="*/ 45292 w 703716"/>
                  <a:gd name="connsiteY4-50" fmla="*/ 0 h 371837"/>
                  <a:gd name="connsiteX0-51" fmla="*/ 45292 w 703716"/>
                  <a:gd name="connsiteY0-52" fmla="*/ 0 h 525639"/>
                  <a:gd name="connsiteX1-53" fmla="*/ 703716 w 703716"/>
                  <a:gd name="connsiteY1-54" fmla="*/ 0 h 525639"/>
                  <a:gd name="connsiteX2-55" fmla="*/ 703716 w 703716"/>
                  <a:gd name="connsiteY2-56" fmla="*/ 286509 h 525639"/>
                  <a:gd name="connsiteX3-57" fmla="*/ 0 w 703716"/>
                  <a:gd name="connsiteY3-58" fmla="*/ 180681 h 525639"/>
                  <a:gd name="connsiteX4-59" fmla="*/ 45292 w 703716"/>
                  <a:gd name="connsiteY4-60" fmla="*/ 0 h 525639"/>
                  <a:gd name="connsiteX0-61" fmla="*/ 45292 w 703716"/>
                  <a:gd name="connsiteY0-62" fmla="*/ 0 h 286509"/>
                  <a:gd name="connsiteX1-63" fmla="*/ 703716 w 703716"/>
                  <a:gd name="connsiteY1-64" fmla="*/ 0 h 286509"/>
                  <a:gd name="connsiteX2-65" fmla="*/ 703716 w 703716"/>
                  <a:gd name="connsiteY2-66" fmla="*/ 286509 h 286509"/>
                  <a:gd name="connsiteX3-67" fmla="*/ 0 w 703716"/>
                  <a:gd name="connsiteY3-68" fmla="*/ 180681 h 286509"/>
                  <a:gd name="connsiteX4-69" fmla="*/ 45292 w 703716"/>
                  <a:gd name="connsiteY4-70" fmla="*/ 0 h 286509"/>
                  <a:gd name="connsiteX0-71" fmla="*/ 0 w 658424"/>
                  <a:gd name="connsiteY0-72" fmla="*/ 0 h 474648"/>
                  <a:gd name="connsiteX1-73" fmla="*/ 658424 w 658424"/>
                  <a:gd name="connsiteY1-74" fmla="*/ 0 h 474648"/>
                  <a:gd name="connsiteX2-75" fmla="*/ 658424 w 658424"/>
                  <a:gd name="connsiteY2-76" fmla="*/ 286509 h 474648"/>
                  <a:gd name="connsiteX3-77" fmla="*/ 2177 w 658424"/>
                  <a:gd name="connsiteY3-78" fmla="*/ 474648 h 474648"/>
                  <a:gd name="connsiteX4-79" fmla="*/ 0 w 658424"/>
                  <a:gd name="connsiteY4-80" fmla="*/ 0 h 474648"/>
                  <a:gd name="connsiteX0-81" fmla="*/ 0 w 658424"/>
                  <a:gd name="connsiteY0-82" fmla="*/ 0 h 474648"/>
                  <a:gd name="connsiteX1-83" fmla="*/ 658424 w 658424"/>
                  <a:gd name="connsiteY1-84" fmla="*/ 0 h 474648"/>
                  <a:gd name="connsiteX2-85" fmla="*/ 658424 w 658424"/>
                  <a:gd name="connsiteY2-86" fmla="*/ 286509 h 474648"/>
                  <a:gd name="connsiteX3-87" fmla="*/ 2177 w 658424"/>
                  <a:gd name="connsiteY3-88" fmla="*/ 474648 h 474648"/>
                  <a:gd name="connsiteX4-89" fmla="*/ 0 w 658424"/>
                  <a:gd name="connsiteY4-90" fmla="*/ 0 h 474648"/>
                  <a:gd name="connsiteX0-91" fmla="*/ 0 w 658424"/>
                  <a:gd name="connsiteY0-92" fmla="*/ 0 h 478579"/>
                  <a:gd name="connsiteX1-93" fmla="*/ 658424 w 658424"/>
                  <a:gd name="connsiteY1-94" fmla="*/ 0 h 478579"/>
                  <a:gd name="connsiteX2-95" fmla="*/ 658424 w 658424"/>
                  <a:gd name="connsiteY2-96" fmla="*/ 286509 h 478579"/>
                  <a:gd name="connsiteX3-97" fmla="*/ 2177 w 658424"/>
                  <a:gd name="connsiteY3-98" fmla="*/ 474648 h 478579"/>
                  <a:gd name="connsiteX4-99" fmla="*/ 0 w 658424"/>
                  <a:gd name="connsiteY4-100" fmla="*/ 0 h 478579"/>
                  <a:gd name="connsiteX0-101" fmla="*/ 0 w 658424"/>
                  <a:gd name="connsiteY0-102" fmla="*/ 0 h 477010"/>
                  <a:gd name="connsiteX1-103" fmla="*/ 658424 w 658424"/>
                  <a:gd name="connsiteY1-104" fmla="*/ 0 h 477010"/>
                  <a:gd name="connsiteX2-105" fmla="*/ 658424 w 658424"/>
                  <a:gd name="connsiteY2-106" fmla="*/ 286509 h 477010"/>
                  <a:gd name="connsiteX3-107" fmla="*/ 2177 w 658424"/>
                  <a:gd name="connsiteY3-108" fmla="*/ 474648 h 477010"/>
                  <a:gd name="connsiteX4-109" fmla="*/ 0 w 658424"/>
                  <a:gd name="connsiteY4-110" fmla="*/ 0 h 477010"/>
                  <a:gd name="connsiteX0-111" fmla="*/ 0 w 658424"/>
                  <a:gd name="connsiteY0-112" fmla="*/ 0 h 505769"/>
                  <a:gd name="connsiteX1-113" fmla="*/ 658424 w 658424"/>
                  <a:gd name="connsiteY1-114" fmla="*/ 0 h 505769"/>
                  <a:gd name="connsiteX2-115" fmla="*/ 658424 w 658424"/>
                  <a:gd name="connsiteY2-116" fmla="*/ 286509 h 505769"/>
                  <a:gd name="connsiteX3-117" fmla="*/ 2177 w 658424"/>
                  <a:gd name="connsiteY3-118" fmla="*/ 474648 h 505769"/>
                  <a:gd name="connsiteX4-119" fmla="*/ 0 w 658424"/>
                  <a:gd name="connsiteY4-120" fmla="*/ 0 h 505769"/>
                  <a:gd name="connsiteX0-121" fmla="*/ 0 w 658424"/>
                  <a:gd name="connsiteY0-122" fmla="*/ 0 h 525981"/>
                  <a:gd name="connsiteX1-123" fmla="*/ 658424 w 658424"/>
                  <a:gd name="connsiteY1-124" fmla="*/ 0 h 525981"/>
                  <a:gd name="connsiteX2-125" fmla="*/ 658424 w 658424"/>
                  <a:gd name="connsiteY2-126" fmla="*/ 286509 h 525981"/>
                  <a:gd name="connsiteX3-127" fmla="*/ 2177 w 658424"/>
                  <a:gd name="connsiteY3-128" fmla="*/ 474648 h 525981"/>
                  <a:gd name="connsiteX4-129" fmla="*/ 0 w 658424"/>
                  <a:gd name="connsiteY4-130" fmla="*/ 0 h 525981"/>
                  <a:gd name="connsiteX0-131" fmla="*/ 0 w 658424"/>
                  <a:gd name="connsiteY0-132" fmla="*/ 0 h 436868"/>
                  <a:gd name="connsiteX1-133" fmla="*/ 658424 w 658424"/>
                  <a:gd name="connsiteY1-134" fmla="*/ 0 h 436868"/>
                  <a:gd name="connsiteX2-135" fmla="*/ 658424 w 658424"/>
                  <a:gd name="connsiteY2-136" fmla="*/ 286509 h 436868"/>
                  <a:gd name="connsiteX3-137" fmla="*/ 2177 w 658424"/>
                  <a:gd name="connsiteY3-138" fmla="*/ 251233 h 436868"/>
                  <a:gd name="connsiteX4-139" fmla="*/ 0 w 658424"/>
                  <a:gd name="connsiteY4-140" fmla="*/ 0 h 43686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658424" h="436868">
                    <a:moveTo>
                      <a:pt x="0" y="0"/>
                    </a:moveTo>
                    <a:lnTo>
                      <a:pt x="658424" y="0"/>
                    </a:lnTo>
                    <a:lnTo>
                      <a:pt x="658424" y="286509"/>
                    </a:lnTo>
                    <a:cubicBezTo>
                      <a:pt x="356259" y="621878"/>
                      <a:pt x="90702" y="298268"/>
                      <a:pt x="2177" y="251233"/>
                    </a:cubicBezTo>
                    <a:cubicBezTo>
                      <a:pt x="1451" y="93017"/>
                      <a:pt x="726" y="158216"/>
                      <a:pt x="0" y="0"/>
                    </a:cubicBezTo>
                    <a:close/>
                  </a:path>
                </a:pathLst>
              </a:custGeom>
              <a:solidFill>
                <a:schemeClr val="bg1">
                  <a:alpha val="18000"/>
                </a:schemeClr>
              </a:solidFill>
              <a:ln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53" name="矩形 52"/>
            <p:cNvSpPr/>
            <p:nvPr/>
          </p:nvSpPr>
          <p:spPr>
            <a:xfrm>
              <a:off x="4943774" y="1868799"/>
              <a:ext cx="2534052" cy="4463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zh-CN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授权流程分析</a:t>
              </a:r>
              <a:endParaRPr lang="zh-CN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椭圆 1"/>
          <p:cNvSpPr/>
          <p:nvPr/>
        </p:nvSpPr>
        <p:spPr>
          <a:xfrm>
            <a:off x="1685925" y="1593215"/>
            <a:ext cx="1891030" cy="1859915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MH_Others_1"/>
          <p:cNvSpPr txBox="1"/>
          <p:nvPr>
            <p:custDataLst>
              <p:tags r:id="rId1"/>
            </p:custDataLst>
          </p:nvPr>
        </p:nvSpPr>
        <p:spPr>
          <a:xfrm>
            <a:off x="2375535" y="1273810"/>
            <a:ext cx="738505" cy="2594610"/>
          </a:xfrm>
          <a:prstGeom prst="rect">
            <a:avLst/>
          </a:prstGeom>
          <a:noFill/>
        </p:spPr>
        <p:txBody>
          <a:bodyPr vert="eaVert" wrap="square" lIns="0" tIns="0" rIns="0" bIns="0" rtlCol="0" anchor="ctr" anchorCtr="0">
            <a:spAutoFit/>
          </a:bodyPr>
          <a:lstStyle/>
          <a:p>
            <a:pPr algn="ctr"/>
            <a:r>
              <a:rPr lang="zh-CN" altLang="en-US" sz="48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目录</a:t>
            </a:r>
            <a:endParaRPr lang="zh-CN" altLang="en-US" sz="48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MH_Others_2"/>
          <p:cNvSpPr txBox="1"/>
          <p:nvPr>
            <p:custDataLst>
              <p:tags r:id="rId2"/>
            </p:custDataLst>
          </p:nvPr>
        </p:nvSpPr>
        <p:spPr>
          <a:xfrm rot="5400000">
            <a:off x="950591" y="2433039"/>
            <a:ext cx="2346166" cy="2769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CONTENTS</a:t>
            </a:r>
            <a:endParaRPr lang="zh-CN" altLang="en-US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7"/>
          <p:cNvSpPr/>
          <p:nvPr/>
        </p:nvSpPr>
        <p:spPr>
          <a:xfrm>
            <a:off x="3972560" y="236855"/>
            <a:ext cx="1198880" cy="398780"/>
          </a:xfrm>
          <a:prstGeom prst="rect">
            <a:avLst/>
          </a:prstGeom>
        </p:spPr>
        <p:txBody>
          <a:bodyPr wrap="none">
            <a:spAutoFit/>
          </a:bodyPr>
          <a:p>
            <a:pPr algn="ctr">
              <a:defRPr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授权流程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31545" y="1298575"/>
            <a:ext cx="728154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授权失败处理：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通过HttpSecurity设置授权失败结果处理器,内部通过 ExceptionTranslationFilter 调用AuthenticationEntryPoint实现匿名用户授权失败结果处理， ExceptionTranslationFilter 通过 AccessDeniedHandler来处理授权失败结果处理。</a:t>
            </a:r>
            <a:endParaRPr lang="zh-CN" altLang="en-US"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39875" y="323215"/>
            <a:ext cx="457200" cy="50736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65900" y="323215"/>
            <a:ext cx="457200" cy="50736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rcRect t="3382" r="-48"/>
          <a:stretch>
            <a:fillRect/>
          </a:stretch>
        </p:blipFill>
        <p:spPr>
          <a:xfrm>
            <a:off x="283845" y="843280"/>
            <a:ext cx="7887970" cy="4064000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esktop\4859416e6be8372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-4762"/>
            <a:ext cx="9144000" cy="5148262"/>
          </a:xfrm>
          <a:prstGeom prst="rect">
            <a:avLst/>
          </a:prstGeom>
          <a:noFill/>
        </p:spPr>
      </p:pic>
      <p:sp>
        <p:nvSpPr>
          <p:cNvPr id="9" name="矩形 8"/>
          <p:cNvSpPr/>
          <p:nvPr/>
        </p:nvSpPr>
        <p:spPr>
          <a:xfrm>
            <a:off x="2882900" y="2228215"/>
            <a:ext cx="3928745" cy="971550"/>
          </a:xfrm>
          <a:prstGeom prst="rect">
            <a:avLst/>
          </a:prstGeom>
        </p:spPr>
        <p:txBody>
          <a:bodyPr wrap="square" lIns="48756" tIns="24378" rIns="48756" bIns="24378">
            <a:spAutoFit/>
          </a:bodyPr>
          <a:lstStyle/>
          <a:p>
            <a:pPr algn="ctr"/>
            <a:r>
              <a:rPr lang="en-US" altLang="zh-CN" sz="6000" spc="213" dirty="0" smtClean="0">
                <a:solidFill>
                  <a:schemeClr val="accent1"/>
                </a:solidFill>
                <a:latin typeface="Broadway" panose="04040905080B02020502" pitchFamily="82" charset="0"/>
                <a:ea typeface="微软雅黑" panose="020B0503020204020204" pitchFamily="34" charset="-122"/>
                <a:cs typeface="Arial" panose="020B0604020202020204" pitchFamily="34" charset="0"/>
              </a:rPr>
              <a:t>THANKS</a:t>
            </a:r>
            <a:endParaRPr lang="en-US" altLang="zh-CN" sz="6000" spc="213" dirty="0">
              <a:solidFill>
                <a:schemeClr val="accent1"/>
              </a:solidFill>
              <a:latin typeface="Broadway" panose="04040905080B02020502" pitchFamily="82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Administrator\Desktop\4859416e6be8372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-4762"/>
            <a:ext cx="9144000" cy="5148262"/>
          </a:xfrm>
          <a:prstGeom prst="rect">
            <a:avLst/>
          </a:prstGeom>
          <a:noFill/>
        </p:spPr>
      </p:pic>
      <p:sp>
        <p:nvSpPr>
          <p:cNvPr id="9" name="矩形 8"/>
          <p:cNvSpPr/>
          <p:nvPr/>
        </p:nvSpPr>
        <p:spPr>
          <a:xfrm>
            <a:off x="4298445" y="2211710"/>
            <a:ext cx="2499588" cy="492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/>
            <a:r>
              <a:rPr lang="zh-CN" altLang="zh-CN" sz="32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过滤器链</a:t>
            </a:r>
            <a:endParaRPr lang="zh-CN" altLang="zh-CN" sz="32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" name="组合 41"/>
          <p:cNvGrpSpPr/>
          <p:nvPr/>
        </p:nvGrpSpPr>
        <p:grpSpPr bwMode="auto">
          <a:xfrm>
            <a:off x="3359785" y="2226945"/>
            <a:ext cx="516255" cy="471109"/>
            <a:chOff x="2727102" y="1805798"/>
            <a:chExt cx="798858" cy="714855"/>
          </a:xfrm>
        </p:grpSpPr>
        <p:grpSp>
          <p:nvGrpSpPr>
            <p:cNvPr id="17" name="组合 35"/>
            <p:cNvGrpSpPr/>
            <p:nvPr/>
          </p:nvGrpSpPr>
          <p:grpSpPr bwMode="auto">
            <a:xfrm>
              <a:off x="2727102" y="1809520"/>
              <a:ext cx="789301" cy="711133"/>
              <a:chOff x="3696385" y="1762464"/>
              <a:chExt cx="2543112" cy="2379436"/>
            </a:xfrm>
          </p:grpSpPr>
          <p:sp>
            <p:nvSpPr>
              <p:cNvPr id="29" name="矩形 28"/>
              <p:cNvSpPr/>
              <p:nvPr/>
            </p:nvSpPr>
            <p:spPr>
              <a:xfrm>
                <a:off x="3855008" y="1760639"/>
                <a:ext cx="2379374" cy="2381261"/>
              </a:xfrm>
              <a:prstGeom prst="rect">
                <a:avLst/>
              </a:prstGeom>
              <a:solidFill>
                <a:schemeClr val="accent1">
                  <a:alpha val="89000"/>
                </a:schemeClr>
              </a:solidFill>
              <a:ln w="9525">
                <a:solidFill>
                  <a:schemeClr val="bg1"/>
                </a:solidFill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0" name="矩形 34"/>
              <p:cNvSpPr/>
              <p:nvPr/>
            </p:nvSpPr>
            <p:spPr>
              <a:xfrm>
                <a:off x="3696385" y="1803162"/>
                <a:ext cx="2543112" cy="1041802"/>
              </a:xfrm>
              <a:custGeom>
                <a:avLst/>
                <a:gdLst>
                  <a:gd name="connsiteX0" fmla="*/ 0 w 658424"/>
                  <a:gd name="connsiteY0" fmla="*/ 0 h 286509"/>
                  <a:gd name="connsiteX1" fmla="*/ 658424 w 658424"/>
                  <a:gd name="connsiteY1" fmla="*/ 0 h 286509"/>
                  <a:gd name="connsiteX2" fmla="*/ 658424 w 658424"/>
                  <a:gd name="connsiteY2" fmla="*/ 286509 h 286509"/>
                  <a:gd name="connsiteX3" fmla="*/ 0 w 658424"/>
                  <a:gd name="connsiteY3" fmla="*/ 286509 h 286509"/>
                  <a:gd name="connsiteX4" fmla="*/ 0 w 658424"/>
                  <a:gd name="connsiteY4" fmla="*/ 0 h 286509"/>
                  <a:gd name="connsiteX0-1" fmla="*/ 0 w 658424"/>
                  <a:gd name="connsiteY0-2" fmla="*/ 0 h 286509"/>
                  <a:gd name="connsiteX1-3" fmla="*/ 658424 w 658424"/>
                  <a:gd name="connsiteY1-4" fmla="*/ 0 h 286509"/>
                  <a:gd name="connsiteX2-5" fmla="*/ 658424 w 658424"/>
                  <a:gd name="connsiteY2-6" fmla="*/ 286509 h 286509"/>
                  <a:gd name="connsiteX3-7" fmla="*/ 0 w 658424"/>
                  <a:gd name="connsiteY3-8" fmla="*/ 286509 h 286509"/>
                  <a:gd name="connsiteX4-9" fmla="*/ 0 w 658424"/>
                  <a:gd name="connsiteY4-10" fmla="*/ 0 h 286509"/>
                  <a:gd name="connsiteX0-11" fmla="*/ 0 w 658424"/>
                  <a:gd name="connsiteY0-12" fmla="*/ 0 h 410686"/>
                  <a:gd name="connsiteX1-13" fmla="*/ 658424 w 658424"/>
                  <a:gd name="connsiteY1-14" fmla="*/ 0 h 410686"/>
                  <a:gd name="connsiteX2-15" fmla="*/ 658424 w 658424"/>
                  <a:gd name="connsiteY2-16" fmla="*/ 286509 h 410686"/>
                  <a:gd name="connsiteX3-17" fmla="*/ 0 w 658424"/>
                  <a:gd name="connsiteY3-18" fmla="*/ 286509 h 410686"/>
                  <a:gd name="connsiteX4-19" fmla="*/ 0 w 658424"/>
                  <a:gd name="connsiteY4-20" fmla="*/ 0 h 410686"/>
                  <a:gd name="connsiteX0-21" fmla="*/ 0 w 658424"/>
                  <a:gd name="connsiteY0-22" fmla="*/ 0 h 410686"/>
                  <a:gd name="connsiteX1-23" fmla="*/ 658424 w 658424"/>
                  <a:gd name="connsiteY1-24" fmla="*/ 0 h 410686"/>
                  <a:gd name="connsiteX2-25" fmla="*/ 658424 w 658424"/>
                  <a:gd name="connsiteY2-26" fmla="*/ 286509 h 410686"/>
                  <a:gd name="connsiteX3-27" fmla="*/ 0 w 658424"/>
                  <a:gd name="connsiteY3-28" fmla="*/ 286509 h 410686"/>
                  <a:gd name="connsiteX4-29" fmla="*/ 0 w 658424"/>
                  <a:gd name="connsiteY4-30" fmla="*/ 0 h 410686"/>
                  <a:gd name="connsiteX0-31" fmla="*/ 0 w 658424"/>
                  <a:gd name="connsiteY0-32" fmla="*/ 0 h 393753"/>
                  <a:gd name="connsiteX1-33" fmla="*/ 658424 w 658424"/>
                  <a:gd name="connsiteY1-34" fmla="*/ 0 h 393753"/>
                  <a:gd name="connsiteX2-35" fmla="*/ 658424 w 658424"/>
                  <a:gd name="connsiteY2-36" fmla="*/ 286509 h 393753"/>
                  <a:gd name="connsiteX3-37" fmla="*/ 0 w 658424"/>
                  <a:gd name="connsiteY3-38" fmla="*/ 286509 h 393753"/>
                  <a:gd name="connsiteX4-39" fmla="*/ 0 w 658424"/>
                  <a:gd name="connsiteY4-40" fmla="*/ 0 h 393753"/>
                  <a:gd name="connsiteX0-41" fmla="*/ 45292 w 703716"/>
                  <a:gd name="connsiteY0-42" fmla="*/ 0 h 371837"/>
                  <a:gd name="connsiteX1-43" fmla="*/ 703716 w 703716"/>
                  <a:gd name="connsiteY1-44" fmla="*/ 0 h 371837"/>
                  <a:gd name="connsiteX2-45" fmla="*/ 703716 w 703716"/>
                  <a:gd name="connsiteY2-46" fmla="*/ 286509 h 371837"/>
                  <a:gd name="connsiteX3-47" fmla="*/ 0 w 703716"/>
                  <a:gd name="connsiteY3-48" fmla="*/ 180681 h 371837"/>
                  <a:gd name="connsiteX4-49" fmla="*/ 45292 w 703716"/>
                  <a:gd name="connsiteY4-50" fmla="*/ 0 h 371837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703716" h="371837">
                    <a:moveTo>
                      <a:pt x="45292" y="0"/>
                    </a:moveTo>
                    <a:lnTo>
                      <a:pt x="703716" y="0"/>
                    </a:lnTo>
                    <a:lnTo>
                      <a:pt x="703716" y="286509"/>
                    </a:lnTo>
                    <a:cubicBezTo>
                      <a:pt x="458841" y="527809"/>
                      <a:pt x="219475" y="180681"/>
                      <a:pt x="0" y="180681"/>
                    </a:cubicBezTo>
                    <a:lnTo>
                      <a:pt x="45292" y="0"/>
                    </a:lnTo>
                    <a:close/>
                  </a:path>
                </a:pathLst>
              </a:custGeom>
              <a:solidFill>
                <a:schemeClr val="bg1">
                  <a:alpha val="18000"/>
                </a:schemeClr>
              </a:solidFill>
              <a:ln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" name="文本框 39"/>
            <p:cNvSpPr txBox="1">
              <a:spLocks noChangeArrowheads="1"/>
            </p:cNvSpPr>
            <p:nvPr/>
          </p:nvSpPr>
          <p:spPr bwMode="auto">
            <a:xfrm>
              <a:off x="2766020" y="1805798"/>
              <a:ext cx="759940" cy="605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r>
                <a:rPr lang="en-US" altLang="zh-CN" sz="2000" dirty="0">
                  <a:solidFill>
                    <a:schemeClr val="bg1"/>
                  </a:solidFill>
                  <a:latin typeface="Impact" panose="020B0806030902050204" pitchFamily="34" charset="0"/>
                  <a:ea typeface="时尚中黑简体" pitchFamily="2" charset="-122"/>
                  <a:cs typeface="Arial" panose="020B0604020202020204" pitchFamily="34" charset="0"/>
                </a:rPr>
                <a:t>01</a:t>
              </a:r>
              <a:endParaRPr lang="zh-CN" altLang="en-US" sz="2000" dirty="0">
                <a:solidFill>
                  <a:schemeClr val="bg1"/>
                </a:solidFill>
                <a:latin typeface="Impact" panose="020B0806030902050204" pitchFamily="34" charset="0"/>
                <a:ea typeface="时尚中黑简体" pitchFamily="2" charset="-122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 spd="med">
    <p:randomBa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03530" y="106045"/>
            <a:ext cx="17164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latin typeface="+mn-ea"/>
              </a:rPr>
              <a:t>过滤器链</a:t>
            </a:r>
            <a:endParaRPr lang="zh-CN" altLang="en-US" sz="2400" b="1">
              <a:latin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67335" y="2625090"/>
            <a:ext cx="8470900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+mn-ea"/>
                <a:cs typeface="+mn-ea"/>
              </a:rPr>
              <a:t>Spring Security</a:t>
            </a:r>
            <a:r>
              <a:rPr lang="zh-CN" altLang="en-US">
                <a:latin typeface="+mn-ea"/>
                <a:cs typeface="+mn-ea"/>
              </a:rPr>
              <a:t>本质上是一组过滤器链，其功能的实现主要是由一系列过滤器链相互配合完成。</a:t>
            </a:r>
            <a:endParaRPr lang="zh-CN" altLang="en-US">
              <a:latin typeface="+mn-ea"/>
              <a:cs typeface="+mn-ea"/>
            </a:endParaRPr>
          </a:p>
          <a:p>
            <a:endParaRPr lang="zh-CN" altLang="en-US" sz="1400">
              <a:latin typeface="+mn-ea"/>
              <a:cs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67335" y="3278505"/>
            <a:ext cx="8108315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latin typeface="+mn-ea"/>
                <a:cs typeface="+mn-ea"/>
                <a:sym typeface="+mn-ea"/>
              </a:rPr>
              <a:t>BasicAuthenticationFilter实现的是HttpBasic模式的登录认证</a:t>
            </a:r>
            <a:endParaRPr lang="zh-CN" altLang="en-US" sz="1400">
              <a:latin typeface="+mn-ea"/>
              <a:cs typeface="+mn-ea"/>
            </a:endParaRPr>
          </a:p>
          <a:p>
            <a:r>
              <a:rPr lang="zh-CN" altLang="en-US" sz="1400">
                <a:latin typeface="+mn-ea"/>
                <a:cs typeface="+mn-ea"/>
                <a:sym typeface="+mn-ea"/>
              </a:rPr>
              <a:t>UsernamePasswordAuthenticationFilter实现用户名密码的登录认证</a:t>
            </a:r>
            <a:endParaRPr lang="zh-CN" altLang="en-US" sz="1400">
              <a:latin typeface="+mn-ea"/>
              <a:cs typeface="+mn-ea"/>
            </a:endParaRPr>
          </a:p>
          <a:p>
            <a:r>
              <a:rPr lang="zh-CN" altLang="en-US" sz="1400">
                <a:latin typeface="+mn-ea"/>
                <a:cs typeface="+mn-ea"/>
                <a:sym typeface="+mn-ea"/>
              </a:rPr>
              <a:t>RememberMeAuthenticationFilter实现登录认证的“记住我”的功能</a:t>
            </a:r>
            <a:endParaRPr lang="zh-CN" altLang="en-US" sz="1400">
              <a:latin typeface="+mn-ea"/>
              <a:cs typeface="+mn-ea"/>
            </a:endParaRPr>
          </a:p>
          <a:p>
            <a:r>
              <a:rPr lang="zh-CN" altLang="en-US" sz="1400">
                <a:latin typeface="+mn-ea"/>
                <a:cs typeface="+mn-ea"/>
                <a:sym typeface="+mn-ea"/>
              </a:rPr>
              <a:t>SmsCodeAuthenticationFilter实现短信验证码登录认证</a:t>
            </a:r>
            <a:endParaRPr lang="zh-CN" altLang="en-US" sz="1400">
              <a:latin typeface="+mn-ea"/>
              <a:cs typeface="+mn-ea"/>
            </a:endParaRPr>
          </a:p>
          <a:p>
            <a:r>
              <a:rPr lang="zh-CN" altLang="en-US" sz="1400">
                <a:latin typeface="+mn-ea"/>
                <a:cs typeface="+mn-ea"/>
                <a:sym typeface="+mn-ea"/>
              </a:rPr>
              <a:t>SocialAuthenticationFilter实现社交媒体方式登录认证的处理</a:t>
            </a:r>
            <a:endParaRPr lang="zh-CN" altLang="en-US" sz="1400">
              <a:latin typeface="+mn-ea"/>
              <a:cs typeface="+mn-ea"/>
            </a:endParaRPr>
          </a:p>
          <a:p>
            <a:r>
              <a:rPr lang="zh-CN" altLang="en-US" sz="1400">
                <a:latin typeface="+mn-ea"/>
                <a:cs typeface="+mn-ea"/>
                <a:sym typeface="+mn-ea"/>
              </a:rPr>
              <a:t>Oauth2AuthenticationProcessingFilter和Oauth2ClientAuthenticationProcessingFilter实现Oauth2的鉴权方式</a:t>
            </a:r>
            <a:endParaRPr lang="zh-CN" altLang="en-US" sz="1400">
              <a:latin typeface="+mn-ea"/>
              <a:cs typeface="+mn-ea"/>
            </a:endParaRPr>
          </a:p>
          <a:p>
            <a:endParaRPr lang="zh-CN" altLang="en-US" sz="1400"/>
          </a:p>
        </p:txBody>
      </p:sp>
      <p:pic>
        <p:nvPicPr>
          <p:cNvPr id="3" name="图片 2" descr="1"/>
          <p:cNvPicPr>
            <a:picLocks noChangeAspect="1"/>
          </p:cNvPicPr>
          <p:nvPr/>
        </p:nvPicPr>
        <p:blipFill>
          <a:blip r:embed="rId1"/>
          <a:srcRect l="5004" t="27954" r="3378" b="10903"/>
          <a:stretch>
            <a:fillRect/>
          </a:stretch>
        </p:blipFill>
        <p:spPr>
          <a:xfrm>
            <a:off x="303530" y="525145"/>
            <a:ext cx="7438390" cy="2154555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17170" y="382905"/>
            <a:ext cx="26562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核心过滤器链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79730" y="984885"/>
            <a:ext cx="82962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7170" y="865505"/>
            <a:ext cx="8826500" cy="3307080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55905" y="876935"/>
            <a:ext cx="8801735" cy="1814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zh-CN" altLang="en-US" sz="1600"/>
          </a:p>
          <a:p>
            <a:r>
              <a:rPr lang="zh-CN" altLang="en-US" sz="1600"/>
              <a:t>这个Filter是整个过滤器链的入口和出口，会在请求开始时从配置好的 SecurityContextRepository 中获取 SecurityContext，然后把它设置给 SecurityContextHolder。在请求完成后将 SecurityContextHolder 持有的 SecurityContext 再保存到配置好 的 SecurityContextRepository，同时清除 securityContextHolder 所持有的 SecurityContext。</a:t>
            </a:r>
            <a:endParaRPr lang="zh-CN" altLang="en-US" sz="1600"/>
          </a:p>
          <a:p>
            <a:endParaRPr lang="zh-CN" altLang="en-US" sz="1600"/>
          </a:p>
          <a:p>
            <a:endParaRPr lang="zh-CN" altLang="en-US" sz="1600"/>
          </a:p>
        </p:txBody>
      </p:sp>
      <p:sp>
        <p:nvSpPr>
          <p:cNvPr id="4" name="文本框 3"/>
          <p:cNvSpPr txBox="1"/>
          <p:nvPr/>
        </p:nvSpPr>
        <p:spPr>
          <a:xfrm>
            <a:off x="217170" y="382905"/>
            <a:ext cx="26562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主要的几个过滤器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55905" y="2745105"/>
            <a:ext cx="880173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sym typeface="+mn-ea"/>
              </a:rPr>
              <a:t>异常过滤器，只会处理两类异常：认证异常（AuthenticationException）、授权异常（AccessDeniedException），其他的异常会继续抛出。</a:t>
            </a:r>
            <a:endParaRPr lang="zh-CN" altLang="en-US" sz="1600"/>
          </a:p>
          <a:p>
            <a:endParaRPr lang="zh-CN" altLang="en-US" sz="1600"/>
          </a:p>
        </p:txBody>
      </p:sp>
      <p:sp>
        <p:nvSpPr>
          <p:cNvPr id="8" name="文本框 7"/>
          <p:cNvSpPr txBox="1"/>
          <p:nvPr/>
        </p:nvSpPr>
        <p:spPr>
          <a:xfrm>
            <a:off x="255905" y="3506470"/>
            <a:ext cx="87401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●</a:t>
            </a:r>
            <a:r>
              <a:rPr lang="zh-CN" altLang="en-US"/>
              <a:t>UsernamePasswordAuthenticationFilter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55905" y="751205"/>
            <a:ext cx="40462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●</a:t>
            </a:r>
            <a:r>
              <a:rPr lang="zh-CN" altLang="en-US">
                <a:sym typeface="+mn-ea"/>
              </a:rPr>
              <a:t>SecurityContextPersistenceFilter</a:t>
            </a:r>
            <a:endParaRPr lang="zh-CN" altLang="en-US"/>
          </a:p>
          <a:p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255905" y="2381885"/>
            <a:ext cx="40462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●</a:t>
            </a:r>
            <a:r>
              <a:rPr lang="zh-CN" altLang="en-US">
                <a:sym typeface="+mn-ea"/>
              </a:rPr>
              <a:t>ExceptionTranslationFilter</a:t>
            </a:r>
            <a:endParaRPr lang="zh-CN" altLang="en-US"/>
          </a:p>
          <a:p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255905" y="3874770"/>
            <a:ext cx="79362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对登录时的POST请求做拦截，校验表单中的用户名、密码，通过获取表单提交的参数，封装为表单登录认证特有的 UsernamePasswordAuthenticationToken 进行认证。</a:t>
            </a:r>
            <a:endParaRPr lang="zh-CN" altLang="en-US" sz="1600"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17170" y="382905"/>
            <a:ext cx="26562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主要的几个过滤器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17170" y="821055"/>
            <a:ext cx="87401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●</a:t>
            </a:r>
            <a:r>
              <a:rPr lang="zh-CN" altLang="en-US"/>
              <a:t>FilterSecurityInterceptor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39725" y="1189355"/>
            <a:ext cx="793623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方法级的权限过滤器，基本位于过滤器的最底部。用户通过浏览器发送URL地址，由FilterSecurityInterceptor判断是否具有相应的访问权限。</a:t>
            </a:r>
            <a:endParaRPr lang="zh-CN" altLang="en-US" sz="1600"/>
          </a:p>
          <a:p>
            <a:endParaRPr lang="zh-CN" altLang="en-US" sz="1600"/>
          </a:p>
          <a:p>
            <a:endParaRPr lang="zh-CN" altLang="en-US" sz="1600"/>
          </a:p>
          <a:p>
            <a:r>
              <a:rPr lang="zh-CN" altLang="en-US" sz="1600"/>
              <a:t>查看之前的过滤器是否通过</a:t>
            </a:r>
            <a:endParaRPr lang="zh-CN" altLang="en-US" sz="1600"/>
          </a:p>
          <a:p>
            <a:endParaRPr lang="zh-CN" altLang="en-US" sz="1600"/>
          </a:p>
          <a:p>
            <a:endParaRPr lang="zh-CN" altLang="en-US" sz="16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0210" y="1779905"/>
            <a:ext cx="5448300" cy="33528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39725" y="2927985"/>
            <a:ext cx="8061960" cy="614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●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过滤器是如何加载的：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zh-CN" altLang="en-US" sz="1600"/>
          </a:p>
        </p:txBody>
      </p:sp>
      <p:sp>
        <p:nvSpPr>
          <p:cNvPr id="7" name="文本框 6"/>
          <p:cNvSpPr txBox="1"/>
          <p:nvPr/>
        </p:nvSpPr>
        <p:spPr>
          <a:xfrm>
            <a:off x="410210" y="3384550"/>
            <a:ext cx="811022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SpringBoot对Spring Security提供了自动化配置方案，我们只需要引入依赖就会把Security自动配置到项目中来，但是如果不使用SpringBoot就需要自己配置，首先需要配置DelegatingFilterProxy这个过滤器。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Administrator\Desktop\4859416e6be8372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-4762"/>
            <a:ext cx="9144000" cy="5148262"/>
          </a:xfrm>
          <a:prstGeom prst="rect">
            <a:avLst/>
          </a:prstGeom>
          <a:noFill/>
        </p:spPr>
      </p:pic>
      <p:sp>
        <p:nvSpPr>
          <p:cNvPr id="9" name="矩形 8"/>
          <p:cNvSpPr/>
          <p:nvPr/>
        </p:nvSpPr>
        <p:spPr>
          <a:xfrm>
            <a:off x="4336545" y="2226950"/>
            <a:ext cx="2499588" cy="4305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/>
            <a:r>
              <a:rPr lang="zh-CN" altLang="zh-CN" sz="28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认证流程分析</a:t>
            </a:r>
            <a:endParaRPr lang="zh-CN" altLang="zh-CN" sz="28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6" name="组合 41"/>
          <p:cNvGrpSpPr/>
          <p:nvPr/>
        </p:nvGrpSpPr>
        <p:grpSpPr bwMode="auto">
          <a:xfrm>
            <a:off x="3398599" y="2242064"/>
            <a:ext cx="451150" cy="400110"/>
            <a:chOff x="2700699" y="1797759"/>
            <a:chExt cx="815704" cy="723619"/>
          </a:xfrm>
        </p:grpSpPr>
        <p:grpSp>
          <p:nvGrpSpPr>
            <p:cNvPr id="37" name="组合 35"/>
            <p:cNvGrpSpPr/>
            <p:nvPr/>
          </p:nvGrpSpPr>
          <p:grpSpPr bwMode="auto">
            <a:xfrm>
              <a:off x="2727102" y="1809520"/>
              <a:ext cx="789301" cy="711133"/>
              <a:chOff x="3696385" y="1762464"/>
              <a:chExt cx="2543112" cy="2379436"/>
            </a:xfrm>
          </p:grpSpPr>
          <p:sp>
            <p:nvSpPr>
              <p:cNvPr id="39" name="矩形 38"/>
              <p:cNvSpPr/>
              <p:nvPr/>
            </p:nvSpPr>
            <p:spPr>
              <a:xfrm>
                <a:off x="3855008" y="1760639"/>
                <a:ext cx="2379374" cy="2381261"/>
              </a:xfrm>
              <a:prstGeom prst="rect">
                <a:avLst/>
              </a:prstGeom>
              <a:solidFill>
                <a:schemeClr val="accent2">
                  <a:alpha val="89000"/>
                </a:schemeClr>
              </a:solidFill>
              <a:ln w="9525">
                <a:solidFill>
                  <a:schemeClr val="bg1"/>
                </a:solidFill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0" name="矩形 34"/>
              <p:cNvSpPr/>
              <p:nvPr/>
            </p:nvSpPr>
            <p:spPr>
              <a:xfrm>
                <a:off x="3696385" y="1803162"/>
                <a:ext cx="2543112" cy="1041802"/>
              </a:xfrm>
              <a:custGeom>
                <a:avLst/>
                <a:gdLst>
                  <a:gd name="connsiteX0" fmla="*/ 0 w 658424"/>
                  <a:gd name="connsiteY0" fmla="*/ 0 h 286509"/>
                  <a:gd name="connsiteX1" fmla="*/ 658424 w 658424"/>
                  <a:gd name="connsiteY1" fmla="*/ 0 h 286509"/>
                  <a:gd name="connsiteX2" fmla="*/ 658424 w 658424"/>
                  <a:gd name="connsiteY2" fmla="*/ 286509 h 286509"/>
                  <a:gd name="connsiteX3" fmla="*/ 0 w 658424"/>
                  <a:gd name="connsiteY3" fmla="*/ 286509 h 286509"/>
                  <a:gd name="connsiteX4" fmla="*/ 0 w 658424"/>
                  <a:gd name="connsiteY4" fmla="*/ 0 h 286509"/>
                  <a:gd name="connsiteX0-1" fmla="*/ 0 w 658424"/>
                  <a:gd name="connsiteY0-2" fmla="*/ 0 h 286509"/>
                  <a:gd name="connsiteX1-3" fmla="*/ 658424 w 658424"/>
                  <a:gd name="connsiteY1-4" fmla="*/ 0 h 286509"/>
                  <a:gd name="connsiteX2-5" fmla="*/ 658424 w 658424"/>
                  <a:gd name="connsiteY2-6" fmla="*/ 286509 h 286509"/>
                  <a:gd name="connsiteX3-7" fmla="*/ 0 w 658424"/>
                  <a:gd name="connsiteY3-8" fmla="*/ 286509 h 286509"/>
                  <a:gd name="connsiteX4-9" fmla="*/ 0 w 658424"/>
                  <a:gd name="connsiteY4-10" fmla="*/ 0 h 286509"/>
                  <a:gd name="connsiteX0-11" fmla="*/ 0 w 658424"/>
                  <a:gd name="connsiteY0-12" fmla="*/ 0 h 410686"/>
                  <a:gd name="connsiteX1-13" fmla="*/ 658424 w 658424"/>
                  <a:gd name="connsiteY1-14" fmla="*/ 0 h 410686"/>
                  <a:gd name="connsiteX2-15" fmla="*/ 658424 w 658424"/>
                  <a:gd name="connsiteY2-16" fmla="*/ 286509 h 410686"/>
                  <a:gd name="connsiteX3-17" fmla="*/ 0 w 658424"/>
                  <a:gd name="connsiteY3-18" fmla="*/ 286509 h 410686"/>
                  <a:gd name="connsiteX4-19" fmla="*/ 0 w 658424"/>
                  <a:gd name="connsiteY4-20" fmla="*/ 0 h 410686"/>
                  <a:gd name="connsiteX0-21" fmla="*/ 0 w 658424"/>
                  <a:gd name="connsiteY0-22" fmla="*/ 0 h 410686"/>
                  <a:gd name="connsiteX1-23" fmla="*/ 658424 w 658424"/>
                  <a:gd name="connsiteY1-24" fmla="*/ 0 h 410686"/>
                  <a:gd name="connsiteX2-25" fmla="*/ 658424 w 658424"/>
                  <a:gd name="connsiteY2-26" fmla="*/ 286509 h 410686"/>
                  <a:gd name="connsiteX3-27" fmla="*/ 0 w 658424"/>
                  <a:gd name="connsiteY3-28" fmla="*/ 286509 h 410686"/>
                  <a:gd name="connsiteX4-29" fmla="*/ 0 w 658424"/>
                  <a:gd name="connsiteY4-30" fmla="*/ 0 h 410686"/>
                  <a:gd name="connsiteX0-31" fmla="*/ 0 w 658424"/>
                  <a:gd name="connsiteY0-32" fmla="*/ 0 h 393753"/>
                  <a:gd name="connsiteX1-33" fmla="*/ 658424 w 658424"/>
                  <a:gd name="connsiteY1-34" fmla="*/ 0 h 393753"/>
                  <a:gd name="connsiteX2-35" fmla="*/ 658424 w 658424"/>
                  <a:gd name="connsiteY2-36" fmla="*/ 286509 h 393753"/>
                  <a:gd name="connsiteX3-37" fmla="*/ 0 w 658424"/>
                  <a:gd name="connsiteY3-38" fmla="*/ 286509 h 393753"/>
                  <a:gd name="connsiteX4-39" fmla="*/ 0 w 658424"/>
                  <a:gd name="connsiteY4-40" fmla="*/ 0 h 393753"/>
                  <a:gd name="connsiteX0-41" fmla="*/ 45292 w 703716"/>
                  <a:gd name="connsiteY0-42" fmla="*/ 0 h 371837"/>
                  <a:gd name="connsiteX1-43" fmla="*/ 703716 w 703716"/>
                  <a:gd name="connsiteY1-44" fmla="*/ 0 h 371837"/>
                  <a:gd name="connsiteX2-45" fmla="*/ 703716 w 703716"/>
                  <a:gd name="connsiteY2-46" fmla="*/ 286509 h 371837"/>
                  <a:gd name="connsiteX3-47" fmla="*/ 0 w 703716"/>
                  <a:gd name="connsiteY3-48" fmla="*/ 180681 h 371837"/>
                  <a:gd name="connsiteX4-49" fmla="*/ 45292 w 703716"/>
                  <a:gd name="connsiteY4-50" fmla="*/ 0 h 371837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703716" h="371837">
                    <a:moveTo>
                      <a:pt x="45292" y="0"/>
                    </a:moveTo>
                    <a:lnTo>
                      <a:pt x="703716" y="0"/>
                    </a:lnTo>
                    <a:lnTo>
                      <a:pt x="703716" y="286509"/>
                    </a:lnTo>
                    <a:cubicBezTo>
                      <a:pt x="458841" y="527809"/>
                      <a:pt x="219475" y="180681"/>
                      <a:pt x="0" y="180681"/>
                    </a:cubicBezTo>
                    <a:lnTo>
                      <a:pt x="45292" y="0"/>
                    </a:lnTo>
                    <a:close/>
                  </a:path>
                </a:pathLst>
              </a:custGeom>
              <a:solidFill>
                <a:schemeClr val="bg1">
                  <a:alpha val="18000"/>
                </a:schemeClr>
              </a:solidFill>
              <a:ln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8" name="文本框 39"/>
            <p:cNvSpPr txBox="1">
              <a:spLocks noChangeArrowheads="1"/>
            </p:cNvSpPr>
            <p:nvPr/>
          </p:nvSpPr>
          <p:spPr bwMode="auto">
            <a:xfrm>
              <a:off x="2700699" y="1797759"/>
              <a:ext cx="815010" cy="7236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r>
                <a:rPr lang="en-US" altLang="zh-CN" sz="2000" dirty="0">
                  <a:solidFill>
                    <a:schemeClr val="bg1"/>
                  </a:solidFill>
                  <a:latin typeface="Impact" panose="020B0806030902050204" pitchFamily="34" charset="0"/>
                  <a:ea typeface="时尚中黑简体" pitchFamily="2" charset="-122"/>
                  <a:cs typeface="Arial" panose="020B0604020202020204" pitchFamily="34" charset="0"/>
                </a:rPr>
                <a:t>02</a:t>
              </a:r>
              <a:endParaRPr lang="zh-CN" altLang="en-US" sz="2000" dirty="0">
                <a:solidFill>
                  <a:schemeClr val="bg1"/>
                </a:solidFill>
                <a:latin typeface="Impact" panose="020B0806030902050204" pitchFamily="34" charset="0"/>
                <a:ea typeface="时尚中黑简体" pitchFamily="2" charset="-122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 spd="med">
    <p:comb dir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7"/>
          <p:cNvSpPr/>
          <p:nvPr/>
        </p:nvSpPr>
        <p:spPr>
          <a:xfrm>
            <a:off x="3972560" y="45720"/>
            <a:ext cx="1198880" cy="398780"/>
          </a:xfrm>
          <a:prstGeom prst="rect">
            <a:avLst/>
          </a:prstGeom>
        </p:spPr>
        <p:txBody>
          <a:bodyPr wrap="none">
            <a:spAutoFit/>
          </a:bodyPr>
          <a:p>
            <a:pPr algn="ctr">
              <a:defRPr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认证流程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51130" y="4681855"/>
            <a:ext cx="31400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以用户名、密码登录为例</a:t>
            </a:r>
            <a:endParaRPr lang="zh-CN" altLang="en-US" sz="14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7190" y="398780"/>
            <a:ext cx="8616950" cy="4283075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MH" val="20160830110146"/>
  <p:tag name="MH_LIBRARY" val="CONTENTS"/>
  <p:tag name="MH_TYPE" val="OTHERS"/>
  <p:tag name="ID" val="553512"/>
</p:tagLst>
</file>

<file path=ppt/tags/tag2.xml><?xml version="1.0" encoding="utf-8"?>
<p:tagLst xmlns:p="http://schemas.openxmlformats.org/presentationml/2006/main">
  <p:tag name="MH" val="20160830110146"/>
  <p:tag name="MH_LIBRARY" val="CONTENTS"/>
  <p:tag name="MH_TYPE" val="OTHERS"/>
  <p:tag name="ID" val="553512"/>
</p:tagLst>
</file>

<file path=ppt/tags/tag3.xml><?xml version="1.0" encoding="utf-8"?>
<p:tagLst xmlns:p="http://schemas.openxmlformats.org/presentationml/2006/main">
  <p:tag name="ISPRING_PRESENTATION_TITLE" val="多彩年度工作总结"/>
</p:tagLst>
</file>

<file path=ppt/theme/theme1.xml><?xml version="1.0" encoding="utf-8"?>
<a:theme xmlns:a="http://schemas.openxmlformats.org/drawingml/2006/main" name="第一PPT，www.1ppt.com">
  <a:themeElements>
    <a:clrScheme name="自定义 1238">
      <a:dk1>
        <a:sysClr val="windowText" lastClr="000000"/>
      </a:dk1>
      <a:lt1>
        <a:sysClr val="window" lastClr="FFFFFF"/>
      </a:lt1>
      <a:dk2>
        <a:srgbClr val="5A6378"/>
      </a:dk2>
      <a:lt2>
        <a:srgbClr val="7F7F7F"/>
      </a:lt2>
      <a:accent1>
        <a:srgbClr val="60B5CC"/>
      </a:accent1>
      <a:accent2>
        <a:srgbClr val="A6D3A7"/>
      </a:accent2>
      <a:accent3>
        <a:srgbClr val="60B5CC"/>
      </a:accent3>
      <a:accent4>
        <a:srgbClr val="A6D3A7"/>
      </a:accent4>
      <a:accent5>
        <a:srgbClr val="60B5CC"/>
      </a:accent5>
      <a:accent6>
        <a:srgbClr val="A6D3A7"/>
      </a:accent6>
      <a:hlink>
        <a:srgbClr val="168BBA"/>
      </a:hlink>
      <a:folHlink>
        <a:srgbClr val="68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3171</Words>
  <Application>WPS 演示</Application>
  <PresentationFormat>全屏显示(16:9)</PresentationFormat>
  <Paragraphs>162</Paragraphs>
  <Slides>22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7" baseType="lpstr">
      <vt:lpstr>Arial</vt:lpstr>
      <vt:lpstr>宋体</vt:lpstr>
      <vt:lpstr>Wingdings</vt:lpstr>
      <vt:lpstr>微软雅黑</vt:lpstr>
      <vt:lpstr>Open Sans</vt:lpstr>
      <vt:lpstr>冬青黑体简体中文 W3</vt:lpstr>
      <vt:lpstr>Bookman Old Style</vt:lpstr>
      <vt:lpstr>Impact</vt:lpstr>
      <vt:lpstr>时尚中黑简体</vt:lpstr>
      <vt:lpstr>黑体</vt:lpstr>
      <vt:lpstr>Segoe Print</vt:lpstr>
      <vt:lpstr>Calibri</vt:lpstr>
      <vt:lpstr>Arial Unicode MS</vt:lpstr>
      <vt:lpstr>Broadway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淡雅简约</dc:title>
  <dc:creator>第一PPT模板网-WWW.1PPT.COM</dc:creator>
  <cp:keywords>第一PPT模板网-WWW.1PPT.COM</cp:keywords>
  <dc:description>第一PPT，www.1ppt.com</dc:description>
  <cp:lastModifiedBy>qzuser</cp:lastModifiedBy>
  <cp:revision>437</cp:revision>
  <dcterms:created xsi:type="dcterms:W3CDTF">2014-11-09T01:07:00Z</dcterms:created>
  <dcterms:modified xsi:type="dcterms:W3CDTF">2020-11-17T14:13:31Z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2052-11.3.0.8742</vt:lpwstr>
  </property>
</Properties>
</file>