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57" r:id="rId3"/>
    <p:sldId id="258" r:id="rId4"/>
    <p:sldId id="261" r:id="rId5"/>
    <p:sldId id="264" r:id="rId6"/>
    <p:sldId id="265" r:id="rId7"/>
    <p:sldId id="266" r:id="rId8"/>
    <p:sldId id="268" r:id="rId9"/>
    <p:sldId id="267" r:id="rId10"/>
    <p:sldId id="269" r:id="rId11"/>
    <p:sldId id="270" r:id="rId12"/>
    <p:sldId id="271" r:id="rId13"/>
    <p:sldId id="272" r:id="rId14"/>
    <p:sldId id="273" r:id="rId15"/>
    <p:sldId id="274" r:id="rId16"/>
    <p:sldId id="281" r:id="rId17"/>
    <p:sldId id="276" r:id="rId18"/>
    <p:sldId id="278" r:id="rId19"/>
    <p:sldId id="279" r:id="rId20"/>
    <p:sldId id="282" r:id="rId21"/>
    <p:sldId id="283" r:id="rId22"/>
    <p:sldId id="284" r:id="rId23"/>
    <p:sldId id="285" r:id="rId24"/>
    <p:sldId id="275" r:id="rId25"/>
  </p:sldIdLst>
  <p:sldSz cx="9144000" cy="5143500" type="screen16x9"/>
  <p:notesSz cx="6858000" cy="9144000"/>
  <p:embeddedFontLst>
    <p:embeddedFont>
      <p:font typeface="Oswald" panose="02000503000000000000" pitchFamily="2" charset="0"/>
      <p:regular r:id="rId27"/>
      <p:bold r:id="rId28"/>
    </p:embeddedFont>
    <p:embeddedFont>
      <p:font typeface="Tino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VAN THINH" initials="NVT" lastIdx="1" clrIdx="0">
    <p:extLst>
      <p:ext uri="{19B8F6BF-5375-455C-9EA6-DF929625EA0E}">
        <p15:presenceInfo xmlns:p15="http://schemas.microsoft.com/office/powerpoint/2012/main" userId="S::4301104168@student.hcmup.edu.vn::dfc1450d-02eb-4df0-bd17-ae7bbd300c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7B723B-13E1-45A7-8E59-4A0828D5952A}">
  <a:tblStyle styleId="{2A7B723B-13E1-45A7-8E59-4A0828D5952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86683" autoAdjust="0"/>
  </p:normalViewPr>
  <p:slideViewPr>
    <p:cSldViewPr snapToGrid="0">
      <p:cViewPr varScale="1">
        <p:scale>
          <a:sx n="110" d="100"/>
          <a:sy n="110" d="100"/>
        </p:scale>
        <p:origin x="77" y="125"/>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D8764-9939-4A20-A300-4312603F96ED}" type="doc">
      <dgm:prSet loTypeId="urn:microsoft.com/office/officeart/2005/8/layout/orgChart1" loCatId="hierarchy" qsTypeId="urn:microsoft.com/office/officeart/2005/8/quickstyle/3d6" qsCatId="3D" csTypeId="urn:microsoft.com/office/officeart/2005/8/colors/accent1_2" csCatId="accent1" phldr="1"/>
      <dgm:spPr/>
      <dgm:t>
        <a:bodyPr/>
        <a:lstStyle/>
        <a:p>
          <a:endParaRPr lang="en-US"/>
        </a:p>
      </dgm:t>
    </dgm:pt>
    <dgm:pt modelId="{2A8BD2B9-05F1-4717-A347-F3C4895720D3}">
      <dgm:prSet phldrT="[Text]"/>
      <dgm:spPr/>
      <dgm:t>
        <a:bodyPr/>
        <a:lstStyle/>
        <a:p>
          <a:r>
            <a:rPr lang="en-US"/>
            <a:t>Applications</a:t>
          </a:r>
        </a:p>
      </dgm:t>
    </dgm:pt>
    <dgm:pt modelId="{A8174F07-7E3E-44DE-AE23-74235097E0BB}" type="parTrans" cxnId="{4C868556-D057-45D8-98A7-26FDC515F778}">
      <dgm:prSet/>
      <dgm:spPr/>
      <dgm:t>
        <a:bodyPr/>
        <a:lstStyle/>
        <a:p>
          <a:endParaRPr lang="en-US"/>
        </a:p>
      </dgm:t>
    </dgm:pt>
    <dgm:pt modelId="{57CFB5AC-3FE0-4829-A23A-A066FA7BD4B6}" type="sibTrans" cxnId="{4C868556-D057-45D8-98A7-26FDC515F778}">
      <dgm:prSet/>
      <dgm:spPr/>
      <dgm:t>
        <a:bodyPr/>
        <a:lstStyle/>
        <a:p>
          <a:endParaRPr lang="en-US"/>
        </a:p>
      </dgm:t>
    </dgm:pt>
    <dgm:pt modelId="{39399567-2DE4-47B0-9F5D-DC1F8F31D457}">
      <dgm:prSet phldrT="[Text]"/>
      <dgm:spPr/>
      <dgm:t>
        <a:bodyPr/>
        <a:lstStyle/>
        <a:p>
          <a:r>
            <a:rPr lang="en-US" b="1" i="0"/>
            <a:t>News Summarization</a:t>
          </a:r>
          <a:endParaRPr lang="en-US"/>
        </a:p>
      </dgm:t>
    </dgm:pt>
    <dgm:pt modelId="{369BC6F3-39D0-4EFC-A76C-1D64E0E4DF74}" type="parTrans" cxnId="{776CF387-3FE3-4361-BC23-6BA52F283BE2}">
      <dgm:prSet/>
      <dgm:spPr/>
      <dgm:t>
        <a:bodyPr/>
        <a:lstStyle/>
        <a:p>
          <a:endParaRPr lang="en-US"/>
        </a:p>
      </dgm:t>
    </dgm:pt>
    <dgm:pt modelId="{DB3E7AE6-4A34-44FE-BBEF-ADDDD03B00EB}" type="sibTrans" cxnId="{776CF387-3FE3-4361-BC23-6BA52F283BE2}">
      <dgm:prSet/>
      <dgm:spPr/>
      <dgm:t>
        <a:bodyPr/>
        <a:lstStyle/>
        <a:p>
          <a:endParaRPr lang="en-US"/>
        </a:p>
      </dgm:t>
    </dgm:pt>
    <dgm:pt modelId="{552CD521-C4D0-48F1-BFC1-D837E78F2C71}">
      <dgm:prSet phldrT="[Text]"/>
      <dgm:spPr/>
      <dgm:t>
        <a:bodyPr/>
        <a:lstStyle/>
        <a:p>
          <a:r>
            <a:rPr lang="en-US" b="1" i="0"/>
            <a:t>Sentiment Summarization</a:t>
          </a:r>
          <a:endParaRPr lang="en-US"/>
        </a:p>
      </dgm:t>
    </dgm:pt>
    <dgm:pt modelId="{480151D5-2323-44EA-A889-FE91B783C48D}" type="parTrans" cxnId="{CEED96A7-FB2D-4271-8D51-0AD2B6EFEA66}">
      <dgm:prSet/>
      <dgm:spPr/>
      <dgm:t>
        <a:bodyPr/>
        <a:lstStyle/>
        <a:p>
          <a:endParaRPr lang="en-US"/>
        </a:p>
      </dgm:t>
    </dgm:pt>
    <dgm:pt modelId="{104828D0-C19B-4361-A18C-7DD28B7D3BBC}" type="sibTrans" cxnId="{CEED96A7-FB2D-4271-8D51-0AD2B6EFEA66}">
      <dgm:prSet/>
      <dgm:spPr/>
      <dgm:t>
        <a:bodyPr/>
        <a:lstStyle/>
        <a:p>
          <a:endParaRPr lang="en-US"/>
        </a:p>
      </dgm:t>
    </dgm:pt>
    <dgm:pt modelId="{A855839B-F21A-46AE-97B7-73ECA278394C}">
      <dgm:prSet phldrT="[Text]"/>
      <dgm:spPr/>
      <dgm:t>
        <a:bodyPr/>
        <a:lstStyle/>
        <a:p>
          <a:r>
            <a:rPr lang="en-US" b="1" i="0"/>
            <a:t>Story/Novel Summarization</a:t>
          </a:r>
          <a:endParaRPr lang="en-US"/>
        </a:p>
      </dgm:t>
    </dgm:pt>
    <dgm:pt modelId="{EC49CCF3-B38B-4EA9-AA12-2F64BCDCC375}" type="parTrans" cxnId="{2F74C47F-F8B5-4E75-9F8C-D3A3ABFAEC46}">
      <dgm:prSet/>
      <dgm:spPr/>
      <dgm:t>
        <a:bodyPr/>
        <a:lstStyle/>
        <a:p>
          <a:endParaRPr lang="en-US"/>
        </a:p>
      </dgm:t>
    </dgm:pt>
    <dgm:pt modelId="{FD4EBCEF-FBC7-4853-84D7-AC1753F62C0B}" type="sibTrans" cxnId="{2F74C47F-F8B5-4E75-9F8C-D3A3ABFAEC46}">
      <dgm:prSet/>
      <dgm:spPr/>
      <dgm:t>
        <a:bodyPr/>
        <a:lstStyle/>
        <a:p>
          <a:endParaRPr lang="en-US"/>
        </a:p>
      </dgm:t>
    </dgm:pt>
    <dgm:pt modelId="{09B8031A-7BF1-428E-B9ED-482DCC297600}">
      <dgm:prSet phldrT="[Text]"/>
      <dgm:spPr/>
      <dgm:t>
        <a:bodyPr/>
        <a:lstStyle/>
        <a:p>
          <a:r>
            <a:rPr lang="en-US" b="1" i="0"/>
            <a:t>Legal Documents Summarization</a:t>
          </a:r>
          <a:endParaRPr lang="en-US"/>
        </a:p>
      </dgm:t>
    </dgm:pt>
    <dgm:pt modelId="{7A871D83-B79B-4311-99E0-C9A885376DF9}" type="parTrans" cxnId="{2D173ACA-1884-4903-9BBB-67F1B2C4DF86}">
      <dgm:prSet/>
      <dgm:spPr/>
      <dgm:t>
        <a:bodyPr/>
        <a:lstStyle/>
        <a:p>
          <a:endParaRPr lang="en-US"/>
        </a:p>
      </dgm:t>
    </dgm:pt>
    <dgm:pt modelId="{CB6542D4-D139-4DE0-BCE2-B6F87C2F3C32}" type="sibTrans" cxnId="{2D173ACA-1884-4903-9BBB-67F1B2C4DF86}">
      <dgm:prSet/>
      <dgm:spPr/>
      <dgm:t>
        <a:bodyPr/>
        <a:lstStyle/>
        <a:p>
          <a:endParaRPr lang="en-US"/>
        </a:p>
      </dgm:t>
    </dgm:pt>
    <dgm:pt modelId="{004020AA-FB8F-4DD3-BC1F-5FF7EF5D6226}" type="pres">
      <dgm:prSet presAssocID="{160D8764-9939-4A20-A300-4312603F96ED}" presName="hierChild1" presStyleCnt="0">
        <dgm:presLayoutVars>
          <dgm:orgChart val="1"/>
          <dgm:chPref val="1"/>
          <dgm:dir/>
          <dgm:animOne val="branch"/>
          <dgm:animLvl val="lvl"/>
          <dgm:resizeHandles/>
        </dgm:presLayoutVars>
      </dgm:prSet>
      <dgm:spPr/>
    </dgm:pt>
    <dgm:pt modelId="{C042693A-2861-4E18-821B-67C28C89F151}" type="pres">
      <dgm:prSet presAssocID="{2A8BD2B9-05F1-4717-A347-F3C4895720D3}" presName="hierRoot1" presStyleCnt="0">
        <dgm:presLayoutVars>
          <dgm:hierBranch val="init"/>
        </dgm:presLayoutVars>
      </dgm:prSet>
      <dgm:spPr/>
    </dgm:pt>
    <dgm:pt modelId="{08495D7F-F2D7-4FA7-92A1-643D99C40B66}" type="pres">
      <dgm:prSet presAssocID="{2A8BD2B9-05F1-4717-A347-F3C4895720D3}" presName="rootComposite1" presStyleCnt="0"/>
      <dgm:spPr/>
    </dgm:pt>
    <dgm:pt modelId="{AE7A654B-1175-436C-8D92-870117300F3D}" type="pres">
      <dgm:prSet presAssocID="{2A8BD2B9-05F1-4717-A347-F3C4895720D3}" presName="rootText1" presStyleLbl="node0" presStyleIdx="0" presStyleCnt="1">
        <dgm:presLayoutVars>
          <dgm:chPref val="3"/>
        </dgm:presLayoutVars>
      </dgm:prSet>
      <dgm:spPr/>
    </dgm:pt>
    <dgm:pt modelId="{A6BAD314-151A-4363-9829-6C1D7D840857}" type="pres">
      <dgm:prSet presAssocID="{2A8BD2B9-05F1-4717-A347-F3C4895720D3}" presName="rootConnector1" presStyleLbl="node1" presStyleIdx="0" presStyleCnt="0"/>
      <dgm:spPr/>
    </dgm:pt>
    <dgm:pt modelId="{6498B062-0456-4F92-B1F9-7BD86185BB67}" type="pres">
      <dgm:prSet presAssocID="{2A8BD2B9-05F1-4717-A347-F3C4895720D3}" presName="hierChild2" presStyleCnt="0"/>
      <dgm:spPr/>
    </dgm:pt>
    <dgm:pt modelId="{0463A8E4-51CF-42DE-B214-A2C30EBA3A8D}" type="pres">
      <dgm:prSet presAssocID="{369BC6F3-39D0-4EFC-A76C-1D64E0E4DF74}" presName="Name37" presStyleLbl="parChTrans1D2" presStyleIdx="0" presStyleCnt="4"/>
      <dgm:spPr/>
    </dgm:pt>
    <dgm:pt modelId="{F88C94CA-20F3-4303-96D2-A0DEC33B3D1A}" type="pres">
      <dgm:prSet presAssocID="{39399567-2DE4-47B0-9F5D-DC1F8F31D457}" presName="hierRoot2" presStyleCnt="0">
        <dgm:presLayoutVars>
          <dgm:hierBranch val="init"/>
        </dgm:presLayoutVars>
      </dgm:prSet>
      <dgm:spPr/>
    </dgm:pt>
    <dgm:pt modelId="{F1B60A6A-CD2A-4F22-A598-11F05F1F8D7E}" type="pres">
      <dgm:prSet presAssocID="{39399567-2DE4-47B0-9F5D-DC1F8F31D457}" presName="rootComposite" presStyleCnt="0"/>
      <dgm:spPr/>
    </dgm:pt>
    <dgm:pt modelId="{0F2F478A-F0DD-4248-AF82-FCC74C51EDA4}" type="pres">
      <dgm:prSet presAssocID="{39399567-2DE4-47B0-9F5D-DC1F8F31D457}" presName="rootText" presStyleLbl="node2" presStyleIdx="0" presStyleCnt="4">
        <dgm:presLayoutVars>
          <dgm:chPref val="3"/>
        </dgm:presLayoutVars>
      </dgm:prSet>
      <dgm:spPr/>
    </dgm:pt>
    <dgm:pt modelId="{1942A789-4480-4FF3-8604-E78DA121C8F6}" type="pres">
      <dgm:prSet presAssocID="{39399567-2DE4-47B0-9F5D-DC1F8F31D457}" presName="rootConnector" presStyleLbl="node2" presStyleIdx="0" presStyleCnt="4"/>
      <dgm:spPr/>
    </dgm:pt>
    <dgm:pt modelId="{E2136E4C-4EA1-48B0-8D03-D567A8451843}" type="pres">
      <dgm:prSet presAssocID="{39399567-2DE4-47B0-9F5D-DC1F8F31D457}" presName="hierChild4" presStyleCnt="0"/>
      <dgm:spPr/>
    </dgm:pt>
    <dgm:pt modelId="{F54BF6A4-D135-4224-A24F-E2EA1EAA1D64}" type="pres">
      <dgm:prSet presAssocID="{39399567-2DE4-47B0-9F5D-DC1F8F31D457}" presName="hierChild5" presStyleCnt="0"/>
      <dgm:spPr/>
    </dgm:pt>
    <dgm:pt modelId="{9466FC9B-C413-4F0D-AB30-36FE9ABA7565}" type="pres">
      <dgm:prSet presAssocID="{480151D5-2323-44EA-A889-FE91B783C48D}" presName="Name37" presStyleLbl="parChTrans1D2" presStyleIdx="1" presStyleCnt="4"/>
      <dgm:spPr/>
    </dgm:pt>
    <dgm:pt modelId="{FC2557B6-2549-4DB5-B62B-3C530089634F}" type="pres">
      <dgm:prSet presAssocID="{552CD521-C4D0-48F1-BFC1-D837E78F2C71}" presName="hierRoot2" presStyleCnt="0">
        <dgm:presLayoutVars>
          <dgm:hierBranch val="init"/>
        </dgm:presLayoutVars>
      </dgm:prSet>
      <dgm:spPr/>
    </dgm:pt>
    <dgm:pt modelId="{8828658A-729B-480C-A319-72519E821F85}" type="pres">
      <dgm:prSet presAssocID="{552CD521-C4D0-48F1-BFC1-D837E78F2C71}" presName="rootComposite" presStyleCnt="0"/>
      <dgm:spPr/>
    </dgm:pt>
    <dgm:pt modelId="{4A092B42-50FA-4C8A-A0DC-E65546DF0012}" type="pres">
      <dgm:prSet presAssocID="{552CD521-C4D0-48F1-BFC1-D837E78F2C71}" presName="rootText" presStyleLbl="node2" presStyleIdx="1" presStyleCnt="4">
        <dgm:presLayoutVars>
          <dgm:chPref val="3"/>
        </dgm:presLayoutVars>
      </dgm:prSet>
      <dgm:spPr/>
    </dgm:pt>
    <dgm:pt modelId="{5C97DE2B-FC36-4AE6-941C-41BDF1B01456}" type="pres">
      <dgm:prSet presAssocID="{552CD521-C4D0-48F1-BFC1-D837E78F2C71}" presName="rootConnector" presStyleLbl="node2" presStyleIdx="1" presStyleCnt="4"/>
      <dgm:spPr/>
    </dgm:pt>
    <dgm:pt modelId="{44663839-876B-4469-B7CF-AE2E2CBFA6CC}" type="pres">
      <dgm:prSet presAssocID="{552CD521-C4D0-48F1-BFC1-D837E78F2C71}" presName="hierChild4" presStyleCnt="0"/>
      <dgm:spPr/>
    </dgm:pt>
    <dgm:pt modelId="{CCB35B99-2EF7-45A7-8EB7-521C2F12F041}" type="pres">
      <dgm:prSet presAssocID="{552CD521-C4D0-48F1-BFC1-D837E78F2C71}" presName="hierChild5" presStyleCnt="0"/>
      <dgm:spPr/>
    </dgm:pt>
    <dgm:pt modelId="{477DA4E4-50AC-46CD-BCF2-C0A43A97ADA5}" type="pres">
      <dgm:prSet presAssocID="{EC49CCF3-B38B-4EA9-AA12-2F64BCDCC375}" presName="Name37" presStyleLbl="parChTrans1D2" presStyleIdx="2" presStyleCnt="4"/>
      <dgm:spPr/>
    </dgm:pt>
    <dgm:pt modelId="{E74C5E99-6AFC-4368-8D6E-ADF5FCDA8AC5}" type="pres">
      <dgm:prSet presAssocID="{A855839B-F21A-46AE-97B7-73ECA278394C}" presName="hierRoot2" presStyleCnt="0">
        <dgm:presLayoutVars>
          <dgm:hierBranch val="init"/>
        </dgm:presLayoutVars>
      </dgm:prSet>
      <dgm:spPr/>
    </dgm:pt>
    <dgm:pt modelId="{8549E48C-E771-4EE8-8977-CC8930168E41}" type="pres">
      <dgm:prSet presAssocID="{A855839B-F21A-46AE-97B7-73ECA278394C}" presName="rootComposite" presStyleCnt="0"/>
      <dgm:spPr/>
    </dgm:pt>
    <dgm:pt modelId="{B5BF9DF6-CB12-47A6-8C4E-430435832070}" type="pres">
      <dgm:prSet presAssocID="{A855839B-F21A-46AE-97B7-73ECA278394C}" presName="rootText" presStyleLbl="node2" presStyleIdx="2" presStyleCnt="4">
        <dgm:presLayoutVars>
          <dgm:chPref val="3"/>
        </dgm:presLayoutVars>
      </dgm:prSet>
      <dgm:spPr/>
    </dgm:pt>
    <dgm:pt modelId="{FE037D64-3220-42D8-A607-40D00F794B90}" type="pres">
      <dgm:prSet presAssocID="{A855839B-F21A-46AE-97B7-73ECA278394C}" presName="rootConnector" presStyleLbl="node2" presStyleIdx="2" presStyleCnt="4"/>
      <dgm:spPr/>
    </dgm:pt>
    <dgm:pt modelId="{1389927D-113A-4C29-B495-1920E34BEB79}" type="pres">
      <dgm:prSet presAssocID="{A855839B-F21A-46AE-97B7-73ECA278394C}" presName="hierChild4" presStyleCnt="0"/>
      <dgm:spPr/>
    </dgm:pt>
    <dgm:pt modelId="{D4480771-D166-4EE6-B3D1-ADF8297F0A7E}" type="pres">
      <dgm:prSet presAssocID="{A855839B-F21A-46AE-97B7-73ECA278394C}" presName="hierChild5" presStyleCnt="0"/>
      <dgm:spPr/>
    </dgm:pt>
    <dgm:pt modelId="{A6E069EF-ADE1-44FB-9B09-BDD877B27CBE}" type="pres">
      <dgm:prSet presAssocID="{7A871D83-B79B-4311-99E0-C9A885376DF9}" presName="Name37" presStyleLbl="parChTrans1D2" presStyleIdx="3" presStyleCnt="4"/>
      <dgm:spPr/>
    </dgm:pt>
    <dgm:pt modelId="{76C7C64B-51FE-4217-B4A9-4D3F391DC270}" type="pres">
      <dgm:prSet presAssocID="{09B8031A-7BF1-428E-B9ED-482DCC297600}" presName="hierRoot2" presStyleCnt="0">
        <dgm:presLayoutVars>
          <dgm:hierBranch val="init"/>
        </dgm:presLayoutVars>
      </dgm:prSet>
      <dgm:spPr/>
    </dgm:pt>
    <dgm:pt modelId="{DBF42D1A-AA5F-4EC9-95D3-A1E42031F2C9}" type="pres">
      <dgm:prSet presAssocID="{09B8031A-7BF1-428E-B9ED-482DCC297600}" presName="rootComposite" presStyleCnt="0"/>
      <dgm:spPr/>
    </dgm:pt>
    <dgm:pt modelId="{30C343F1-F23C-494E-A918-3C8E4608E2DA}" type="pres">
      <dgm:prSet presAssocID="{09B8031A-7BF1-428E-B9ED-482DCC297600}" presName="rootText" presStyleLbl="node2" presStyleIdx="3" presStyleCnt="4">
        <dgm:presLayoutVars>
          <dgm:chPref val="3"/>
        </dgm:presLayoutVars>
      </dgm:prSet>
      <dgm:spPr/>
    </dgm:pt>
    <dgm:pt modelId="{B1A45156-695B-4684-AE0B-F767E8D6920E}" type="pres">
      <dgm:prSet presAssocID="{09B8031A-7BF1-428E-B9ED-482DCC297600}" presName="rootConnector" presStyleLbl="node2" presStyleIdx="3" presStyleCnt="4"/>
      <dgm:spPr/>
    </dgm:pt>
    <dgm:pt modelId="{80328750-536F-49F7-BCA1-DCCC2B29999D}" type="pres">
      <dgm:prSet presAssocID="{09B8031A-7BF1-428E-B9ED-482DCC297600}" presName="hierChild4" presStyleCnt="0"/>
      <dgm:spPr/>
    </dgm:pt>
    <dgm:pt modelId="{1B02899F-BA9B-4CA4-BC19-BB5A54690A3E}" type="pres">
      <dgm:prSet presAssocID="{09B8031A-7BF1-428E-B9ED-482DCC297600}" presName="hierChild5" presStyleCnt="0"/>
      <dgm:spPr/>
    </dgm:pt>
    <dgm:pt modelId="{C5F47B8B-572F-4835-B683-E70BD226EC8E}" type="pres">
      <dgm:prSet presAssocID="{2A8BD2B9-05F1-4717-A347-F3C4895720D3}" presName="hierChild3" presStyleCnt="0"/>
      <dgm:spPr/>
    </dgm:pt>
  </dgm:ptLst>
  <dgm:cxnLst>
    <dgm:cxn modelId="{5CED0C15-0A5F-4C0E-977E-C7727BAF3B13}" type="presOf" srcId="{7A871D83-B79B-4311-99E0-C9A885376DF9}" destId="{A6E069EF-ADE1-44FB-9B09-BDD877B27CBE}" srcOrd="0" destOrd="0" presId="urn:microsoft.com/office/officeart/2005/8/layout/orgChart1"/>
    <dgm:cxn modelId="{6D7D7418-A9AE-42D5-B0E1-20DA883E3918}" type="presOf" srcId="{2A8BD2B9-05F1-4717-A347-F3C4895720D3}" destId="{A6BAD314-151A-4363-9829-6C1D7D840857}" srcOrd="1" destOrd="0" presId="urn:microsoft.com/office/officeart/2005/8/layout/orgChart1"/>
    <dgm:cxn modelId="{B724F22A-8A47-444A-8EA9-5A7DE97D4393}" type="presOf" srcId="{09B8031A-7BF1-428E-B9ED-482DCC297600}" destId="{B1A45156-695B-4684-AE0B-F767E8D6920E}" srcOrd="1" destOrd="0" presId="urn:microsoft.com/office/officeart/2005/8/layout/orgChart1"/>
    <dgm:cxn modelId="{A5895836-A297-4869-982C-9E3B9D12FE61}" type="presOf" srcId="{369BC6F3-39D0-4EFC-A76C-1D64E0E4DF74}" destId="{0463A8E4-51CF-42DE-B214-A2C30EBA3A8D}" srcOrd="0" destOrd="0" presId="urn:microsoft.com/office/officeart/2005/8/layout/orgChart1"/>
    <dgm:cxn modelId="{AED2D95F-AA17-4858-98C8-0F4E3197DFAE}" type="presOf" srcId="{2A8BD2B9-05F1-4717-A347-F3C4895720D3}" destId="{AE7A654B-1175-436C-8D92-870117300F3D}" srcOrd="0" destOrd="0" presId="urn:microsoft.com/office/officeart/2005/8/layout/orgChart1"/>
    <dgm:cxn modelId="{DA29EB74-A965-4385-B3A1-3443C5FAB8F8}" type="presOf" srcId="{552CD521-C4D0-48F1-BFC1-D837E78F2C71}" destId="{4A092B42-50FA-4C8A-A0DC-E65546DF0012}" srcOrd="0" destOrd="0" presId="urn:microsoft.com/office/officeart/2005/8/layout/orgChart1"/>
    <dgm:cxn modelId="{3032EC74-572D-409E-8D3A-30194F3F9781}" type="presOf" srcId="{39399567-2DE4-47B0-9F5D-DC1F8F31D457}" destId="{1942A789-4480-4FF3-8604-E78DA121C8F6}" srcOrd="1" destOrd="0" presId="urn:microsoft.com/office/officeart/2005/8/layout/orgChart1"/>
    <dgm:cxn modelId="{4C868556-D057-45D8-98A7-26FDC515F778}" srcId="{160D8764-9939-4A20-A300-4312603F96ED}" destId="{2A8BD2B9-05F1-4717-A347-F3C4895720D3}" srcOrd="0" destOrd="0" parTransId="{A8174F07-7E3E-44DE-AE23-74235097E0BB}" sibTransId="{57CFB5AC-3FE0-4829-A23A-A066FA7BD4B6}"/>
    <dgm:cxn modelId="{0E282D79-7FD8-4B22-B32A-4D9C48D60ABC}" type="presOf" srcId="{39399567-2DE4-47B0-9F5D-DC1F8F31D457}" destId="{0F2F478A-F0DD-4248-AF82-FCC74C51EDA4}" srcOrd="0" destOrd="0" presId="urn:microsoft.com/office/officeart/2005/8/layout/orgChart1"/>
    <dgm:cxn modelId="{90A8497F-817E-4940-9E5A-E1A8E029457B}" type="presOf" srcId="{A855839B-F21A-46AE-97B7-73ECA278394C}" destId="{FE037D64-3220-42D8-A607-40D00F794B90}" srcOrd="1" destOrd="0" presId="urn:microsoft.com/office/officeart/2005/8/layout/orgChart1"/>
    <dgm:cxn modelId="{2F74C47F-F8B5-4E75-9F8C-D3A3ABFAEC46}" srcId="{2A8BD2B9-05F1-4717-A347-F3C4895720D3}" destId="{A855839B-F21A-46AE-97B7-73ECA278394C}" srcOrd="2" destOrd="0" parTransId="{EC49CCF3-B38B-4EA9-AA12-2F64BCDCC375}" sibTransId="{FD4EBCEF-FBC7-4853-84D7-AC1753F62C0B}"/>
    <dgm:cxn modelId="{8A5C5F81-996B-444F-BD15-208103D2E00B}" type="presOf" srcId="{09B8031A-7BF1-428E-B9ED-482DCC297600}" destId="{30C343F1-F23C-494E-A918-3C8E4608E2DA}" srcOrd="0" destOrd="0" presId="urn:microsoft.com/office/officeart/2005/8/layout/orgChart1"/>
    <dgm:cxn modelId="{F5BD0385-05EF-4B80-B5CB-A83BBC8C4657}" type="presOf" srcId="{552CD521-C4D0-48F1-BFC1-D837E78F2C71}" destId="{5C97DE2B-FC36-4AE6-941C-41BDF1B01456}" srcOrd="1" destOrd="0" presId="urn:microsoft.com/office/officeart/2005/8/layout/orgChart1"/>
    <dgm:cxn modelId="{B5D27085-5BE4-4620-A61B-B08A020D4AF0}" type="presOf" srcId="{A855839B-F21A-46AE-97B7-73ECA278394C}" destId="{B5BF9DF6-CB12-47A6-8C4E-430435832070}" srcOrd="0" destOrd="0" presId="urn:microsoft.com/office/officeart/2005/8/layout/orgChart1"/>
    <dgm:cxn modelId="{776CF387-3FE3-4361-BC23-6BA52F283BE2}" srcId="{2A8BD2B9-05F1-4717-A347-F3C4895720D3}" destId="{39399567-2DE4-47B0-9F5D-DC1F8F31D457}" srcOrd="0" destOrd="0" parTransId="{369BC6F3-39D0-4EFC-A76C-1D64E0E4DF74}" sibTransId="{DB3E7AE6-4A34-44FE-BBEF-ADDDD03B00EB}"/>
    <dgm:cxn modelId="{86F0C39A-1544-472F-A7ED-38733FFA7CEF}" type="presOf" srcId="{EC49CCF3-B38B-4EA9-AA12-2F64BCDCC375}" destId="{477DA4E4-50AC-46CD-BCF2-C0A43A97ADA5}" srcOrd="0" destOrd="0" presId="urn:microsoft.com/office/officeart/2005/8/layout/orgChart1"/>
    <dgm:cxn modelId="{D374939C-F602-4F58-98D4-85FCDFA58299}" type="presOf" srcId="{480151D5-2323-44EA-A889-FE91B783C48D}" destId="{9466FC9B-C413-4F0D-AB30-36FE9ABA7565}" srcOrd="0" destOrd="0" presId="urn:microsoft.com/office/officeart/2005/8/layout/orgChart1"/>
    <dgm:cxn modelId="{CEED96A7-FB2D-4271-8D51-0AD2B6EFEA66}" srcId="{2A8BD2B9-05F1-4717-A347-F3C4895720D3}" destId="{552CD521-C4D0-48F1-BFC1-D837E78F2C71}" srcOrd="1" destOrd="0" parTransId="{480151D5-2323-44EA-A889-FE91B783C48D}" sibTransId="{104828D0-C19B-4361-A18C-7DD28B7D3BBC}"/>
    <dgm:cxn modelId="{2D173ACA-1884-4903-9BBB-67F1B2C4DF86}" srcId="{2A8BD2B9-05F1-4717-A347-F3C4895720D3}" destId="{09B8031A-7BF1-428E-B9ED-482DCC297600}" srcOrd="3" destOrd="0" parTransId="{7A871D83-B79B-4311-99E0-C9A885376DF9}" sibTransId="{CB6542D4-D139-4DE0-BCE2-B6F87C2F3C32}"/>
    <dgm:cxn modelId="{BE3696D2-0CC9-4A55-BB45-79B44FBC152A}" type="presOf" srcId="{160D8764-9939-4A20-A300-4312603F96ED}" destId="{004020AA-FB8F-4DD3-BC1F-5FF7EF5D6226}" srcOrd="0" destOrd="0" presId="urn:microsoft.com/office/officeart/2005/8/layout/orgChart1"/>
    <dgm:cxn modelId="{0B31C19D-1AB5-4B05-B4EC-71FBBF0FAAC1}" type="presParOf" srcId="{004020AA-FB8F-4DD3-BC1F-5FF7EF5D6226}" destId="{C042693A-2861-4E18-821B-67C28C89F151}" srcOrd="0" destOrd="0" presId="urn:microsoft.com/office/officeart/2005/8/layout/orgChart1"/>
    <dgm:cxn modelId="{76709C4C-3EBD-4797-9658-9E1A12DB5866}" type="presParOf" srcId="{C042693A-2861-4E18-821B-67C28C89F151}" destId="{08495D7F-F2D7-4FA7-92A1-643D99C40B66}" srcOrd="0" destOrd="0" presId="urn:microsoft.com/office/officeart/2005/8/layout/orgChart1"/>
    <dgm:cxn modelId="{BF5F9848-F565-47ED-92C8-B74136A7CE37}" type="presParOf" srcId="{08495D7F-F2D7-4FA7-92A1-643D99C40B66}" destId="{AE7A654B-1175-436C-8D92-870117300F3D}" srcOrd="0" destOrd="0" presId="urn:microsoft.com/office/officeart/2005/8/layout/orgChart1"/>
    <dgm:cxn modelId="{D7B0FFF8-9FA7-4384-8380-528D405D1A79}" type="presParOf" srcId="{08495D7F-F2D7-4FA7-92A1-643D99C40B66}" destId="{A6BAD314-151A-4363-9829-6C1D7D840857}" srcOrd="1" destOrd="0" presId="urn:microsoft.com/office/officeart/2005/8/layout/orgChart1"/>
    <dgm:cxn modelId="{C4634962-100C-4787-9C34-B7435FEDDB86}" type="presParOf" srcId="{C042693A-2861-4E18-821B-67C28C89F151}" destId="{6498B062-0456-4F92-B1F9-7BD86185BB67}" srcOrd="1" destOrd="0" presId="urn:microsoft.com/office/officeart/2005/8/layout/orgChart1"/>
    <dgm:cxn modelId="{7F06512B-8F1D-4998-AB1C-136F3D568142}" type="presParOf" srcId="{6498B062-0456-4F92-B1F9-7BD86185BB67}" destId="{0463A8E4-51CF-42DE-B214-A2C30EBA3A8D}" srcOrd="0" destOrd="0" presId="urn:microsoft.com/office/officeart/2005/8/layout/orgChart1"/>
    <dgm:cxn modelId="{F35DAACF-003F-4CB8-B862-53DF9B476302}" type="presParOf" srcId="{6498B062-0456-4F92-B1F9-7BD86185BB67}" destId="{F88C94CA-20F3-4303-96D2-A0DEC33B3D1A}" srcOrd="1" destOrd="0" presId="urn:microsoft.com/office/officeart/2005/8/layout/orgChart1"/>
    <dgm:cxn modelId="{D8CF5233-2B5F-464C-8E85-FDD8270A352E}" type="presParOf" srcId="{F88C94CA-20F3-4303-96D2-A0DEC33B3D1A}" destId="{F1B60A6A-CD2A-4F22-A598-11F05F1F8D7E}" srcOrd="0" destOrd="0" presId="urn:microsoft.com/office/officeart/2005/8/layout/orgChart1"/>
    <dgm:cxn modelId="{C5BB0175-A8C7-40D8-8E6D-600D7B68B6E1}" type="presParOf" srcId="{F1B60A6A-CD2A-4F22-A598-11F05F1F8D7E}" destId="{0F2F478A-F0DD-4248-AF82-FCC74C51EDA4}" srcOrd="0" destOrd="0" presId="urn:microsoft.com/office/officeart/2005/8/layout/orgChart1"/>
    <dgm:cxn modelId="{F22A8AAF-5EC7-460A-B87B-09E315A74073}" type="presParOf" srcId="{F1B60A6A-CD2A-4F22-A598-11F05F1F8D7E}" destId="{1942A789-4480-4FF3-8604-E78DA121C8F6}" srcOrd="1" destOrd="0" presId="urn:microsoft.com/office/officeart/2005/8/layout/orgChart1"/>
    <dgm:cxn modelId="{196227F5-B9D4-452F-B58E-20EFF30EE239}" type="presParOf" srcId="{F88C94CA-20F3-4303-96D2-A0DEC33B3D1A}" destId="{E2136E4C-4EA1-48B0-8D03-D567A8451843}" srcOrd="1" destOrd="0" presId="urn:microsoft.com/office/officeart/2005/8/layout/orgChart1"/>
    <dgm:cxn modelId="{E8D34B50-7175-41FA-9379-362725986519}" type="presParOf" srcId="{F88C94CA-20F3-4303-96D2-A0DEC33B3D1A}" destId="{F54BF6A4-D135-4224-A24F-E2EA1EAA1D64}" srcOrd="2" destOrd="0" presId="urn:microsoft.com/office/officeart/2005/8/layout/orgChart1"/>
    <dgm:cxn modelId="{442B2BD1-0910-46A8-8235-0B75368BF867}" type="presParOf" srcId="{6498B062-0456-4F92-B1F9-7BD86185BB67}" destId="{9466FC9B-C413-4F0D-AB30-36FE9ABA7565}" srcOrd="2" destOrd="0" presId="urn:microsoft.com/office/officeart/2005/8/layout/orgChart1"/>
    <dgm:cxn modelId="{3BB88626-E7FA-4E7F-808B-23A5BA741CD5}" type="presParOf" srcId="{6498B062-0456-4F92-B1F9-7BD86185BB67}" destId="{FC2557B6-2549-4DB5-B62B-3C530089634F}" srcOrd="3" destOrd="0" presId="urn:microsoft.com/office/officeart/2005/8/layout/orgChart1"/>
    <dgm:cxn modelId="{584702DA-9225-44D8-A6DE-AA74C19DD56B}" type="presParOf" srcId="{FC2557B6-2549-4DB5-B62B-3C530089634F}" destId="{8828658A-729B-480C-A319-72519E821F85}" srcOrd="0" destOrd="0" presId="urn:microsoft.com/office/officeart/2005/8/layout/orgChart1"/>
    <dgm:cxn modelId="{CB53FED2-A508-4BC2-BA27-9B5B5B4C6BB9}" type="presParOf" srcId="{8828658A-729B-480C-A319-72519E821F85}" destId="{4A092B42-50FA-4C8A-A0DC-E65546DF0012}" srcOrd="0" destOrd="0" presId="urn:microsoft.com/office/officeart/2005/8/layout/orgChart1"/>
    <dgm:cxn modelId="{567D3CBA-0478-49CA-B02D-B7818601CA1B}" type="presParOf" srcId="{8828658A-729B-480C-A319-72519E821F85}" destId="{5C97DE2B-FC36-4AE6-941C-41BDF1B01456}" srcOrd="1" destOrd="0" presId="urn:microsoft.com/office/officeart/2005/8/layout/orgChart1"/>
    <dgm:cxn modelId="{5DCC8028-D679-4B84-8CEF-836C8FC182FB}" type="presParOf" srcId="{FC2557B6-2549-4DB5-B62B-3C530089634F}" destId="{44663839-876B-4469-B7CF-AE2E2CBFA6CC}" srcOrd="1" destOrd="0" presId="urn:microsoft.com/office/officeart/2005/8/layout/orgChart1"/>
    <dgm:cxn modelId="{31B4761F-4DEC-46F7-BDA2-C90FF7ACC36C}" type="presParOf" srcId="{FC2557B6-2549-4DB5-B62B-3C530089634F}" destId="{CCB35B99-2EF7-45A7-8EB7-521C2F12F041}" srcOrd="2" destOrd="0" presId="urn:microsoft.com/office/officeart/2005/8/layout/orgChart1"/>
    <dgm:cxn modelId="{3F0E550F-F3C0-4702-89C2-1E21D7B112AF}" type="presParOf" srcId="{6498B062-0456-4F92-B1F9-7BD86185BB67}" destId="{477DA4E4-50AC-46CD-BCF2-C0A43A97ADA5}" srcOrd="4" destOrd="0" presId="urn:microsoft.com/office/officeart/2005/8/layout/orgChart1"/>
    <dgm:cxn modelId="{B8C2D507-D332-4B29-AD9B-5AB0D4A73F81}" type="presParOf" srcId="{6498B062-0456-4F92-B1F9-7BD86185BB67}" destId="{E74C5E99-6AFC-4368-8D6E-ADF5FCDA8AC5}" srcOrd="5" destOrd="0" presId="urn:microsoft.com/office/officeart/2005/8/layout/orgChart1"/>
    <dgm:cxn modelId="{734D38A9-5B35-46A2-B826-903C4ABE545B}" type="presParOf" srcId="{E74C5E99-6AFC-4368-8D6E-ADF5FCDA8AC5}" destId="{8549E48C-E771-4EE8-8977-CC8930168E41}" srcOrd="0" destOrd="0" presId="urn:microsoft.com/office/officeart/2005/8/layout/orgChart1"/>
    <dgm:cxn modelId="{93B30CCD-E977-4994-9080-AD4D79759AE4}" type="presParOf" srcId="{8549E48C-E771-4EE8-8977-CC8930168E41}" destId="{B5BF9DF6-CB12-47A6-8C4E-430435832070}" srcOrd="0" destOrd="0" presId="urn:microsoft.com/office/officeart/2005/8/layout/orgChart1"/>
    <dgm:cxn modelId="{70F83FFC-D75C-48FD-BC11-BC5658B98B34}" type="presParOf" srcId="{8549E48C-E771-4EE8-8977-CC8930168E41}" destId="{FE037D64-3220-42D8-A607-40D00F794B90}" srcOrd="1" destOrd="0" presId="urn:microsoft.com/office/officeart/2005/8/layout/orgChart1"/>
    <dgm:cxn modelId="{C8583E4D-3C64-4067-A7D6-ADD973378CD5}" type="presParOf" srcId="{E74C5E99-6AFC-4368-8D6E-ADF5FCDA8AC5}" destId="{1389927D-113A-4C29-B495-1920E34BEB79}" srcOrd="1" destOrd="0" presId="urn:microsoft.com/office/officeart/2005/8/layout/orgChart1"/>
    <dgm:cxn modelId="{030195D9-490C-4020-8934-E753B058573C}" type="presParOf" srcId="{E74C5E99-6AFC-4368-8D6E-ADF5FCDA8AC5}" destId="{D4480771-D166-4EE6-B3D1-ADF8297F0A7E}" srcOrd="2" destOrd="0" presId="urn:microsoft.com/office/officeart/2005/8/layout/orgChart1"/>
    <dgm:cxn modelId="{0295E95E-F10F-4EF7-BE19-0B374600702B}" type="presParOf" srcId="{6498B062-0456-4F92-B1F9-7BD86185BB67}" destId="{A6E069EF-ADE1-44FB-9B09-BDD877B27CBE}" srcOrd="6" destOrd="0" presId="urn:microsoft.com/office/officeart/2005/8/layout/orgChart1"/>
    <dgm:cxn modelId="{152618BD-C055-4870-97C3-745DAC5DADC3}" type="presParOf" srcId="{6498B062-0456-4F92-B1F9-7BD86185BB67}" destId="{76C7C64B-51FE-4217-B4A9-4D3F391DC270}" srcOrd="7" destOrd="0" presId="urn:microsoft.com/office/officeart/2005/8/layout/orgChart1"/>
    <dgm:cxn modelId="{61AE40B2-BA09-4A2F-9692-8BA0B428A955}" type="presParOf" srcId="{76C7C64B-51FE-4217-B4A9-4D3F391DC270}" destId="{DBF42D1A-AA5F-4EC9-95D3-A1E42031F2C9}" srcOrd="0" destOrd="0" presId="urn:microsoft.com/office/officeart/2005/8/layout/orgChart1"/>
    <dgm:cxn modelId="{F33F2DDE-B430-49DF-B456-BAB5F3B7D8E8}" type="presParOf" srcId="{DBF42D1A-AA5F-4EC9-95D3-A1E42031F2C9}" destId="{30C343F1-F23C-494E-A918-3C8E4608E2DA}" srcOrd="0" destOrd="0" presId="urn:microsoft.com/office/officeart/2005/8/layout/orgChart1"/>
    <dgm:cxn modelId="{BDFB58A8-2973-4679-AD93-F5B3CF53B547}" type="presParOf" srcId="{DBF42D1A-AA5F-4EC9-95D3-A1E42031F2C9}" destId="{B1A45156-695B-4684-AE0B-F767E8D6920E}" srcOrd="1" destOrd="0" presId="urn:microsoft.com/office/officeart/2005/8/layout/orgChart1"/>
    <dgm:cxn modelId="{61635F15-52D2-4FDB-8A62-94D9534EEF40}" type="presParOf" srcId="{76C7C64B-51FE-4217-B4A9-4D3F391DC270}" destId="{80328750-536F-49F7-BCA1-DCCC2B29999D}" srcOrd="1" destOrd="0" presId="urn:microsoft.com/office/officeart/2005/8/layout/orgChart1"/>
    <dgm:cxn modelId="{E6424A0D-F82D-4DC0-ACD7-1DF2BA05B566}" type="presParOf" srcId="{76C7C64B-51FE-4217-B4A9-4D3F391DC270}" destId="{1B02899F-BA9B-4CA4-BC19-BB5A54690A3E}" srcOrd="2" destOrd="0" presId="urn:microsoft.com/office/officeart/2005/8/layout/orgChart1"/>
    <dgm:cxn modelId="{4110073B-B2A0-4073-B364-00E71B00ED5F}" type="presParOf" srcId="{C042693A-2861-4E18-821B-67C28C89F151}" destId="{C5F47B8B-572F-4835-B683-E70BD226EC8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069EF-ADE1-44FB-9B09-BDD877B27CBE}">
      <dsp:nvSpPr>
        <dsp:cNvPr id="0" name=""/>
        <dsp:cNvSpPr/>
      </dsp:nvSpPr>
      <dsp:spPr>
        <a:xfrm>
          <a:off x="3477846" y="694387"/>
          <a:ext cx="2519676" cy="291532"/>
        </a:xfrm>
        <a:custGeom>
          <a:avLst/>
          <a:gdLst/>
          <a:ahLst/>
          <a:cxnLst/>
          <a:rect l="0" t="0" r="0" b="0"/>
          <a:pathLst>
            <a:path>
              <a:moveTo>
                <a:pt x="0" y="0"/>
              </a:moveTo>
              <a:lnTo>
                <a:pt x="0" y="145766"/>
              </a:lnTo>
              <a:lnTo>
                <a:pt x="2519676" y="145766"/>
              </a:lnTo>
              <a:lnTo>
                <a:pt x="2519676"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77DA4E4-50AC-46CD-BCF2-C0A43A97ADA5}">
      <dsp:nvSpPr>
        <dsp:cNvPr id="0" name=""/>
        <dsp:cNvSpPr/>
      </dsp:nvSpPr>
      <dsp:spPr>
        <a:xfrm>
          <a:off x="3477846" y="694387"/>
          <a:ext cx="839892" cy="291532"/>
        </a:xfrm>
        <a:custGeom>
          <a:avLst/>
          <a:gdLst/>
          <a:ahLst/>
          <a:cxnLst/>
          <a:rect l="0" t="0" r="0" b="0"/>
          <a:pathLst>
            <a:path>
              <a:moveTo>
                <a:pt x="0" y="0"/>
              </a:moveTo>
              <a:lnTo>
                <a:pt x="0" y="145766"/>
              </a:lnTo>
              <a:lnTo>
                <a:pt x="839892" y="145766"/>
              </a:lnTo>
              <a:lnTo>
                <a:pt x="839892"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9466FC9B-C413-4F0D-AB30-36FE9ABA7565}">
      <dsp:nvSpPr>
        <dsp:cNvPr id="0" name=""/>
        <dsp:cNvSpPr/>
      </dsp:nvSpPr>
      <dsp:spPr>
        <a:xfrm>
          <a:off x="2637953" y="694387"/>
          <a:ext cx="839892" cy="291532"/>
        </a:xfrm>
        <a:custGeom>
          <a:avLst/>
          <a:gdLst/>
          <a:ahLst/>
          <a:cxnLst/>
          <a:rect l="0" t="0" r="0" b="0"/>
          <a:pathLst>
            <a:path>
              <a:moveTo>
                <a:pt x="839892" y="0"/>
              </a:moveTo>
              <a:lnTo>
                <a:pt x="839892" y="145766"/>
              </a:lnTo>
              <a:lnTo>
                <a:pt x="0" y="145766"/>
              </a:lnTo>
              <a:lnTo>
                <a:pt x="0"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0463A8E4-51CF-42DE-B214-A2C30EBA3A8D}">
      <dsp:nvSpPr>
        <dsp:cNvPr id="0" name=""/>
        <dsp:cNvSpPr/>
      </dsp:nvSpPr>
      <dsp:spPr>
        <a:xfrm>
          <a:off x="958169" y="694387"/>
          <a:ext cx="2519676" cy="291532"/>
        </a:xfrm>
        <a:custGeom>
          <a:avLst/>
          <a:gdLst/>
          <a:ahLst/>
          <a:cxnLst/>
          <a:rect l="0" t="0" r="0" b="0"/>
          <a:pathLst>
            <a:path>
              <a:moveTo>
                <a:pt x="2519676" y="0"/>
              </a:moveTo>
              <a:lnTo>
                <a:pt x="2519676" y="145766"/>
              </a:lnTo>
              <a:lnTo>
                <a:pt x="0" y="145766"/>
              </a:lnTo>
              <a:lnTo>
                <a:pt x="0" y="291532"/>
              </a:lnTo>
            </a:path>
          </a:pathLst>
        </a:custGeom>
        <a:noFill/>
        <a:ln w="25400" cap="flat" cmpd="sng" algn="ctr">
          <a:solidFill>
            <a:schemeClr val="accent1">
              <a:shade val="60000"/>
              <a:hueOff val="0"/>
              <a:satOff val="0"/>
              <a:lumOff val="0"/>
              <a:alphaOff val="0"/>
            </a:scheme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E7A654B-1175-436C-8D92-870117300F3D}">
      <dsp:nvSpPr>
        <dsp:cNvPr id="0" name=""/>
        <dsp:cNvSpPr/>
      </dsp:nvSpPr>
      <dsp:spPr>
        <a:xfrm>
          <a:off x="2783720" y="261"/>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Applications</a:t>
          </a:r>
        </a:p>
      </dsp:txBody>
      <dsp:txXfrm>
        <a:off x="2783720" y="261"/>
        <a:ext cx="1388251" cy="694125"/>
      </dsp:txXfrm>
    </dsp:sp>
    <dsp:sp modelId="{0F2F478A-F0DD-4248-AF82-FCC74C51EDA4}">
      <dsp:nvSpPr>
        <dsp:cNvPr id="0" name=""/>
        <dsp:cNvSpPr/>
      </dsp:nvSpPr>
      <dsp:spPr>
        <a:xfrm>
          <a:off x="264043"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News Summarization</a:t>
          </a:r>
          <a:endParaRPr lang="en-US" sz="1500" kern="1200"/>
        </a:p>
      </dsp:txBody>
      <dsp:txXfrm>
        <a:off x="264043" y="985920"/>
        <a:ext cx="1388251" cy="694125"/>
      </dsp:txXfrm>
    </dsp:sp>
    <dsp:sp modelId="{4A092B42-50FA-4C8A-A0DC-E65546DF0012}">
      <dsp:nvSpPr>
        <dsp:cNvPr id="0" name=""/>
        <dsp:cNvSpPr/>
      </dsp:nvSpPr>
      <dsp:spPr>
        <a:xfrm>
          <a:off x="1943828"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Sentiment Summarization</a:t>
          </a:r>
          <a:endParaRPr lang="en-US" sz="1500" kern="1200"/>
        </a:p>
      </dsp:txBody>
      <dsp:txXfrm>
        <a:off x="1943828" y="985920"/>
        <a:ext cx="1388251" cy="694125"/>
      </dsp:txXfrm>
    </dsp:sp>
    <dsp:sp modelId="{B5BF9DF6-CB12-47A6-8C4E-430435832070}">
      <dsp:nvSpPr>
        <dsp:cNvPr id="0" name=""/>
        <dsp:cNvSpPr/>
      </dsp:nvSpPr>
      <dsp:spPr>
        <a:xfrm>
          <a:off x="3623612"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Story/Novel Summarization</a:t>
          </a:r>
          <a:endParaRPr lang="en-US" sz="1500" kern="1200"/>
        </a:p>
      </dsp:txBody>
      <dsp:txXfrm>
        <a:off x="3623612" y="985920"/>
        <a:ext cx="1388251" cy="694125"/>
      </dsp:txXfrm>
    </dsp:sp>
    <dsp:sp modelId="{30C343F1-F23C-494E-A918-3C8E4608E2DA}">
      <dsp:nvSpPr>
        <dsp:cNvPr id="0" name=""/>
        <dsp:cNvSpPr/>
      </dsp:nvSpPr>
      <dsp:spPr>
        <a:xfrm>
          <a:off x="5303396" y="985920"/>
          <a:ext cx="1388251" cy="694125"/>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0" kern="1200"/>
            <a:t>Legal Documents Summarization</a:t>
          </a:r>
          <a:endParaRPr lang="en-US" sz="1500" kern="1200"/>
        </a:p>
      </dsp:txBody>
      <dsp:txXfrm>
        <a:off x="5303396" y="985920"/>
        <a:ext cx="1388251" cy="6941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54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74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84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1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72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92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45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868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655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74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661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13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60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0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2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5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97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85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67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57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22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46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3">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libro.png"/>
          <p:cNvPicPr preferRelativeResize="0"/>
          <p:nvPr/>
        </p:nvPicPr>
        <p:blipFill>
          <a:blip r:embed="rId4">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8" name="Google Shape;8;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9" name="Google Shape;9;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ctrTitle"/>
          </p:nvPr>
        </p:nvSpPr>
        <p:spPr>
          <a:xfrm>
            <a:off x="2021587" y="1737032"/>
            <a:ext cx="5307900" cy="1159800"/>
          </a:xfrm>
          <a:prstGeom prst="rect">
            <a:avLst/>
          </a:prstGeom>
        </p:spPr>
        <p:txBody>
          <a:bodyPr spcFirstLastPara="1" wrap="square" lIns="91425" tIns="91425" rIns="91425" bIns="91425" anchor="ctr" anchorCtr="0">
            <a:noAutofit/>
          </a:bodyPr>
          <a:lstStyle/>
          <a:p>
            <a:pPr lvl="0"/>
            <a:r>
              <a:rPr lang="en-US" b="0"/>
              <a:t>TEXT SUMMARIZATION</a:t>
            </a:r>
            <a:endParaRPr/>
          </a:p>
        </p:txBody>
      </p:sp>
      <p:sp>
        <p:nvSpPr>
          <p:cNvPr id="2" name="TextBox 1">
            <a:extLst>
              <a:ext uri="{FF2B5EF4-FFF2-40B4-BE49-F238E27FC236}">
                <a16:creationId xmlns:a16="http://schemas.microsoft.com/office/drawing/2014/main" id="{65F1FA2E-A9CB-47E9-BAE2-D2BB3A63A896}"/>
              </a:ext>
            </a:extLst>
          </p:cNvPr>
          <p:cNvSpPr txBox="1"/>
          <p:nvPr/>
        </p:nvSpPr>
        <p:spPr>
          <a:xfrm>
            <a:off x="5475837" y="3243385"/>
            <a:ext cx="3042932" cy="830997"/>
          </a:xfrm>
          <a:prstGeom prst="rect">
            <a:avLst/>
          </a:prstGeom>
          <a:noFill/>
        </p:spPr>
        <p:txBody>
          <a:bodyPr wrap="square" rtlCol="0">
            <a:spAutoFit/>
          </a:bodyPr>
          <a:lstStyle/>
          <a:p>
            <a:pPr defTabSz="274320"/>
            <a:r>
              <a:rPr lang="en-US" sz="1200" b="1"/>
              <a:t>GVHD:</a:t>
            </a:r>
            <a:r>
              <a:rPr lang="en-US" sz="1200"/>
              <a:t>	Ths.Nguyễn Hồng Bửu Long</a:t>
            </a:r>
          </a:p>
          <a:p>
            <a:pPr defTabSz="274320"/>
            <a:r>
              <a:rPr lang="en-US" sz="1200" b="1"/>
              <a:t>SVTH:</a:t>
            </a:r>
            <a:r>
              <a:rPr lang="en-US" sz="1200"/>
              <a:t> 	Nguyễn Văn Thịnh</a:t>
            </a:r>
          </a:p>
          <a:p>
            <a:pPr defTabSz="274320"/>
            <a:r>
              <a:rPr lang="en-US" sz="1200"/>
              <a:t>		Hồ Khả Việt Huấn</a:t>
            </a:r>
          </a:p>
          <a:p>
            <a:pPr defTabSz="274320"/>
            <a:r>
              <a:rPr lang="en-US" sz="1200"/>
              <a:t>		Lâm Ph</a:t>
            </a:r>
            <a:r>
              <a:rPr lang="vi-VN" sz="1200"/>
              <a:t>ư</a:t>
            </a:r>
            <a:r>
              <a:rPr lang="en-US" sz="1200"/>
              <a:t>ớc Đạt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43538"/>
            <a:ext cx="6721230" cy="1384995"/>
          </a:xfrm>
          <a:prstGeom prst="rect">
            <a:avLst/>
          </a:prstGeom>
          <a:noFill/>
        </p:spPr>
        <p:txBody>
          <a:bodyPr wrap="square" rtlCol="0">
            <a:spAutoFit/>
          </a:bodyPr>
          <a:lstStyle/>
          <a:p>
            <a:pPr algn="just" defTabSz="365760"/>
            <a:r>
              <a:rPr lang="en-US"/>
              <a:t>	- </a:t>
            </a:r>
            <a:r>
              <a:rPr lang="en-US" b="1"/>
              <a:t>Advantages</a:t>
            </a:r>
            <a:r>
              <a:rPr lang="en-US"/>
              <a:t>: It generates better summaries with different words that do not belong to the original text. The generated summary is closer to the manual summary.</a:t>
            </a:r>
          </a:p>
          <a:p>
            <a:pPr algn="just" defTabSz="365760"/>
            <a:endParaRPr lang="en-US"/>
          </a:p>
          <a:p>
            <a:pPr algn="just" defTabSz="365760"/>
            <a:r>
              <a:rPr lang="en-US"/>
              <a:t>	- </a:t>
            </a:r>
            <a:r>
              <a:rPr lang="en-US" b="1"/>
              <a:t>Disavantages: </a:t>
            </a:r>
            <a:r>
              <a:rPr lang="en-US"/>
              <a:t>In practice, generating a high-quality abstractive summary is very difficult. </a:t>
            </a:r>
            <a:endParaRPr lang="en-US" b="1"/>
          </a:p>
        </p:txBody>
      </p:sp>
      <p:pic>
        <p:nvPicPr>
          <p:cNvPr id="3" name="Picture 2" descr="Diagram&#10;&#10;Description automatically generated">
            <a:extLst>
              <a:ext uri="{FF2B5EF4-FFF2-40B4-BE49-F238E27FC236}">
                <a16:creationId xmlns:a16="http://schemas.microsoft.com/office/drawing/2014/main" id="{7C2947EB-FCED-4DB4-9B3B-53C42B2E68EE}"/>
              </a:ext>
            </a:extLst>
          </p:cNvPr>
          <p:cNvPicPr>
            <a:picLocks noChangeAspect="1"/>
          </p:cNvPicPr>
          <p:nvPr/>
        </p:nvPicPr>
        <p:blipFill>
          <a:blip r:embed="rId3"/>
          <a:stretch>
            <a:fillRect/>
          </a:stretch>
        </p:blipFill>
        <p:spPr>
          <a:xfrm>
            <a:off x="2883877" y="2839915"/>
            <a:ext cx="4345353" cy="1600200"/>
          </a:xfrm>
          <a:prstGeom prst="rect">
            <a:avLst/>
          </a:prstGeom>
        </p:spPr>
      </p:pic>
    </p:spTree>
    <p:extLst>
      <p:ext uri="{BB962C8B-B14F-4D97-AF65-F5344CB8AC3E}">
        <p14:creationId xmlns:p14="http://schemas.microsoft.com/office/powerpoint/2010/main" val="273739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66983"/>
            <a:ext cx="6721230" cy="2677656"/>
          </a:xfrm>
          <a:prstGeom prst="rect">
            <a:avLst/>
          </a:prstGeom>
          <a:noFill/>
        </p:spPr>
        <p:txBody>
          <a:bodyPr wrap="square" rtlCol="0">
            <a:spAutoFit/>
          </a:bodyPr>
          <a:lstStyle/>
          <a:p>
            <a:pPr algn="just" defTabSz="365760"/>
            <a:r>
              <a:rPr lang="en-US"/>
              <a:t>	- </a:t>
            </a:r>
            <a:r>
              <a:rPr lang="en-US" b="1"/>
              <a:t>Methods:</a:t>
            </a:r>
            <a:endParaRPr lang="en-US"/>
          </a:p>
          <a:p>
            <a:pPr algn="just" defTabSz="365760"/>
            <a:r>
              <a:rPr lang="en-US" b="1"/>
              <a:t>+ Template-Based Methods</a:t>
            </a:r>
            <a:r>
              <a:rPr lang="en-US"/>
              <a:t>: For some domains (e.g. meeting summaries), human summaries have shared sentence structures that can be defined as templates. Based on the input text genre, the abstractive summary can be produced by using the data in the input text to fill the slots in the suitable</a:t>
            </a:r>
            <a:br>
              <a:rPr lang="en-US"/>
            </a:br>
            <a:r>
              <a:rPr lang="en-US"/>
              <a:t>pre-defined templates.</a:t>
            </a:r>
          </a:p>
          <a:p>
            <a:pPr algn="just" defTabSz="365760"/>
            <a:endParaRPr lang="en-US" b="1"/>
          </a:p>
          <a:p>
            <a:pPr algn="just" defTabSz="365760"/>
            <a:r>
              <a:rPr lang="en-US" b="1"/>
              <a:t>+ Ontology-Based Methods: </a:t>
            </a:r>
            <a:r>
              <a:rPr lang="en-US"/>
              <a:t>Many documents are related to specific domains and every domain has its own information structure that can be represented by a knowledge dictionary like an ontology. The basic idea is to get the proper information from the input text to form an abstractive summary by using an ontology.</a:t>
            </a:r>
          </a:p>
        </p:txBody>
      </p:sp>
    </p:spTree>
    <p:extLst>
      <p:ext uri="{BB962C8B-B14F-4D97-AF65-F5344CB8AC3E}">
        <p14:creationId xmlns:p14="http://schemas.microsoft.com/office/powerpoint/2010/main" val="100035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887414"/>
            <a:ext cx="6721230" cy="1560492"/>
          </a:xfrm>
          <a:prstGeom prst="rect">
            <a:avLst/>
          </a:prstGeom>
          <a:noFill/>
        </p:spPr>
        <p:txBody>
          <a:bodyPr wrap="square" rtlCol="0">
            <a:spAutoFit/>
          </a:bodyPr>
          <a:lstStyle/>
          <a:p>
            <a:pPr algn="just" defTabSz="365760"/>
            <a:endParaRPr lang="en-US"/>
          </a:p>
          <a:p>
            <a:pPr algn="dist" defTabSz="365760">
              <a:lnSpc>
                <a:spcPct val="150000"/>
              </a:lnSpc>
            </a:pPr>
            <a:r>
              <a:rPr lang="en-US" b="1"/>
              <a:t>+ Deep-Learning-Based Methods:</a:t>
            </a:r>
            <a:r>
              <a:rPr lang="en-US"/>
              <a:t> The recent success of sequence-to-sequence learning (seq2seq) makes abstractive summarization feasible. However, deep learning methods still suffer from some problems such as:  generating repeated words or phrases and inability to deal with out-of-vocabulary (OOV) words.</a:t>
            </a:r>
          </a:p>
        </p:txBody>
      </p:sp>
    </p:spTree>
    <p:extLst>
      <p:ext uri="{BB962C8B-B14F-4D97-AF65-F5344CB8AC3E}">
        <p14:creationId xmlns:p14="http://schemas.microsoft.com/office/powerpoint/2010/main" val="3668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Hybrid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88122" y="1608070"/>
            <a:ext cx="6674339" cy="307777"/>
          </a:xfrm>
          <a:prstGeom prst="rect">
            <a:avLst/>
          </a:prstGeom>
          <a:noFill/>
        </p:spPr>
        <p:txBody>
          <a:bodyPr wrap="square" rtlCol="0">
            <a:spAutoFit/>
          </a:bodyPr>
          <a:lstStyle/>
          <a:p>
            <a:pPr algn="just" defTabSz="365760"/>
            <a:r>
              <a:rPr lang="en-US"/>
              <a:t>- The hybrid approach combines both the abstractive and extractive approaches. </a:t>
            </a:r>
          </a:p>
        </p:txBody>
      </p:sp>
      <p:pic>
        <p:nvPicPr>
          <p:cNvPr id="2" name="Picture 1">
            <a:extLst>
              <a:ext uri="{FF2B5EF4-FFF2-40B4-BE49-F238E27FC236}">
                <a16:creationId xmlns:a16="http://schemas.microsoft.com/office/drawing/2014/main" id="{3F2069AC-3383-4807-8263-42333452BBED}"/>
              </a:ext>
            </a:extLst>
          </p:cNvPr>
          <p:cNvPicPr>
            <a:picLocks noChangeAspect="1"/>
          </p:cNvPicPr>
          <p:nvPr/>
        </p:nvPicPr>
        <p:blipFill>
          <a:blip r:embed="rId3"/>
          <a:stretch>
            <a:fillRect/>
          </a:stretch>
        </p:blipFill>
        <p:spPr>
          <a:xfrm>
            <a:off x="2274278" y="1915848"/>
            <a:ext cx="5181600" cy="2524268"/>
          </a:xfrm>
          <a:prstGeom prst="rect">
            <a:avLst/>
          </a:prstGeom>
        </p:spPr>
      </p:pic>
    </p:spTree>
    <p:extLst>
      <p:ext uri="{BB962C8B-B14F-4D97-AF65-F5344CB8AC3E}">
        <p14:creationId xmlns:p14="http://schemas.microsoft.com/office/powerpoint/2010/main" val="415547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Hybrid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88122" y="1608070"/>
            <a:ext cx="6674339" cy="1600438"/>
          </a:xfrm>
          <a:prstGeom prst="rect">
            <a:avLst/>
          </a:prstGeom>
          <a:noFill/>
        </p:spPr>
        <p:txBody>
          <a:bodyPr wrap="square" rtlCol="0">
            <a:spAutoFit/>
          </a:bodyPr>
          <a:lstStyle/>
          <a:p>
            <a:pPr algn="just" defTabSz="365760"/>
            <a:r>
              <a:rPr lang="en-US"/>
              <a:t>- </a:t>
            </a:r>
            <a:r>
              <a:rPr lang="en-US" b="1"/>
              <a:t>Advantages:</a:t>
            </a:r>
            <a:r>
              <a:rPr lang="en-US"/>
              <a:t> combining the advantages of both extractive and abstractive approaches. The two approaches are complementary and the overall performance of summarization is improved.</a:t>
            </a:r>
          </a:p>
          <a:p>
            <a:pPr algn="just" defTabSz="365760"/>
            <a:endParaRPr lang="en-US"/>
          </a:p>
          <a:p>
            <a:pPr algn="just" defTabSz="365760"/>
            <a:r>
              <a:rPr lang="en-US"/>
              <a:t>- </a:t>
            </a:r>
            <a:r>
              <a:rPr lang="en-US" b="1"/>
              <a:t>Disavantages</a:t>
            </a:r>
            <a:r>
              <a:rPr lang="en-US"/>
              <a:t>: Generating a less quality abstractive summary than the pure abstractive approach because the generated summary depends on the extracts instead of the original text. </a:t>
            </a:r>
          </a:p>
        </p:txBody>
      </p:sp>
    </p:spTree>
    <p:extLst>
      <p:ext uri="{BB962C8B-B14F-4D97-AF65-F5344CB8AC3E}">
        <p14:creationId xmlns:p14="http://schemas.microsoft.com/office/powerpoint/2010/main" val="124031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IV. OUR APPROACHE</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r>
              <a:rPr lang="en-US"/>
              <a:t>- Extractive text summarization using Convolution Neural Network (CNN).  </a:t>
            </a:r>
          </a:p>
        </p:txBody>
      </p:sp>
      <p:pic>
        <p:nvPicPr>
          <p:cNvPr id="4" name="Picture 3" descr="Diagram&#10;&#10;Description automatically generated">
            <a:extLst>
              <a:ext uri="{FF2B5EF4-FFF2-40B4-BE49-F238E27FC236}">
                <a16:creationId xmlns:a16="http://schemas.microsoft.com/office/drawing/2014/main" id="{62F780F7-C3B1-4F7C-9185-74BEC4017EDD}"/>
              </a:ext>
            </a:extLst>
          </p:cNvPr>
          <p:cNvPicPr>
            <a:picLocks noChangeAspect="1"/>
          </p:cNvPicPr>
          <p:nvPr/>
        </p:nvPicPr>
        <p:blipFill>
          <a:blip r:embed="rId3"/>
          <a:stretch>
            <a:fillRect/>
          </a:stretch>
        </p:blipFill>
        <p:spPr>
          <a:xfrm>
            <a:off x="2838300" y="1664676"/>
            <a:ext cx="3467400" cy="2775439"/>
          </a:xfrm>
          <a:prstGeom prst="rect">
            <a:avLst/>
          </a:prstGeom>
        </p:spPr>
      </p:pic>
    </p:spTree>
    <p:extLst>
      <p:ext uri="{BB962C8B-B14F-4D97-AF65-F5344CB8AC3E}">
        <p14:creationId xmlns:p14="http://schemas.microsoft.com/office/powerpoint/2010/main" val="389556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DATA</a:t>
            </a:r>
          </a:p>
        </p:txBody>
      </p:sp>
      <p:sp>
        <p:nvSpPr>
          <p:cNvPr id="2" name="TextBox 1">
            <a:extLst>
              <a:ext uri="{FF2B5EF4-FFF2-40B4-BE49-F238E27FC236}">
                <a16:creationId xmlns:a16="http://schemas.microsoft.com/office/drawing/2014/main" id="{27625BCB-7668-431C-9F8F-50FD06759014}"/>
              </a:ext>
            </a:extLst>
          </p:cNvPr>
          <p:cNvSpPr txBox="1"/>
          <p:nvPr/>
        </p:nvSpPr>
        <p:spPr>
          <a:xfrm>
            <a:off x="1926492" y="1341381"/>
            <a:ext cx="6150708" cy="2345322"/>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CNN/DailyMail summarization dataset:</a:t>
            </a:r>
          </a:p>
          <a:p>
            <a:pPr>
              <a:lnSpc>
                <a:spcPct val="150000"/>
              </a:lnSpc>
            </a:pPr>
            <a:r>
              <a:rPr lang="en-US" sz="2000">
                <a:latin typeface="Times New Roman" panose="02020603050405020304" pitchFamily="18" charset="0"/>
                <a:cs typeface="Times New Roman" panose="02020603050405020304" pitchFamily="18" charset="0"/>
              </a:rPr>
              <a:t>+ The total number of samples: 311940 </a:t>
            </a:r>
          </a:p>
          <a:p>
            <a:pPr>
              <a:lnSpc>
                <a:spcPct val="150000"/>
              </a:lnSpc>
            </a:pPr>
            <a:r>
              <a:rPr lang="en-US" sz="2000">
                <a:latin typeface="Times New Roman" panose="02020603050405020304" pitchFamily="18" charset="0"/>
                <a:cs typeface="Times New Roman" panose="02020603050405020304" pitchFamily="18" charset="0"/>
              </a:rPr>
              <a:t>+ Number of samples in training dataset: 187164, 60.0% </a:t>
            </a:r>
          </a:p>
          <a:p>
            <a:pPr>
              <a:lnSpc>
                <a:spcPct val="150000"/>
              </a:lnSpc>
            </a:pPr>
            <a:r>
              <a:rPr lang="en-US" sz="2000">
                <a:latin typeface="Times New Roman" panose="02020603050405020304" pitchFamily="18" charset="0"/>
                <a:cs typeface="Times New Roman" panose="02020603050405020304" pitchFamily="18" charset="0"/>
              </a:rPr>
              <a:t>+ Number of samples in testing datatset: 62388, 20.0% </a:t>
            </a:r>
          </a:p>
          <a:p>
            <a:pPr>
              <a:lnSpc>
                <a:spcPct val="150000"/>
              </a:lnSpc>
            </a:pPr>
            <a:r>
              <a:rPr lang="en-US" sz="2000">
                <a:latin typeface="Times New Roman" panose="02020603050405020304" pitchFamily="18" charset="0"/>
                <a:cs typeface="Times New Roman" panose="02020603050405020304" pitchFamily="18" charset="0"/>
              </a:rPr>
              <a:t>+ Number of samples in validation datasset: 62388, 20.0%</a:t>
            </a:r>
          </a:p>
        </p:txBody>
      </p:sp>
    </p:spTree>
    <p:extLst>
      <p:ext uri="{BB962C8B-B14F-4D97-AF65-F5344CB8AC3E}">
        <p14:creationId xmlns:p14="http://schemas.microsoft.com/office/powerpoint/2010/main" val="416924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Pre Processing</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pic>
        <p:nvPicPr>
          <p:cNvPr id="3" name="Picture 2" descr="Chart, diagram&#10;&#10;Description automatically generated">
            <a:extLst>
              <a:ext uri="{FF2B5EF4-FFF2-40B4-BE49-F238E27FC236}">
                <a16:creationId xmlns:a16="http://schemas.microsoft.com/office/drawing/2014/main" id="{3456A9BF-0253-4DD6-91EE-8DE876620C34}"/>
              </a:ext>
            </a:extLst>
          </p:cNvPr>
          <p:cNvPicPr>
            <a:picLocks noChangeAspect="1"/>
          </p:cNvPicPr>
          <p:nvPr/>
        </p:nvPicPr>
        <p:blipFill>
          <a:blip r:embed="rId3"/>
          <a:stretch>
            <a:fillRect/>
          </a:stretch>
        </p:blipFill>
        <p:spPr>
          <a:xfrm>
            <a:off x="2001982" y="1354108"/>
            <a:ext cx="6029214" cy="2727724"/>
          </a:xfrm>
          <a:prstGeom prst="rect">
            <a:avLst/>
          </a:prstGeom>
        </p:spPr>
      </p:pic>
    </p:spTree>
    <p:extLst>
      <p:ext uri="{BB962C8B-B14F-4D97-AF65-F5344CB8AC3E}">
        <p14:creationId xmlns:p14="http://schemas.microsoft.com/office/powerpoint/2010/main" val="204252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Pre Processing</a:t>
            </a:r>
          </a:p>
        </p:txBody>
      </p:sp>
      <p:pic>
        <p:nvPicPr>
          <p:cNvPr id="11" name="Picture 10" descr="Shape&#10;&#10;Description automatically generated">
            <a:extLst>
              <a:ext uri="{FF2B5EF4-FFF2-40B4-BE49-F238E27FC236}">
                <a16:creationId xmlns:a16="http://schemas.microsoft.com/office/drawing/2014/main" id="{780955B7-0D6F-497B-B7AD-D374B57BC1CA}"/>
              </a:ext>
            </a:extLst>
          </p:cNvPr>
          <p:cNvPicPr>
            <a:picLocks noChangeAspect="1"/>
          </p:cNvPicPr>
          <p:nvPr/>
        </p:nvPicPr>
        <p:blipFill>
          <a:blip r:embed="rId3"/>
          <a:stretch>
            <a:fillRect/>
          </a:stretch>
        </p:blipFill>
        <p:spPr>
          <a:xfrm>
            <a:off x="2226052" y="1408146"/>
            <a:ext cx="5160818" cy="2721928"/>
          </a:xfrm>
          <a:prstGeom prst="rect">
            <a:avLst/>
          </a:prstGeom>
        </p:spPr>
      </p:pic>
      <p:sp>
        <p:nvSpPr>
          <p:cNvPr id="13" name="TextBox 12">
            <a:extLst>
              <a:ext uri="{FF2B5EF4-FFF2-40B4-BE49-F238E27FC236}">
                <a16:creationId xmlns:a16="http://schemas.microsoft.com/office/drawing/2014/main" id="{A73EE8DF-B370-47B9-BFCE-1D40993EC6D6}"/>
              </a:ext>
            </a:extLst>
          </p:cNvPr>
          <p:cNvSpPr txBox="1"/>
          <p:nvPr/>
        </p:nvSpPr>
        <p:spPr>
          <a:xfrm>
            <a:off x="3332019" y="4092529"/>
            <a:ext cx="3151909" cy="307777"/>
          </a:xfrm>
          <a:prstGeom prst="rect">
            <a:avLst/>
          </a:prstGeom>
          <a:noFill/>
        </p:spPr>
        <p:txBody>
          <a:bodyPr wrap="square" rtlCol="0">
            <a:spAutoFit/>
          </a:bodyPr>
          <a:lstStyle/>
          <a:p>
            <a:pPr algn="ctr"/>
            <a:r>
              <a:rPr lang="en-US" b="1"/>
              <a:t>Word2vec</a:t>
            </a:r>
          </a:p>
        </p:txBody>
      </p:sp>
    </p:spTree>
    <p:extLst>
      <p:ext uri="{BB962C8B-B14F-4D97-AF65-F5344CB8AC3E}">
        <p14:creationId xmlns:p14="http://schemas.microsoft.com/office/powerpoint/2010/main" val="245611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Pre Processing</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pic>
        <p:nvPicPr>
          <p:cNvPr id="3" name="Picture 2" descr="Chart, radar chart&#10;&#10;Description automatically generated">
            <a:extLst>
              <a:ext uri="{FF2B5EF4-FFF2-40B4-BE49-F238E27FC236}">
                <a16:creationId xmlns:a16="http://schemas.microsoft.com/office/drawing/2014/main" id="{507CCABF-5FB6-4B66-A654-E52D94DFAECA}"/>
              </a:ext>
            </a:extLst>
          </p:cNvPr>
          <p:cNvPicPr>
            <a:picLocks noChangeAspect="1"/>
          </p:cNvPicPr>
          <p:nvPr/>
        </p:nvPicPr>
        <p:blipFill>
          <a:blip r:embed="rId3"/>
          <a:stretch>
            <a:fillRect/>
          </a:stretch>
        </p:blipFill>
        <p:spPr>
          <a:xfrm>
            <a:off x="2320929" y="1441527"/>
            <a:ext cx="4971064" cy="2770642"/>
          </a:xfrm>
          <a:prstGeom prst="rect">
            <a:avLst/>
          </a:prstGeom>
        </p:spPr>
      </p:pic>
    </p:spTree>
    <p:extLst>
      <p:ext uri="{BB962C8B-B14F-4D97-AF65-F5344CB8AC3E}">
        <p14:creationId xmlns:p14="http://schemas.microsoft.com/office/powerpoint/2010/main" val="104647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 INTRODUCTION </a:t>
            </a:r>
          </a:p>
        </p:txBody>
      </p:sp>
      <p:pic>
        <p:nvPicPr>
          <p:cNvPr id="12" name="Picture 11" descr="Graphical user interface, application&#10;&#10;Description automatically generated">
            <a:extLst>
              <a:ext uri="{FF2B5EF4-FFF2-40B4-BE49-F238E27FC236}">
                <a16:creationId xmlns:a16="http://schemas.microsoft.com/office/drawing/2014/main" id="{B48DB2CC-58E5-4BAC-B117-09B2D9AFD017}"/>
              </a:ext>
            </a:extLst>
          </p:cNvPr>
          <p:cNvPicPr>
            <a:picLocks noChangeAspect="1"/>
          </p:cNvPicPr>
          <p:nvPr/>
        </p:nvPicPr>
        <p:blipFill>
          <a:blip r:embed="rId3"/>
          <a:stretch>
            <a:fillRect/>
          </a:stretch>
        </p:blipFill>
        <p:spPr>
          <a:xfrm>
            <a:off x="1727201" y="1305168"/>
            <a:ext cx="4697046" cy="2877039"/>
          </a:xfrm>
          <a:prstGeom prst="rect">
            <a:avLst/>
          </a:prstGeom>
        </p:spPr>
      </p:pic>
      <p:sp>
        <p:nvSpPr>
          <p:cNvPr id="13" name="TextBox 12">
            <a:extLst>
              <a:ext uri="{FF2B5EF4-FFF2-40B4-BE49-F238E27FC236}">
                <a16:creationId xmlns:a16="http://schemas.microsoft.com/office/drawing/2014/main" id="{8C6E09B7-232F-4045-84E4-485FB78A6E78}"/>
              </a:ext>
            </a:extLst>
          </p:cNvPr>
          <p:cNvSpPr txBox="1"/>
          <p:nvPr/>
        </p:nvSpPr>
        <p:spPr>
          <a:xfrm>
            <a:off x="6486768" y="2231118"/>
            <a:ext cx="1860062" cy="1169551"/>
          </a:xfrm>
          <a:prstGeom prst="rect">
            <a:avLst/>
          </a:prstGeom>
          <a:noFill/>
        </p:spPr>
        <p:txBody>
          <a:bodyPr wrap="square" rtlCol="0">
            <a:spAutoFit/>
          </a:bodyPr>
          <a:lstStyle/>
          <a:p>
            <a:pPr algn="ctr"/>
            <a:r>
              <a:rPr lang="en-US"/>
              <a:t>Text summarization is process of distilling the most important information from a source text. </a:t>
            </a:r>
          </a:p>
        </p:txBody>
      </p:sp>
    </p:spTree>
    <p:extLst>
      <p:ext uri="{BB962C8B-B14F-4D97-AF65-F5344CB8AC3E}">
        <p14:creationId xmlns:p14="http://schemas.microsoft.com/office/powerpoint/2010/main" val="402093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Convolutional Neural Network (CNN)</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pic>
        <p:nvPicPr>
          <p:cNvPr id="4" name="Picture 3" descr="Diagram&#10;&#10;Description automatically generated">
            <a:extLst>
              <a:ext uri="{FF2B5EF4-FFF2-40B4-BE49-F238E27FC236}">
                <a16:creationId xmlns:a16="http://schemas.microsoft.com/office/drawing/2014/main" id="{83E0C586-98C7-486D-9169-3EEE792998F5}"/>
              </a:ext>
            </a:extLst>
          </p:cNvPr>
          <p:cNvPicPr>
            <a:picLocks noChangeAspect="1"/>
          </p:cNvPicPr>
          <p:nvPr/>
        </p:nvPicPr>
        <p:blipFill>
          <a:blip r:embed="rId3"/>
          <a:stretch>
            <a:fillRect/>
          </a:stretch>
        </p:blipFill>
        <p:spPr>
          <a:xfrm>
            <a:off x="1477108" y="1323517"/>
            <a:ext cx="6861907" cy="3092213"/>
          </a:xfrm>
          <a:prstGeom prst="rect">
            <a:avLst/>
          </a:prstGeom>
        </p:spPr>
      </p:pic>
    </p:spTree>
    <p:extLst>
      <p:ext uri="{BB962C8B-B14F-4D97-AF65-F5344CB8AC3E}">
        <p14:creationId xmlns:p14="http://schemas.microsoft.com/office/powerpoint/2010/main" val="4075178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Our Model</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pic>
        <p:nvPicPr>
          <p:cNvPr id="3" name="Picture 2" descr="Diagram&#10;&#10;Description automatically generated">
            <a:extLst>
              <a:ext uri="{FF2B5EF4-FFF2-40B4-BE49-F238E27FC236}">
                <a16:creationId xmlns:a16="http://schemas.microsoft.com/office/drawing/2014/main" id="{8EB5A7D2-2D22-4561-9E32-4A84045DE237}"/>
              </a:ext>
            </a:extLst>
          </p:cNvPr>
          <p:cNvPicPr>
            <a:picLocks noChangeAspect="1"/>
          </p:cNvPicPr>
          <p:nvPr/>
        </p:nvPicPr>
        <p:blipFill>
          <a:blip r:embed="rId3"/>
          <a:stretch>
            <a:fillRect/>
          </a:stretch>
        </p:blipFill>
        <p:spPr>
          <a:xfrm>
            <a:off x="2489199" y="1195754"/>
            <a:ext cx="4634524" cy="3244361"/>
          </a:xfrm>
          <a:prstGeom prst="rect">
            <a:avLst/>
          </a:prstGeom>
        </p:spPr>
      </p:pic>
    </p:spTree>
    <p:extLst>
      <p:ext uri="{BB962C8B-B14F-4D97-AF65-F5344CB8AC3E}">
        <p14:creationId xmlns:p14="http://schemas.microsoft.com/office/powerpoint/2010/main" val="76745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Our model</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pic>
        <p:nvPicPr>
          <p:cNvPr id="4" name="Picture 3" descr="Diagram&#10;&#10;Description automatically generated">
            <a:extLst>
              <a:ext uri="{FF2B5EF4-FFF2-40B4-BE49-F238E27FC236}">
                <a16:creationId xmlns:a16="http://schemas.microsoft.com/office/drawing/2014/main" id="{436F5535-A411-43E4-A0DA-89785C645536}"/>
              </a:ext>
            </a:extLst>
          </p:cNvPr>
          <p:cNvPicPr>
            <a:picLocks noChangeAspect="1"/>
          </p:cNvPicPr>
          <p:nvPr/>
        </p:nvPicPr>
        <p:blipFill>
          <a:blip r:embed="rId3"/>
          <a:stretch>
            <a:fillRect/>
          </a:stretch>
        </p:blipFill>
        <p:spPr>
          <a:xfrm>
            <a:off x="2125784" y="1264093"/>
            <a:ext cx="5845908" cy="3141600"/>
          </a:xfrm>
          <a:prstGeom prst="rect">
            <a:avLst/>
          </a:prstGeom>
        </p:spPr>
      </p:pic>
    </p:spTree>
    <p:extLst>
      <p:ext uri="{BB962C8B-B14F-4D97-AF65-F5344CB8AC3E}">
        <p14:creationId xmlns:p14="http://schemas.microsoft.com/office/powerpoint/2010/main" val="2830687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Our model</a:t>
            </a:r>
          </a:p>
        </p:txBody>
      </p:sp>
      <p:sp>
        <p:nvSpPr>
          <p:cNvPr id="9" name="TextBox 8">
            <a:extLst>
              <a:ext uri="{FF2B5EF4-FFF2-40B4-BE49-F238E27FC236}">
                <a16:creationId xmlns:a16="http://schemas.microsoft.com/office/drawing/2014/main" id="{C75C98BA-6F56-46F8-A7B3-79739E719C68}"/>
              </a:ext>
            </a:extLst>
          </p:cNvPr>
          <p:cNvSpPr txBox="1"/>
          <p:nvPr/>
        </p:nvSpPr>
        <p:spPr>
          <a:xfrm>
            <a:off x="1664676" y="1287639"/>
            <a:ext cx="6674339" cy="307777"/>
          </a:xfrm>
          <a:prstGeom prst="rect">
            <a:avLst/>
          </a:prstGeom>
          <a:noFill/>
        </p:spPr>
        <p:txBody>
          <a:bodyPr wrap="square" rtlCol="0">
            <a:spAutoFit/>
          </a:bodyPr>
          <a:lstStyle/>
          <a:p>
            <a:pPr algn="just" defTabSz="365760"/>
            <a:endParaRPr lang="en-US"/>
          </a:p>
        </p:txBody>
      </p:sp>
      <p:sp>
        <p:nvSpPr>
          <p:cNvPr id="2" name="TextBox 1">
            <a:extLst>
              <a:ext uri="{FF2B5EF4-FFF2-40B4-BE49-F238E27FC236}">
                <a16:creationId xmlns:a16="http://schemas.microsoft.com/office/drawing/2014/main" id="{A538BB45-CFE8-4861-BD36-AAAD66052113}"/>
              </a:ext>
            </a:extLst>
          </p:cNvPr>
          <p:cNvSpPr txBox="1"/>
          <p:nvPr/>
        </p:nvSpPr>
        <p:spPr>
          <a:xfrm>
            <a:off x="1664676" y="1236300"/>
            <a:ext cx="4540739" cy="307777"/>
          </a:xfrm>
          <a:prstGeom prst="rect">
            <a:avLst/>
          </a:prstGeom>
          <a:noFill/>
        </p:spPr>
        <p:txBody>
          <a:bodyPr wrap="square" rtlCol="0">
            <a:spAutoFit/>
          </a:bodyPr>
          <a:lstStyle/>
          <a:p>
            <a:r>
              <a:rPr lang="en-US"/>
              <a:t>+ Loss function</a:t>
            </a:r>
          </a:p>
        </p:txBody>
      </p:sp>
      <p:pic>
        <p:nvPicPr>
          <p:cNvPr id="7" name="Picture 6" descr="A close up of a clock&#10;&#10;Description automatically generated">
            <a:extLst>
              <a:ext uri="{FF2B5EF4-FFF2-40B4-BE49-F238E27FC236}">
                <a16:creationId xmlns:a16="http://schemas.microsoft.com/office/drawing/2014/main" id="{276494C9-5E35-4B1A-ABD4-8111A1B89970}"/>
              </a:ext>
            </a:extLst>
          </p:cNvPr>
          <p:cNvPicPr>
            <a:picLocks noChangeAspect="1"/>
          </p:cNvPicPr>
          <p:nvPr/>
        </p:nvPicPr>
        <p:blipFill>
          <a:blip r:embed="rId3"/>
          <a:stretch>
            <a:fillRect/>
          </a:stretch>
        </p:blipFill>
        <p:spPr>
          <a:xfrm>
            <a:off x="3001595" y="2000250"/>
            <a:ext cx="4000500" cy="1143000"/>
          </a:xfrm>
          <a:prstGeom prst="rect">
            <a:avLst/>
          </a:prstGeom>
        </p:spPr>
      </p:pic>
    </p:spTree>
    <p:extLst>
      <p:ext uri="{BB962C8B-B14F-4D97-AF65-F5344CB8AC3E}">
        <p14:creationId xmlns:p14="http://schemas.microsoft.com/office/powerpoint/2010/main" val="393745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5D0458E-D3BF-4EC3-9B79-2A2F9AC4F624}"/>
              </a:ext>
            </a:extLst>
          </p:cNvPr>
          <p:cNvSpPr txBox="1"/>
          <p:nvPr/>
        </p:nvSpPr>
        <p:spPr>
          <a:xfrm>
            <a:off x="1750646" y="789354"/>
            <a:ext cx="3470031" cy="430887"/>
          </a:xfrm>
          <a:prstGeom prst="rect">
            <a:avLst/>
          </a:prstGeom>
          <a:noFill/>
        </p:spPr>
        <p:txBody>
          <a:bodyPr wrap="square" rtlCol="0">
            <a:spAutoFit/>
          </a:bodyPr>
          <a:lstStyle/>
          <a:p>
            <a:r>
              <a:rPr lang="en-US" sz="2200" b="1">
                <a:latin typeface="Oswald" panose="02000503000000000000" pitchFamily="2" charset="0"/>
              </a:rPr>
              <a:t>The End.</a:t>
            </a:r>
          </a:p>
        </p:txBody>
      </p:sp>
      <p:pic>
        <p:nvPicPr>
          <p:cNvPr id="5" name="Picture 4" descr="A picture containing text&#10;&#10;Description automatically generated">
            <a:extLst>
              <a:ext uri="{FF2B5EF4-FFF2-40B4-BE49-F238E27FC236}">
                <a16:creationId xmlns:a16="http://schemas.microsoft.com/office/drawing/2014/main" id="{6ECAE3B6-D389-42B1-98C4-41B2844B0FAC}"/>
              </a:ext>
            </a:extLst>
          </p:cNvPr>
          <p:cNvPicPr>
            <a:picLocks noChangeAspect="1"/>
          </p:cNvPicPr>
          <p:nvPr/>
        </p:nvPicPr>
        <p:blipFill>
          <a:blip r:embed="rId3"/>
          <a:stretch>
            <a:fillRect/>
          </a:stretch>
        </p:blipFill>
        <p:spPr>
          <a:xfrm>
            <a:off x="1641231" y="1281781"/>
            <a:ext cx="6721231" cy="2753958"/>
          </a:xfrm>
          <a:prstGeom prst="rect">
            <a:avLst/>
          </a:prstGeom>
        </p:spPr>
      </p:pic>
    </p:spTree>
    <p:extLst>
      <p:ext uri="{BB962C8B-B14F-4D97-AF65-F5344CB8AC3E}">
        <p14:creationId xmlns:p14="http://schemas.microsoft.com/office/powerpoint/2010/main" val="45048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 INTRODUCTION </a:t>
            </a:r>
          </a:p>
        </p:txBody>
      </p:sp>
      <p:graphicFrame>
        <p:nvGraphicFramePr>
          <p:cNvPr id="4" name="Diagram 3">
            <a:extLst>
              <a:ext uri="{FF2B5EF4-FFF2-40B4-BE49-F238E27FC236}">
                <a16:creationId xmlns:a16="http://schemas.microsoft.com/office/drawing/2014/main" id="{DBCA3E71-DCBA-4C2A-AF3C-DFA3BCFAE41D}"/>
              </a:ext>
            </a:extLst>
          </p:cNvPr>
          <p:cNvGraphicFramePr/>
          <p:nvPr>
            <p:extLst>
              <p:ext uri="{D42A27DB-BD31-4B8C-83A1-F6EECF244321}">
                <p14:modId xmlns:p14="http://schemas.microsoft.com/office/powerpoint/2010/main" val="1185023099"/>
              </p:ext>
            </p:extLst>
          </p:nvPr>
        </p:nvGraphicFramePr>
        <p:xfrm>
          <a:off x="1547446" y="1720316"/>
          <a:ext cx="6955692" cy="1680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3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r>
              <a:rPr lang="en-US" sz="2200">
                <a:latin typeface="Oswald" panose="02000503000000000000" pitchFamily="2" charset="0"/>
              </a:rPr>
              <a:t>III. APPROACHES</a:t>
            </a:r>
          </a:p>
        </p:txBody>
      </p:sp>
      <p:pic>
        <p:nvPicPr>
          <p:cNvPr id="4" name="Picture 3" descr="Diagram&#10;&#10;Description automatically generated">
            <a:extLst>
              <a:ext uri="{FF2B5EF4-FFF2-40B4-BE49-F238E27FC236}">
                <a16:creationId xmlns:a16="http://schemas.microsoft.com/office/drawing/2014/main" id="{50373904-5CE8-4893-91B3-B681C1668C2E}"/>
              </a:ext>
            </a:extLst>
          </p:cNvPr>
          <p:cNvPicPr>
            <a:picLocks noChangeAspect="1"/>
          </p:cNvPicPr>
          <p:nvPr/>
        </p:nvPicPr>
        <p:blipFill>
          <a:blip r:embed="rId3"/>
          <a:stretch>
            <a:fillRect/>
          </a:stretch>
        </p:blipFill>
        <p:spPr>
          <a:xfrm>
            <a:off x="1641231" y="1235552"/>
            <a:ext cx="6799384" cy="3204563"/>
          </a:xfrm>
          <a:prstGeom prst="rect">
            <a:avLst/>
          </a:prstGeom>
        </p:spPr>
      </p:pic>
    </p:spTree>
    <p:extLst>
      <p:ext uri="{BB962C8B-B14F-4D97-AF65-F5344CB8AC3E}">
        <p14:creationId xmlns:p14="http://schemas.microsoft.com/office/powerpoint/2010/main" val="36641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8" name="TextBox 7">
            <a:extLst>
              <a:ext uri="{FF2B5EF4-FFF2-40B4-BE49-F238E27FC236}">
                <a16:creationId xmlns:a16="http://schemas.microsoft.com/office/drawing/2014/main" id="{792E5E60-A47A-45EB-8754-B41EBFA9706C}"/>
              </a:ext>
            </a:extLst>
          </p:cNvPr>
          <p:cNvSpPr txBox="1"/>
          <p:nvPr/>
        </p:nvSpPr>
        <p:spPr>
          <a:xfrm>
            <a:off x="1641231" y="1561177"/>
            <a:ext cx="6721230" cy="584775"/>
          </a:xfrm>
          <a:prstGeom prst="rect">
            <a:avLst/>
          </a:prstGeom>
          <a:noFill/>
        </p:spPr>
        <p:txBody>
          <a:bodyPr wrap="square" rtlCol="0">
            <a:spAutoFit/>
          </a:bodyPr>
          <a:lstStyle/>
          <a:p>
            <a:pPr algn="just" defTabSz="365760"/>
            <a:r>
              <a:rPr lang="en-US" sz="1600">
                <a:latin typeface="+mj-lt"/>
              </a:rPr>
              <a:t>- The extractive approach selects the most important sentences in the input document(s) then concatenates them to form the summary.</a:t>
            </a:r>
          </a:p>
        </p:txBody>
      </p:sp>
      <p:pic>
        <p:nvPicPr>
          <p:cNvPr id="11" name="Picture 10" descr="Diagram&#10;&#10;Description automatically generated">
            <a:extLst>
              <a:ext uri="{FF2B5EF4-FFF2-40B4-BE49-F238E27FC236}">
                <a16:creationId xmlns:a16="http://schemas.microsoft.com/office/drawing/2014/main" id="{BF1784F5-B8E4-497B-99F5-1613642FC6D7}"/>
              </a:ext>
            </a:extLst>
          </p:cNvPr>
          <p:cNvPicPr>
            <a:picLocks noChangeAspect="1"/>
          </p:cNvPicPr>
          <p:nvPr/>
        </p:nvPicPr>
        <p:blipFill>
          <a:blip r:embed="rId3"/>
          <a:stretch>
            <a:fillRect/>
          </a:stretch>
        </p:blipFill>
        <p:spPr>
          <a:xfrm>
            <a:off x="2422770" y="2192845"/>
            <a:ext cx="4994030" cy="2168140"/>
          </a:xfrm>
          <a:prstGeom prst="rect">
            <a:avLst/>
          </a:prstGeom>
        </p:spPr>
      </p:pic>
    </p:spTree>
    <p:extLst>
      <p:ext uri="{BB962C8B-B14F-4D97-AF65-F5344CB8AC3E}">
        <p14:creationId xmlns:p14="http://schemas.microsoft.com/office/powerpoint/2010/main" val="53271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672123"/>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2" name="TextBox 1">
            <a:extLst>
              <a:ext uri="{FF2B5EF4-FFF2-40B4-BE49-F238E27FC236}">
                <a16:creationId xmlns:a16="http://schemas.microsoft.com/office/drawing/2014/main" id="{C4985C6B-4083-47D0-8D26-EC6584CD26FD}"/>
              </a:ext>
            </a:extLst>
          </p:cNvPr>
          <p:cNvSpPr txBox="1"/>
          <p:nvPr/>
        </p:nvSpPr>
        <p:spPr>
          <a:xfrm>
            <a:off x="1641231" y="1625459"/>
            <a:ext cx="6721231" cy="954107"/>
          </a:xfrm>
          <a:prstGeom prst="rect">
            <a:avLst/>
          </a:prstGeom>
          <a:noFill/>
        </p:spPr>
        <p:txBody>
          <a:bodyPr wrap="square" rtlCol="0">
            <a:spAutoFit/>
          </a:bodyPr>
          <a:lstStyle/>
          <a:p>
            <a:pPr algn="just"/>
            <a:r>
              <a:rPr lang="en-US" b="1"/>
              <a:t>     Advantages</a:t>
            </a:r>
            <a:r>
              <a:rPr lang="en-US"/>
              <a:t>: The extractive approach is faster and simpler than the abstractive approach. This approach leads to a higher accuracy because of the direct extraction of sentences so readers read the summary with the exact terminologies that exist in the original text.</a:t>
            </a:r>
          </a:p>
        </p:txBody>
      </p:sp>
      <p:sp>
        <p:nvSpPr>
          <p:cNvPr id="9" name="TextBox 8">
            <a:extLst>
              <a:ext uri="{FF2B5EF4-FFF2-40B4-BE49-F238E27FC236}">
                <a16:creationId xmlns:a16="http://schemas.microsoft.com/office/drawing/2014/main" id="{D9B859DE-F1C2-4F58-B06A-12CCF46548E1}"/>
              </a:ext>
            </a:extLst>
          </p:cNvPr>
          <p:cNvSpPr txBox="1"/>
          <p:nvPr/>
        </p:nvSpPr>
        <p:spPr>
          <a:xfrm>
            <a:off x="1641231" y="2886885"/>
            <a:ext cx="6721231" cy="2893100"/>
          </a:xfrm>
          <a:prstGeom prst="rect">
            <a:avLst/>
          </a:prstGeom>
          <a:noFill/>
        </p:spPr>
        <p:txBody>
          <a:bodyPr wrap="square" rtlCol="0">
            <a:spAutoFit/>
          </a:bodyPr>
          <a:lstStyle/>
          <a:p>
            <a:pPr algn="just"/>
            <a:r>
              <a:rPr lang="en-US" b="1"/>
              <a:t>     Disadvantages</a:t>
            </a:r>
            <a:r>
              <a:rPr lang="en-US"/>
              <a:t>: The extractive approach is far from the method that human experts write summaries. Drawbacks:</a:t>
            </a:r>
          </a:p>
          <a:p>
            <a:pPr defTabSz="457200">
              <a:lnSpc>
                <a:spcPct val="150000"/>
              </a:lnSpc>
            </a:pPr>
            <a:r>
              <a:rPr lang="en-US"/>
              <a:t>     (1) Extracted sentences can be longer than average.</a:t>
            </a:r>
          </a:p>
          <a:p>
            <a:pPr defTabSz="457200">
              <a:lnSpc>
                <a:spcPct val="150000"/>
              </a:lnSpc>
            </a:pPr>
            <a:r>
              <a:rPr lang="en-US"/>
              <a:t>     (2) Lack of semantics and cohesion in summary sentences. </a:t>
            </a:r>
            <a:br>
              <a:rPr lang="en-US"/>
            </a:br>
            <a:r>
              <a:rPr lang="en-US"/>
              <a:t>     (3) Important information spread across sentences. </a:t>
            </a:r>
            <a:br>
              <a:rPr lang="en-US"/>
            </a:br>
            <a:r>
              <a:rPr lang="en-US"/>
              <a:t> </a:t>
            </a:r>
            <a:br>
              <a:rPr lang="en-US"/>
            </a:br>
            <a:br>
              <a:rPr lang="en-US"/>
            </a:br>
            <a:endParaRPr lang="en-US"/>
          </a:p>
          <a:p>
            <a:endParaRPr lang="en-US"/>
          </a:p>
          <a:p>
            <a:endParaRPr lang="en-US"/>
          </a:p>
        </p:txBody>
      </p:sp>
    </p:spTree>
    <p:extLst>
      <p:ext uri="{BB962C8B-B14F-4D97-AF65-F5344CB8AC3E}">
        <p14:creationId xmlns:p14="http://schemas.microsoft.com/office/powerpoint/2010/main" val="147952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5" name="TextBox 4">
            <a:extLst>
              <a:ext uri="{FF2B5EF4-FFF2-40B4-BE49-F238E27FC236}">
                <a16:creationId xmlns:a16="http://schemas.microsoft.com/office/drawing/2014/main" id="{46F22AB4-1767-4B35-8BD5-52E37E7643F8}"/>
              </a:ext>
            </a:extLst>
          </p:cNvPr>
          <p:cNvSpPr txBox="1"/>
          <p:nvPr/>
        </p:nvSpPr>
        <p:spPr>
          <a:xfrm>
            <a:off x="1641231" y="1608070"/>
            <a:ext cx="6721230" cy="2308324"/>
          </a:xfrm>
          <a:prstGeom prst="rect">
            <a:avLst/>
          </a:prstGeom>
          <a:noFill/>
        </p:spPr>
        <p:txBody>
          <a:bodyPr wrap="square" rtlCol="0">
            <a:spAutoFit/>
          </a:bodyPr>
          <a:lstStyle/>
          <a:p>
            <a:pPr algn="just" defTabSz="365760"/>
            <a:r>
              <a:rPr lang="en-US" b="1"/>
              <a:t>- Methods:</a:t>
            </a:r>
          </a:p>
          <a:p>
            <a:pPr algn="just" defTabSz="365760"/>
            <a:r>
              <a:rPr lang="en-US" b="1"/>
              <a:t>	+ Semantic-Based Methods</a:t>
            </a:r>
            <a:r>
              <a:rPr lang="en-US" sz="1800" b="1"/>
              <a:t>: </a:t>
            </a:r>
            <a:r>
              <a:rPr lang="en-US"/>
              <a:t>Latent Semantic Analysis (LSA) is a commonly used semantic-based extractive ATS method. LSA is an unsupervised technique that represents text semantics based on the observed co-occurrence of words.</a:t>
            </a:r>
          </a:p>
          <a:p>
            <a:pPr algn="just" defTabSz="365760"/>
            <a:r>
              <a:rPr lang="en-US"/>
              <a:t>	</a:t>
            </a:r>
          </a:p>
          <a:p>
            <a:pPr algn="just" defTabSz="365760"/>
            <a:r>
              <a:rPr lang="en-US"/>
              <a:t>	+ </a:t>
            </a:r>
            <a:r>
              <a:rPr lang="en-US" b="1"/>
              <a:t>Machine-Learning-Based Methods: </a:t>
            </a:r>
            <a:r>
              <a:rPr lang="en-US"/>
              <a:t>These methods convert the summarization problem to a supervised classification problem at the sentence level. The system learns by examples to classify each sentence of the test document either as “summary” or “non-summary” class using a training set of documents.</a:t>
            </a:r>
          </a:p>
        </p:txBody>
      </p:sp>
    </p:spTree>
    <p:extLst>
      <p:ext uri="{BB962C8B-B14F-4D97-AF65-F5344CB8AC3E}">
        <p14:creationId xmlns:p14="http://schemas.microsoft.com/office/powerpoint/2010/main" val="132742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Extractive text summarization</a:t>
            </a:r>
          </a:p>
        </p:txBody>
      </p:sp>
      <p:sp>
        <p:nvSpPr>
          <p:cNvPr id="5" name="TextBox 4">
            <a:extLst>
              <a:ext uri="{FF2B5EF4-FFF2-40B4-BE49-F238E27FC236}">
                <a16:creationId xmlns:a16="http://schemas.microsoft.com/office/drawing/2014/main" id="{46F22AB4-1767-4B35-8BD5-52E37E7643F8}"/>
              </a:ext>
            </a:extLst>
          </p:cNvPr>
          <p:cNvSpPr txBox="1"/>
          <p:nvPr/>
        </p:nvSpPr>
        <p:spPr>
          <a:xfrm>
            <a:off x="1641231" y="1506470"/>
            <a:ext cx="6721230" cy="584775"/>
          </a:xfrm>
          <a:prstGeom prst="rect">
            <a:avLst/>
          </a:prstGeom>
          <a:noFill/>
        </p:spPr>
        <p:txBody>
          <a:bodyPr wrap="square" rtlCol="0">
            <a:spAutoFit/>
          </a:bodyPr>
          <a:lstStyle/>
          <a:p>
            <a:pPr defTabSz="365760"/>
            <a:r>
              <a:rPr lang="en-US" b="1"/>
              <a:t>	+ Deep-Learning-Based Methods</a:t>
            </a:r>
            <a:r>
              <a:rPr lang="en-US" sz="1800" b="1"/>
              <a:t>: </a:t>
            </a:r>
            <a:r>
              <a:rPr lang="en-US"/>
              <a:t>use deep learning models such as Convolutional Neural Network (CNN), Recurrent Neural Network (RNN)…</a:t>
            </a:r>
          </a:p>
        </p:txBody>
      </p:sp>
      <p:pic>
        <p:nvPicPr>
          <p:cNvPr id="3" name="Picture 2" descr="Diagram&#10;&#10;Description automatically generated">
            <a:extLst>
              <a:ext uri="{FF2B5EF4-FFF2-40B4-BE49-F238E27FC236}">
                <a16:creationId xmlns:a16="http://schemas.microsoft.com/office/drawing/2014/main" id="{3BBC772A-0783-4FA9-91BC-DEEC4DFD846A}"/>
              </a:ext>
            </a:extLst>
          </p:cNvPr>
          <p:cNvPicPr>
            <a:picLocks noChangeAspect="1"/>
          </p:cNvPicPr>
          <p:nvPr/>
        </p:nvPicPr>
        <p:blipFill>
          <a:blip r:embed="rId3"/>
          <a:stretch>
            <a:fillRect/>
          </a:stretch>
        </p:blipFill>
        <p:spPr>
          <a:xfrm>
            <a:off x="2360246" y="2091245"/>
            <a:ext cx="4822092" cy="2248095"/>
          </a:xfrm>
          <a:prstGeom prst="rect">
            <a:avLst/>
          </a:prstGeom>
        </p:spPr>
      </p:pic>
    </p:spTree>
    <p:extLst>
      <p:ext uri="{BB962C8B-B14F-4D97-AF65-F5344CB8AC3E}">
        <p14:creationId xmlns:p14="http://schemas.microsoft.com/office/powerpoint/2010/main" val="207183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A1267C3-64BD-4EB6-8362-7D9BB4FE43D2}"/>
              </a:ext>
            </a:extLst>
          </p:cNvPr>
          <p:cNvCxnSpPr>
            <a:cxnSpLocks/>
          </p:cNvCxnSpPr>
          <p:nvPr/>
        </p:nvCxnSpPr>
        <p:spPr>
          <a:xfrm>
            <a:off x="1641231" y="1133230"/>
            <a:ext cx="6721231"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82CFDE75-21F2-473D-B1C9-BBFDD3E7193D}"/>
              </a:ext>
            </a:extLst>
          </p:cNvPr>
          <p:cNvSpPr txBox="1"/>
          <p:nvPr/>
        </p:nvSpPr>
        <p:spPr>
          <a:xfrm>
            <a:off x="1641231" y="703385"/>
            <a:ext cx="6330461" cy="430887"/>
          </a:xfrm>
          <a:prstGeom prst="rect">
            <a:avLst/>
          </a:prstGeom>
          <a:noFill/>
        </p:spPr>
        <p:txBody>
          <a:bodyPr wrap="square" rtlCol="0">
            <a:spAutoFit/>
          </a:bodyPr>
          <a:lstStyle/>
          <a:p>
            <a:pPr defTabSz="365760"/>
            <a:r>
              <a:rPr lang="en-US" sz="2200">
                <a:latin typeface="Oswald" panose="02000503000000000000" pitchFamily="2" charset="0"/>
              </a:rPr>
              <a:t>III. APPROACHES</a:t>
            </a:r>
          </a:p>
        </p:txBody>
      </p:sp>
      <p:sp>
        <p:nvSpPr>
          <p:cNvPr id="7" name="TextBox 6">
            <a:extLst>
              <a:ext uri="{FF2B5EF4-FFF2-40B4-BE49-F238E27FC236}">
                <a16:creationId xmlns:a16="http://schemas.microsoft.com/office/drawing/2014/main" id="{21052293-D868-4639-891B-3C226831CD44}"/>
              </a:ext>
            </a:extLst>
          </p:cNvPr>
          <p:cNvSpPr txBox="1"/>
          <p:nvPr/>
        </p:nvSpPr>
        <p:spPr>
          <a:xfrm>
            <a:off x="1445847" y="1238738"/>
            <a:ext cx="6721230" cy="369332"/>
          </a:xfrm>
          <a:prstGeom prst="rect">
            <a:avLst/>
          </a:prstGeom>
          <a:noFill/>
        </p:spPr>
        <p:txBody>
          <a:bodyPr wrap="square" rtlCol="0">
            <a:spAutoFit/>
          </a:bodyPr>
          <a:lstStyle/>
          <a:p>
            <a:pPr defTabSz="365760"/>
            <a:r>
              <a:rPr lang="en-US" sz="1800">
                <a:latin typeface="Oswald" panose="02000503000000000000" pitchFamily="2" charset="0"/>
              </a:rPr>
              <a:t>1. Abstractive Text Summarization </a:t>
            </a:r>
          </a:p>
        </p:txBody>
      </p:sp>
      <p:sp>
        <p:nvSpPr>
          <p:cNvPr id="8" name="TextBox 7">
            <a:extLst>
              <a:ext uri="{FF2B5EF4-FFF2-40B4-BE49-F238E27FC236}">
                <a16:creationId xmlns:a16="http://schemas.microsoft.com/office/drawing/2014/main" id="{B2C6C317-2EAE-4732-AF27-D280EC119E71}"/>
              </a:ext>
            </a:extLst>
          </p:cNvPr>
          <p:cNvSpPr txBox="1"/>
          <p:nvPr/>
        </p:nvSpPr>
        <p:spPr>
          <a:xfrm>
            <a:off x="1641232" y="1543538"/>
            <a:ext cx="6721230" cy="738664"/>
          </a:xfrm>
          <a:prstGeom prst="rect">
            <a:avLst/>
          </a:prstGeom>
          <a:noFill/>
        </p:spPr>
        <p:txBody>
          <a:bodyPr wrap="square" rtlCol="0">
            <a:spAutoFit/>
          </a:bodyPr>
          <a:lstStyle/>
          <a:p>
            <a:pPr algn="just" defTabSz="365760"/>
            <a:r>
              <a:rPr lang="en-US"/>
              <a:t>	- Abstractive text summarizers generate a summary by understanding the main concepts in the input document using NLP methods. So It needs a deeper analysis of the input text.</a:t>
            </a:r>
          </a:p>
        </p:txBody>
      </p:sp>
      <p:pic>
        <p:nvPicPr>
          <p:cNvPr id="4" name="Picture 3" descr="Diagram&#10;&#10;Description automatically generated">
            <a:extLst>
              <a:ext uri="{FF2B5EF4-FFF2-40B4-BE49-F238E27FC236}">
                <a16:creationId xmlns:a16="http://schemas.microsoft.com/office/drawing/2014/main" id="{C246DD29-45CB-4D6F-8AC4-57AF6E894416}"/>
              </a:ext>
            </a:extLst>
          </p:cNvPr>
          <p:cNvPicPr>
            <a:picLocks noChangeAspect="1"/>
          </p:cNvPicPr>
          <p:nvPr/>
        </p:nvPicPr>
        <p:blipFill>
          <a:blip r:embed="rId3"/>
          <a:stretch>
            <a:fillRect/>
          </a:stretch>
        </p:blipFill>
        <p:spPr>
          <a:xfrm>
            <a:off x="2408219" y="2282202"/>
            <a:ext cx="5187253" cy="2217991"/>
          </a:xfrm>
          <a:prstGeom prst="rect">
            <a:avLst/>
          </a:prstGeom>
        </p:spPr>
      </p:pic>
    </p:spTree>
    <p:extLst>
      <p:ext uri="{BB962C8B-B14F-4D97-AF65-F5344CB8AC3E}">
        <p14:creationId xmlns:p14="http://schemas.microsoft.com/office/powerpoint/2010/main" val="213010199"/>
      </p:ext>
    </p:extLst>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DD916B"/>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791</Words>
  <Application>Microsoft Office PowerPoint</Application>
  <PresentationFormat>On-screen Show (16:9)</PresentationFormat>
  <Paragraphs>76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Oswald</vt:lpstr>
      <vt:lpstr>Tinos</vt:lpstr>
      <vt:lpstr>Arial</vt:lpstr>
      <vt:lpstr>Times New Roman</vt:lpstr>
      <vt:lpstr>Quintus template</vt:lpstr>
      <vt:lpstr>TEXT SUMMARIZATION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Dependency Parsing</dc:title>
  <dc:creator>ASUS</dc:creator>
  <cp:lastModifiedBy>NGUYEN VAN THINH</cp:lastModifiedBy>
  <cp:revision>194</cp:revision>
  <dcterms:modified xsi:type="dcterms:W3CDTF">2020-11-21T02:13:56Z</dcterms:modified>
</cp:coreProperties>
</file>