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71" r:id="rId4"/>
    <p:sldId id="276" r:id="rId5"/>
    <p:sldId id="266" r:id="rId6"/>
    <p:sldId id="269" r:id="rId7"/>
    <p:sldId id="267" r:id="rId8"/>
    <p:sldId id="260" r:id="rId9"/>
    <p:sldId id="261" r:id="rId10"/>
    <p:sldId id="278" r:id="rId11"/>
    <p:sldId id="27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49" autoAdjust="0"/>
  </p:normalViewPr>
  <p:slideViewPr>
    <p:cSldViewPr snapToGrid="0" showGuides="1">
      <p:cViewPr varScale="1">
        <p:scale>
          <a:sx n="61" d="100"/>
          <a:sy n="61" d="100"/>
        </p:scale>
        <p:origin x="107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82C1A-9B46-45D8-A5DE-BBE00A84E330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C839D-0A57-45D5-A3B1-29CE5D4C9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9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5983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pdf/1711.00848.pdf" TargetMode="External"/><Relationship Id="rId4" Type="http://schemas.openxmlformats.org/officeDocument/2006/relationships/hyperlink" Target="https://arxiv.org/pdf/1804.03599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factorVAE</a:t>
            </a:r>
            <a:r>
              <a:rPr lang="en-US" altLang="zh-CN" dirty="0" smtClean="0"/>
              <a:t>: </a:t>
            </a:r>
            <a:r>
              <a:rPr lang="en-US" altLang="zh-CN" dirty="0" smtClean="0">
                <a:hlinkClick r:id="rId3"/>
              </a:rPr>
              <a:t>https://arxiv.org/pdf/1802.05983.pdf</a:t>
            </a:r>
            <a:endParaRPr lang="en-US" altLang="zh-CN" dirty="0" smtClean="0"/>
          </a:p>
          <a:p>
            <a:r>
              <a:rPr lang="en-US" altLang="zh-CN" sz="1200" b="0" i="0" kern="1200" dirty="0" err="1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AnnealedVAE</a:t>
            </a:r>
            <a:r>
              <a:rPr lang="en-US" altLang="zh-CN" sz="1200" b="0" i="0" kern="1200" dirty="0" smtClean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zh-CN" dirty="0" smtClean="0">
                <a:hlinkClick r:id="rId4"/>
              </a:rPr>
              <a:t>https://arxiv.org/pdf/1804.03599.pdf</a:t>
            </a:r>
            <a:endParaRPr lang="en-US" altLang="zh-CN" dirty="0" smtClean="0"/>
          </a:p>
          <a:p>
            <a:r>
              <a:rPr lang="en-US" altLang="zh-CN" dirty="0" smtClean="0"/>
              <a:t>DIP-VAE: </a:t>
            </a:r>
            <a:r>
              <a:rPr lang="en-US" altLang="zh-CN" dirty="0" smtClean="0">
                <a:hlinkClick r:id="rId5"/>
              </a:rPr>
              <a:t>https://arxiv.org/pdf/1711.00848.pdf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smtClean="0"/>
              <a:t>beta-VAE</a:t>
            </a:r>
            <a:r>
              <a:rPr lang="zh-CN" altLang="en-US" dirty="0" smtClean="0"/>
              <a:t>正则的疑问：对每一维</a:t>
            </a:r>
            <a:r>
              <a:rPr lang="en-US" altLang="zh-CN" dirty="0" err="1" smtClean="0"/>
              <a:t>zi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zi|x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zi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KL</a:t>
            </a:r>
            <a:r>
              <a:rPr lang="zh-CN" altLang="en-US" dirty="0" smtClean="0"/>
              <a:t>距离小代表该维信息容量小；总体而言，又鼓励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z|x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p(z)</a:t>
            </a:r>
            <a:r>
              <a:rPr lang="zh-CN" altLang="en-US" dirty="0" smtClean="0"/>
              <a:t>的距离小。为什么？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C839D-0A57-45D5-A3B1-29CE5D4C95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3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threshold</m:t>
                    </m:r>
                  </m:oMath>
                </a14:m>
                <a:r>
                  <a:rPr lang="zh-CN" altLang="en-US" dirty="0" smtClean="0"/>
                  <a:t>的理解：如果对于样本点，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µ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，意味着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latent channels 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zi</a:t>
                </a:r>
                <a:r>
                  <a:rPr lang="en-US" altLang="zh-C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have zero capacity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（没有样本信息）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capacity of the latent channels can only be increased by dispersing the posterior means across the data points, or decreasing the posterior variances, which both increase the KL divergence term.</a:t>
                </a:r>
                <a:r>
                  <a:rPr lang="en-US" altLang="zh-CN" dirty="0" smtClean="0"/>
                  <a:t> </a:t>
                </a:r>
              </a:p>
              <a:p>
                <a:r>
                  <a:rPr lang="zh-CN" altLang="en-US" dirty="0" smtClean="0"/>
                  <a:t>此外，对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的计算是否可以参考</a:t>
                </a:r>
                <a:r>
                  <a:rPr lang="en-US" altLang="zh-CN" dirty="0" err="1" smtClean="0"/>
                  <a:t>infoGAN</a:t>
                </a:r>
                <a:r>
                  <a:rPr lang="en-US" altLang="zh-CN" dirty="0" smtClean="0"/>
                  <a:t>?</a:t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b="0" i="0" smtClean="0">
                    <a:latin typeface="Cambria Math" panose="02040503050406030204" pitchFamily="18" charset="0"/>
                  </a:rPr>
                  <a:t>KL(q(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z_i |x)||p(z_i ))&gt;threshold</a:t>
                </a:r>
                <a:r>
                  <a:rPr lang="zh-CN" altLang="en-US" dirty="0" smtClean="0"/>
                  <a:t>的理解：如果对于样本点，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µ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σi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总是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，意味着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latent channels </a:t>
                </a:r>
                <a:r>
                  <a:rPr lang="en-US" altLang="zh-CN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zi</a:t>
                </a:r>
                <a:r>
                  <a:rPr lang="en-US" altLang="zh-CN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have zero capacity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（没有样本信息）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capacity of the latent channels can only be increased by dispersing the posterior means across the data points, or decreasing the posterior variances, which both increase the KL divergence term.</a:t>
                </a:r>
                <a:r>
                  <a:rPr lang="en-US" altLang="zh-CN" dirty="0" smtClean="0"/>
                  <a:t> </a:t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C839D-0A57-45D5-A3B1-29CE5D4C95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9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解耦的</a:t>
            </a:r>
            <a:r>
              <a:rPr lang="en-US" altLang="zh-CN" b="0" dirty="0" smtClean="0"/>
              <a:t>performance</a:t>
            </a:r>
            <a:r>
              <a:rPr lang="zh-CN" altLang="en-US" b="0" dirty="0" smtClean="0"/>
              <a:t>是否与最终预测任务的</a:t>
            </a:r>
            <a:r>
              <a:rPr lang="en-US" altLang="zh-CN" b="0" dirty="0" smtClean="0"/>
              <a:t>performance</a:t>
            </a:r>
            <a:r>
              <a:rPr lang="zh-CN" altLang="en-US" b="0" dirty="0" smtClean="0"/>
              <a:t>有相关关系</a:t>
            </a:r>
            <a:r>
              <a:rPr lang="en-US" altLang="zh-CN" b="0" dirty="0" smtClean="0"/>
              <a:t>;</a:t>
            </a:r>
            <a:endParaRPr lang="zh-CN" altLang="en-US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C839D-0A57-45D5-A3B1-29CE5D4C954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9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1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0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3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C72B-F9DE-4E65-8067-3DC2E3044A05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1DD3-9753-4D3C-90A1-7C7C7C0004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uanhuan-li/AI2GE4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+mn-ea"/>
                <a:ea typeface="+mn-ea"/>
              </a:rPr>
              <a:t>Towards learning disentangled </a:t>
            </a:r>
            <a:r>
              <a:rPr lang="en-US" altLang="zh-CN" sz="3200" dirty="0">
                <a:latin typeface="+mn-ea"/>
                <a:ea typeface="+mn-ea"/>
              </a:rPr>
              <a:t>explanatory </a:t>
            </a:r>
            <a:r>
              <a:rPr lang="en-US" altLang="zh-CN" sz="3200" dirty="0" smtClean="0">
                <a:latin typeface="+mn-ea"/>
                <a:ea typeface="+mn-ea"/>
              </a:rPr>
              <a:t>factors from which gene expression data is generated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2019-03</a:t>
            </a:r>
          </a:p>
        </p:txBody>
      </p:sp>
    </p:spTree>
    <p:extLst>
      <p:ext uri="{BB962C8B-B14F-4D97-AF65-F5344CB8AC3E}">
        <p14:creationId xmlns:p14="http://schemas.microsoft.com/office/powerpoint/2010/main" val="285059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 训练指标（重构能力等）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/>
              <a:t>隐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 smtClean="0"/>
              <a:t>隐变量生物学意义分析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6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17" y="2250216"/>
            <a:ext cx="4497793" cy="3125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72862" y="5649317"/>
            <a:ext cx="115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Beta=10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8" y="2250216"/>
            <a:ext cx="4538870" cy="31258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12900" y="2347665"/>
            <a:ext cx="1143000" cy="876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55900" y="3225800"/>
            <a:ext cx="1141887" cy="9976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97787" y="4224949"/>
            <a:ext cx="1141887" cy="8749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819900" y="2250216"/>
            <a:ext cx="1320800" cy="1071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40700" y="3321414"/>
            <a:ext cx="1143000" cy="9965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283700" y="4297927"/>
            <a:ext cx="990600" cy="8020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3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to do</a:t>
            </a:r>
          </a:p>
          <a:p>
            <a:r>
              <a:rPr lang="en-US" altLang="zh-CN" dirty="0" smtClean="0"/>
              <a:t>Disentangle models and metrics</a:t>
            </a:r>
          </a:p>
          <a:p>
            <a:r>
              <a:rPr lang="en-US" altLang="zh-CN" dirty="0"/>
              <a:t>Related work in </a:t>
            </a:r>
            <a:r>
              <a:rPr lang="en-US" altLang="zh-CN" dirty="0" smtClean="0"/>
              <a:t>biology</a:t>
            </a:r>
          </a:p>
          <a:p>
            <a:r>
              <a:rPr lang="zh-CN" altLang="en-US" dirty="0" smtClean="0"/>
              <a:t>工作计划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46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 84"/>
          <p:cNvSpPr/>
          <p:nvPr/>
        </p:nvSpPr>
        <p:spPr>
          <a:xfrm>
            <a:off x="9729660" y="4287235"/>
            <a:ext cx="857072" cy="861596"/>
          </a:xfrm>
          <a:custGeom>
            <a:avLst/>
            <a:gdLst>
              <a:gd name="connsiteX0" fmla="*/ 348868 w 857072"/>
              <a:gd name="connsiteY0" fmla="*/ 436406 h 861596"/>
              <a:gd name="connsiteX1" fmla="*/ 435953 w 857072"/>
              <a:gd name="connsiteY1" fmla="*/ 978 h 861596"/>
              <a:gd name="connsiteX2" fmla="*/ 624639 w 857072"/>
              <a:gd name="connsiteY2" fmla="*/ 320292 h 861596"/>
              <a:gd name="connsiteX3" fmla="*/ 856868 w 857072"/>
              <a:gd name="connsiteY3" fmla="*/ 392864 h 861596"/>
              <a:gd name="connsiteX4" fmla="*/ 668182 w 857072"/>
              <a:gd name="connsiteY4" fmla="*/ 581549 h 861596"/>
              <a:gd name="connsiteX5" fmla="*/ 813325 w 857072"/>
              <a:gd name="connsiteY5" fmla="*/ 857321 h 861596"/>
              <a:gd name="connsiteX6" fmla="*/ 406925 w 857072"/>
              <a:gd name="connsiteY6" fmla="*/ 755721 h 861596"/>
              <a:gd name="connsiteX7" fmla="*/ 525 w 857072"/>
              <a:gd name="connsiteY7" fmla="*/ 842806 h 861596"/>
              <a:gd name="connsiteX8" fmla="*/ 348868 w 857072"/>
              <a:gd name="connsiteY8" fmla="*/ 436406 h 86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7072" h="861596">
                <a:moveTo>
                  <a:pt x="348868" y="436406"/>
                </a:moveTo>
                <a:cubicBezTo>
                  <a:pt x="421439" y="296101"/>
                  <a:pt x="389991" y="20330"/>
                  <a:pt x="435953" y="978"/>
                </a:cubicBezTo>
                <a:cubicBezTo>
                  <a:pt x="481915" y="-18374"/>
                  <a:pt x="554487" y="254978"/>
                  <a:pt x="624639" y="320292"/>
                </a:cubicBezTo>
                <a:cubicBezTo>
                  <a:pt x="694792" y="385606"/>
                  <a:pt x="849611" y="349321"/>
                  <a:pt x="856868" y="392864"/>
                </a:cubicBezTo>
                <a:cubicBezTo>
                  <a:pt x="864125" y="436407"/>
                  <a:pt x="675439" y="504140"/>
                  <a:pt x="668182" y="581549"/>
                </a:cubicBezTo>
                <a:cubicBezTo>
                  <a:pt x="660925" y="658958"/>
                  <a:pt x="856868" y="828292"/>
                  <a:pt x="813325" y="857321"/>
                </a:cubicBezTo>
                <a:cubicBezTo>
                  <a:pt x="769782" y="886350"/>
                  <a:pt x="542392" y="758140"/>
                  <a:pt x="406925" y="755721"/>
                </a:cubicBezTo>
                <a:cubicBezTo>
                  <a:pt x="271458" y="753302"/>
                  <a:pt x="15039" y="896025"/>
                  <a:pt x="525" y="842806"/>
                </a:cubicBezTo>
                <a:cubicBezTo>
                  <a:pt x="-13989" y="789587"/>
                  <a:pt x="276297" y="576711"/>
                  <a:pt x="348868" y="43640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to do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6627" y="6155526"/>
            <a:ext cx="475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/>
              <a:t> </a:t>
            </a:r>
            <a:r>
              <a:rPr lang="en-US" altLang="zh-CN" b="1" dirty="0" err="1"/>
              <a:t>Autoencoders</a:t>
            </a:r>
            <a:r>
              <a:rPr lang="en-US" altLang="zh-CN" b="1" dirty="0"/>
              <a:t> Disentanglement</a:t>
            </a:r>
            <a:endParaRPr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955748" y="1690688"/>
            <a:ext cx="4514928" cy="4102301"/>
            <a:chOff x="5461785" y="2184812"/>
            <a:chExt cx="4514928" cy="4102301"/>
          </a:xfrm>
        </p:grpSpPr>
        <p:sp>
          <p:nvSpPr>
            <p:cNvPr id="9" name="任意多边形 8"/>
            <p:cNvSpPr/>
            <p:nvPr/>
          </p:nvSpPr>
          <p:spPr>
            <a:xfrm>
              <a:off x="6971004" y="2184812"/>
              <a:ext cx="1241163" cy="1575798"/>
            </a:xfrm>
            <a:custGeom>
              <a:avLst/>
              <a:gdLst>
                <a:gd name="connsiteX0" fmla="*/ 667842 w 1241163"/>
                <a:gd name="connsiteY0" fmla="*/ 359998 h 1575798"/>
                <a:gd name="connsiteX1" fmla="*/ 275956 w 1241163"/>
                <a:gd name="connsiteY1" fmla="*/ 11656 h 1575798"/>
                <a:gd name="connsiteX2" fmla="*/ 101785 w 1241163"/>
                <a:gd name="connsiteY2" fmla="*/ 98741 h 1575798"/>
                <a:gd name="connsiteX3" fmla="*/ 217899 w 1241163"/>
                <a:gd name="connsiteY3" fmla="*/ 258398 h 1575798"/>
                <a:gd name="connsiteX4" fmla="*/ 185 w 1241163"/>
                <a:gd name="connsiteY4" fmla="*/ 476113 h 1575798"/>
                <a:gd name="connsiteX5" fmla="*/ 261442 w 1241163"/>
                <a:gd name="connsiteY5" fmla="*/ 897027 h 1575798"/>
                <a:gd name="connsiteX6" fmla="*/ 508185 w 1241163"/>
                <a:gd name="connsiteY6" fmla="*/ 1550170 h 1575798"/>
                <a:gd name="connsiteX7" fmla="*/ 783956 w 1241163"/>
                <a:gd name="connsiteY7" fmla="*/ 1405027 h 1575798"/>
                <a:gd name="connsiteX8" fmla="*/ 725899 w 1241163"/>
                <a:gd name="connsiteY8" fmla="*/ 1042170 h 1575798"/>
                <a:gd name="connsiteX9" fmla="*/ 929099 w 1241163"/>
                <a:gd name="connsiteY9" fmla="*/ 1071198 h 1575798"/>
                <a:gd name="connsiteX10" fmla="*/ 958128 w 1241163"/>
                <a:gd name="connsiteY10" fmla="*/ 780913 h 1575798"/>
                <a:gd name="connsiteX11" fmla="*/ 1233899 w 1241163"/>
                <a:gd name="connsiteY11" fmla="*/ 679313 h 1575798"/>
                <a:gd name="connsiteX12" fmla="*/ 667842 w 1241163"/>
                <a:gd name="connsiteY12" fmla="*/ 359998 h 15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163" h="1575798">
                  <a:moveTo>
                    <a:pt x="667842" y="359998"/>
                  </a:moveTo>
                  <a:cubicBezTo>
                    <a:pt x="508185" y="248722"/>
                    <a:pt x="370299" y="55199"/>
                    <a:pt x="275956" y="11656"/>
                  </a:cubicBezTo>
                  <a:cubicBezTo>
                    <a:pt x="181613" y="-31887"/>
                    <a:pt x="111461" y="57617"/>
                    <a:pt x="101785" y="98741"/>
                  </a:cubicBezTo>
                  <a:cubicBezTo>
                    <a:pt x="92109" y="139865"/>
                    <a:pt x="234832" y="195503"/>
                    <a:pt x="217899" y="258398"/>
                  </a:cubicBezTo>
                  <a:cubicBezTo>
                    <a:pt x="200966" y="321293"/>
                    <a:pt x="-7072" y="369675"/>
                    <a:pt x="185" y="476113"/>
                  </a:cubicBezTo>
                  <a:cubicBezTo>
                    <a:pt x="7442" y="582551"/>
                    <a:pt x="176775" y="718018"/>
                    <a:pt x="261442" y="897027"/>
                  </a:cubicBezTo>
                  <a:cubicBezTo>
                    <a:pt x="346109" y="1076036"/>
                    <a:pt x="421099" y="1465503"/>
                    <a:pt x="508185" y="1550170"/>
                  </a:cubicBezTo>
                  <a:cubicBezTo>
                    <a:pt x="595271" y="1634837"/>
                    <a:pt x="747670" y="1489694"/>
                    <a:pt x="783956" y="1405027"/>
                  </a:cubicBezTo>
                  <a:cubicBezTo>
                    <a:pt x="820242" y="1320360"/>
                    <a:pt x="701709" y="1097808"/>
                    <a:pt x="725899" y="1042170"/>
                  </a:cubicBezTo>
                  <a:cubicBezTo>
                    <a:pt x="750090" y="986532"/>
                    <a:pt x="890394" y="1114741"/>
                    <a:pt x="929099" y="1071198"/>
                  </a:cubicBezTo>
                  <a:cubicBezTo>
                    <a:pt x="967804" y="1027655"/>
                    <a:pt x="907328" y="846227"/>
                    <a:pt x="958128" y="780913"/>
                  </a:cubicBezTo>
                  <a:cubicBezTo>
                    <a:pt x="1008928" y="715599"/>
                    <a:pt x="1289537" y="749466"/>
                    <a:pt x="1233899" y="679313"/>
                  </a:cubicBezTo>
                  <a:cubicBezTo>
                    <a:pt x="1178261" y="609161"/>
                    <a:pt x="827499" y="471274"/>
                    <a:pt x="667842" y="3599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X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18770" y="4543081"/>
              <a:ext cx="1161496" cy="1176039"/>
              <a:chOff x="9754904" y="4484914"/>
              <a:chExt cx="1161496" cy="1176039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9867283" y="4716165"/>
                <a:ext cx="857072" cy="861596"/>
              </a:xfrm>
              <a:custGeom>
                <a:avLst/>
                <a:gdLst>
                  <a:gd name="connsiteX0" fmla="*/ 348868 w 857072"/>
                  <a:gd name="connsiteY0" fmla="*/ 436406 h 861596"/>
                  <a:gd name="connsiteX1" fmla="*/ 435953 w 857072"/>
                  <a:gd name="connsiteY1" fmla="*/ 978 h 861596"/>
                  <a:gd name="connsiteX2" fmla="*/ 624639 w 857072"/>
                  <a:gd name="connsiteY2" fmla="*/ 320292 h 861596"/>
                  <a:gd name="connsiteX3" fmla="*/ 856868 w 857072"/>
                  <a:gd name="connsiteY3" fmla="*/ 392864 h 861596"/>
                  <a:gd name="connsiteX4" fmla="*/ 668182 w 857072"/>
                  <a:gd name="connsiteY4" fmla="*/ 581549 h 861596"/>
                  <a:gd name="connsiteX5" fmla="*/ 813325 w 857072"/>
                  <a:gd name="connsiteY5" fmla="*/ 857321 h 861596"/>
                  <a:gd name="connsiteX6" fmla="*/ 406925 w 857072"/>
                  <a:gd name="connsiteY6" fmla="*/ 755721 h 861596"/>
                  <a:gd name="connsiteX7" fmla="*/ 525 w 857072"/>
                  <a:gd name="connsiteY7" fmla="*/ 842806 h 861596"/>
                  <a:gd name="connsiteX8" fmla="*/ 348868 w 857072"/>
                  <a:gd name="connsiteY8" fmla="*/ 436406 h 861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072" h="861596">
                    <a:moveTo>
                      <a:pt x="348868" y="436406"/>
                    </a:moveTo>
                    <a:cubicBezTo>
                      <a:pt x="421439" y="296101"/>
                      <a:pt x="389991" y="20330"/>
                      <a:pt x="435953" y="978"/>
                    </a:cubicBezTo>
                    <a:cubicBezTo>
                      <a:pt x="481915" y="-18374"/>
                      <a:pt x="554487" y="254978"/>
                      <a:pt x="624639" y="320292"/>
                    </a:cubicBezTo>
                    <a:cubicBezTo>
                      <a:pt x="694792" y="385606"/>
                      <a:pt x="849611" y="349321"/>
                      <a:pt x="856868" y="392864"/>
                    </a:cubicBezTo>
                    <a:cubicBezTo>
                      <a:pt x="864125" y="436407"/>
                      <a:pt x="675439" y="504140"/>
                      <a:pt x="668182" y="581549"/>
                    </a:cubicBezTo>
                    <a:cubicBezTo>
                      <a:pt x="660925" y="658958"/>
                      <a:pt x="856868" y="828292"/>
                      <a:pt x="813325" y="857321"/>
                    </a:cubicBezTo>
                    <a:cubicBezTo>
                      <a:pt x="769782" y="886350"/>
                      <a:pt x="542392" y="758140"/>
                      <a:pt x="406925" y="755721"/>
                    </a:cubicBezTo>
                    <a:cubicBezTo>
                      <a:pt x="271458" y="753302"/>
                      <a:pt x="15039" y="896025"/>
                      <a:pt x="525" y="842806"/>
                    </a:cubicBezTo>
                    <a:cubicBezTo>
                      <a:pt x="-13989" y="789587"/>
                      <a:pt x="276297" y="576711"/>
                      <a:pt x="348868" y="43640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9754904" y="5235763"/>
                <a:ext cx="540914" cy="425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10295818" y="4484914"/>
                <a:ext cx="0" cy="750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0295818" y="5235763"/>
                <a:ext cx="620582" cy="425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43121" y="5534454"/>
                  <a:ext cx="455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121" y="5534454"/>
                  <a:ext cx="455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227689" y="5625689"/>
                  <a:ext cx="461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689" y="5625689"/>
                  <a:ext cx="4610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627134" y="4267180"/>
                  <a:ext cx="461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134" y="4267180"/>
                  <a:ext cx="4610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左弧形箭头 30"/>
            <p:cNvSpPr/>
            <p:nvPr/>
          </p:nvSpPr>
          <p:spPr>
            <a:xfrm flipV="1">
              <a:off x="6587432" y="3532241"/>
              <a:ext cx="491740" cy="1444983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左弧形箭头 33"/>
            <p:cNvSpPr/>
            <p:nvPr/>
          </p:nvSpPr>
          <p:spPr>
            <a:xfrm flipH="1">
              <a:off x="8272117" y="3480853"/>
              <a:ext cx="489277" cy="1547758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22559" y="5948559"/>
              <a:ext cx="1866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Meaningful Factors</a:t>
              </a:r>
              <a:endParaRPr lang="zh-CN" altLang="en-US" sz="16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61785" y="3958306"/>
              <a:ext cx="11553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Generative Model</a:t>
              </a:r>
              <a:endParaRPr lang="zh-CN" altLang="en-US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21344" y="3958305"/>
              <a:ext cx="11553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Inference Model</a:t>
              </a:r>
              <a:endParaRPr lang="zh-CN" altLang="en-US" sz="1600" dirty="0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290213" y="1690688"/>
            <a:ext cx="4512012" cy="4102301"/>
            <a:chOff x="6290213" y="1690688"/>
            <a:chExt cx="4512012" cy="4102301"/>
          </a:xfrm>
        </p:grpSpPr>
        <p:grpSp>
          <p:nvGrpSpPr>
            <p:cNvPr id="39" name="组合 38"/>
            <p:cNvGrpSpPr/>
            <p:nvPr/>
          </p:nvGrpSpPr>
          <p:grpSpPr>
            <a:xfrm>
              <a:off x="6290213" y="1690688"/>
              <a:ext cx="1945655" cy="4102301"/>
              <a:chOff x="6002888" y="2184812"/>
              <a:chExt cx="1945655" cy="4102301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6230771" y="2184812"/>
                <a:ext cx="1241163" cy="1575798"/>
              </a:xfrm>
              <a:custGeom>
                <a:avLst/>
                <a:gdLst>
                  <a:gd name="connsiteX0" fmla="*/ 667842 w 1241163"/>
                  <a:gd name="connsiteY0" fmla="*/ 359998 h 1575798"/>
                  <a:gd name="connsiteX1" fmla="*/ 275956 w 1241163"/>
                  <a:gd name="connsiteY1" fmla="*/ 11656 h 1575798"/>
                  <a:gd name="connsiteX2" fmla="*/ 101785 w 1241163"/>
                  <a:gd name="connsiteY2" fmla="*/ 98741 h 1575798"/>
                  <a:gd name="connsiteX3" fmla="*/ 217899 w 1241163"/>
                  <a:gd name="connsiteY3" fmla="*/ 258398 h 1575798"/>
                  <a:gd name="connsiteX4" fmla="*/ 185 w 1241163"/>
                  <a:gd name="connsiteY4" fmla="*/ 476113 h 1575798"/>
                  <a:gd name="connsiteX5" fmla="*/ 261442 w 1241163"/>
                  <a:gd name="connsiteY5" fmla="*/ 897027 h 1575798"/>
                  <a:gd name="connsiteX6" fmla="*/ 508185 w 1241163"/>
                  <a:gd name="connsiteY6" fmla="*/ 1550170 h 1575798"/>
                  <a:gd name="connsiteX7" fmla="*/ 783956 w 1241163"/>
                  <a:gd name="connsiteY7" fmla="*/ 1405027 h 1575798"/>
                  <a:gd name="connsiteX8" fmla="*/ 725899 w 1241163"/>
                  <a:gd name="connsiteY8" fmla="*/ 1042170 h 1575798"/>
                  <a:gd name="connsiteX9" fmla="*/ 929099 w 1241163"/>
                  <a:gd name="connsiteY9" fmla="*/ 1071198 h 1575798"/>
                  <a:gd name="connsiteX10" fmla="*/ 958128 w 1241163"/>
                  <a:gd name="connsiteY10" fmla="*/ 780913 h 1575798"/>
                  <a:gd name="connsiteX11" fmla="*/ 1233899 w 1241163"/>
                  <a:gd name="connsiteY11" fmla="*/ 679313 h 1575798"/>
                  <a:gd name="connsiteX12" fmla="*/ 667842 w 1241163"/>
                  <a:gd name="connsiteY12" fmla="*/ 359998 h 157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1163" h="1575798">
                    <a:moveTo>
                      <a:pt x="667842" y="359998"/>
                    </a:moveTo>
                    <a:cubicBezTo>
                      <a:pt x="508185" y="248722"/>
                      <a:pt x="370299" y="55199"/>
                      <a:pt x="275956" y="11656"/>
                    </a:cubicBezTo>
                    <a:cubicBezTo>
                      <a:pt x="181613" y="-31887"/>
                      <a:pt x="111461" y="57617"/>
                      <a:pt x="101785" y="98741"/>
                    </a:cubicBezTo>
                    <a:cubicBezTo>
                      <a:pt x="92109" y="139865"/>
                      <a:pt x="234832" y="195503"/>
                      <a:pt x="217899" y="258398"/>
                    </a:cubicBezTo>
                    <a:cubicBezTo>
                      <a:pt x="200966" y="321293"/>
                      <a:pt x="-7072" y="369675"/>
                      <a:pt x="185" y="476113"/>
                    </a:cubicBezTo>
                    <a:cubicBezTo>
                      <a:pt x="7442" y="582551"/>
                      <a:pt x="176775" y="718018"/>
                      <a:pt x="261442" y="897027"/>
                    </a:cubicBezTo>
                    <a:cubicBezTo>
                      <a:pt x="346109" y="1076036"/>
                      <a:pt x="421099" y="1465503"/>
                      <a:pt x="508185" y="1550170"/>
                    </a:cubicBezTo>
                    <a:cubicBezTo>
                      <a:pt x="595271" y="1634837"/>
                      <a:pt x="747670" y="1489694"/>
                      <a:pt x="783956" y="1405027"/>
                    </a:cubicBezTo>
                    <a:cubicBezTo>
                      <a:pt x="820242" y="1320360"/>
                      <a:pt x="701709" y="1097808"/>
                      <a:pt x="725899" y="1042170"/>
                    </a:cubicBezTo>
                    <a:cubicBezTo>
                      <a:pt x="750090" y="986532"/>
                      <a:pt x="890394" y="1114741"/>
                      <a:pt x="929099" y="1071198"/>
                    </a:cubicBezTo>
                    <a:cubicBezTo>
                      <a:pt x="967804" y="1027655"/>
                      <a:pt x="907328" y="846227"/>
                      <a:pt x="958128" y="780913"/>
                    </a:cubicBezTo>
                    <a:cubicBezTo>
                      <a:pt x="1008928" y="715599"/>
                      <a:pt x="1289537" y="749466"/>
                      <a:pt x="1233899" y="679313"/>
                    </a:cubicBezTo>
                    <a:cubicBezTo>
                      <a:pt x="1178261" y="609161"/>
                      <a:pt x="827499" y="471274"/>
                      <a:pt x="667842" y="35999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tx1"/>
                    </a:solidFill>
                  </a:rPr>
                  <a:t>X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组合 40"/>
              <p:cNvGrpSpPr/>
              <p:nvPr/>
            </p:nvGrpSpPr>
            <p:grpSpPr>
              <a:xfrm>
                <a:off x="6378537" y="4543081"/>
                <a:ext cx="1161496" cy="1176039"/>
                <a:chOff x="9014671" y="4484914"/>
                <a:chExt cx="1161496" cy="1176039"/>
              </a:xfrm>
            </p:grpSpPr>
            <p:sp>
              <p:nvSpPr>
                <p:cNvPr id="50" name="任意多边形 49"/>
                <p:cNvSpPr/>
                <p:nvPr/>
              </p:nvSpPr>
              <p:spPr>
                <a:xfrm>
                  <a:off x="9127050" y="4716165"/>
                  <a:ext cx="857072" cy="861596"/>
                </a:xfrm>
                <a:custGeom>
                  <a:avLst/>
                  <a:gdLst>
                    <a:gd name="connsiteX0" fmla="*/ 348868 w 857072"/>
                    <a:gd name="connsiteY0" fmla="*/ 436406 h 861596"/>
                    <a:gd name="connsiteX1" fmla="*/ 435953 w 857072"/>
                    <a:gd name="connsiteY1" fmla="*/ 978 h 861596"/>
                    <a:gd name="connsiteX2" fmla="*/ 624639 w 857072"/>
                    <a:gd name="connsiteY2" fmla="*/ 320292 h 861596"/>
                    <a:gd name="connsiteX3" fmla="*/ 856868 w 857072"/>
                    <a:gd name="connsiteY3" fmla="*/ 392864 h 861596"/>
                    <a:gd name="connsiteX4" fmla="*/ 668182 w 857072"/>
                    <a:gd name="connsiteY4" fmla="*/ 581549 h 861596"/>
                    <a:gd name="connsiteX5" fmla="*/ 813325 w 857072"/>
                    <a:gd name="connsiteY5" fmla="*/ 857321 h 861596"/>
                    <a:gd name="connsiteX6" fmla="*/ 406925 w 857072"/>
                    <a:gd name="connsiteY6" fmla="*/ 755721 h 861596"/>
                    <a:gd name="connsiteX7" fmla="*/ 525 w 857072"/>
                    <a:gd name="connsiteY7" fmla="*/ 842806 h 861596"/>
                    <a:gd name="connsiteX8" fmla="*/ 348868 w 857072"/>
                    <a:gd name="connsiteY8" fmla="*/ 436406 h 8615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7072" h="861596">
                      <a:moveTo>
                        <a:pt x="348868" y="436406"/>
                      </a:moveTo>
                      <a:cubicBezTo>
                        <a:pt x="421439" y="296101"/>
                        <a:pt x="389991" y="20330"/>
                        <a:pt x="435953" y="978"/>
                      </a:cubicBezTo>
                      <a:cubicBezTo>
                        <a:pt x="481915" y="-18374"/>
                        <a:pt x="554487" y="254978"/>
                        <a:pt x="624639" y="320292"/>
                      </a:cubicBezTo>
                      <a:cubicBezTo>
                        <a:pt x="694792" y="385606"/>
                        <a:pt x="849611" y="349321"/>
                        <a:pt x="856868" y="392864"/>
                      </a:cubicBezTo>
                      <a:cubicBezTo>
                        <a:pt x="864125" y="436407"/>
                        <a:pt x="675439" y="504140"/>
                        <a:pt x="668182" y="581549"/>
                      </a:cubicBezTo>
                      <a:cubicBezTo>
                        <a:pt x="660925" y="658958"/>
                        <a:pt x="856868" y="828292"/>
                        <a:pt x="813325" y="857321"/>
                      </a:cubicBezTo>
                      <a:cubicBezTo>
                        <a:pt x="769782" y="886350"/>
                        <a:pt x="542392" y="758140"/>
                        <a:pt x="406925" y="755721"/>
                      </a:cubicBezTo>
                      <a:cubicBezTo>
                        <a:pt x="271458" y="753302"/>
                        <a:pt x="15039" y="896025"/>
                        <a:pt x="525" y="842806"/>
                      </a:cubicBezTo>
                      <a:cubicBezTo>
                        <a:pt x="-13989" y="789587"/>
                        <a:pt x="276297" y="576711"/>
                        <a:pt x="348868" y="436406"/>
                      </a:cubicBez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" name="直接箭头连接符 50"/>
                <p:cNvCxnSpPr/>
                <p:nvPr/>
              </p:nvCxnSpPr>
              <p:spPr>
                <a:xfrm flipH="1">
                  <a:off x="9014671" y="5235763"/>
                  <a:ext cx="540914" cy="425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/>
                <p:cNvCxnSpPr/>
                <p:nvPr/>
              </p:nvCxnSpPr>
              <p:spPr>
                <a:xfrm flipV="1">
                  <a:off x="9555585" y="4484914"/>
                  <a:ext cx="0" cy="7508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箭头连接符 52"/>
                <p:cNvCxnSpPr/>
                <p:nvPr/>
              </p:nvCxnSpPr>
              <p:spPr>
                <a:xfrm>
                  <a:off x="9555585" y="5235763"/>
                  <a:ext cx="620582" cy="425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6002888" y="5534454"/>
                    <a:ext cx="4557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2888" y="5534454"/>
                    <a:ext cx="4557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487456" y="5625689"/>
                    <a:ext cx="461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7456" y="5625689"/>
                    <a:ext cx="46108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6886901" y="4267180"/>
                    <a:ext cx="4610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6901" y="4267180"/>
                    <a:ext cx="46108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文本框 46"/>
              <p:cNvSpPr txBox="1"/>
              <p:nvPr/>
            </p:nvSpPr>
            <p:spPr>
              <a:xfrm>
                <a:off x="6082326" y="5948559"/>
                <a:ext cx="1866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 smtClean="0"/>
                  <a:t>Meaningful Factors</a:t>
                </a:r>
                <a:endParaRPr lang="zh-CN" altLang="en-US" sz="1600" dirty="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9492963" y="1690688"/>
              <a:ext cx="1309262" cy="3534308"/>
              <a:chOff x="8712720" y="2184812"/>
              <a:chExt cx="1309262" cy="3534308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8712720" y="2184812"/>
                <a:ext cx="1241163" cy="1575798"/>
              </a:xfrm>
              <a:custGeom>
                <a:avLst/>
                <a:gdLst>
                  <a:gd name="connsiteX0" fmla="*/ 667842 w 1241163"/>
                  <a:gd name="connsiteY0" fmla="*/ 359998 h 1575798"/>
                  <a:gd name="connsiteX1" fmla="*/ 275956 w 1241163"/>
                  <a:gd name="connsiteY1" fmla="*/ 11656 h 1575798"/>
                  <a:gd name="connsiteX2" fmla="*/ 101785 w 1241163"/>
                  <a:gd name="connsiteY2" fmla="*/ 98741 h 1575798"/>
                  <a:gd name="connsiteX3" fmla="*/ 217899 w 1241163"/>
                  <a:gd name="connsiteY3" fmla="*/ 258398 h 1575798"/>
                  <a:gd name="connsiteX4" fmla="*/ 185 w 1241163"/>
                  <a:gd name="connsiteY4" fmla="*/ 476113 h 1575798"/>
                  <a:gd name="connsiteX5" fmla="*/ 261442 w 1241163"/>
                  <a:gd name="connsiteY5" fmla="*/ 897027 h 1575798"/>
                  <a:gd name="connsiteX6" fmla="*/ 508185 w 1241163"/>
                  <a:gd name="connsiteY6" fmla="*/ 1550170 h 1575798"/>
                  <a:gd name="connsiteX7" fmla="*/ 783956 w 1241163"/>
                  <a:gd name="connsiteY7" fmla="*/ 1405027 h 1575798"/>
                  <a:gd name="connsiteX8" fmla="*/ 725899 w 1241163"/>
                  <a:gd name="connsiteY8" fmla="*/ 1042170 h 1575798"/>
                  <a:gd name="connsiteX9" fmla="*/ 929099 w 1241163"/>
                  <a:gd name="connsiteY9" fmla="*/ 1071198 h 1575798"/>
                  <a:gd name="connsiteX10" fmla="*/ 958128 w 1241163"/>
                  <a:gd name="connsiteY10" fmla="*/ 780913 h 1575798"/>
                  <a:gd name="connsiteX11" fmla="*/ 1233899 w 1241163"/>
                  <a:gd name="connsiteY11" fmla="*/ 679313 h 1575798"/>
                  <a:gd name="connsiteX12" fmla="*/ 667842 w 1241163"/>
                  <a:gd name="connsiteY12" fmla="*/ 359998 h 1575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41163" h="1575798">
                    <a:moveTo>
                      <a:pt x="667842" y="359998"/>
                    </a:moveTo>
                    <a:cubicBezTo>
                      <a:pt x="508185" y="248722"/>
                      <a:pt x="370299" y="55199"/>
                      <a:pt x="275956" y="11656"/>
                    </a:cubicBezTo>
                    <a:cubicBezTo>
                      <a:pt x="181613" y="-31887"/>
                      <a:pt x="111461" y="57617"/>
                      <a:pt x="101785" y="98741"/>
                    </a:cubicBezTo>
                    <a:cubicBezTo>
                      <a:pt x="92109" y="139865"/>
                      <a:pt x="234832" y="195503"/>
                      <a:pt x="217899" y="258398"/>
                    </a:cubicBezTo>
                    <a:cubicBezTo>
                      <a:pt x="200966" y="321293"/>
                      <a:pt x="-7072" y="369675"/>
                      <a:pt x="185" y="476113"/>
                    </a:cubicBezTo>
                    <a:cubicBezTo>
                      <a:pt x="7442" y="582551"/>
                      <a:pt x="176775" y="718018"/>
                      <a:pt x="261442" y="897027"/>
                    </a:cubicBezTo>
                    <a:cubicBezTo>
                      <a:pt x="346109" y="1076036"/>
                      <a:pt x="421099" y="1465503"/>
                      <a:pt x="508185" y="1550170"/>
                    </a:cubicBezTo>
                    <a:cubicBezTo>
                      <a:pt x="595271" y="1634837"/>
                      <a:pt x="747670" y="1489694"/>
                      <a:pt x="783956" y="1405027"/>
                    </a:cubicBezTo>
                    <a:cubicBezTo>
                      <a:pt x="820242" y="1320360"/>
                      <a:pt x="701709" y="1097808"/>
                      <a:pt x="725899" y="1042170"/>
                    </a:cubicBezTo>
                    <a:cubicBezTo>
                      <a:pt x="750090" y="986532"/>
                      <a:pt x="890394" y="1114741"/>
                      <a:pt x="929099" y="1071198"/>
                    </a:cubicBezTo>
                    <a:cubicBezTo>
                      <a:pt x="967804" y="1027655"/>
                      <a:pt x="907328" y="846227"/>
                      <a:pt x="958128" y="780913"/>
                    </a:cubicBezTo>
                    <a:cubicBezTo>
                      <a:pt x="1008928" y="715599"/>
                      <a:pt x="1289537" y="749466"/>
                      <a:pt x="1233899" y="679313"/>
                    </a:cubicBezTo>
                    <a:cubicBezTo>
                      <a:pt x="1178261" y="609161"/>
                      <a:pt x="827499" y="471274"/>
                      <a:pt x="667842" y="359998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Y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9106475" y="4250692"/>
                <a:ext cx="915507" cy="1468428"/>
                <a:chOff x="11742609" y="4192525"/>
                <a:chExt cx="915507" cy="1468428"/>
              </a:xfrm>
            </p:grpSpPr>
            <p:cxnSp>
              <p:nvCxnSpPr>
                <p:cNvPr id="66" name="直接箭头连接符 65"/>
                <p:cNvCxnSpPr/>
                <p:nvPr/>
              </p:nvCxnSpPr>
              <p:spPr>
                <a:xfrm flipH="1">
                  <a:off x="11742609" y="5235763"/>
                  <a:ext cx="294925" cy="2759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/>
                <p:nvPr/>
              </p:nvCxnSpPr>
              <p:spPr>
                <a:xfrm flipV="1">
                  <a:off x="12037534" y="4192525"/>
                  <a:ext cx="0" cy="10432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12037534" y="5235763"/>
                  <a:ext cx="620582" cy="4251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10113544" y="3776128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44" y="3776128"/>
                <a:ext cx="4610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9492963" y="5040330"/>
                <a:ext cx="455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963" y="5040330"/>
                <a:ext cx="45576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10742429" y="5085103"/>
                <a:ext cx="461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429" y="5085103"/>
                <a:ext cx="46108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弧形箭头 75"/>
          <p:cNvSpPr/>
          <p:nvPr/>
        </p:nvSpPr>
        <p:spPr>
          <a:xfrm flipV="1">
            <a:off x="9330274" y="2946727"/>
            <a:ext cx="491740" cy="144498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左弧形箭头 77"/>
          <p:cNvSpPr/>
          <p:nvPr/>
        </p:nvSpPr>
        <p:spPr>
          <a:xfrm flipH="1">
            <a:off x="10586731" y="2946727"/>
            <a:ext cx="489277" cy="1547758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8005324" y="4799806"/>
            <a:ext cx="1715233" cy="127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035496" y="4466157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Perturbations</a:t>
            </a:r>
            <a:endParaRPr lang="zh-CN" altLang="en-US" b="1" dirty="0"/>
          </a:p>
        </p:txBody>
      </p:sp>
      <p:sp>
        <p:nvSpPr>
          <p:cNvPr id="83" name="左弧形箭头 82"/>
          <p:cNvSpPr/>
          <p:nvPr/>
        </p:nvSpPr>
        <p:spPr>
          <a:xfrm flipV="1">
            <a:off x="6275193" y="2866864"/>
            <a:ext cx="491740" cy="144498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左弧形箭头 83"/>
          <p:cNvSpPr/>
          <p:nvPr/>
        </p:nvSpPr>
        <p:spPr>
          <a:xfrm flipH="1">
            <a:off x="7654820" y="2869461"/>
            <a:ext cx="489277" cy="1547758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000361" y="6155526"/>
            <a:ext cx="2113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Designed model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326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Disentangle models and metrics</a:t>
            </a:r>
          </a:p>
        </p:txBody>
      </p:sp>
      <p:sp>
        <p:nvSpPr>
          <p:cNvPr id="5" name="矩形 4"/>
          <p:cNvSpPr/>
          <p:nvPr/>
        </p:nvSpPr>
        <p:spPr>
          <a:xfrm>
            <a:off x="976627" y="6155526"/>
            <a:ext cx="47500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Variational</a:t>
            </a:r>
            <a:r>
              <a:rPr lang="en-US" altLang="zh-CN" b="1" dirty="0"/>
              <a:t> </a:t>
            </a:r>
            <a:r>
              <a:rPr lang="en-US" altLang="zh-CN" b="1" dirty="0" err="1"/>
              <a:t>Autoencoders</a:t>
            </a:r>
            <a:r>
              <a:rPr lang="en-US" altLang="zh-CN" b="1" dirty="0"/>
              <a:t> Disentanglement</a:t>
            </a:r>
            <a:endParaRPr lang="zh-CN" altLang="en-US" b="1" dirty="0"/>
          </a:p>
        </p:txBody>
      </p:sp>
      <p:grpSp>
        <p:nvGrpSpPr>
          <p:cNvPr id="38" name="组合 37"/>
          <p:cNvGrpSpPr/>
          <p:nvPr/>
        </p:nvGrpSpPr>
        <p:grpSpPr>
          <a:xfrm>
            <a:off x="955748" y="1690688"/>
            <a:ext cx="4514928" cy="4102301"/>
            <a:chOff x="5461785" y="2184812"/>
            <a:chExt cx="4514928" cy="4102301"/>
          </a:xfrm>
        </p:grpSpPr>
        <p:sp>
          <p:nvSpPr>
            <p:cNvPr id="9" name="任意多边形 8"/>
            <p:cNvSpPr/>
            <p:nvPr/>
          </p:nvSpPr>
          <p:spPr>
            <a:xfrm>
              <a:off x="6971004" y="2184812"/>
              <a:ext cx="1241163" cy="1575798"/>
            </a:xfrm>
            <a:custGeom>
              <a:avLst/>
              <a:gdLst>
                <a:gd name="connsiteX0" fmla="*/ 667842 w 1241163"/>
                <a:gd name="connsiteY0" fmla="*/ 359998 h 1575798"/>
                <a:gd name="connsiteX1" fmla="*/ 275956 w 1241163"/>
                <a:gd name="connsiteY1" fmla="*/ 11656 h 1575798"/>
                <a:gd name="connsiteX2" fmla="*/ 101785 w 1241163"/>
                <a:gd name="connsiteY2" fmla="*/ 98741 h 1575798"/>
                <a:gd name="connsiteX3" fmla="*/ 217899 w 1241163"/>
                <a:gd name="connsiteY3" fmla="*/ 258398 h 1575798"/>
                <a:gd name="connsiteX4" fmla="*/ 185 w 1241163"/>
                <a:gd name="connsiteY4" fmla="*/ 476113 h 1575798"/>
                <a:gd name="connsiteX5" fmla="*/ 261442 w 1241163"/>
                <a:gd name="connsiteY5" fmla="*/ 897027 h 1575798"/>
                <a:gd name="connsiteX6" fmla="*/ 508185 w 1241163"/>
                <a:gd name="connsiteY6" fmla="*/ 1550170 h 1575798"/>
                <a:gd name="connsiteX7" fmla="*/ 783956 w 1241163"/>
                <a:gd name="connsiteY7" fmla="*/ 1405027 h 1575798"/>
                <a:gd name="connsiteX8" fmla="*/ 725899 w 1241163"/>
                <a:gd name="connsiteY8" fmla="*/ 1042170 h 1575798"/>
                <a:gd name="connsiteX9" fmla="*/ 929099 w 1241163"/>
                <a:gd name="connsiteY9" fmla="*/ 1071198 h 1575798"/>
                <a:gd name="connsiteX10" fmla="*/ 958128 w 1241163"/>
                <a:gd name="connsiteY10" fmla="*/ 780913 h 1575798"/>
                <a:gd name="connsiteX11" fmla="*/ 1233899 w 1241163"/>
                <a:gd name="connsiteY11" fmla="*/ 679313 h 1575798"/>
                <a:gd name="connsiteX12" fmla="*/ 667842 w 1241163"/>
                <a:gd name="connsiteY12" fmla="*/ 359998 h 15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163" h="1575798">
                  <a:moveTo>
                    <a:pt x="667842" y="359998"/>
                  </a:moveTo>
                  <a:cubicBezTo>
                    <a:pt x="508185" y="248722"/>
                    <a:pt x="370299" y="55199"/>
                    <a:pt x="275956" y="11656"/>
                  </a:cubicBezTo>
                  <a:cubicBezTo>
                    <a:pt x="181613" y="-31887"/>
                    <a:pt x="111461" y="57617"/>
                    <a:pt x="101785" y="98741"/>
                  </a:cubicBezTo>
                  <a:cubicBezTo>
                    <a:pt x="92109" y="139865"/>
                    <a:pt x="234832" y="195503"/>
                    <a:pt x="217899" y="258398"/>
                  </a:cubicBezTo>
                  <a:cubicBezTo>
                    <a:pt x="200966" y="321293"/>
                    <a:pt x="-7072" y="369675"/>
                    <a:pt x="185" y="476113"/>
                  </a:cubicBezTo>
                  <a:cubicBezTo>
                    <a:pt x="7442" y="582551"/>
                    <a:pt x="176775" y="718018"/>
                    <a:pt x="261442" y="897027"/>
                  </a:cubicBezTo>
                  <a:cubicBezTo>
                    <a:pt x="346109" y="1076036"/>
                    <a:pt x="421099" y="1465503"/>
                    <a:pt x="508185" y="1550170"/>
                  </a:cubicBezTo>
                  <a:cubicBezTo>
                    <a:pt x="595271" y="1634837"/>
                    <a:pt x="747670" y="1489694"/>
                    <a:pt x="783956" y="1405027"/>
                  </a:cubicBezTo>
                  <a:cubicBezTo>
                    <a:pt x="820242" y="1320360"/>
                    <a:pt x="701709" y="1097808"/>
                    <a:pt x="725899" y="1042170"/>
                  </a:cubicBezTo>
                  <a:cubicBezTo>
                    <a:pt x="750090" y="986532"/>
                    <a:pt x="890394" y="1114741"/>
                    <a:pt x="929099" y="1071198"/>
                  </a:cubicBezTo>
                  <a:cubicBezTo>
                    <a:pt x="967804" y="1027655"/>
                    <a:pt x="907328" y="846227"/>
                    <a:pt x="958128" y="780913"/>
                  </a:cubicBezTo>
                  <a:cubicBezTo>
                    <a:pt x="1008928" y="715599"/>
                    <a:pt x="1289537" y="749466"/>
                    <a:pt x="1233899" y="679313"/>
                  </a:cubicBezTo>
                  <a:cubicBezTo>
                    <a:pt x="1178261" y="609161"/>
                    <a:pt x="827499" y="471274"/>
                    <a:pt x="667842" y="3599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X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18770" y="4543081"/>
              <a:ext cx="1161496" cy="1176039"/>
              <a:chOff x="9754904" y="4484914"/>
              <a:chExt cx="1161496" cy="1176039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9867283" y="4716165"/>
                <a:ext cx="857072" cy="861596"/>
              </a:xfrm>
              <a:custGeom>
                <a:avLst/>
                <a:gdLst>
                  <a:gd name="connsiteX0" fmla="*/ 348868 w 857072"/>
                  <a:gd name="connsiteY0" fmla="*/ 436406 h 861596"/>
                  <a:gd name="connsiteX1" fmla="*/ 435953 w 857072"/>
                  <a:gd name="connsiteY1" fmla="*/ 978 h 861596"/>
                  <a:gd name="connsiteX2" fmla="*/ 624639 w 857072"/>
                  <a:gd name="connsiteY2" fmla="*/ 320292 h 861596"/>
                  <a:gd name="connsiteX3" fmla="*/ 856868 w 857072"/>
                  <a:gd name="connsiteY3" fmla="*/ 392864 h 861596"/>
                  <a:gd name="connsiteX4" fmla="*/ 668182 w 857072"/>
                  <a:gd name="connsiteY4" fmla="*/ 581549 h 861596"/>
                  <a:gd name="connsiteX5" fmla="*/ 813325 w 857072"/>
                  <a:gd name="connsiteY5" fmla="*/ 857321 h 861596"/>
                  <a:gd name="connsiteX6" fmla="*/ 406925 w 857072"/>
                  <a:gd name="connsiteY6" fmla="*/ 755721 h 861596"/>
                  <a:gd name="connsiteX7" fmla="*/ 525 w 857072"/>
                  <a:gd name="connsiteY7" fmla="*/ 842806 h 861596"/>
                  <a:gd name="connsiteX8" fmla="*/ 348868 w 857072"/>
                  <a:gd name="connsiteY8" fmla="*/ 436406 h 861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7072" h="861596">
                    <a:moveTo>
                      <a:pt x="348868" y="436406"/>
                    </a:moveTo>
                    <a:cubicBezTo>
                      <a:pt x="421439" y="296101"/>
                      <a:pt x="389991" y="20330"/>
                      <a:pt x="435953" y="978"/>
                    </a:cubicBezTo>
                    <a:cubicBezTo>
                      <a:pt x="481915" y="-18374"/>
                      <a:pt x="554487" y="254978"/>
                      <a:pt x="624639" y="320292"/>
                    </a:cubicBezTo>
                    <a:cubicBezTo>
                      <a:pt x="694792" y="385606"/>
                      <a:pt x="849611" y="349321"/>
                      <a:pt x="856868" y="392864"/>
                    </a:cubicBezTo>
                    <a:cubicBezTo>
                      <a:pt x="864125" y="436407"/>
                      <a:pt x="675439" y="504140"/>
                      <a:pt x="668182" y="581549"/>
                    </a:cubicBezTo>
                    <a:cubicBezTo>
                      <a:pt x="660925" y="658958"/>
                      <a:pt x="856868" y="828292"/>
                      <a:pt x="813325" y="857321"/>
                    </a:cubicBezTo>
                    <a:cubicBezTo>
                      <a:pt x="769782" y="886350"/>
                      <a:pt x="542392" y="758140"/>
                      <a:pt x="406925" y="755721"/>
                    </a:cubicBezTo>
                    <a:cubicBezTo>
                      <a:pt x="271458" y="753302"/>
                      <a:pt x="15039" y="896025"/>
                      <a:pt x="525" y="842806"/>
                    </a:cubicBezTo>
                    <a:cubicBezTo>
                      <a:pt x="-13989" y="789587"/>
                      <a:pt x="276297" y="576711"/>
                      <a:pt x="348868" y="43640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9754904" y="5235763"/>
                <a:ext cx="540914" cy="425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10295818" y="4484914"/>
                <a:ext cx="0" cy="750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0295818" y="5235763"/>
                <a:ext cx="620582" cy="4251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743121" y="5534454"/>
                  <a:ext cx="455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121" y="5534454"/>
                  <a:ext cx="455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8227689" y="5625689"/>
                  <a:ext cx="461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689" y="5625689"/>
                  <a:ext cx="4610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7627134" y="4267180"/>
                  <a:ext cx="461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134" y="4267180"/>
                  <a:ext cx="4610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左弧形箭头 30"/>
            <p:cNvSpPr/>
            <p:nvPr/>
          </p:nvSpPr>
          <p:spPr>
            <a:xfrm flipV="1">
              <a:off x="6587432" y="3532241"/>
              <a:ext cx="491740" cy="1444983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左弧形箭头 33"/>
            <p:cNvSpPr/>
            <p:nvPr/>
          </p:nvSpPr>
          <p:spPr>
            <a:xfrm flipH="1">
              <a:off x="8272117" y="3480853"/>
              <a:ext cx="489277" cy="1547758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822559" y="5948559"/>
              <a:ext cx="1866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Meaningful Factors</a:t>
              </a:r>
              <a:endParaRPr lang="zh-CN" altLang="en-US" sz="16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61785" y="3958306"/>
              <a:ext cx="11553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Generative Model</a:t>
              </a:r>
              <a:endParaRPr lang="zh-CN" altLang="en-US" sz="1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821344" y="3958305"/>
              <a:ext cx="11553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Inference Model</a:t>
              </a:r>
              <a:endParaRPr lang="zh-CN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51037" y="1690688"/>
                <a:ext cx="5686335" cy="4288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solidFill>
                      <a:srgbClr val="000000"/>
                    </a:solidFill>
                  </a:rPr>
                  <a:t>Can VAEs Uncover True Generative Factors?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0000"/>
                    </a:solidFill>
                  </a:rPr>
                  <a:t>及当前的挑战</a:t>
                </a:r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Marginal</a:t>
                </a:r>
                <a:r>
                  <a:rPr lang="zh-CN" altLang="en-US" dirty="0"/>
                  <a:t>分布</a:t>
                </a:r>
                <a:r>
                  <a:rPr lang="en-US" altLang="zh-CN" dirty="0"/>
                  <a:t>P(x)</a:t>
                </a:r>
                <a:r>
                  <a:rPr lang="zh-CN" altLang="en-US" dirty="0"/>
                  <a:t>有无穷多的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生成过程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等价</a:t>
                </a:r>
                <a:r>
                  <a:rPr lang="zh-CN" altLang="en-US" dirty="0" smtClean="0"/>
                  <a:t>表示：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dz</m:t>
                          </m:r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acc>
                    <m: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 and is completely entangled with respect to </a:t>
                </a:r>
                <a:r>
                  <a:rPr lang="en-US" altLang="zh-CN" b="1" dirty="0" smtClean="0">
                    <a:solidFill>
                      <a:srgbClr val="000000"/>
                    </a:solidFill>
                  </a:rPr>
                  <a:t>z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b="1" dirty="0">
                  <a:solidFill>
                    <a:srgbClr val="00000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 smtClean="0"/>
                  <a:t>当前解耦模型分析</a:t>
                </a:r>
                <a:r>
                  <a:rPr lang="zh-CN" altLang="en-US" dirty="0"/>
                  <a:t>出的独立因子并非确定的，超参数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随机初始化会影响结果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en-US" altLang="zh-CN" dirty="0"/>
                  <a:t>Inductive bias</a:t>
                </a:r>
                <a:r>
                  <a:rPr lang="zh-CN" altLang="en-US" dirty="0"/>
                  <a:t>，需要先验知识</a:t>
                </a:r>
                <a:r>
                  <a:rPr lang="en-US" altLang="zh-CN" dirty="0"/>
                  <a:t>/</a:t>
                </a:r>
                <a:r>
                  <a:rPr lang="zh-CN" altLang="en-US" dirty="0" smtClean="0"/>
                  <a:t>假设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Tx/>
                  <a:buAutoNum type="arabicPeriod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Our dataset: No well-defined set of “true” generative factors 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037" y="1690688"/>
                <a:ext cx="5686335" cy="4288162"/>
              </a:xfrm>
              <a:prstGeom prst="rect">
                <a:avLst/>
              </a:prstGeom>
              <a:blipFill>
                <a:blip r:embed="rId5"/>
                <a:stretch>
                  <a:fillRect l="-966" b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464321" y="6225547"/>
            <a:ext cx="4510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1A1A1A"/>
                </a:solidFill>
              </a:rPr>
              <a:t>Challenging Common Assumptions in the Unsupervised Learning of Disentangled </a:t>
            </a:r>
            <a:r>
              <a:rPr lang="en-US" altLang="zh-CN" sz="1200" dirty="0" smtClean="0">
                <a:solidFill>
                  <a:srgbClr val="1A1A1A"/>
                </a:solidFill>
              </a:rPr>
              <a:t>Representations, ICML2019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83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Disentangle models and </a:t>
            </a:r>
            <a:r>
              <a:rPr lang="en-US" altLang="zh-CN" dirty="0" smtClean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094200"/>
                  </p:ext>
                </p:extLst>
              </p:nvPr>
            </p:nvGraphicFramePr>
            <p:xfrm>
              <a:off x="838200" y="3150930"/>
              <a:ext cx="10515600" cy="243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1179">
                      <a:extLst>
                        <a:ext uri="{9D8B030D-6E8A-4147-A177-3AD203B41FA5}">
                          <a16:colId xmlns:a16="http://schemas.microsoft.com/office/drawing/2014/main" val="1352155995"/>
                        </a:ext>
                      </a:extLst>
                    </a:gridCol>
                    <a:gridCol w="3083364">
                      <a:extLst>
                        <a:ext uri="{9D8B030D-6E8A-4147-A177-3AD203B41FA5}">
                          <a16:colId xmlns:a16="http://schemas.microsoft.com/office/drawing/2014/main" val="3023711777"/>
                        </a:ext>
                      </a:extLst>
                    </a:gridCol>
                    <a:gridCol w="5011057">
                      <a:extLst>
                        <a:ext uri="{9D8B030D-6E8A-4147-A177-3AD203B41FA5}">
                          <a16:colId xmlns:a16="http://schemas.microsoft.com/office/drawing/2014/main" val="882592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解耦模型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策略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目标函数</a:t>
                          </a:r>
                          <a:r>
                            <a:rPr lang="en-US" altLang="zh-CN" dirty="0" smtClean="0"/>
                            <a:t>(min</a:t>
                          </a:r>
                          <a:r>
                            <a:rPr lang="zh-CN" altLang="en-US" dirty="0" smtClean="0"/>
                            <a:t>正则项部分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6227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b="1" i="1" dirty="0" smtClean="0"/>
                            <a:t>β</a:t>
                          </a:r>
                          <a:r>
                            <a:rPr lang="en-US" altLang="zh-CN" b="1" dirty="0" smtClean="0"/>
                            <a:t>-VAE</a:t>
                          </a:r>
                          <a:r>
                            <a:rPr lang="en-US" altLang="zh-CN" dirty="0" smtClean="0"/>
                            <a:t>,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sz="1800" b="1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AnnealedVAE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Up-weight the KL term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𝐾𝐿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0" smtClean="0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or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𝐾𝐿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0" smtClean="0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9342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b="1" i="1" dirty="0" smtClean="0"/>
                            <a:t>β</a:t>
                          </a:r>
                          <a:r>
                            <a:rPr lang="en-US" altLang="zh-CN" b="1" dirty="0" smtClean="0"/>
                            <a:t>-TCVAE</a:t>
                          </a:r>
                          <a:r>
                            <a:rPr lang="en-US" altLang="zh-CN" dirty="0" smtClean="0"/>
                            <a:t>, </a:t>
                          </a:r>
                          <a:r>
                            <a:rPr lang="en-US" altLang="zh-CN" b="1" dirty="0" err="1" smtClean="0"/>
                            <a:t>FactorVAE</a:t>
                          </a:r>
                          <a:endParaRPr lang="zh-CN" alt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correlation penalty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d>
                                <m:dPr>
                                  <m:beg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97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DIP-VAE (-I and -II)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Matching moments of the marginal posterior (q(z)) from a factorized prior (p(z))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1" i="0" smtClean="0">
                                            <a:latin typeface="Cambria Math" panose="02040503050406030204" pitchFamily="18" charset="0"/>
                                          </a:rPr>
                                          <m:t>𝐳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90588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094200"/>
                  </p:ext>
                </p:extLst>
              </p:nvPr>
            </p:nvGraphicFramePr>
            <p:xfrm>
              <a:off x="838200" y="3150930"/>
              <a:ext cx="10515600" cy="24322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21179">
                      <a:extLst>
                        <a:ext uri="{9D8B030D-6E8A-4147-A177-3AD203B41FA5}">
                          <a16:colId xmlns:a16="http://schemas.microsoft.com/office/drawing/2014/main" val="1352155995"/>
                        </a:ext>
                      </a:extLst>
                    </a:gridCol>
                    <a:gridCol w="3083364">
                      <a:extLst>
                        <a:ext uri="{9D8B030D-6E8A-4147-A177-3AD203B41FA5}">
                          <a16:colId xmlns:a16="http://schemas.microsoft.com/office/drawing/2014/main" val="3023711777"/>
                        </a:ext>
                      </a:extLst>
                    </a:gridCol>
                    <a:gridCol w="5011057">
                      <a:extLst>
                        <a:ext uri="{9D8B030D-6E8A-4147-A177-3AD203B41FA5}">
                          <a16:colId xmlns:a16="http://schemas.microsoft.com/office/drawing/2014/main" val="8825924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解耦模型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策略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目标函数</a:t>
                          </a:r>
                          <a:r>
                            <a:rPr lang="en-US" altLang="zh-CN" dirty="0" smtClean="0"/>
                            <a:t>(min</a:t>
                          </a:r>
                          <a:r>
                            <a:rPr lang="zh-CN" altLang="en-US" dirty="0" smtClean="0"/>
                            <a:t>正则项部分</a:t>
                          </a:r>
                          <a:r>
                            <a:rPr lang="en-US" altLang="zh-CN" dirty="0" smtClean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622715"/>
                      </a:ext>
                    </a:extLst>
                  </a:tr>
                  <a:tr h="72821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b="1" i="1" dirty="0" smtClean="0"/>
                            <a:t>β</a:t>
                          </a:r>
                          <a:r>
                            <a:rPr lang="en-US" altLang="zh-CN" b="1" dirty="0" smtClean="0"/>
                            <a:t>-VAE</a:t>
                          </a:r>
                          <a:r>
                            <a:rPr lang="en-US" altLang="zh-CN" dirty="0" smtClean="0"/>
                            <a:t>,</a:t>
                          </a:r>
                          <a:r>
                            <a:rPr lang="en-US" altLang="zh-CN" baseline="0" dirty="0" smtClean="0"/>
                            <a:t> </a:t>
                          </a:r>
                          <a:r>
                            <a:rPr lang="en-US" altLang="zh-CN" sz="1800" b="1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AnnealedVAE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Up-weight the KL term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9842" t="-55000" r="-486" b="-19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9342838"/>
                      </a:ext>
                    </a:extLst>
                  </a:tr>
                  <a:tr h="41878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altLang="zh-CN" b="1" i="1" dirty="0" smtClean="0"/>
                            <a:t>β</a:t>
                          </a:r>
                          <a:r>
                            <a:rPr lang="en-US" altLang="zh-CN" b="1" dirty="0" smtClean="0"/>
                            <a:t>-TCVAE</a:t>
                          </a:r>
                          <a:r>
                            <a:rPr lang="en-US" altLang="zh-CN" dirty="0" smtClean="0"/>
                            <a:t>, </a:t>
                          </a:r>
                          <a:r>
                            <a:rPr lang="en-US" altLang="zh-CN" b="1" dirty="0" err="1" smtClean="0"/>
                            <a:t>FactorVAE</a:t>
                          </a:r>
                          <a:endParaRPr lang="zh-CN" altLang="en-US" b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total correlation penalty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9842" t="-269565" r="-486" b="-240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259766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DIP-VAE (-I and -II)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Matching moments of the marginal posterior (q(z)) from a factorized prior (p(z))</a:t>
                          </a:r>
                          <a:r>
                            <a:rPr lang="en-US" altLang="zh-CN" dirty="0" smtClean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9842" t="-170000" r="-486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0588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38200" y="2249580"/>
                <a:ext cx="6148093" cy="700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b="1" dirty="0" smtClean="0"/>
                  <a:t>Baseline model</a:t>
                </a:r>
                <a:r>
                  <a:rPr lang="en-US" altLang="zh-CN" dirty="0" smtClean="0"/>
                  <a:t>: VAE</a:t>
                </a:r>
              </a:p>
              <a:p>
                <a:pPr>
                  <a:defRPr/>
                </a:pPr>
                <a:r>
                  <a:rPr lang="en-US" altLang="zh-CN" dirty="0" smtClean="0"/>
                  <a:t>VAE ELBO: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))]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49580"/>
                <a:ext cx="6148093" cy="700769"/>
              </a:xfrm>
              <a:prstGeom prst="rect">
                <a:avLst/>
              </a:prstGeom>
              <a:blipFill>
                <a:blip r:embed="rId4"/>
                <a:stretch>
                  <a:fillRect l="-893" t="-4348" b="-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38200" y="1624786"/>
            <a:ext cx="1215397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Models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59" y="2753054"/>
            <a:ext cx="4706007" cy="32103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Disentangle models and </a:t>
            </a:r>
            <a:r>
              <a:rPr lang="en-US" altLang="zh-CN" dirty="0" smtClean="0"/>
              <a:t>metrics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2290682"/>
                <a:ext cx="6525312" cy="3489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 smtClean="0"/>
                  <a:t>目的</a:t>
                </a:r>
                <a:r>
                  <a:rPr lang="zh-CN" altLang="en-US" dirty="0" smtClean="0"/>
                  <a:t>：用于选择模型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 smtClean="0"/>
                  <a:t>希望指标满足的条件：</a:t>
                </a:r>
                <a:endParaRPr lang="en-US" altLang="zh-CN" b="1" dirty="0" smtClean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 smtClean="0"/>
                  <a:t>单个维度有信息</a:t>
                </a:r>
                <a:r>
                  <a:rPr lang="en-US" altLang="zh-CN" baseline="30000" dirty="0"/>
                  <a:t>1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KL</m:t>
                    </m:r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维</a:t>
                </a:r>
                <a:r>
                  <a:rPr lang="zh-CN" altLang="en-US" dirty="0" smtClean="0"/>
                  <a:t>度之间信息不同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AutoNum type="arabicPeriod"/>
                </a:pPr>
                <a:r>
                  <a:rPr lang="zh-CN" altLang="en-US" dirty="0"/>
                  <a:t>维</a:t>
                </a:r>
                <a:r>
                  <a:rPr lang="zh-CN" altLang="en-US" dirty="0" smtClean="0"/>
                  <a:t>度之间尽量相互独立：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Corr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Lasso/Spearman 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 smtClean="0"/>
                  <a:t>当前报道的指标：</a:t>
                </a:r>
                <a:endParaRPr lang="en-US" altLang="zh-CN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On toy dataset: known generative factors;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>
                    <a:solidFill>
                      <a:schemeClr val="accent1"/>
                    </a:solidFill>
                  </a:rPr>
                  <a:t>&gt; 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BetaVAE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 score, </a:t>
                </a:r>
                <a:r>
                  <a:rPr lang="en-US" altLang="zh-CN" dirty="0" err="1" smtClean="0">
                    <a:solidFill>
                      <a:schemeClr val="accent1"/>
                    </a:solidFill>
                  </a:rPr>
                  <a:t>FactorVAE</a:t>
                </a:r>
                <a:r>
                  <a:rPr lang="en-US" altLang="zh-CN" dirty="0" smtClean="0">
                    <a:solidFill>
                      <a:schemeClr val="accent1"/>
                    </a:solidFill>
                  </a:rPr>
                  <a:t> score, DCI, MIG, SAP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/>
                  <a:t>On real data: unknown generative factors;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</a:rPr>
                  <a:t>&gt; UDR (Unsupervised Disentanglement Ranking)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0682"/>
                <a:ext cx="6525312" cy="3489930"/>
              </a:xfrm>
              <a:prstGeom prst="rect">
                <a:avLst/>
              </a:prstGeom>
              <a:blipFill>
                <a:blip r:embed="rId4"/>
                <a:stretch>
                  <a:fillRect l="-841" b="-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38200" y="1624786"/>
            <a:ext cx="1213794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</a:rPr>
              <a:t>Metrics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59112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Our dataset: No well-defined set </a:t>
            </a:r>
            <a:r>
              <a:rPr lang="en-US" altLang="zh-CN" dirty="0">
                <a:solidFill>
                  <a:srgbClr val="FF0000"/>
                </a:solidFill>
              </a:rPr>
              <a:t>of “true” generative factors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16572" y="6199337"/>
            <a:ext cx="2685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1. </a:t>
            </a:r>
            <a:r>
              <a:rPr lang="zh-CN" altLang="en-US" sz="1200" dirty="0" smtClean="0"/>
              <a:t>可以参考</a:t>
            </a:r>
            <a:r>
              <a:rPr lang="en-US" altLang="zh-CN" sz="1200" dirty="0" err="1" smtClean="0"/>
              <a:t>AnnealedVAE</a:t>
            </a:r>
            <a:r>
              <a:rPr lang="zh-CN" altLang="en-US" sz="1200" dirty="0" smtClean="0"/>
              <a:t>，或者</a:t>
            </a:r>
            <a:r>
              <a:rPr lang="en-US" altLang="zh-CN" sz="1200" dirty="0" smtClean="0"/>
              <a:t>UDR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9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UDR – a first try applied to real world data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Most current model selection need the ground truth generative process and/or attribute labels, which are required by all the currently existing disentanglement metrics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UDR (Unsupervised Disentanglement Ranking) need no ground truth generative process labels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6" y="2750725"/>
            <a:ext cx="6354062" cy="350568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76052" y="6393121"/>
            <a:ext cx="38377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</a:rPr>
              <a:t>Schematic illustration of the UDR </a:t>
            </a:r>
            <a:r>
              <a:rPr lang="en-US" altLang="zh-CN" sz="1600" dirty="0" smtClean="0">
                <a:solidFill>
                  <a:srgbClr val="000000"/>
                </a:solidFill>
              </a:rPr>
              <a:t>method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954" y="4840479"/>
            <a:ext cx="2838846" cy="66684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189357" y="6262331"/>
            <a:ext cx="3784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Unsupervised Model Selection for </a:t>
            </a:r>
            <a:r>
              <a:rPr lang="en-US" altLang="zh-CN" sz="1200" dirty="0" err="1">
                <a:solidFill>
                  <a:srgbClr val="000000"/>
                </a:solidFill>
              </a:rPr>
              <a:t>Variational</a:t>
            </a:r>
            <a:r>
              <a:rPr lang="en-US" altLang="zh-CN" sz="1200" dirty="0">
                <a:solidFill>
                  <a:srgbClr val="000000"/>
                </a:solidFill>
              </a:rPr>
              <a:t> Disentangled Representation </a:t>
            </a:r>
            <a:r>
              <a:rPr lang="en-US" altLang="zh-CN" sz="1200" dirty="0" smtClean="0">
                <a:solidFill>
                  <a:srgbClr val="000000"/>
                </a:solidFill>
              </a:rPr>
              <a:t>Learning</a:t>
            </a:r>
            <a:r>
              <a:rPr lang="en-US" altLang="zh-CN" sz="1200" dirty="0" smtClean="0"/>
              <a:t>., ICLR2020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67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 in biology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442200" y="6199114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</a:rPr>
              <a:t>Extracting a Biologically Relevant Latent Space from Cancer </a:t>
            </a:r>
            <a:r>
              <a:rPr lang="en-US" altLang="zh-CN" sz="1200" dirty="0" smtClean="0">
                <a:solidFill>
                  <a:srgbClr val="000000"/>
                </a:solidFill>
              </a:rPr>
              <a:t>Transcriptomes with VAE, bioRxiv2017.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 landmark exploration in this field.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Some related:</a:t>
            </a:r>
          </a:p>
          <a:p>
            <a:r>
              <a:rPr lang="en-US" altLang="zh-CN" b="1" dirty="0" smtClean="0"/>
              <a:t>‘Tybalt’ model: </a:t>
            </a:r>
          </a:p>
          <a:p>
            <a:r>
              <a:rPr lang="en-US" altLang="zh-CN" dirty="0" err="1" smtClean="0"/>
              <a:t>Todo</a:t>
            </a:r>
            <a:r>
              <a:rPr lang="en-US" altLang="zh-CN" dirty="0" smtClean="0"/>
              <a:t>: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learn </a:t>
            </a:r>
            <a:r>
              <a:rPr lang="en-US" altLang="zh-CN" dirty="0"/>
              <a:t>biological signals </a:t>
            </a:r>
            <a:r>
              <a:rPr lang="en-US" altLang="zh-CN" dirty="0" smtClean="0"/>
              <a:t>with VAE;</a:t>
            </a:r>
          </a:p>
          <a:p>
            <a:r>
              <a:rPr lang="en-US" altLang="zh-CN" dirty="0" smtClean="0"/>
              <a:t>Data: </a:t>
            </a:r>
          </a:p>
          <a:p>
            <a:r>
              <a:rPr lang="en-US" altLang="zh-CN" dirty="0" smtClean="0">
                <a:solidFill>
                  <a:srgbClr val="000000"/>
                </a:solidFill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r>
              <a:rPr lang="en-US" altLang="zh-CN" dirty="0" smtClean="0">
                <a:solidFill>
                  <a:srgbClr val="000000"/>
                </a:solidFill>
              </a:rPr>
              <a:t>TCGA data, 10459(samples)ⅹ5000(genes</a:t>
            </a:r>
            <a:r>
              <a:rPr lang="en-US" altLang="zh-CN" dirty="0">
                <a:solidFill>
                  <a:srgbClr val="000000"/>
                </a:solidFill>
              </a:rPr>
              <a:t>), across </a:t>
            </a:r>
            <a:r>
              <a:rPr lang="en-US" altLang="zh-CN" dirty="0"/>
              <a:t>33 </a:t>
            </a:r>
            <a:r>
              <a:rPr lang="en-US" altLang="zh-CN" dirty="0" smtClean="0"/>
              <a:t>cancer-types</a:t>
            </a:r>
          </a:p>
          <a:p>
            <a:r>
              <a:rPr lang="en-US" altLang="zh-CN" dirty="0" smtClean="0"/>
              <a:t>Result: 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）已知</a:t>
            </a:r>
            <a:r>
              <a:rPr lang="en-US" altLang="zh-CN" dirty="0" smtClean="0"/>
              <a:t>factor. </a:t>
            </a:r>
            <a:r>
              <a:rPr lang="zh-CN" altLang="en-US" dirty="0" smtClean="0"/>
              <a:t>例如，</a:t>
            </a:r>
            <a:r>
              <a:rPr lang="en-US" altLang="zh-CN" dirty="0" smtClean="0"/>
              <a:t>male/female, mesenchymal/proliferative/</a:t>
            </a:r>
            <a:r>
              <a:rPr lang="en-US" altLang="zh-CN" dirty="0" err="1" smtClean="0"/>
              <a:t>immunoreactive</a:t>
            </a:r>
            <a:r>
              <a:rPr lang="en-US" altLang="zh-CN" dirty="0" smtClean="0"/>
              <a:t>/differentiated states;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）结果非常粗糙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64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087" y="1825877"/>
            <a:ext cx="1614713" cy="13360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857878" y="6219763"/>
            <a:ext cx="1653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1. Han </a:t>
            </a:r>
            <a:r>
              <a:rPr lang="en-US" altLang="zh-CN" sz="1200" dirty="0"/>
              <a:t>et al., Cell 2018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9515" y="1681111"/>
            <a:ext cx="88692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数据集</a:t>
            </a:r>
            <a:endParaRPr lang="en-US" altLang="zh-CN" sz="2400" b="1" dirty="0" smtClean="0"/>
          </a:p>
          <a:p>
            <a:r>
              <a:rPr lang="en-US" altLang="zh-CN" dirty="0" smtClean="0"/>
              <a:t>First, single cell expression data, such as MCA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representative</a:t>
            </a:r>
            <a:r>
              <a:rPr lang="en-US" altLang="zh-CN" dirty="0"/>
              <a:t>, well-annotated subset of MCA data</a:t>
            </a:r>
            <a:r>
              <a:rPr lang="en-US" altLang="zh-CN" baseline="30000" dirty="0"/>
              <a:t>1</a:t>
            </a:r>
            <a:r>
              <a:rPr lang="en-US" altLang="zh-CN" dirty="0"/>
              <a:t>, containing 61,637 cells sampled from 43 tissues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Second, adapted to LINCS data, and applied to our </a:t>
            </a:r>
            <a:r>
              <a:rPr lang="en-US" altLang="zh-CN" dirty="0" smtClean="0"/>
              <a:t>model</a:t>
            </a:r>
          </a:p>
          <a:p>
            <a:r>
              <a:rPr lang="zh-CN" altLang="en-US" sz="2400" b="1" dirty="0" smtClean="0"/>
              <a:t>模型设置</a:t>
            </a:r>
            <a:endParaRPr lang="en-US" altLang="zh-CN" sz="2400" b="1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github.com/huanhuan-li/AI2GE4DD</a:t>
            </a:r>
            <a:endParaRPr lang="en-US" altLang="zh-CN" dirty="0" smtClean="0"/>
          </a:p>
          <a:p>
            <a:r>
              <a:rPr lang="zh-CN" altLang="en-US" sz="2400" b="1" dirty="0"/>
              <a:t>评价指标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训练指标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解耦指标（</a:t>
            </a:r>
            <a:r>
              <a:rPr lang="en-US" altLang="zh-CN" dirty="0" smtClean="0"/>
              <a:t>Page6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2400" b="1" dirty="0"/>
              <a:t>当前结果</a:t>
            </a:r>
            <a:endParaRPr lang="en-US" altLang="zh-CN" sz="2400" b="1" dirty="0" smtClean="0"/>
          </a:p>
          <a:p>
            <a:r>
              <a:rPr lang="zh-CN" altLang="en-US" dirty="0" smtClean="0"/>
              <a:t>各解耦模型均可训练，快速（</a:t>
            </a:r>
            <a:r>
              <a:rPr lang="en-US" altLang="zh-CN" dirty="0" smtClean="0"/>
              <a:t>&lt;1e5 epochs, &lt;3h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2400" b="1" dirty="0" smtClean="0"/>
              <a:t>下一步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系统评估及筛选模型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尝试对结果的解释</a:t>
            </a:r>
            <a:endParaRPr lang="en-US" altLang="zh-CN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工作计划</a:t>
            </a:r>
          </a:p>
        </p:txBody>
      </p:sp>
    </p:spTree>
    <p:extLst>
      <p:ext uri="{BB962C8B-B14F-4D97-AF65-F5344CB8AC3E}">
        <p14:creationId xmlns:p14="http://schemas.microsoft.com/office/powerpoint/2010/main" val="206173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543</Words>
  <Application>Microsoft Office PowerPoint</Application>
  <PresentationFormat>宽屏</PresentationFormat>
  <Paragraphs>127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Wingdings</vt:lpstr>
      <vt:lpstr>Office 主题​​</vt:lpstr>
      <vt:lpstr>Towards learning disentangled explanatory factors from which gene expression data is generated</vt:lpstr>
      <vt:lpstr>Contents</vt:lpstr>
      <vt:lpstr>What to do</vt:lpstr>
      <vt:lpstr>Disentangle models and metrics</vt:lpstr>
      <vt:lpstr>Disentangle models and metrics</vt:lpstr>
      <vt:lpstr>Disentangle models and metrics</vt:lpstr>
      <vt:lpstr>UDR – a first try applied to real world data</vt:lpstr>
      <vt:lpstr>Related work in biology</vt:lpstr>
      <vt:lpstr>工作计划</vt:lpstr>
      <vt:lpstr>结果</vt:lpstr>
      <vt:lpstr>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129</cp:revision>
  <dcterms:created xsi:type="dcterms:W3CDTF">2020-01-10T01:54:27Z</dcterms:created>
  <dcterms:modified xsi:type="dcterms:W3CDTF">2020-03-31T11:26:35Z</dcterms:modified>
</cp:coreProperties>
</file>