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256" r:id="rId5"/>
    <p:sldId id="268" r:id="rId6"/>
    <p:sldId id="257" r:id="rId7"/>
    <p:sldId id="263" r:id="rId8"/>
    <p:sldId id="259" r:id="rId9"/>
    <p:sldId id="267" r:id="rId10"/>
    <p:sldId id="265" r:id="rId11"/>
    <p:sldId id="266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E5D0-36F6-4804-A486-D9FCBD7F738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1A96E-23ED-4E07-9D7B-FF2F6C9A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8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1A96E-23ED-4E07-9D7B-FF2F6C9A3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0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https://clue.io/connectopedia/core_cmap_cell_panel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Number of profiles from different cell types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Percentage of profiles before perturbation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Ratio of profiles after-treatment/before-treatment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F25860-A403-4117-BFEB-38EDA76A04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53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30F002-AFB3-4830-A019-AE33A3238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4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Hypothesis: fixed treatment</a:t>
            </a:r>
            <a:r>
              <a:rPr lang="en-US" altLang="zh-CN" baseline="0" dirty="0" smtClean="0"/>
              <a:t> type (pulse?); fixed concentration; fixed time interval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280BC-8CAF-43A5-BA6C-6710E75AB4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2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7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4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2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0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4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4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3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45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89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1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1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181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567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236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98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933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40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71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903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690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26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35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516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228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172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64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Qingyang Ding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VISAR and TCM network pharmacology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36A3DD-18C9-47FF-B97C-D83E934F991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353833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9747779" y="5022285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63773" y="6316567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63773" y="6733135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3693950"/>
            <a:ext cx="12192000" cy="111081"/>
            <a:chOff x="30834" y="1305568"/>
            <a:chExt cx="8816454" cy="66133"/>
          </a:xfrm>
        </p:grpSpPr>
        <p:sp>
          <p:nvSpPr>
            <p:cNvPr id="18" name="矩形 17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016487" y="3960409"/>
            <a:ext cx="5545246" cy="955724"/>
          </a:xfrm>
        </p:spPr>
        <p:txBody>
          <a:bodyPr anchor="b"/>
          <a:lstStyle>
            <a:lvl1pPr>
              <a:defRPr sz="32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6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 userDrawn="1"/>
        </p:nvCxnSpPr>
        <p:spPr>
          <a:xfrm>
            <a:off x="7673009" y="6693380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 userDrawn="1"/>
        </p:nvSpPr>
        <p:spPr>
          <a:xfrm>
            <a:off x="11472230" y="6412893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4" name="椭圆 17"/>
          <p:cNvSpPr/>
          <p:nvPr userDrawn="1"/>
        </p:nvSpPr>
        <p:spPr>
          <a:xfrm>
            <a:off x="11793204" y="6095801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-13648" y="0"/>
            <a:ext cx="12205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0" y="1305568"/>
            <a:ext cx="12192000" cy="113493"/>
            <a:chOff x="30834" y="1305568"/>
            <a:chExt cx="8816454" cy="66133"/>
          </a:xfrm>
        </p:grpSpPr>
        <p:sp>
          <p:nvSpPr>
            <p:cNvPr id="38" name="矩形 37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01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83872" y="6538912"/>
            <a:ext cx="1135380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B2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1800" y="921001"/>
            <a:ext cx="10752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397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t>Qingyang Ding</a:t>
            </a:r>
            <a:endParaRPr kumimoji="0" lang="zh-CN" altLang="en-US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39774"/>
            <a:ext cx="41148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t>VISAR and TCM network pharmacology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39773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36A3DD-18C9-47FF-B97C-D83E934F991A}" type="slidenum">
              <a:rPr kumimoji="0" lang="zh-CN" alt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05489"/>
            <a:ext cx="10515600" cy="4908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7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40A2CC-35A8-4098-9406-566F68C1157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9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0A34E3-8FBC-45BC-B148-6F7E9D74174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3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75A76-807A-4275-8546-BDE9F43591A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64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66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65400" y="6455487"/>
            <a:ext cx="1135380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A3FC5-E140-4927-8C63-3DDF5E89FA9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91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65400" y="6455487"/>
            <a:ext cx="1135380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A3FC5-E140-4927-8C63-3DDF5E89FA9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79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DAE064-ABBE-4801-8465-F4EE5A81F1B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43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720D4-1922-43F4-AEF1-0BE6A3E44FE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86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6CB3-3314-4D8A-860B-66B77B68D88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7565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Songpeng Zu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TCMMapping &amp; Quantitative Model on CPIs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8365E-40A6-40D7-955C-D8E5CB2F9A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94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1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BCB1-D916-4FC7-88F9-00AD970DC19B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090E-67A4-41D2-9457-D81822B8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4D42C-40C3-4E94-A89B-864D9C3ABD7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DDC57-93D4-4022-ABD1-D066D510DE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0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0E6A2-E348-4D20-95EA-FE947A65312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C1FEE-3A82-4D29-A6E6-4C39E6ED59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5"/>
            <a:ext cx="11232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Qingyang Ding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t>VISAR and TCM pharmacology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36A3DD-18C9-47FF-B97C-D83E934F991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0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ncsportal.ccs.miami.edu/dcic-portal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hyperlink" Target="http://www.lincs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AI2GE4DD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2019-12</a:t>
            </a:r>
          </a:p>
          <a:p>
            <a:pPr algn="r"/>
            <a:r>
              <a:rPr lang="en-US" altLang="zh-CN" dirty="0" smtClean="0"/>
              <a:t>AI2DD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341868" y="4348813"/>
            <a:ext cx="7409186" cy="2295725"/>
            <a:chOff x="1588" y="2867779"/>
            <a:chExt cx="7409186" cy="2295725"/>
          </a:xfrm>
        </p:grpSpPr>
        <p:sp>
          <p:nvSpPr>
            <p:cNvPr id="5" name="矩形 4"/>
            <p:cNvSpPr/>
            <p:nvPr/>
          </p:nvSpPr>
          <p:spPr>
            <a:xfrm>
              <a:off x="1588" y="3885231"/>
              <a:ext cx="7409186" cy="3396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39479" y="3163051"/>
              <a:ext cx="221644" cy="999237"/>
              <a:chOff x="643356" y="1904609"/>
              <a:chExt cx="166255" cy="74952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43356" y="2487879"/>
                <a:ext cx="166255" cy="16625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线连接符 20"/>
              <p:cNvCxnSpPr>
                <a:stCxn id="7" idx="0"/>
              </p:cNvCxnSpPr>
              <p:nvPr/>
            </p:nvCxnSpPr>
            <p:spPr>
              <a:xfrm flipV="1">
                <a:off x="726484" y="1904609"/>
                <a:ext cx="0" cy="583270"/>
              </a:xfrm>
              <a:prstGeom prst="line">
                <a:avLst/>
              </a:prstGeom>
              <a:ln w="19050">
                <a:solidFill>
                  <a:schemeClr val="accent1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561120" y="3408614"/>
              <a:ext cx="1101421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charset="0"/>
                  <a:cs typeface="+mn-cs"/>
                  <a:sym typeface="Symbol" panose="05050102010706020507" pitchFamily="18" charset="2"/>
                </a:rPr>
                <a:t>组内开题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1120" y="2870664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+mn-cs"/>
                </a:rPr>
                <a:t>02-22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77276" y="3940639"/>
              <a:ext cx="221644" cy="1021558"/>
              <a:chOff x="2525772" y="2487879"/>
              <a:chExt cx="166255" cy="76626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525772" y="2487879"/>
                <a:ext cx="166255" cy="1662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4" name="直线连接符 54"/>
              <p:cNvCxnSpPr/>
              <p:nvPr/>
            </p:nvCxnSpPr>
            <p:spPr>
              <a:xfrm flipH="1">
                <a:off x="2608897" y="2644980"/>
                <a:ext cx="5" cy="609167"/>
              </a:xfrm>
              <a:prstGeom prst="line">
                <a:avLst/>
              </a:prstGeom>
              <a:ln w="19050">
                <a:solidFill>
                  <a:schemeClr val="accent2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8"/>
            <p:cNvSpPr txBox="1"/>
            <p:nvPr/>
          </p:nvSpPr>
          <p:spPr>
            <a:xfrm>
              <a:off x="1498917" y="4791094"/>
              <a:ext cx="115762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宋体" panose="02010600030101010101" pitchFamily="2" charset="-122"/>
                  <a:cs typeface="+mn-cs"/>
                </a:rPr>
                <a:t>毕设开题</a:t>
              </a:r>
              <a:endPara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98917" y="4270905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noProof="0" dirty="0" smtClean="0">
                  <a:solidFill>
                    <a:srgbClr val="ED7D31"/>
                  </a:solidFill>
                  <a:latin typeface="Century Gothic"/>
                  <a:ea typeface="微软雅黑" charset="0"/>
                </a:rPr>
                <a:t>03-08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656540" y="3163051"/>
              <a:ext cx="221644" cy="999237"/>
              <a:chOff x="4408188" y="1904609"/>
              <a:chExt cx="166255" cy="74952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408188" y="2487879"/>
                <a:ext cx="166255" cy="1662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线连接符 58"/>
              <p:cNvCxnSpPr/>
              <p:nvPr/>
            </p:nvCxnSpPr>
            <p:spPr>
              <a:xfrm flipV="1">
                <a:off x="4491315" y="1904609"/>
                <a:ext cx="2878" cy="583270"/>
              </a:xfrm>
              <a:prstGeom prst="line">
                <a:avLst/>
              </a:prstGeom>
              <a:ln w="19050">
                <a:solidFill>
                  <a:schemeClr val="accent3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8"/>
            <p:cNvSpPr txBox="1"/>
            <p:nvPr/>
          </p:nvSpPr>
          <p:spPr>
            <a:xfrm>
              <a:off x="2878180" y="3458303"/>
              <a:ext cx="1239211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charset="0"/>
                  <a:cs typeface="+mn-cs"/>
                </a:rPr>
                <a:t>组内中期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78180" y="2867779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entury Gothic"/>
                  <a:ea typeface="微软雅黑" charset="0"/>
                  <a:cs typeface="+mn-cs"/>
                </a:rPr>
                <a:t>04-01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585649" y="3940644"/>
              <a:ext cx="221644" cy="1021554"/>
              <a:chOff x="6290604" y="2487879"/>
              <a:chExt cx="166255" cy="766265"/>
            </a:xfrm>
            <a:solidFill>
              <a:schemeClr val="accent1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6290604" y="2487879"/>
                <a:ext cx="166255" cy="166255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直线连接符 62"/>
              <p:cNvCxnSpPr/>
              <p:nvPr/>
            </p:nvCxnSpPr>
            <p:spPr>
              <a:xfrm flipH="1">
                <a:off x="6369031" y="2644980"/>
                <a:ext cx="4699" cy="609164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8"/>
            <p:cNvSpPr txBox="1"/>
            <p:nvPr/>
          </p:nvSpPr>
          <p:spPr>
            <a:xfrm>
              <a:off x="3807293" y="4791094"/>
              <a:ext cx="110158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charset="0"/>
                  <a:cs typeface="+mn-cs"/>
                </a:rPr>
                <a:t>毕设中期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07290" y="4274610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+mn-cs"/>
                </a:rPr>
                <a:t>04-12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798857" y="3160165"/>
              <a:ext cx="221644" cy="1003565"/>
              <a:chOff x="4408188" y="1901362"/>
              <a:chExt cx="166255" cy="752772"/>
            </a:xfrm>
            <a:solidFill>
              <a:schemeClr val="accent4"/>
            </a:solidFill>
          </p:grpSpPr>
          <p:sp>
            <p:nvSpPr>
              <p:cNvPr id="31" name="椭圆 30"/>
              <p:cNvSpPr/>
              <p:nvPr/>
            </p:nvSpPr>
            <p:spPr>
              <a:xfrm>
                <a:off x="4408188" y="2487879"/>
                <a:ext cx="166255" cy="166255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直线连接符 58"/>
              <p:cNvCxnSpPr/>
              <p:nvPr/>
            </p:nvCxnSpPr>
            <p:spPr>
              <a:xfrm flipV="1">
                <a:off x="4491315" y="1901362"/>
                <a:ext cx="1" cy="586517"/>
              </a:xfrm>
              <a:prstGeom prst="line">
                <a:avLst/>
              </a:prstGeom>
              <a:grpFill/>
              <a:ln w="19050">
                <a:solidFill>
                  <a:schemeClr val="accent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8"/>
            <p:cNvSpPr txBox="1"/>
            <p:nvPr/>
          </p:nvSpPr>
          <p:spPr>
            <a:xfrm>
              <a:off x="5020497" y="3408614"/>
              <a:ext cx="99237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charset="0"/>
                  <a:cs typeface="+mn-cs"/>
                </a:rPr>
                <a:t>组内答辩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015061" y="2872864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+mn-cs"/>
                </a:rPr>
                <a:t>05-20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918550" y="3940642"/>
              <a:ext cx="221644" cy="1036657"/>
              <a:chOff x="6290604" y="2487879"/>
              <a:chExt cx="166255" cy="777594"/>
            </a:xfrm>
            <a:solidFill>
              <a:schemeClr val="tx2"/>
            </a:solidFill>
          </p:grpSpPr>
          <p:sp>
            <p:nvSpPr>
              <p:cNvPr id="43" name="椭圆 42"/>
              <p:cNvSpPr/>
              <p:nvPr/>
            </p:nvSpPr>
            <p:spPr>
              <a:xfrm>
                <a:off x="6290604" y="2487879"/>
                <a:ext cx="166255" cy="166255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直线连接符 62"/>
              <p:cNvCxnSpPr/>
              <p:nvPr/>
            </p:nvCxnSpPr>
            <p:spPr>
              <a:xfrm>
                <a:off x="6373731" y="2644980"/>
                <a:ext cx="1" cy="620493"/>
              </a:xfrm>
              <a:prstGeom prst="line">
                <a:avLst/>
              </a:prstGeom>
              <a:grpFill/>
              <a:ln w="19050">
                <a:solidFill>
                  <a:schemeClr val="tx2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8"/>
            <p:cNvSpPr txBox="1"/>
            <p:nvPr/>
          </p:nvSpPr>
          <p:spPr>
            <a:xfrm>
              <a:off x="6140194" y="4805040"/>
              <a:ext cx="990760" cy="34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0952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charset="0"/>
                  <a:cs typeface="+mn-cs"/>
                </a:rPr>
                <a:t>毕设答辩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charset="0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36065" y="4277299"/>
              <a:ext cx="12747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+mn-cs"/>
                </a:rPr>
                <a:t>05-31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Work plan and timeline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38200" y="5204289"/>
            <a:ext cx="1771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Century Gothic" panose="020B0502020202020204" pitchFamily="34" charset="0"/>
              </a:rPr>
              <a:t>Timeline</a:t>
            </a:r>
            <a:endParaRPr lang="zh-CN" altLang="en-US" sz="3200" dirty="0">
              <a:latin typeface="Century Gothic" panose="020B0502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8200" y="1566232"/>
            <a:ext cx="1051559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原则：快速</a:t>
            </a:r>
            <a:r>
              <a:rPr lang="zh-CN" altLang="en-US" b="1" dirty="0">
                <a:solidFill>
                  <a:srgbClr val="FF0000"/>
                </a:solidFill>
              </a:rPr>
              <a:t>跑通</a:t>
            </a:r>
            <a:r>
              <a:rPr lang="zh-CN" altLang="en-US" b="1" dirty="0" smtClean="0">
                <a:solidFill>
                  <a:srgbClr val="FF0000"/>
                </a:solidFill>
              </a:rPr>
              <a:t>流程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得到结果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之后迭代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b="1" dirty="0" smtClean="0"/>
              <a:t>跑通流程</a:t>
            </a:r>
            <a:r>
              <a:rPr lang="en-US" altLang="zh-CN" b="1" dirty="0" smtClean="0"/>
              <a:t>;</a:t>
            </a:r>
          </a:p>
          <a:p>
            <a:pPr marL="285750" lvl="1" indent="-285750">
              <a:lnSpc>
                <a:spcPct val="120000"/>
              </a:lnSpc>
              <a:buFontTx/>
              <a:buChar char="-"/>
            </a:pPr>
            <a:r>
              <a:rPr lang="en-US" altLang="zh-CN" dirty="0"/>
              <a:t>Dataset (data </a:t>
            </a:r>
            <a:r>
              <a:rPr lang="en-US" altLang="zh-CN" dirty="0" smtClean="0"/>
              <a:t>format </a:t>
            </a:r>
            <a:r>
              <a:rPr lang="en-US" altLang="zh-CN" dirty="0"/>
              <a:t>suitable for model </a:t>
            </a:r>
            <a:r>
              <a:rPr lang="en-US" altLang="zh-CN" dirty="0" smtClean="0"/>
              <a:t>training)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Model</a:t>
            </a:r>
            <a:r>
              <a:rPr lang="en-US" altLang="zh-CN" dirty="0"/>
              <a:t> </a:t>
            </a:r>
            <a:r>
              <a:rPr lang="en-US" altLang="zh-CN" dirty="0" smtClean="0"/>
              <a:t>(Working </a:t>
            </a:r>
            <a:r>
              <a:rPr lang="en-US" altLang="zh-CN" dirty="0"/>
              <a:t>environment: </a:t>
            </a:r>
            <a:r>
              <a:rPr lang="en-US" altLang="zh-CN" dirty="0" err="1"/>
              <a:t>Dinglab</a:t>
            </a:r>
            <a:r>
              <a:rPr lang="en-US" altLang="zh-CN" dirty="0"/>
              <a:t> server and GHDDI </a:t>
            </a:r>
            <a:r>
              <a:rPr lang="en-US" altLang="zh-CN" dirty="0" smtClean="0"/>
              <a:t>cluster)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Evaluation</a:t>
            </a:r>
          </a:p>
          <a:p>
            <a:pPr marL="342900" indent="-342900">
              <a:lnSpc>
                <a:spcPct val="120000"/>
              </a:lnSpc>
              <a:buAutoNum type="arabicPeriod" startAt="2"/>
            </a:pPr>
            <a:r>
              <a:rPr lang="en-US" altLang="zh-CN" b="1" dirty="0" smtClean="0"/>
              <a:t>Literature research;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Apply disentangle model to gene expression data, and try to explain latent space;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Learn more about related work and baseline;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9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8729536" y="2420744"/>
            <a:ext cx="1050350" cy="837785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t>Qingyang Ding</a:t>
            </a:r>
            <a:endParaRPr kumimoji="0" lang="zh-CN" altLang="en-US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t>VISAR and TCM network pharmacology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36A3DD-18C9-47FF-B97C-D83E934F991A}" type="slidenum">
              <a:rPr kumimoji="0" lang="zh-CN" alt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Graph Nets: modeling of the ‘network target’</a:t>
            </a:r>
            <a:endParaRPr lang="zh-CN" altLang="en-US" dirty="0"/>
          </a:p>
        </p:txBody>
      </p:sp>
      <p:pic>
        <p:nvPicPr>
          <p:cNvPr id="8" name="图片 7" descr="8-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2" y="1652889"/>
            <a:ext cx="7697889" cy="40817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75593" y="1442794"/>
            <a:ext cx="7977807" cy="454587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593" y="1047454"/>
            <a:ext cx="3863008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rPr>
              <a:t>The Rationale of ‘network target’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95022" y="831267"/>
            <a:ext cx="2974355" cy="645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+mn-cs"/>
              </a:rPr>
              <a:t>Modeling ‘network target’ on the transcription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5022" y="1477193"/>
            <a:ext cx="3521385" cy="462316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83051" y="3661077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96560" y="3708454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22725" y="3708454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14126" y="3452071"/>
            <a:ext cx="45719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114852" y="3452071"/>
            <a:ext cx="45719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536" y="2420744"/>
            <a:ext cx="1460617" cy="8995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414" y="2466756"/>
            <a:ext cx="1384597" cy="852736"/>
          </a:xfrm>
          <a:prstGeom prst="rect">
            <a:avLst/>
          </a:prstGeom>
        </p:spPr>
      </p:pic>
      <p:sp>
        <p:nvSpPr>
          <p:cNvPr id="27" name="等腰三角形 26"/>
          <p:cNvSpPr/>
          <p:nvPr/>
        </p:nvSpPr>
        <p:spPr>
          <a:xfrm>
            <a:off x="8983051" y="1554479"/>
            <a:ext cx="166682" cy="143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9092518" y="1629129"/>
            <a:ext cx="166682" cy="143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8965794" y="1701546"/>
            <a:ext cx="166682" cy="143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099434" y="1676576"/>
            <a:ext cx="126724" cy="98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175859" y="1776231"/>
            <a:ext cx="141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perturbation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54711" y="3212979"/>
            <a:ext cx="180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Affect on the network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81947" y="4375257"/>
            <a:ext cx="2347533" cy="658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Features of the ‘</a:t>
            </a:r>
            <a:r>
              <a:rPr kumimoji="0" lang="en-US" altLang="zh-CN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difference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’ on the level of graph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9955655" y="3965417"/>
            <a:ext cx="533401" cy="3000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9955654" y="5098159"/>
            <a:ext cx="533401" cy="3000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92518" y="5443663"/>
            <a:ext cx="2347533" cy="48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Graph Neural Network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Intro to VAE and disentangle VAE;</a:t>
            </a:r>
          </a:p>
          <a:p>
            <a:pPr>
              <a:buFontTx/>
              <a:buChar char="-"/>
            </a:pPr>
            <a:r>
              <a:rPr lang="en-US" altLang="zh-CN" dirty="0" smtClean="0"/>
              <a:t>Intro to our model (not perfect yet);</a:t>
            </a:r>
          </a:p>
          <a:p>
            <a:pPr>
              <a:buFontTx/>
              <a:buChar char="-"/>
            </a:pPr>
            <a:r>
              <a:rPr lang="en-US" altLang="zh-CN" dirty="0" smtClean="0"/>
              <a:t>Intro to dataset;</a:t>
            </a:r>
          </a:p>
          <a:p>
            <a:pPr>
              <a:buFontTx/>
              <a:buChar char="-"/>
            </a:pPr>
            <a:r>
              <a:rPr lang="en-US" altLang="zh-CN" dirty="0" smtClean="0"/>
              <a:t>Discuss the </a:t>
            </a:r>
            <a:r>
              <a:rPr lang="en-US" altLang="zh-CN" dirty="0"/>
              <a:t>w</a:t>
            </a:r>
            <a:r>
              <a:rPr lang="en-US" altLang="zh-CN" dirty="0" smtClean="0"/>
              <a:t>ork plan and timeline;</a:t>
            </a:r>
          </a:p>
          <a:p>
            <a:pPr>
              <a:buFontTx/>
              <a:buChar char="-"/>
            </a:pPr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work;</a:t>
            </a:r>
          </a:p>
          <a:p>
            <a:pPr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– intro to 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199" y="1776092"/>
                <a:ext cx="4694683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/>
                  <a:t>VAE</a:t>
                </a:r>
                <a:r>
                  <a:rPr lang="zh-CN" altLang="en-US" b="1" dirty="0" smtClean="0"/>
                  <a:t>：基于最大似然，引入变分分布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𝛟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6092"/>
                <a:ext cx="4694683" cy="394403"/>
              </a:xfrm>
              <a:prstGeom prst="rect">
                <a:avLst/>
              </a:prstGeom>
              <a:blipFill>
                <a:blip r:embed="rId3"/>
                <a:stretch>
                  <a:fillRect l="-1038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32563" y="5012848"/>
                <a:ext cx="4354590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The most important part of VAE – ELBO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𝐊𝐋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𝛟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b="1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563" y="5012848"/>
                <a:ext cx="4354590" cy="671209"/>
              </a:xfrm>
              <a:prstGeom prst="rect">
                <a:avLst/>
              </a:prstGeom>
              <a:blipFill>
                <a:blip r:embed="rId4"/>
                <a:stretch>
                  <a:fillRect l="-1119" t="-454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>
          <a:xfrm>
            <a:off x="838199" y="4826332"/>
            <a:ext cx="3025388" cy="1044242"/>
          </a:xfrm>
          <a:prstGeom prst="rect">
            <a:avLst/>
          </a:prstGeom>
        </p:spPr>
      </p:pic>
      <p:pic>
        <p:nvPicPr>
          <p:cNvPr id="1026" name="Picture 2" descr="https://ask.qcloudimg.com/http-save/6430184/tmthu7sjst.jpeg?imageView2/2/w/16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/>
          <a:stretch/>
        </p:blipFill>
        <p:spPr bwMode="auto">
          <a:xfrm>
            <a:off x="838199" y="2360176"/>
            <a:ext cx="979141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– disentangle </a:t>
            </a:r>
            <a:r>
              <a:rPr lang="en-US" altLang="zh-CN" dirty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217161"/>
                <a:ext cx="461613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D</a:t>
                </a:r>
                <a:r>
                  <a:rPr lang="en-US" altLang="zh-CN" b="1" dirty="0" smtClean="0"/>
                  <a:t>isentangle VAE: </a:t>
                </a:r>
                <a:r>
                  <a:rPr lang="zh-CN" altLang="en-US" b="1" dirty="0"/>
                  <a:t>强迫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𝛟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中</a:t>
                </a:r>
                <a:r>
                  <a:rPr lang="en-US" altLang="zh-CN" b="1" dirty="0" smtClean="0"/>
                  <a:t>z</a:t>
                </a:r>
                <a:r>
                  <a:rPr lang="zh-CN" altLang="en-US" b="1" dirty="0" smtClean="0"/>
                  <a:t>各维独立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17161"/>
                <a:ext cx="4616135" cy="394403"/>
              </a:xfrm>
              <a:prstGeom prst="rect">
                <a:avLst/>
              </a:prstGeom>
              <a:blipFill>
                <a:blip r:embed="rId2"/>
                <a:stretch>
                  <a:fillRect l="-1189" t="-7813" r="-528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89206"/>
              </p:ext>
            </p:extLst>
          </p:nvPr>
        </p:nvGraphicFramePr>
        <p:xfrm>
          <a:off x="838200" y="2742815"/>
          <a:ext cx="41480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17">
                  <a:extLst>
                    <a:ext uri="{9D8B030D-6E8A-4147-A177-3AD203B41FA5}">
                      <a16:colId xmlns:a16="http://schemas.microsoft.com/office/drawing/2014/main" val="1814325768"/>
                    </a:ext>
                  </a:extLst>
                </a:gridCol>
                <a:gridCol w="2407342">
                  <a:extLst>
                    <a:ext uri="{9D8B030D-6E8A-4147-A177-3AD203B41FA5}">
                      <a16:colId xmlns:a16="http://schemas.microsoft.com/office/drawing/2014/main" val="357512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解耦模型</a:t>
                      </a:r>
                      <a:r>
                        <a:rPr lang="en-US" altLang="zh-CN" sz="1800" b="1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解耦指标</a:t>
                      </a:r>
                      <a:r>
                        <a:rPr lang="en-US" altLang="zh-CN" sz="1800" b="1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0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BetaVAE</a:t>
                      </a:r>
                      <a:endParaRPr lang="en-US" altLang="zh-CN" sz="1600" b="1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altLang="zh-CN" sz="1600" b="1" i="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Beta-TCVAE</a:t>
                      </a:r>
                    </a:p>
                    <a:p>
                      <a:r>
                        <a:rPr lang="en-US" altLang="zh-CN" sz="1600" b="0" i="0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FactorVAE</a:t>
                      </a:r>
                      <a:endParaRPr lang="en-US" altLang="zh-CN" sz="1600" b="0" i="0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US" altLang="zh-CN" sz="1600" b="0" i="0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AnnealedVAE</a:t>
                      </a:r>
                      <a:endParaRPr lang="en-US" altLang="zh-CN" sz="1600" b="0" i="0" dirty="0" smtClean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US" altLang="zh-CN" sz="1600" b="0" i="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DIP-VAE-I </a:t>
                      </a:r>
                    </a:p>
                    <a:p>
                      <a:r>
                        <a:rPr lang="en-US" altLang="zh-CN" sz="1600" b="0" i="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DIP-VAE</a:t>
                      </a:r>
                      <a:r>
                        <a:rPr lang="en-US" altLang="zh-CN" sz="16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altLang="zh-CN" sz="1600" b="0" i="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BetaVAE</a:t>
                      </a:r>
                      <a:r>
                        <a:rPr lang="zh-CN" altLang="en-US" sz="1600" dirty="0" smtClean="0"/>
                        <a:t>评分，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FactorVAE</a:t>
                      </a:r>
                      <a:r>
                        <a:rPr lang="zh-CN" altLang="en-US" sz="1600" dirty="0" smtClean="0"/>
                        <a:t>评分，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MIG</a:t>
                      </a:r>
                    </a:p>
                    <a:p>
                      <a:r>
                        <a:rPr lang="en-US" altLang="zh-CN" sz="1600" dirty="0" smtClean="0"/>
                        <a:t>SAP</a:t>
                      </a:r>
                      <a:r>
                        <a:rPr lang="zh-CN" altLang="en-US" sz="1600" dirty="0" smtClean="0"/>
                        <a:t>，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Modularity</a:t>
                      </a:r>
                    </a:p>
                    <a:p>
                      <a:r>
                        <a:rPr lang="en-US" altLang="zh-CN" sz="1600" dirty="0" smtClean="0"/>
                        <a:t>DCI Disentanglement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3271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609650" y="4483469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</a:t>
            </a:r>
            <a:r>
              <a:rPr lang="en-US" altLang="zh-CN" b="1" dirty="0" smtClean="0"/>
              <a:t>isentangle VAE</a:t>
            </a:r>
            <a:endParaRPr lang="zh-CN" altLang="en-US" b="1" dirty="0"/>
          </a:p>
        </p:txBody>
      </p:sp>
      <p:pic>
        <p:nvPicPr>
          <p:cNvPr id="8" name="Picture 2" descr="“disentangle VA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83" y="2742815"/>
            <a:ext cx="32766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643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 err="1" smtClean="0"/>
              <a:t>prj</a:t>
            </a:r>
            <a:r>
              <a:rPr lang="en-US" altLang="zh-CN" dirty="0" smtClean="0"/>
              <a:t> - AI2GE4DD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3308" y="2618218"/>
                <a:ext cx="9573151" cy="402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𝑙𝑜𝑔𝑝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08" y="2618218"/>
                <a:ext cx="9573151" cy="4024115"/>
              </a:xfrm>
              <a:prstGeom prst="rect">
                <a:avLst/>
              </a:prstGeom>
              <a:blipFill>
                <a:blip r:embed="rId2"/>
                <a:stretch>
                  <a:fillRect l="-2038" t="-16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190259" y="1468405"/>
            <a:ext cx="2199409" cy="1194990"/>
            <a:chOff x="6580909" y="1150360"/>
            <a:chExt cx="2199409" cy="1194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580909" y="1150360"/>
                  <a:ext cx="46717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909" y="1150360"/>
                  <a:ext cx="4671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304290" y="1150360"/>
                  <a:ext cx="4760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90" y="1150360"/>
                  <a:ext cx="47602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442599" y="1150360"/>
                  <a:ext cx="458715" cy="3948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599" y="1150360"/>
                  <a:ext cx="458715" cy="394852"/>
                </a:xfrm>
                <a:prstGeom prst="rect">
                  <a:avLst/>
                </a:prstGeom>
                <a:blipFill>
                  <a:blip r:embed="rId5"/>
                  <a:stretch>
                    <a:fillRect b="-29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634801" y="1976018"/>
                  <a:ext cx="35939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801" y="1976018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496491" y="1976018"/>
                  <a:ext cx="36420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491" y="1976018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348533" y="1976018"/>
                  <a:ext cx="38754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3" y="1976018"/>
                  <a:ext cx="3875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6" idx="2"/>
              <a:endCxn id="9" idx="0"/>
            </p:cNvCxnSpPr>
            <p:nvPr/>
          </p:nvCxnSpPr>
          <p:spPr>
            <a:xfrm flipH="1">
              <a:off x="6814498" y="1519692"/>
              <a:ext cx="1" cy="456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>
            <a:xfrm>
              <a:off x="7671957" y="1545212"/>
              <a:ext cx="6635" cy="430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1" idx="0"/>
            </p:cNvCxnSpPr>
            <p:nvPr/>
          </p:nvCxnSpPr>
          <p:spPr>
            <a:xfrm>
              <a:off x="8542304" y="1519692"/>
              <a:ext cx="0" cy="456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3"/>
              <a:endCxn id="8" idx="1"/>
            </p:cNvCxnSpPr>
            <p:nvPr/>
          </p:nvCxnSpPr>
          <p:spPr>
            <a:xfrm>
              <a:off x="7048088" y="1335026"/>
              <a:ext cx="394511" cy="1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1"/>
              <a:endCxn id="8" idx="3"/>
            </p:cNvCxnSpPr>
            <p:nvPr/>
          </p:nvCxnSpPr>
          <p:spPr>
            <a:xfrm flipH="1">
              <a:off x="7901314" y="1335026"/>
              <a:ext cx="402976" cy="1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773510" y="1527291"/>
                <a:ext cx="3715889" cy="10772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According to Bayesian chain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10" y="1527291"/>
                <a:ext cx="3715889" cy="1077218"/>
              </a:xfrm>
              <a:prstGeom prst="rect">
                <a:avLst/>
              </a:prstGeom>
              <a:blipFill>
                <a:blip r:embed="rId9"/>
                <a:stretch>
                  <a:fillRect l="-654" t="-1685"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5358" y="1483048"/>
                <a:ext cx="3702390" cy="112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 </a:t>
                </a:r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expression before perturbation;</a:t>
                </a:r>
                <a:b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gene expression after perturbation;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perturbation</a:t>
                </a:r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8" y="1483048"/>
                <a:ext cx="3702390" cy="1121461"/>
              </a:xfrm>
              <a:prstGeom prst="rect">
                <a:avLst/>
              </a:prstGeom>
              <a:blipFill>
                <a:blip r:embed="rId10"/>
                <a:stretch>
                  <a:fillRect l="-824" t="-543" r="-2471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52829" y="3314025"/>
                <a:ext cx="4070528" cy="477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←Bayesian rule, then multiply by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1400" dirty="0" smtClean="0"/>
                  <a:t>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829" y="3314025"/>
                <a:ext cx="4070528" cy="477823"/>
              </a:xfrm>
              <a:prstGeom prst="rect">
                <a:avLst/>
              </a:prstGeom>
              <a:blipFill>
                <a:blip r:embed="rId11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8617527" y="4462174"/>
            <a:ext cx="173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← </a:t>
            </a:r>
            <a:r>
              <a:rPr lang="en-US" altLang="zh-CN" sz="1400" dirty="0" smtClean="0"/>
              <a:t>Jensen’s </a:t>
            </a:r>
            <a:r>
              <a:rPr lang="zh-CN" altLang="en-US" sz="1400" dirty="0" smtClean="0"/>
              <a:t>不等式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617527" y="4769951"/>
                <a:ext cx="2745038" cy="43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/>
                  <a:t>← </a:t>
                </a:r>
                <a:r>
                  <a:rPr lang="en-US" altLang="zh-CN" sz="1400" dirty="0" smtClean="0"/>
                  <a:t>multiply </a:t>
                </a:r>
                <a:r>
                  <a:rPr lang="en-US" altLang="zh-CN" sz="1400" dirty="0"/>
                  <a:t>by </a:t>
                </a:r>
                <a:r>
                  <a:rPr lang="en-US" altLang="zh-CN" sz="1400" dirty="0" smtClean="0"/>
                  <a:t>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27" y="4769951"/>
                <a:ext cx="2745038" cy="435825"/>
              </a:xfrm>
              <a:prstGeom prst="rect">
                <a:avLst/>
              </a:prstGeom>
              <a:blipFill>
                <a:blip r:embed="rId12"/>
                <a:stretch>
                  <a:fillRect l="-667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8617527" y="5821228"/>
            <a:ext cx="173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← </a:t>
            </a:r>
            <a:r>
              <a:rPr lang="en-US" altLang="zh-CN" sz="1400" dirty="0" smtClean="0"/>
              <a:t>Jensen’s </a:t>
            </a:r>
            <a:r>
              <a:rPr lang="zh-CN" altLang="en-US" sz="1400" dirty="0" smtClean="0"/>
              <a:t>不等式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617527" y="6212203"/>
            <a:ext cx="173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←</a:t>
            </a:r>
            <a:r>
              <a:rPr lang="zh-CN" altLang="en-US" sz="1400" dirty="0" smtClean="0"/>
              <a:t>目标函数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947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Our </a:t>
            </a:r>
            <a:r>
              <a:rPr lang="en-US" altLang="zh-CN" dirty="0" err="1"/>
              <a:t>prj</a:t>
            </a:r>
            <a:r>
              <a:rPr lang="en-US" altLang="zh-CN" dirty="0"/>
              <a:t> - AI2GE4DD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58816" y="1690688"/>
                <a:ext cx="4744223" cy="3251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/>
                  <a:t>Model for: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基于转录组的化合物高通量筛选</a:t>
                </a:r>
                <a:r>
                  <a:rPr lang="en-US" altLang="zh-CN" sz="160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化合物机制研究</a:t>
                </a:r>
                <a:r>
                  <a:rPr lang="en-US" altLang="zh-CN" sz="1600" dirty="0"/>
                  <a:t>;</a:t>
                </a:r>
                <a:endParaRPr lang="zh-CN" altLang="en-US" sz="1600" dirty="0"/>
              </a:p>
              <a:p>
                <a:endParaRPr lang="en-US" altLang="zh-CN" sz="1600" b="1" dirty="0" smtClean="0">
                  <a:latin typeface="+mn-ea"/>
                </a:endParaRPr>
              </a:p>
              <a:p>
                <a:r>
                  <a:rPr lang="en-US" altLang="zh-CN" sz="1600" b="1" dirty="0" smtClean="0">
                    <a:latin typeface="+mn-ea"/>
                  </a:rPr>
                  <a:t>Data: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sz="1600" b="1" i="1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gene </a:t>
                </a:r>
                <a:r>
                  <a:rPr lang="en-US" altLang="zh-CN" sz="1600" dirty="0">
                    <a:latin typeface="+mn-ea"/>
                  </a:rPr>
                  <a:t>expression before perturbation;</a:t>
                </a:r>
                <a:br>
                  <a:rPr lang="en-US" altLang="zh-CN" sz="1600" dirty="0">
                    <a:latin typeface="+mn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+mn-ea"/>
                  </a:rPr>
                  <a:t> gene expression after perturbation;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perturbation;</a:t>
                </a:r>
              </a:p>
              <a:p>
                <a:endParaRPr lang="en-US" altLang="zh-CN" sz="1600" dirty="0">
                  <a:latin typeface="+mn-ea"/>
                </a:endParaRPr>
              </a:p>
              <a:p>
                <a:r>
                  <a:rPr lang="en-US" altLang="zh-CN" sz="1600" b="1" dirty="0" smtClean="0">
                    <a:latin typeface="+mn-ea"/>
                  </a:rPr>
                  <a:t>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6" y="1690688"/>
                <a:ext cx="4744223" cy="3251339"/>
              </a:xfrm>
              <a:prstGeom prst="rect">
                <a:avLst/>
              </a:prstGeom>
              <a:blipFill>
                <a:blip r:embed="rId2"/>
                <a:stretch>
                  <a:fillRect l="-771" t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6317672" y="2695234"/>
            <a:ext cx="2177288" cy="1933654"/>
            <a:chOff x="1937763" y="4430002"/>
            <a:chExt cx="2177288" cy="193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937763" y="5181426"/>
                  <a:ext cx="442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763" y="5181426"/>
                  <a:ext cx="4426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661144" y="5181426"/>
                  <a:ext cx="45390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144" y="5181426"/>
                  <a:ext cx="4539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799453" y="5168666"/>
                  <a:ext cx="458715" cy="3948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453" y="5168666"/>
                  <a:ext cx="458715" cy="394852"/>
                </a:xfrm>
                <a:prstGeom prst="rect">
                  <a:avLst/>
                </a:prstGeom>
                <a:blipFill>
                  <a:blip r:embed="rId5"/>
                  <a:stretch>
                    <a:fillRect b="-29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91655" y="5994324"/>
                  <a:ext cx="35939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55" y="5994324"/>
                  <a:ext cx="3593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846709" y="5994324"/>
                  <a:ext cx="36420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709" y="5994324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8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705387" y="5994324"/>
                  <a:ext cx="38754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387" y="5994324"/>
                  <a:ext cx="3875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6" idx="2"/>
              <a:endCxn id="9" idx="0"/>
            </p:cNvCxnSpPr>
            <p:nvPr/>
          </p:nvCxnSpPr>
          <p:spPr>
            <a:xfrm flipH="1">
              <a:off x="2171352" y="5537998"/>
              <a:ext cx="1" cy="456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>
            <a:xfrm>
              <a:off x="3028811" y="5563518"/>
              <a:ext cx="6635" cy="430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1" idx="0"/>
            </p:cNvCxnSpPr>
            <p:nvPr/>
          </p:nvCxnSpPr>
          <p:spPr>
            <a:xfrm>
              <a:off x="3899158" y="5537998"/>
              <a:ext cx="0" cy="456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404942" y="5359712"/>
              <a:ext cx="394511" cy="1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258168" y="5359712"/>
              <a:ext cx="402976" cy="1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719461" y="4430002"/>
                  <a:ext cx="38754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461" y="4430002"/>
                  <a:ext cx="38754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991655" y="4430002"/>
                  <a:ext cx="35939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55" y="4430002"/>
                  <a:ext cx="35939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/>
            <p:cNvCxnSpPr>
              <a:stCxn id="32" idx="2"/>
              <a:endCxn id="6" idx="0"/>
            </p:cNvCxnSpPr>
            <p:nvPr/>
          </p:nvCxnSpPr>
          <p:spPr>
            <a:xfrm flipH="1">
              <a:off x="2159106" y="4799334"/>
              <a:ext cx="12246" cy="38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0" idx="2"/>
              <a:endCxn id="7" idx="0"/>
            </p:cNvCxnSpPr>
            <p:nvPr/>
          </p:nvCxnSpPr>
          <p:spPr>
            <a:xfrm flipH="1">
              <a:off x="3888098" y="4799334"/>
              <a:ext cx="25134" cy="38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44598" y="4237627"/>
                <a:ext cx="1383904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598" y="4237627"/>
                <a:ext cx="1383904" cy="39126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238315" y="5278643"/>
                <a:ext cx="41096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To be resolved: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 smtClean="0"/>
                  <a:t>Prior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en-US" altLang="zh-CN" dirty="0" smtClean="0"/>
                  <a:t>Data unbalance;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15" y="5278643"/>
                <a:ext cx="4109651" cy="923330"/>
              </a:xfrm>
              <a:prstGeom prst="rect">
                <a:avLst/>
              </a:prstGeom>
              <a:blipFill>
                <a:blip r:embed="rId12"/>
                <a:stretch>
                  <a:fillRect l="-118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0999"/>
              </p:ext>
            </p:extLst>
          </p:nvPr>
        </p:nvGraphicFramePr>
        <p:xfrm>
          <a:off x="858816" y="5278643"/>
          <a:ext cx="4204855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855">
                  <a:extLst>
                    <a:ext uri="{9D8B030D-6E8A-4147-A177-3AD203B41FA5}">
                      <a16:colId xmlns:a16="http://schemas.microsoft.com/office/drawing/2014/main" val="215771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8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To</a:t>
                      </a:r>
                      <a:r>
                        <a:rPr lang="en-US" altLang="zh-CN" sz="1600" baseline="0" dirty="0" smtClean="0"/>
                        <a:t> be added …</a:t>
                      </a:r>
                    </a:p>
                    <a:p>
                      <a:endParaRPr lang="zh-CN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6986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6238315" y="208914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Model structure:</a:t>
            </a:r>
          </a:p>
        </p:txBody>
      </p:sp>
    </p:spTree>
    <p:extLst>
      <p:ext uri="{BB962C8B-B14F-4D97-AF65-F5344CB8AC3E}">
        <p14:creationId xmlns:p14="http://schemas.microsoft.com/office/powerpoint/2010/main" val="22373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30782" cy="1325563"/>
          </a:xfrm>
        </p:spPr>
        <p:txBody>
          <a:bodyPr/>
          <a:lstStyle/>
          <a:p>
            <a:r>
              <a:rPr lang="en-US" altLang="zh-CN" b="1" dirty="0" smtClean="0"/>
              <a:t>Dataset – L1000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844766" y="6066380"/>
            <a:ext cx="3127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Subramanian et al., 2017, Cell 171, 1437–1452</a:t>
            </a:r>
            <a:r>
              <a:rPr kumimoji="0" lang="fr-FR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/>
              </a:rPr>
              <a:t>http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/>
              </a:rPr>
              <a:t>://lincsportal.ccs.miami.edu/dcic-portal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/>
              </a:rPr>
              <a:t>/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4"/>
              </a:rPr>
              <a:t>http://www.lincsproject.org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4"/>
              </a:rPr>
              <a:t>/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3241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CMap-L1000v1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(GEO: GSE92742)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6" y="2332794"/>
            <a:ext cx="2886478" cy="34866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55" y="503739"/>
            <a:ext cx="6525536" cy="18290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39752" y="2471408"/>
            <a:ext cx="6845341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(I) Raw bead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count and fluorescence intensity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measured by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Luminex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scanners.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(II)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Deconvoluted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data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 assign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expression levels to two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transcripts measured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on the same bead.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IIIa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Normalization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 adjust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non-biological variation.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IIIb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Inferred expression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of 12,328 genes from measurement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of 978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landmarks.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IV) Differential expression values.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(V) Signatures representing collapse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replicate profiles.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9752" y="4770613"/>
            <a:ext cx="5310791" cy="9787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More detail about normalization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loess regression, curve fit by ‘housekeeping’ gene;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Quantile normalization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on each plate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9752" y="5819431"/>
            <a:ext cx="1238999" cy="893280"/>
            <a:chOff x="4200912" y="5819431"/>
            <a:chExt cx="1238999" cy="8932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593" y="6188763"/>
              <a:ext cx="1200318" cy="52394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200912" y="5819431"/>
              <a:ext cx="1146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Inference: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262422" y="1875354"/>
            <a:ext cx="1064458" cy="457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0040" y="41845"/>
            <a:ext cx="42317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Downloaded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(Length: 52407725132 (49G))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2" idx="0"/>
          </p:cNvCxnSpPr>
          <p:nvPr/>
        </p:nvCxnSpPr>
        <p:spPr>
          <a:xfrm flipH="1" flipV="1">
            <a:off x="8442091" y="411177"/>
            <a:ext cx="352560" cy="1464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78" y="3935174"/>
            <a:ext cx="2886478" cy="26673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41771" cy="1325563"/>
          </a:xfrm>
        </p:spPr>
        <p:txBody>
          <a:bodyPr/>
          <a:lstStyle/>
          <a:p>
            <a:r>
              <a:rPr lang="en-US" altLang="zh-CN" b="1" dirty="0"/>
              <a:t>Dataset – L1000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96303"/>
              </p:ext>
            </p:extLst>
          </p:nvPr>
        </p:nvGraphicFramePr>
        <p:xfrm>
          <a:off x="646658" y="2657038"/>
          <a:ext cx="341514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606885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965663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1781122700"/>
                    </a:ext>
                  </a:extLst>
                </a:gridCol>
                <a:gridCol w="1144672">
                  <a:extLst>
                    <a:ext uri="{9D8B030D-6E8A-4147-A177-3AD203B41FA5}">
                      <a16:colId xmlns:a16="http://schemas.microsoft.com/office/drawing/2014/main" val="342960287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Cell type 1</a:t>
                      </a:r>
                      <a:endParaRPr lang="zh-CN" alt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@d@t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</a:t>
                      </a:r>
                      <a:r>
                        <a:rPr lang="en-US" altLang="zh-CN" sz="1400" baseline="-25000" dirty="0" err="1" smtClean="0"/>
                        <a:t>M</a:t>
                      </a:r>
                      <a:r>
                        <a:rPr lang="en-US" altLang="zh-CN" sz="1400" dirty="0" err="1" smtClean="0"/>
                        <a:t>@d@t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GeneN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4578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57538"/>
              </p:ext>
            </p:extLst>
          </p:nvPr>
        </p:nvGraphicFramePr>
        <p:xfrm>
          <a:off x="799058" y="2809438"/>
          <a:ext cx="341514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606885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965663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1781122700"/>
                    </a:ext>
                  </a:extLst>
                </a:gridCol>
                <a:gridCol w="1144672">
                  <a:extLst>
                    <a:ext uri="{9D8B030D-6E8A-4147-A177-3AD203B41FA5}">
                      <a16:colId xmlns:a16="http://schemas.microsoft.com/office/drawing/2014/main" val="342960287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Cell type 2</a:t>
                      </a:r>
                      <a:endParaRPr lang="zh-CN" alt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@d@t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</a:t>
                      </a:r>
                      <a:r>
                        <a:rPr lang="en-US" altLang="zh-CN" sz="1400" baseline="-25000" dirty="0" err="1" smtClean="0"/>
                        <a:t>M</a:t>
                      </a:r>
                      <a:r>
                        <a:rPr lang="en-US" altLang="zh-CN" sz="1400" dirty="0" err="1" smtClean="0"/>
                        <a:t>@d@t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GeneN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4578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85784"/>
              </p:ext>
            </p:extLst>
          </p:nvPr>
        </p:nvGraphicFramePr>
        <p:xfrm>
          <a:off x="951458" y="2961838"/>
          <a:ext cx="341514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606885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965663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1781122700"/>
                    </a:ext>
                  </a:extLst>
                </a:gridCol>
                <a:gridCol w="1144672">
                  <a:extLst>
                    <a:ext uri="{9D8B030D-6E8A-4147-A177-3AD203B41FA5}">
                      <a16:colId xmlns:a16="http://schemas.microsoft.com/office/drawing/2014/main" val="342960287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Cell type 3</a:t>
                      </a:r>
                      <a:endParaRPr lang="zh-CN" alt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@d@t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</a:t>
                      </a:r>
                      <a:r>
                        <a:rPr lang="en-US" altLang="zh-CN" sz="1400" baseline="-25000" dirty="0" err="1" smtClean="0"/>
                        <a:t>M</a:t>
                      </a:r>
                      <a:r>
                        <a:rPr lang="en-US" altLang="zh-CN" sz="1400" dirty="0" err="1" smtClean="0"/>
                        <a:t>@d@t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GeneN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4578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2863"/>
              </p:ext>
            </p:extLst>
          </p:nvPr>
        </p:nvGraphicFramePr>
        <p:xfrm>
          <a:off x="1103858" y="3114238"/>
          <a:ext cx="341514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606885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965663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1781122700"/>
                    </a:ext>
                  </a:extLst>
                </a:gridCol>
                <a:gridCol w="1144672">
                  <a:extLst>
                    <a:ext uri="{9D8B030D-6E8A-4147-A177-3AD203B41FA5}">
                      <a16:colId xmlns:a16="http://schemas.microsoft.com/office/drawing/2014/main" val="342960287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Cell type 4</a:t>
                      </a:r>
                      <a:endParaRPr lang="zh-CN" alt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@d@t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</a:t>
                      </a:r>
                      <a:r>
                        <a:rPr lang="en-US" altLang="zh-CN" sz="1400" baseline="-25000" dirty="0" err="1" smtClean="0"/>
                        <a:t>M</a:t>
                      </a:r>
                      <a:r>
                        <a:rPr lang="en-US" altLang="zh-CN" sz="1400" dirty="0" err="1" smtClean="0"/>
                        <a:t>@d@t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GeneN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4578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21842"/>
              </p:ext>
            </p:extLst>
          </p:nvPr>
        </p:nvGraphicFramePr>
        <p:xfrm>
          <a:off x="1256258" y="3266638"/>
          <a:ext cx="341514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606885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965663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1781122700"/>
                    </a:ext>
                  </a:extLst>
                </a:gridCol>
                <a:gridCol w="1144672">
                  <a:extLst>
                    <a:ext uri="{9D8B030D-6E8A-4147-A177-3AD203B41FA5}">
                      <a16:colId xmlns:a16="http://schemas.microsoft.com/office/drawing/2014/main" val="342960287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Cell type M</a:t>
                      </a:r>
                      <a:endParaRPr lang="zh-CN" alt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</a:t>
                      </a:r>
                      <a:r>
                        <a:rPr lang="en-US" altLang="zh-CN" sz="1400" baseline="-25000" dirty="0" smtClean="0"/>
                        <a:t>1</a:t>
                      </a:r>
                      <a:r>
                        <a:rPr lang="en-US" altLang="zh-CN" sz="1400" dirty="0" smtClean="0"/>
                        <a:t>@d@t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</a:t>
                      </a:r>
                      <a:r>
                        <a:rPr lang="en-US" altLang="zh-CN" sz="1400" baseline="-25000" dirty="0" err="1" smtClean="0"/>
                        <a:t>M</a:t>
                      </a:r>
                      <a:r>
                        <a:rPr lang="en-US" altLang="zh-CN" sz="1400" dirty="0" err="1" smtClean="0"/>
                        <a:t>@d@t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GeneN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4578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4109" y="5438009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Perturbation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compound structure + dose + treatment time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69" y="183637"/>
            <a:ext cx="2251576" cy="2292023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4979971" y="2657038"/>
          <a:ext cx="587916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386">
                  <a:extLst>
                    <a:ext uri="{9D8B030D-6E8A-4147-A177-3AD203B41FA5}">
                      <a16:colId xmlns:a16="http://schemas.microsoft.com/office/drawing/2014/main" val="215230554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07480292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989736191"/>
                    </a:ext>
                  </a:extLst>
                </a:gridCol>
                <a:gridCol w="1149926">
                  <a:extLst>
                    <a:ext uri="{9D8B030D-6E8A-4147-A177-3AD203B41FA5}">
                      <a16:colId xmlns:a16="http://schemas.microsoft.com/office/drawing/2014/main" val="423250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profiles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err="1" smtClean="0"/>
                        <a:t>Compd</a:t>
                      </a:r>
                      <a:r>
                        <a:rPr lang="en-US" altLang="zh-CN" sz="1400" dirty="0" smtClean="0"/>
                        <a:t> types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Cell types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1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1. </a:t>
                      </a:r>
                      <a:r>
                        <a:rPr lang="en-US" altLang="zh-CN" sz="1400" dirty="0" err="1" smtClean="0"/>
                        <a:t>compounds@all@all</a:t>
                      </a:r>
                      <a:endParaRPr lang="en-US" altLang="zh-CN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2. compounds@10uM@6h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3. compounds@10uM@24h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4. compounds@5uM@6h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5. compounds@5uM@24h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672128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228984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190402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23916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93499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19812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8062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8621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8547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12644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71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67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30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53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89168"/>
                  </a:ext>
                </a:extLst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354831" y="4496020"/>
            <a:ext cx="2975940" cy="1643203"/>
            <a:chOff x="5045723" y="4785577"/>
            <a:chExt cx="2975940" cy="1643203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90"/>
            <a:stretch/>
          </p:blipFill>
          <p:spPr>
            <a:xfrm>
              <a:off x="5045723" y="4835236"/>
              <a:ext cx="2667372" cy="1593544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46" t="417" b="82686"/>
            <a:stretch/>
          </p:blipFill>
          <p:spPr>
            <a:xfrm>
              <a:off x="7051964" y="4785577"/>
              <a:ext cx="969699" cy="387927"/>
            </a:xfrm>
            <a:prstGeom prst="rect">
              <a:avLst/>
            </a:prstGeom>
          </p:spPr>
        </p:pic>
      </p:grpSp>
      <p:sp>
        <p:nvSpPr>
          <p:cNvPr id="39" name="文本框 38"/>
          <p:cNvSpPr txBox="1"/>
          <p:nvPr/>
        </p:nvSpPr>
        <p:spPr>
          <a:xfrm>
            <a:off x="5354831" y="6148978"/>
            <a:ext cx="400301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不同浓度间，化合物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overlap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较少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LINCS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测试逻辑应该是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测试一个浓度两个时间点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59" y="252508"/>
            <a:ext cx="2192095" cy="22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Dataset – Single Cells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3" y="2023197"/>
            <a:ext cx="9964541" cy="27245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1618" y="4879261"/>
            <a:ext cx="4308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chemical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transcriptomics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single-cell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1090" y="6403217"/>
            <a:ext cx="2452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R. Srivatsan </a:t>
            </a:r>
            <a:r>
              <a:rPr lang="fr-FR" altLang="zh-CN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fr-FR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fr-FR" altLang="zh-CN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fr-FR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80B59"/>
      </a:accent1>
      <a:accent2>
        <a:srgbClr val="610E78"/>
      </a:accent2>
      <a:accent3>
        <a:srgbClr val="265B7A"/>
      </a:accent3>
      <a:accent4>
        <a:srgbClr val="688E85"/>
      </a:accent4>
      <a:accent5>
        <a:srgbClr val="869EA9"/>
      </a:accent5>
      <a:accent6>
        <a:srgbClr val="BFBFBF"/>
      </a:accent6>
      <a:hlink>
        <a:srgbClr val="4472C4"/>
      </a:hlink>
      <a:folHlink>
        <a:srgbClr val="BFBFBF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631</Words>
  <Application>Microsoft Office PowerPoint</Application>
  <PresentationFormat>宽屏</PresentationFormat>
  <Paragraphs>198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等线</vt:lpstr>
      <vt:lpstr>等线 Light</vt:lpstr>
      <vt:lpstr>华文楷体</vt:lpstr>
      <vt:lpstr>楷体</vt:lpstr>
      <vt:lpstr>宋体</vt:lpstr>
      <vt:lpstr>微软雅黑</vt:lpstr>
      <vt:lpstr>arial</vt:lpstr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Wingdings</vt:lpstr>
      <vt:lpstr>Office 主题​​</vt:lpstr>
      <vt:lpstr>Office 主题</vt:lpstr>
      <vt:lpstr>1_Office 主题</vt:lpstr>
      <vt:lpstr>2_Office 主题</vt:lpstr>
      <vt:lpstr>AI2GE4DD</vt:lpstr>
      <vt:lpstr>Contents</vt:lpstr>
      <vt:lpstr>Model – intro to VAE</vt:lpstr>
      <vt:lpstr>Model – disentangle VAE</vt:lpstr>
      <vt:lpstr>Our prj - AI2GE4DD</vt:lpstr>
      <vt:lpstr>Our prj - AI2GE4DD</vt:lpstr>
      <vt:lpstr>Dataset – L1000</vt:lpstr>
      <vt:lpstr>Dataset – L1000</vt:lpstr>
      <vt:lpstr>Dataset – Single Cells</vt:lpstr>
      <vt:lpstr>Work plan and timeline</vt:lpstr>
      <vt:lpstr>Why Graph Nets: modeling of the ‘network target’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68</cp:revision>
  <dcterms:created xsi:type="dcterms:W3CDTF">2019-12-28T01:33:35Z</dcterms:created>
  <dcterms:modified xsi:type="dcterms:W3CDTF">2019-12-31T06:43:39Z</dcterms:modified>
</cp:coreProperties>
</file>