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94" r:id="rId7"/>
    <p:sldId id="320" r:id="rId8"/>
    <p:sldId id="321" r:id="rId9"/>
    <p:sldId id="322" r:id="rId10"/>
    <p:sldId id="270" r:id="rId11"/>
    <p:sldId id="271" r:id="rId12"/>
    <p:sldId id="272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23" r:id="rId35"/>
    <p:sldId id="324" r:id="rId36"/>
    <p:sldId id="325" r:id="rId37"/>
    <p:sldId id="326" r:id="rId38"/>
    <p:sldId id="327" r:id="rId39"/>
    <p:sldId id="328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8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Phase1：数据预处理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任务描述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从原始的西游记小说的文本中，抽取出与人物互动相关的数据。需要屏蔽与人物关系无关的文本内容，为后面的基于人物共现的分析做准备。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数据输入：西游记系列小说文集（未分词）；西游记系列小说中的人名列表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数据输出：分词后保留人名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Phase3</a:t>
            </a:r>
            <a:r>
              <a:rPr lang="zh-CN" altLang="en-US" dirty="0"/>
              <a:t>：人物关系图构建与特征归一化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Mapper</a:t>
            </a:r>
            <a:endParaRPr lang="en-US" altLang="zh-CN" dirty="0"/>
          </a:p>
          <a:p>
            <a:pPr lvl="1"/>
            <a:r>
              <a:rPr lang="zh-CN" altLang="en-US" dirty="0"/>
              <a:t>输入为</a:t>
            </a:r>
            <a:r>
              <a:rPr lang="en-US" altLang="zh-CN" dirty="0"/>
              <a:t>phase2</a:t>
            </a:r>
            <a:r>
              <a:rPr lang="zh-CN" altLang="en-US" dirty="0"/>
              <a:t>的输入：</a:t>
            </a:r>
            <a:r>
              <a:rPr lang="en-US" altLang="zh-CN" dirty="0"/>
              <a:t>key</a:t>
            </a:r>
            <a:r>
              <a:rPr lang="zh-CN" altLang="en-US" dirty="0"/>
              <a:t>为人物共现对</a:t>
            </a:r>
            <a:r>
              <a:rPr lang="en-US" altLang="zh-CN" dirty="0"/>
              <a:t>(name1, name2)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为共现次数</a:t>
            </a:r>
            <a:r>
              <a:rPr lang="en-US" altLang="zh-CN" dirty="0"/>
              <a:t>v</a:t>
            </a:r>
            <a:r>
              <a:rPr lang="zh-CN" altLang="en-US" dirty="0"/>
              <a:t>。由于</a:t>
            </a:r>
            <a:r>
              <a:rPr lang="en-US" altLang="zh-CN" dirty="0"/>
              <a:t>phase2</a:t>
            </a:r>
            <a:r>
              <a:rPr lang="zh-CN" altLang="en-US" dirty="0"/>
              <a:t>的输出是对称的，在</a:t>
            </a:r>
            <a:r>
              <a:rPr lang="en-US" altLang="zh-CN" dirty="0"/>
              <a:t>phase3</a:t>
            </a:r>
            <a:r>
              <a:rPr lang="zh-CN" altLang="en-US" dirty="0"/>
              <a:t>中可以看作是</a:t>
            </a:r>
            <a:r>
              <a:rPr lang="en-US" altLang="zh-CN" dirty="0"/>
              <a:t>name1</a:t>
            </a:r>
            <a:r>
              <a:rPr lang="zh-CN" altLang="en-US" dirty="0"/>
              <a:t>到</a:t>
            </a:r>
            <a:r>
              <a:rPr lang="en-US" altLang="zh-CN" dirty="0"/>
              <a:t>name2</a:t>
            </a:r>
            <a:r>
              <a:rPr lang="zh-CN" altLang="en-US" dirty="0"/>
              <a:t>有一条权为</a:t>
            </a:r>
            <a:r>
              <a:rPr lang="en-US" altLang="zh-CN" dirty="0"/>
              <a:t>v</a:t>
            </a:r>
            <a:r>
              <a:rPr lang="zh-CN" altLang="en-US" dirty="0"/>
              <a:t>的有向边。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中，将输入</a:t>
            </a:r>
            <a:r>
              <a:rPr lang="en-US" altLang="zh-CN" dirty="0"/>
              <a:t>key</a:t>
            </a:r>
            <a:r>
              <a:rPr lang="zh-CN" altLang="en-US" dirty="0"/>
              <a:t>中的</a:t>
            </a:r>
            <a:r>
              <a:rPr lang="en-US" altLang="zh-CN" dirty="0"/>
              <a:t>name1</a:t>
            </a:r>
            <a:r>
              <a:rPr lang="zh-CN" altLang="en-US" dirty="0"/>
              <a:t>为输出的</a:t>
            </a:r>
            <a:r>
              <a:rPr lang="en-US" altLang="zh-CN" dirty="0"/>
              <a:t>key</a:t>
            </a:r>
            <a:r>
              <a:rPr lang="zh-CN" altLang="en-US" dirty="0"/>
              <a:t>，其</a:t>
            </a:r>
            <a:r>
              <a:rPr lang="en-US" altLang="zh-CN" dirty="0"/>
              <a:t>value</a:t>
            </a:r>
            <a:r>
              <a:rPr lang="zh-CN" altLang="en-US" dirty="0"/>
              <a:t>为</a:t>
            </a:r>
            <a:r>
              <a:rPr lang="en-US" altLang="zh-CN" dirty="0"/>
              <a:t>(name2, v)</a:t>
            </a:r>
            <a:r>
              <a:rPr lang="zh-CN" altLang="en-US" dirty="0"/>
              <a:t>二元组。这样，相同的</a:t>
            </a:r>
            <a:r>
              <a:rPr lang="en-US" altLang="zh-CN" dirty="0"/>
              <a:t>name1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会交给一个</a:t>
            </a:r>
            <a:r>
              <a:rPr lang="en-US" altLang="zh-CN" dirty="0"/>
              <a:t>reduce</a:t>
            </a:r>
            <a:r>
              <a:rPr lang="zh-CN" altLang="en-US" dirty="0"/>
              <a:t>处理，表示一个节点</a:t>
            </a:r>
            <a:r>
              <a:rPr lang="en-US" altLang="zh-CN" dirty="0"/>
              <a:t>name1</a:t>
            </a:r>
            <a:r>
              <a:rPr lang="zh-CN" altLang="en-US" dirty="0"/>
              <a:t>的所有出边。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Phase3</a:t>
            </a:r>
            <a:r>
              <a:rPr lang="zh-CN" altLang="en-US" dirty="0"/>
              <a:t>：人物关系图构建与特征归一化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Reducer</a:t>
            </a:r>
            <a:endParaRPr lang="en-US" altLang="zh-CN" dirty="0"/>
          </a:p>
          <a:p>
            <a:pPr lvl="1"/>
            <a:r>
              <a:rPr lang="zh-CN" altLang="en-US" dirty="0"/>
              <a:t>输入为</a:t>
            </a:r>
            <a:r>
              <a:rPr lang="en-US" altLang="zh-CN" dirty="0"/>
              <a:t>name1, [(name2, v)]</a:t>
            </a:r>
            <a:r>
              <a:rPr lang="zh-CN" altLang="en-US" dirty="0"/>
              <a:t>，</a:t>
            </a:r>
            <a:r>
              <a:rPr lang="en-US" altLang="zh-CN" dirty="0"/>
              <a:t>name1</a:t>
            </a:r>
            <a:r>
              <a:rPr lang="zh-CN" altLang="en-US" dirty="0"/>
              <a:t>为正在处理的节点，</a:t>
            </a:r>
            <a:r>
              <a:rPr lang="en-US" altLang="zh-CN" dirty="0"/>
              <a:t>[(name2, v)]</a:t>
            </a:r>
            <a:r>
              <a:rPr lang="zh-CN" altLang="en-US" dirty="0"/>
              <a:t>为该节点的出边的列表，这也就是我们所要的邻接表的一行。此外，对于每一行，还需要将边权归一化。这只需要先求出当前节点的共现次数总数</a:t>
            </a:r>
            <a:r>
              <a:rPr lang="en-US" altLang="zh-CN" dirty="0"/>
              <a:t>n</a:t>
            </a:r>
            <a:r>
              <a:rPr lang="zh-CN" altLang="en-US" dirty="0"/>
              <a:t>，再将每个边权都除以</a:t>
            </a:r>
            <a:r>
              <a:rPr lang="en-US" altLang="zh-CN" dirty="0"/>
              <a:t>n</a:t>
            </a:r>
            <a:r>
              <a:rPr lang="zh-CN" altLang="en-US" dirty="0"/>
              <a:t>即可。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任务描述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根据任务三构建的人物关系图，计算每个任务的PageRank值，从而定量分析小说的主角。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数据输入：任务三构建的任务关系图，即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唐僧	[悟空, 0.5|八戒, 0.5]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悟空	[唐僧, 0.33333|八戒,0.66666]                                                            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八戒	[唐僧, 0.33333|悟空,0.66666]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数据输出：每个人物的PageRank值，按照PageRank值降序排列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算法原理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通常PageRank算法有两种模型：简化模型和随机浏览模型，在网页浏览模型中，可能出现某个网络结点出度为</a:t>
            </a:r>
            <a:r>
              <a:rPr lang="en-US" altLang="zh-CN"/>
              <a:t>0</a:t>
            </a:r>
            <a:r>
              <a:rPr lang="zh-CN" altLang="en-US"/>
              <a:t>或者入度为</a:t>
            </a:r>
            <a:r>
              <a:rPr lang="en-US" altLang="zh-CN"/>
              <a:t>0</a:t>
            </a:r>
            <a:r>
              <a:rPr lang="zh-CN" altLang="en-US"/>
              <a:t>，而出现排名泄露或者排名下沉的现象，因此引入了阻尼系数</a:t>
            </a:r>
            <a:r>
              <a:rPr lang="en-US" altLang="zh-CN"/>
              <a:t>d</a:t>
            </a:r>
            <a:r>
              <a:rPr lang="zh-CN" altLang="en-US"/>
              <a:t>表示在某个网页上继续浏览的概率，其</a:t>
            </a:r>
            <a:r>
              <a:rPr lang="en-US" altLang="zh-CN"/>
              <a:t>PR</a:t>
            </a:r>
            <a:r>
              <a:rPr lang="zh-CN" altLang="en-US"/>
              <a:t>值计算公式如下：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但是在本实验中，人物关系是在同一个段落中是否重现，若人物</a:t>
            </a:r>
            <a:r>
              <a:rPr lang="en-US" altLang="zh-CN"/>
              <a:t>a</a:t>
            </a:r>
            <a:r>
              <a:rPr lang="zh-CN" altLang="en-US"/>
              <a:t>和人物同现则形成</a:t>
            </a:r>
            <a:r>
              <a:rPr lang="en-US" altLang="zh-CN"/>
              <a:t>&lt;a, b&gt;</a:t>
            </a:r>
            <a:r>
              <a:rPr lang="zh-CN" altLang="en-US"/>
              <a:t>和</a:t>
            </a:r>
            <a:r>
              <a:rPr lang="en-US" altLang="zh-CN"/>
              <a:t>&lt;b, a&gt;</a:t>
            </a:r>
            <a:r>
              <a:rPr lang="zh-CN" altLang="en-US"/>
              <a:t>两条边，即不会出现出度为</a:t>
            </a:r>
            <a:r>
              <a:rPr lang="en-US" altLang="zh-CN"/>
              <a:t>0</a:t>
            </a:r>
            <a:r>
              <a:rPr lang="zh-CN" altLang="en-US"/>
              <a:t>或者入度为</a:t>
            </a:r>
            <a:r>
              <a:rPr lang="en-US" altLang="zh-CN"/>
              <a:t>0</a:t>
            </a:r>
            <a:r>
              <a:rPr lang="zh-CN" altLang="en-US"/>
              <a:t>的情况，人物关系图为无向图。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因此综合考虑，选择简化模型更加合适。</a:t>
            </a:r>
            <a:endParaRPr lang="zh-CN" altLang="en-US"/>
          </a:p>
        </p:txBody>
      </p:sp>
      <p:pic>
        <p:nvPicPr>
          <p:cNvPr id="23556" name="图片 3" descr="80125f33d12ceb608fdb9daec09d9c10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74328" y="3283268"/>
            <a:ext cx="4643437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算法原理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简化模型的公式如下，对于任意网页Pi，它的PageRank值R(Pi)为：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其中Bi为所有链接到网页Pi的网页集合，Lj为网页Pj的对外链接数量。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而在本实验的任务三中构建的归一化的人物图的形式为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八戒 [唐僧, 0.33333|悟空,0.66666]，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也就是说经过归一化每个人物出边的权重都已经计算好了，即八戒给唐僧的PageRank值0.33333的贡献，给悟空0.66666的贡献。因此本实验人物i的PageRank值R(Pi)计算公式为：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665" y="2625725"/>
            <a:ext cx="2071370" cy="810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算法原理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而在本实验的任务三中构建的归一化的人物图的形式为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八戒 [唐僧, 0.33333|悟空,0.66666]，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也就是说经过归一化每个人物出边的权重都已经计算好了，即八戒给唐僧的PageRank值0.33333的贡献，给悟空0.66666的贡献。因此本实验人物i的PageRank值R(Pi)计算公式为：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其中Bi为指向人物Pi的人物列表，而Wj(Pi)表示人物Pj对人物Pi的贡献权重。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210" y="3945890"/>
            <a:ext cx="2798445" cy="650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lstStyle/>
          <a:p>
            <a:r>
              <a:rPr lang="en-US" altLang="zh-CN"/>
              <a:t>MapReduce</a:t>
            </a:r>
            <a:r>
              <a:rPr lang="zh-CN" altLang="en-US"/>
              <a:t>实现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主要分成</a:t>
            </a:r>
            <a:r>
              <a:rPr lang="en-US" altLang="zh-CN"/>
              <a:t>3</a:t>
            </a:r>
            <a:r>
              <a:rPr lang="zh-CN" altLang="en-US"/>
              <a:t>个步骤，分别对应三个类：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		步骤一：GraphBuilder，建立网页之间的超链接图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步骤二：PageRankIter，迭代计算各个网页的PageRank值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步骤三：RankViewer，按PageRank值从大到小输出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GraphBuilder类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将任务三构建的人物关系图调整成成迭代计算</a:t>
            </a:r>
            <a:r>
              <a:rPr lang="en-US" altLang="zh-CN"/>
              <a:t>PR</a:t>
            </a:r>
            <a:r>
              <a:rPr lang="zh-CN" altLang="en-US"/>
              <a:t>值需要的格式，即将：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唐僧	[悟空, 0.5|八戒, 0.5]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格式在</a:t>
            </a:r>
            <a:r>
              <a:rPr lang="en-US" altLang="zh-CN"/>
              <a:t>value</a:t>
            </a:r>
            <a:r>
              <a:rPr lang="zh-CN" altLang="en-US"/>
              <a:t>的邻接链表前设置一个初始</a:t>
            </a:r>
            <a:r>
              <a:rPr lang="en-US" altLang="zh-CN"/>
              <a:t>PR</a:t>
            </a:r>
            <a:r>
              <a:rPr lang="zh-CN" altLang="en-US"/>
              <a:t>值</a:t>
            </a:r>
            <a:r>
              <a:rPr lang="en-US" altLang="zh-CN"/>
              <a:t>1.0</a:t>
            </a:r>
            <a:r>
              <a:rPr lang="zh-CN" altLang="en-US"/>
              <a:t>，即：</a:t>
            </a:r>
            <a:br>
              <a:rPr lang="zh-CN" altLang="en-US"/>
            </a:br>
            <a:r>
              <a:rPr lang="en-US" altLang="zh-CN"/>
              <a:t>		唐僧	1.0$[悟空, 0.5|八戒, 0.5]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只需要一个</a:t>
            </a:r>
            <a:r>
              <a:rPr lang="en-US" altLang="zh-CN"/>
              <a:t>Mapper</a:t>
            </a:r>
            <a:r>
              <a:rPr lang="zh-CN" altLang="en-US"/>
              <a:t>阶段即可完成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PageRankIter类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迭代计算PR值，我们选择使用命令行参数的形式自定义想要迭代的次数，迭代指定次数后终止得到最终结果。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Mapper</a:t>
            </a:r>
            <a:r>
              <a:rPr lang="zh-CN" altLang="en-US"/>
              <a:t>阶段中，对每条记录&lt;name, PR$link_list&gt;，产生两种键值对输出：</a:t>
            </a:r>
            <a:endParaRPr lang="zh-CN" altLang="en-US"/>
          </a:p>
          <a:p>
            <a:pPr lvl="1"/>
            <a:r>
              <a:rPr lang="en-US" altLang="zh-CN"/>
              <a:t>贡献值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即遍历link_list中的每个(outName, weight)输出 &lt;outName, PR*weight&gt;，</a:t>
            </a:r>
            <a:r>
              <a:rPr lang="en-US" altLang="zh-CN">
                <a:sym typeface="+mn-ea"/>
              </a:rPr>
              <a:t>(outName, weight)</a:t>
            </a:r>
            <a:r>
              <a:rPr lang="zh-CN" altLang="en-US">
                <a:sym typeface="+mn-ea"/>
              </a:rPr>
              <a:t>之间是用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分割的。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lvl="1"/>
            <a:r>
              <a:rPr lang="en-US" altLang="zh-CN"/>
              <a:t>图的邻接关系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邻接关系</a:t>
            </a:r>
            <a:r>
              <a:rPr lang="zh-CN" altLang="en-US"/>
              <a:t>需要保存起来</a:t>
            </a:r>
            <a:r>
              <a:rPr lang="en-US" altLang="zh-CN"/>
              <a:t>用于后续的迭代</a:t>
            </a:r>
            <a:r>
              <a:rPr lang="zh-CN" altLang="en-US"/>
              <a:t>，即输出&lt;name, link_list&gt;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Phase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：基于人物关系图的 PageRank 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PageRankIter类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在迭代类的</a:t>
            </a:r>
            <a:r>
              <a:rPr lang="en-US" altLang="zh-CN"/>
              <a:t>Reducer</a:t>
            </a:r>
            <a:r>
              <a:rPr lang="zh-CN" altLang="en-US"/>
              <a:t>阶段中，会收到</a:t>
            </a:r>
            <a:r>
              <a:rPr lang="en-US" altLang="zh-CN"/>
              <a:t>Mapper</a:t>
            </a:r>
            <a:r>
              <a:rPr lang="zh-CN" altLang="en-US"/>
              <a:t>产生的两种键值对，即</a:t>
            </a:r>
            <a:r>
              <a:rPr lang="en-US" altLang="zh-CN"/>
              <a:t>PR</a:t>
            </a:r>
            <a:r>
              <a:rPr lang="zh-CN" altLang="en-US"/>
              <a:t>贡献值和邻接链表信息，需要将</a:t>
            </a:r>
            <a:r>
              <a:rPr lang="en-US" altLang="zh-CN"/>
              <a:t>PR</a:t>
            </a:r>
            <a:r>
              <a:rPr lang="zh-CN" altLang="en-US"/>
              <a:t>贡献值求和，然后拼接邻接链表再次得到形如：</a:t>
            </a:r>
            <a:r>
              <a:rPr lang="zh-CN" altLang="en-US">
                <a:sym typeface="+mn-ea"/>
              </a:rPr>
              <a:t>&lt;name, PR$link_list&gt;的结构输出，进行下一次迭代。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的首字母是否为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来区分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该键值对的值是</a:t>
            </a:r>
            <a:r>
              <a:rPr lang="en-US" altLang="zh-CN">
                <a:sym typeface="+mn-ea"/>
              </a:rPr>
              <a:t>PR</a:t>
            </a:r>
            <a:r>
              <a:rPr lang="zh-CN" altLang="en-US">
                <a:sym typeface="+mn-ea"/>
              </a:rPr>
              <a:t>贡献值还是邻接链表。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7655" y="2969895"/>
            <a:ext cx="6575425" cy="3407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 Phase1：数据预处理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使用开源分词工具</a:t>
            </a:r>
            <a:r>
              <a:rPr lang="en-US" altLang="zh-CN"/>
              <a:t>ansj_seg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利用Ansj_seg的自定义词典的功能，首先将人名列表xiyouji_name_list.txt里的所有人名都加入到用户自定义词典中，然后再去匹配。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8440" y="2855595"/>
            <a:ext cx="6594475" cy="3394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：基于人物关系图的 PageRank 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PageRankViewer类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上一步已经得到了所有人物的</a:t>
            </a:r>
            <a:r>
              <a:rPr lang="en-US" altLang="zh-CN"/>
              <a:t>PR</a:t>
            </a:r>
            <a:r>
              <a:rPr lang="zh-CN" altLang="en-US"/>
              <a:t>值，为了方便展示分析，将所有人物按照</a:t>
            </a:r>
            <a:r>
              <a:rPr lang="en-US" altLang="zh-CN"/>
              <a:t>PR</a:t>
            </a:r>
            <a:r>
              <a:rPr lang="zh-CN" altLang="en-US"/>
              <a:t>值降序排列。这里利用</a:t>
            </a:r>
            <a:r>
              <a:rPr lang="en-US" altLang="zh-CN"/>
              <a:t>MapReduce</a:t>
            </a:r>
            <a:r>
              <a:rPr lang="zh-CN" altLang="en-US"/>
              <a:t>的</a:t>
            </a:r>
            <a:r>
              <a:rPr lang="en-US" altLang="zh-CN"/>
              <a:t>Shuffle</a:t>
            </a:r>
            <a:r>
              <a:rPr lang="zh-CN" altLang="en-US"/>
              <a:t>阶段自动根据</a:t>
            </a:r>
            <a:r>
              <a:rPr lang="en-US" altLang="zh-CN"/>
              <a:t>key</a:t>
            </a:r>
            <a:r>
              <a:rPr lang="zh-CN" altLang="en-US"/>
              <a:t>排序，因此需要从&lt;name, cur_PR$link_list&gt;中提取出&lt;cur_PR, name&gt;，将</a:t>
            </a:r>
            <a:r>
              <a:rPr lang="en-US" altLang="zh-CN"/>
              <a:t>PR</a:t>
            </a:r>
            <a:r>
              <a:rPr lang="zh-CN" altLang="en-US"/>
              <a:t>值放在键上。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由于默认情况是升序排列，这里自定义了</a:t>
            </a:r>
            <a:r>
              <a:rPr lang="en-US" altLang="zh-CN"/>
              <a:t>PR</a:t>
            </a:r>
            <a:r>
              <a:rPr lang="zh-CN" altLang="en-US"/>
              <a:t>值了类型DecDoubleWritable，继承自DoubleWritable类并重载其compareTo方法，代码如下：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8440" y="4097020"/>
            <a:ext cx="5971540" cy="1960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phase3</a:t>
            </a:r>
            <a:r>
              <a:rPr lang="zh-CN" altLang="en-US" dirty="0"/>
              <a:t>得到了任务共现关系图之后，可以在此之上实现标签传播算法，通过在图的顶点上打标签，进行图顶点的聚类分析，实现</a:t>
            </a:r>
            <a:r>
              <a:rPr lang="en-US" altLang="zh-CN" dirty="0"/>
              <a:t>《</a:t>
            </a:r>
            <a:r>
              <a:rPr lang="zh-CN" altLang="en-US" dirty="0"/>
              <a:t>西游记</a:t>
            </a:r>
            <a:r>
              <a:rPr lang="en-US" altLang="zh-CN" dirty="0"/>
              <a:t>》</a:t>
            </a:r>
            <a:r>
              <a:rPr lang="zh-CN" altLang="en-US" dirty="0"/>
              <a:t>中人物关系的挖掘。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8687"/>
            <a:ext cx="10515600" cy="6063449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我们查阅资料后发现，标签传播其实是一类算法，其中有不同具体的实现版本：有半监督的、也有无监督的，这些算法各有优劣，适合于不同种类的聚类任务。在分析了我们的实验使用场景后，我们选择了下述的这种基于</a:t>
            </a:r>
            <a:r>
              <a:rPr lang="zh-CN" altLang="en-US" b="1" dirty="0"/>
              <a:t>概率矩阵的软标签半监督版本</a:t>
            </a:r>
            <a:r>
              <a:rPr lang="zh-CN" altLang="en-US" dirty="0"/>
              <a:t>的标签传播算法。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这个算法与其它的标签传播算法相比的特点是：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它是半监督的，可以人为设置少量初始的标签，结果有比较好的可解释性，利于实现本实验中的启发式的人物关系挖掘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它基于矩阵运算，具有很好的并行性，可以利用</a:t>
            </a:r>
            <a:r>
              <a:rPr lang="en-US" altLang="zh-CN" dirty="0"/>
              <a:t>MapReduce</a:t>
            </a:r>
            <a:r>
              <a:rPr lang="zh-CN" altLang="en-US" dirty="0"/>
              <a:t>框架提供很好的优化效果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4719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172254" y="1690688"/>
            <a:ext cx="3912394" cy="2159978"/>
            <a:chOff x="3759448" y="2411378"/>
            <a:chExt cx="3912394" cy="2159978"/>
          </a:xfrm>
        </p:grpSpPr>
        <p:grpSp>
          <p:nvGrpSpPr>
            <p:cNvPr id="26" name="组合 25"/>
            <p:cNvGrpSpPr/>
            <p:nvPr/>
          </p:nvGrpSpPr>
          <p:grpSpPr>
            <a:xfrm rot="5400000">
              <a:off x="4215851" y="2899227"/>
              <a:ext cx="2159978" cy="1184280"/>
              <a:chOff x="2194314" y="2091527"/>
              <a:chExt cx="2159978" cy="118428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194314" y="2563826"/>
                <a:ext cx="244929" cy="24492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575315" y="2564961"/>
                <a:ext cx="244929" cy="24492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956316" y="2563825"/>
                <a:ext cx="244929" cy="2449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37317" y="2563825"/>
                <a:ext cx="244929" cy="2449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18318" y="2564960"/>
                <a:ext cx="244929" cy="2449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109362" y="2563584"/>
                <a:ext cx="244929" cy="2449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右大括号 10"/>
              <p:cNvSpPr/>
              <p:nvPr/>
            </p:nvSpPr>
            <p:spPr>
              <a:xfrm rot="16200000" flipH="1">
                <a:off x="3043298" y="1964813"/>
                <a:ext cx="472053" cy="214993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右大括号 11"/>
              <p:cNvSpPr/>
              <p:nvPr/>
            </p:nvSpPr>
            <p:spPr>
              <a:xfrm rot="5400000" flipH="1">
                <a:off x="2284017" y="2017314"/>
                <a:ext cx="472055" cy="62048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右大括号 12"/>
              <p:cNvSpPr/>
              <p:nvPr/>
            </p:nvSpPr>
            <p:spPr>
              <a:xfrm rot="5400000" flipH="1">
                <a:off x="3424297" y="1633589"/>
                <a:ext cx="472055" cy="13879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759448" y="3380404"/>
                  <a:ext cx="860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a14:m>
                  <a:r>
                    <a:rPr lang="zh-CN" altLang="en-US" dirty="0"/>
                    <a:t>样本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48" y="3380404"/>
                  <a:ext cx="860813" cy="276999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128150" y="2598609"/>
                  <a:ext cx="1277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a14:m>
                  <a:r>
                    <a:rPr lang="zh-CN" altLang="en-US" dirty="0"/>
                    <a:t>标记样本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150" y="2598609"/>
                  <a:ext cx="1277594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8150" y="3738889"/>
                  <a:ext cx="1543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a14:m>
                  <a:r>
                    <a:rPr lang="zh-CN" altLang="en-US" dirty="0"/>
                    <a:t>未标记样本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150" y="3738889"/>
                  <a:ext cx="1543692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椭圆 17"/>
          <p:cNvSpPr/>
          <p:nvPr/>
        </p:nvSpPr>
        <p:spPr>
          <a:xfrm rot="10800000">
            <a:off x="2772533" y="5275855"/>
            <a:ext cx="244929" cy="2449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0800000">
            <a:off x="2391532" y="5274720"/>
            <a:ext cx="244929" cy="2449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0800000">
            <a:off x="2010531" y="5274720"/>
            <a:ext cx="244929" cy="2449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5400000" flipH="1">
            <a:off x="2507377" y="4296172"/>
            <a:ext cx="394240" cy="1387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382174" y="4455138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类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74" y="4455138"/>
                <a:ext cx="599523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48" t="-5494" r="-7458" b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组合 95"/>
          <p:cNvGrpSpPr/>
          <p:nvPr/>
        </p:nvGrpSpPr>
        <p:grpSpPr>
          <a:xfrm>
            <a:off x="7972826" y="2316618"/>
            <a:ext cx="1390444" cy="636290"/>
            <a:chOff x="7972826" y="2316618"/>
            <a:chExt cx="1390444" cy="636290"/>
          </a:xfrm>
        </p:grpSpPr>
        <p:sp>
          <p:nvSpPr>
            <p:cNvPr id="36" name="椭圆 35"/>
            <p:cNvSpPr/>
            <p:nvPr/>
          </p:nvSpPr>
          <p:spPr>
            <a:xfrm rot="5400000">
              <a:off x="7975338" y="231661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7972826" y="2697620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5400000">
              <a:off x="8356339" y="2322141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5400000">
              <a:off x="8353827" y="2703143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5400000">
              <a:off x="8737340" y="2326526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5400000">
              <a:off x="8734828" y="270752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5400000">
              <a:off x="9118341" y="2326977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5400000">
              <a:off x="9115829" y="2707979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010531" y="5273585"/>
            <a:ext cx="1387931" cy="246064"/>
            <a:chOff x="2010531" y="5273585"/>
            <a:chExt cx="1387931" cy="246064"/>
          </a:xfrm>
        </p:grpSpPr>
        <p:sp>
          <p:nvSpPr>
            <p:cNvPr id="17" name="椭圆 16"/>
            <p:cNvSpPr/>
            <p:nvPr/>
          </p:nvSpPr>
          <p:spPr>
            <a:xfrm rot="10800000">
              <a:off x="3153533" y="5274720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0800000">
              <a:off x="2772533" y="5274720"/>
              <a:ext cx="244929" cy="2449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10800000">
              <a:off x="2391532" y="5273585"/>
              <a:ext cx="244929" cy="2449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rot="10800000">
              <a:off x="2010531" y="5273585"/>
              <a:ext cx="244929" cy="2449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972826" y="1930028"/>
            <a:ext cx="1387931" cy="246064"/>
            <a:chOff x="2010531" y="5273585"/>
            <a:chExt cx="1387931" cy="246064"/>
          </a:xfrm>
        </p:grpSpPr>
        <p:sp>
          <p:nvSpPr>
            <p:cNvPr id="87" name="椭圆 86"/>
            <p:cNvSpPr/>
            <p:nvPr/>
          </p:nvSpPr>
          <p:spPr>
            <a:xfrm rot="10800000">
              <a:off x="3153533" y="5274720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10800000">
              <a:off x="2772533" y="5274720"/>
              <a:ext cx="244929" cy="2449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10800000">
              <a:off x="2391532" y="5273585"/>
              <a:ext cx="244929" cy="2449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10800000">
              <a:off x="2010531" y="5273585"/>
              <a:ext cx="244929" cy="2449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972826" y="3078621"/>
            <a:ext cx="1390444" cy="1408334"/>
            <a:chOff x="7972826" y="3078621"/>
            <a:chExt cx="1390444" cy="1408334"/>
          </a:xfrm>
        </p:grpSpPr>
        <p:sp>
          <p:nvSpPr>
            <p:cNvPr id="38" name="椭圆 37"/>
            <p:cNvSpPr/>
            <p:nvPr/>
          </p:nvSpPr>
          <p:spPr>
            <a:xfrm rot="5400000">
              <a:off x="7973962" y="3078621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5400000">
              <a:off x="7975097" y="3459622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5400000">
              <a:off x="7973962" y="3840623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7975338" y="4231667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5400000">
              <a:off x="8354963" y="3084144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5400000">
              <a:off x="8356098" y="346514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5400000">
              <a:off x="8354963" y="384614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5400000">
              <a:off x="8356339" y="4237190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5400000">
              <a:off x="8735964" y="3088529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5400000">
              <a:off x="8737099" y="346953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5400000">
              <a:off x="8735964" y="3850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400000">
              <a:off x="8737340" y="4241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5400000">
              <a:off x="9116965" y="3088980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rot="5400000">
              <a:off x="9118100" y="346998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rot="5400000">
              <a:off x="9116965" y="3850982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5400000">
              <a:off x="9118341" y="424202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rot="5400000">
              <a:off x="8354962" y="3465145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rot="5400000">
              <a:off x="8734828" y="3850531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rot="5400000">
              <a:off x="7972826" y="3840623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rot="5400000">
              <a:off x="9117205" y="4242026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7866056" y="2217398"/>
            <a:ext cx="1621014" cy="7999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866056" y="3040644"/>
            <a:ext cx="1621014" cy="1564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6405194" y="2458111"/>
                <a:ext cx="1221297" cy="27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dirty="0"/>
                  <a:t>标记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94" y="2458111"/>
                <a:ext cx="1221297" cy="278153"/>
              </a:xfrm>
              <a:prstGeom prst="rect">
                <a:avLst/>
              </a:prstGeom>
              <a:blipFill rotWithShape="1">
                <a:blip r:embed="rId5"/>
                <a:stretch>
                  <a:fillRect l="-48" t="-9" r="12" b="-34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096001" y="3606680"/>
                <a:ext cx="1600296" cy="27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dirty="0"/>
                  <a:t>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606680"/>
                <a:ext cx="1600296" cy="278153"/>
              </a:xfrm>
              <a:prstGeom prst="rect">
                <a:avLst/>
              </a:prstGeom>
              <a:blipFill rotWithShape="1">
                <a:blip r:embed="rId6"/>
                <a:stretch>
                  <a:fillRect t="-185" r="6" b="-34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8056489" y="4895439"/>
                <a:ext cx="1304268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89" y="4895439"/>
                <a:ext cx="1304268" cy="278153"/>
              </a:xfrm>
              <a:prstGeom prst="rect">
                <a:avLst/>
              </a:prstGeom>
              <a:blipFill rotWithShape="1">
                <a:blip r:embed="rId7"/>
                <a:stretch>
                  <a:fillRect l="-19" t="-81" r="-2223" b="-34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4719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6661652" y="2349275"/>
            <a:ext cx="1390444" cy="636290"/>
            <a:chOff x="7972826" y="2316618"/>
            <a:chExt cx="1390444" cy="636290"/>
          </a:xfrm>
        </p:grpSpPr>
        <p:sp>
          <p:nvSpPr>
            <p:cNvPr id="36" name="椭圆 35"/>
            <p:cNvSpPr/>
            <p:nvPr/>
          </p:nvSpPr>
          <p:spPr>
            <a:xfrm rot="5400000">
              <a:off x="7975338" y="231661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7972826" y="2697620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5400000">
              <a:off x="8356339" y="2322141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5400000">
              <a:off x="8353827" y="2703143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5400000">
              <a:off x="8737340" y="2326526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5400000">
              <a:off x="8734828" y="270752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5400000">
              <a:off x="9118341" y="2326977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5400000">
              <a:off x="9115829" y="2707979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661652" y="1962685"/>
            <a:ext cx="1387931" cy="246064"/>
            <a:chOff x="2010531" y="5273585"/>
            <a:chExt cx="1387931" cy="246064"/>
          </a:xfrm>
        </p:grpSpPr>
        <p:sp>
          <p:nvSpPr>
            <p:cNvPr id="87" name="椭圆 86"/>
            <p:cNvSpPr/>
            <p:nvPr/>
          </p:nvSpPr>
          <p:spPr>
            <a:xfrm rot="10800000">
              <a:off x="3153533" y="5274720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10800000">
              <a:off x="2772533" y="5274720"/>
              <a:ext cx="244929" cy="2449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10800000">
              <a:off x="2391532" y="5273585"/>
              <a:ext cx="244929" cy="2449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10800000">
              <a:off x="2010531" y="5273585"/>
              <a:ext cx="244929" cy="2449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661652" y="3111278"/>
            <a:ext cx="1390444" cy="1408334"/>
            <a:chOff x="7972826" y="3078621"/>
            <a:chExt cx="1390444" cy="1408334"/>
          </a:xfrm>
        </p:grpSpPr>
        <p:sp>
          <p:nvSpPr>
            <p:cNvPr id="38" name="椭圆 37"/>
            <p:cNvSpPr/>
            <p:nvPr/>
          </p:nvSpPr>
          <p:spPr>
            <a:xfrm rot="5400000">
              <a:off x="7973962" y="3078621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5400000">
              <a:off x="7975097" y="3459622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5400000">
              <a:off x="7973962" y="3840623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7975338" y="4231667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5400000">
              <a:off x="8354963" y="3084144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5400000">
              <a:off x="8356098" y="346514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5400000">
              <a:off x="8354963" y="384614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5400000">
              <a:off x="8356339" y="4237190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5400000">
              <a:off x="8735964" y="3088529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5400000">
              <a:off x="8737099" y="346953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5400000">
              <a:off x="8735964" y="3850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400000">
              <a:off x="8737340" y="4241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5400000">
              <a:off x="9116965" y="3088980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rot="5400000">
              <a:off x="9118100" y="346998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rot="5400000">
              <a:off x="9116965" y="3850982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5400000">
              <a:off x="9118341" y="424202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rot="5400000">
              <a:off x="8354962" y="3465145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rot="5400000">
              <a:off x="8734828" y="3850531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rot="5400000">
              <a:off x="7972826" y="3840623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rot="5400000">
              <a:off x="9117205" y="4242026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6554882" y="2250055"/>
            <a:ext cx="1621014" cy="7999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554882" y="3073301"/>
            <a:ext cx="1621014" cy="1564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5094020" y="2490768"/>
                <a:ext cx="1221297" cy="27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dirty="0"/>
                  <a:t>标记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20" y="2490768"/>
                <a:ext cx="1221297" cy="278153"/>
              </a:xfrm>
              <a:prstGeom prst="rect">
                <a:avLst/>
              </a:prstGeom>
              <a:blipFill rotWithShape="1">
                <a:blip r:embed="rId1"/>
                <a:stretch>
                  <a:fillRect l="-4" t="-107" r="20" b="-34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4784827" y="3639337"/>
                <a:ext cx="1600296" cy="27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dirty="0"/>
                  <a:t>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27" y="3639337"/>
                <a:ext cx="1600296" cy="278153"/>
              </a:xfrm>
              <a:prstGeom prst="rect">
                <a:avLst/>
              </a:prstGeom>
              <a:blipFill rotWithShape="1">
                <a:blip r:embed="rId2"/>
                <a:stretch>
                  <a:fillRect l="-6" t="-55" r="12" b="-34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6745315" y="4928096"/>
                <a:ext cx="1304268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315" y="4928096"/>
                <a:ext cx="1304268" cy="278153"/>
              </a:xfrm>
              <a:prstGeom prst="rect">
                <a:avLst/>
              </a:prstGeom>
              <a:blipFill rotWithShape="1">
                <a:blip r:embed="rId3"/>
                <a:stretch>
                  <a:fillRect l="-26" t="-178" r="-2215" b="-3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252899" y="2357310"/>
            <a:ext cx="2161327" cy="2192635"/>
            <a:chOff x="1696734" y="2251819"/>
            <a:chExt cx="2161327" cy="2192635"/>
          </a:xfrm>
        </p:grpSpPr>
        <p:sp>
          <p:nvSpPr>
            <p:cNvPr id="105" name="椭圆 104"/>
            <p:cNvSpPr/>
            <p:nvPr/>
          </p:nvSpPr>
          <p:spPr>
            <a:xfrm rot="5400000">
              <a:off x="1698100" y="2251819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 rot="5400000">
              <a:off x="1696964" y="2665478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 rot="5400000">
              <a:off x="1698100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 rot="5400000">
              <a:off x="1698100" y="3427480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 rot="5400000">
              <a:off x="1696734" y="3808481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 rot="5400000">
              <a:off x="1698341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 rot="5400000">
              <a:off x="2091651" y="225181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 rot="5400000">
              <a:off x="2090747" y="2665478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 rot="5400000">
              <a:off x="2091883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 rot="5400000">
              <a:off x="2091883" y="3427480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rot="5400000">
              <a:off x="2090748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 rot="5400000">
              <a:off x="2092125" y="4199525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 rot="5400000">
              <a:off x="2486805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 rot="5400000">
              <a:off x="2485670" y="2665478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 rot="5400000">
              <a:off x="2486575" y="304647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 rot="5400000">
              <a:off x="2486806" y="3427480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 rot="5400000">
              <a:off x="2485671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 rot="5400000">
              <a:off x="2486816" y="4199525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 rot="5400000">
              <a:off x="2847930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 rot="5400000">
              <a:off x="2846795" y="2665478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 rot="5400000">
              <a:off x="2847931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 rot="5400000">
              <a:off x="2847932" y="3427480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 rot="5400000">
              <a:off x="2846796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 rot="5400000">
              <a:off x="2848172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5400000">
              <a:off x="3235436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5400000">
              <a:off x="3234302" y="2665478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5400000">
              <a:off x="3235437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5400000">
              <a:off x="3235437" y="3427480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5400000">
              <a:off x="3234302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5400000">
              <a:off x="3235678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5400000">
              <a:off x="3612890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5400000">
              <a:off x="3611755" y="2665478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5400000">
              <a:off x="3612891" y="3046479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5400000">
              <a:off x="3612660" y="3427480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5400000">
              <a:off x="3611756" y="3808481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5400000">
              <a:off x="3613132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5400000">
              <a:off x="1697326" y="2665478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5400000">
              <a:off x="2848292" y="225181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5400000">
              <a:off x="2848534" y="4199525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5400000">
              <a:off x="3235799" y="304647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/>
              <p:cNvSpPr txBox="1"/>
              <p:nvPr/>
            </p:nvSpPr>
            <p:spPr>
              <a:xfrm>
                <a:off x="1726619" y="4929704"/>
                <a:ext cx="1071640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概率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19" y="4929704"/>
                <a:ext cx="1071640" cy="278153"/>
              </a:xfrm>
              <a:prstGeom prst="rect">
                <a:avLst/>
              </a:prstGeom>
              <a:blipFill rotWithShape="1">
                <a:blip r:embed="rId4"/>
                <a:stretch>
                  <a:fillRect l="-5" t="-72" r="-3276" b="-34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38200" y="2382076"/>
            <a:ext cx="246306" cy="2159977"/>
            <a:chOff x="5903725" y="-1265473"/>
            <a:chExt cx="246306" cy="2159977"/>
          </a:xfrm>
        </p:grpSpPr>
        <p:sp>
          <p:nvSpPr>
            <p:cNvPr id="166" name="椭圆 165"/>
            <p:cNvSpPr/>
            <p:nvPr/>
          </p:nvSpPr>
          <p:spPr>
            <a:xfrm rot="5400000">
              <a:off x="5904860" y="-1265473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5400000">
              <a:off x="5903725" y="-884472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5400000">
              <a:off x="5904861" y="-50347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5400000">
              <a:off x="5904861" y="-12247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 rot="5400000">
              <a:off x="5903726" y="258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 rot="5400000">
              <a:off x="5905102" y="649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2214491" y="1015581"/>
            <a:ext cx="246306" cy="2159977"/>
            <a:chOff x="5903725" y="-1265473"/>
            <a:chExt cx="246306" cy="2159977"/>
          </a:xfrm>
        </p:grpSpPr>
        <p:sp>
          <p:nvSpPr>
            <p:cNvPr id="176" name="椭圆 175"/>
            <p:cNvSpPr/>
            <p:nvPr/>
          </p:nvSpPr>
          <p:spPr>
            <a:xfrm rot="5400000">
              <a:off x="5904860" y="-1265473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 rot="5400000">
              <a:off x="5903725" y="-884472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 rot="5400000">
              <a:off x="5904861" y="-50347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 rot="5400000">
              <a:off x="5904861" y="-12247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 rot="5400000">
              <a:off x="5903726" y="258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 rot="5400000">
              <a:off x="5905102" y="649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矩形 181"/>
          <p:cNvSpPr/>
          <p:nvPr/>
        </p:nvSpPr>
        <p:spPr>
          <a:xfrm>
            <a:off x="1158277" y="2280448"/>
            <a:ext cx="2453258" cy="24236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/>
              <p:cNvSpPr txBox="1"/>
              <p:nvPr/>
            </p:nvSpPr>
            <p:spPr>
              <a:xfrm>
                <a:off x="4004354" y="3254673"/>
                <a:ext cx="38632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54" y="3254673"/>
                <a:ext cx="386324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11" t="-61" r="75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/>
              <p:cNvSpPr txBox="1"/>
              <p:nvPr/>
            </p:nvSpPr>
            <p:spPr>
              <a:xfrm>
                <a:off x="8580661" y="3250071"/>
                <a:ext cx="284616" cy="494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85" name="文本框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661" y="3250071"/>
                <a:ext cx="284616" cy="494174"/>
              </a:xfrm>
              <a:prstGeom prst="rect">
                <a:avLst/>
              </a:prstGeom>
              <a:blipFill rotWithShape="1">
                <a:blip r:embed="rId6"/>
                <a:stretch>
                  <a:fillRect l="-190" t="-29" r="-6455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组合 185"/>
          <p:cNvGrpSpPr/>
          <p:nvPr/>
        </p:nvGrpSpPr>
        <p:grpSpPr>
          <a:xfrm>
            <a:off x="9377636" y="2354714"/>
            <a:ext cx="1390444" cy="636290"/>
            <a:chOff x="7972826" y="2316618"/>
            <a:chExt cx="1390444" cy="636290"/>
          </a:xfrm>
        </p:grpSpPr>
        <p:sp>
          <p:nvSpPr>
            <p:cNvPr id="187" name="椭圆 186"/>
            <p:cNvSpPr/>
            <p:nvPr/>
          </p:nvSpPr>
          <p:spPr>
            <a:xfrm rot="5400000">
              <a:off x="7975338" y="231661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 rot="5400000">
              <a:off x="7972826" y="2697620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 rot="5400000">
              <a:off x="8356339" y="2322141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 rot="5400000">
              <a:off x="8353827" y="2703143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 rot="5400000">
              <a:off x="8737340" y="2326526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 rot="5400000">
              <a:off x="8734828" y="270752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 rot="5400000">
              <a:off x="9118341" y="2326977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 rot="5400000">
              <a:off x="9115829" y="2707979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9377636" y="1968124"/>
            <a:ext cx="1387931" cy="246064"/>
            <a:chOff x="2010531" y="5273585"/>
            <a:chExt cx="1387931" cy="246064"/>
          </a:xfrm>
        </p:grpSpPr>
        <p:sp>
          <p:nvSpPr>
            <p:cNvPr id="196" name="椭圆 195"/>
            <p:cNvSpPr/>
            <p:nvPr/>
          </p:nvSpPr>
          <p:spPr>
            <a:xfrm rot="10800000">
              <a:off x="3153533" y="5274720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 rot="10800000">
              <a:off x="2772533" y="5274720"/>
              <a:ext cx="244929" cy="2449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 rot="10800000">
              <a:off x="2391532" y="5273585"/>
              <a:ext cx="244929" cy="2449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 rot="10800000">
              <a:off x="2010531" y="5273585"/>
              <a:ext cx="244929" cy="2449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 rot="5400000">
            <a:off x="9377633" y="3115456"/>
            <a:ext cx="1390444" cy="1408334"/>
            <a:chOff x="7972826" y="3078621"/>
            <a:chExt cx="1390444" cy="1408334"/>
          </a:xfrm>
        </p:grpSpPr>
        <p:sp>
          <p:nvSpPr>
            <p:cNvPr id="201" name="椭圆 200"/>
            <p:cNvSpPr/>
            <p:nvPr/>
          </p:nvSpPr>
          <p:spPr>
            <a:xfrm rot="5400000">
              <a:off x="7973962" y="3078621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 rot="5400000">
              <a:off x="7975097" y="3459622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 rot="5400000">
              <a:off x="7973962" y="3840623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 rot="5400000">
              <a:off x="7975338" y="4231667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 rot="5400000">
              <a:off x="8354963" y="3084144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 rot="5400000">
              <a:off x="8356098" y="346514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 rot="5400000">
              <a:off x="8354963" y="384614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 rot="5400000">
              <a:off x="8356339" y="4237190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 rot="5400000">
              <a:off x="8735964" y="3088529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 rot="5400000">
              <a:off x="8737099" y="346953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 rot="5400000">
              <a:off x="8735964" y="3850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 rot="5400000">
              <a:off x="8737340" y="4241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 rot="5400000">
              <a:off x="9116965" y="3088980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 rot="5400000">
              <a:off x="9118100" y="346998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 rot="5400000">
              <a:off x="9116965" y="3850982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 rot="5400000">
              <a:off x="9118341" y="424202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 rot="5400000">
              <a:off x="8354962" y="3465145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 rot="5400000">
              <a:off x="8734828" y="3850531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 rot="5400000">
              <a:off x="7972826" y="3840623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 rot="5400000">
              <a:off x="9117205" y="4242026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1" name="矩形 220"/>
          <p:cNvSpPr/>
          <p:nvPr/>
        </p:nvSpPr>
        <p:spPr>
          <a:xfrm>
            <a:off x="9270866" y="2255494"/>
            <a:ext cx="1621014" cy="7999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9270866" y="3078740"/>
            <a:ext cx="1621014" cy="1564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/>
              <p:cNvSpPr txBox="1"/>
              <p:nvPr/>
            </p:nvSpPr>
            <p:spPr>
              <a:xfrm>
                <a:off x="9461299" y="4933535"/>
                <a:ext cx="1354538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299" y="4933535"/>
                <a:ext cx="1354538" cy="278153"/>
              </a:xfrm>
              <a:prstGeom prst="rect">
                <a:avLst/>
              </a:prstGeom>
              <a:blipFill rotWithShape="1">
                <a:blip r:embed="rId7"/>
                <a:stretch>
                  <a:fillRect l="-32" t="-79" r="-2775" b="-34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迭代算法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463236" y="2536385"/>
            <a:ext cx="1390444" cy="636290"/>
            <a:chOff x="7972826" y="2316618"/>
            <a:chExt cx="1390444" cy="636290"/>
          </a:xfrm>
        </p:grpSpPr>
        <p:sp>
          <p:nvSpPr>
            <p:cNvPr id="7" name="椭圆 6"/>
            <p:cNvSpPr/>
            <p:nvPr/>
          </p:nvSpPr>
          <p:spPr>
            <a:xfrm rot="5400000">
              <a:off x="7975338" y="231661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5400000">
              <a:off x="7972826" y="2697620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5400000">
              <a:off x="8356339" y="2322141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5400000">
              <a:off x="8353827" y="2703143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5400000">
              <a:off x="8737340" y="2326526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5400000">
              <a:off x="8734828" y="2707528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9118341" y="2326977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5400000">
              <a:off x="9115829" y="2707979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63236" y="2149795"/>
            <a:ext cx="1387931" cy="246064"/>
            <a:chOff x="2010531" y="5273585"/>
            <a:chExt cx="1387931" cy="246064"/>
          </a:xfrm>
        </p:grpSpPr>
        <p:sp>
          <p:nvSpPr>
            <p:cNvPr id="16" name="椭圆 15"/>
            <p:cNvSpPr/>
            <p:nvPr/>
          </p:nvSpPr>
          <p:spPr>
            <a:xfrm rot="10800000">
              <a:off x="3153533" y="5274720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2772533" y="5274720"/>
              <a:ext cx="244929" cy="2449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2391532" y="5273585"/>
              <a:ext cx="244929" cy="2449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0800000">
              <a:off x="2010531" y="5273585"/>
              <a:ext cx="244929" cy="2449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5400000">
            <a:off x="8463233" y="3297127"/>
            <a:ext cx="1390444" cy="1408334"/>
            <a:chOff x="7972826" y="3078621"/>
            <a:chExt cx="1390444" cy="1408334"/>
          </a:xfrm>
        </p:grpSpPr>
        <p:sp>
          <p:nvSpPr>
            <p:cNvPr id="21" name="椭圆 20"/>
            <p:cNvSpPr/>
            <p:nvPr/>
          </p:nvSpPr>
          <p:spPr>
            <a:xfrm rot="5400000">
              <a:off x="7973962" y="3078621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5400000">
              <a:off x="7975097" y="3459622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5400000">
              <a:off x="7973962" y="3840623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5400000">
              <a:off x="7975338" y="4231667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5400000">
              <a:off x="8354963" y="3084144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5400000">
              <a:off x="8356098" y="346514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8354963" y="384614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8356339" y="4237190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8735964" y="3088529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8737099" y="346953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8735964" y="3850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5400000">
              <a:off x="8737340" y="4241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9116965" y="3088980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9118100" y="346998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9116965" y="3850982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5400000">
              <a:off x="9118341" y="4242026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8354962" y="3465145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5400000">
              <a:off x="8734828" y="3850531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5400000">
              <a:off x="7972826" y="3840623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5400000">
              <a:off x="9117205" y="4242026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8356466" y="2437165"/>
            <a:ext cx="1621014" cy="7999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56466" y="3260411"/>
            <a:ext cx="1621014" cy="1564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8546899" y="5115206"/>
                <a:ext cx="1304268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899" y="5115206"/>
                <a:ext cx="1304268" cy="278153"/>
              </a:xfrm>
              <a:prstGeom prst="rect">
                <a:avLst/>
              </a:prstGeom>
              <a:blipFill rotWithShape="1">
                <a:blip r:embed="rId1"/>
                <a:stretch>
                  <a:fillRect l="-33" t="-101" r="-2208" b="-34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7992188" y="2523316"/>
            <a:ext cx="246306" cy="2159977"/>
            <a:chOff x="5903725" y="-1265473"/>
            <a:chExt cx="246306" cy="2159977"/>
          </a:xfrm>
        </p:grpSpPr>
        <p:sp>
          <p:nvSpPr>
            <p:cNvPr id="45" name="椭圆 44"/>
            <p:cNvSpPr/>
            <p:nvPr/>
          </p:nvSpPr>
          <p:spPr>
            <a:xfrm rot="5400000">
              <a:off x="5904860" y="-1265473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5400000">
              <a:off x="5903725" y="-884472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5400000">
              <a:off x="5904861" y="-50347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5400000">
              <a:off x="5904861" y="-12247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5400000">
              <a:off x="5903726" y="258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5905102" y="649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8361504" y="3259947"/>
            <a:ext cx="1621014" cy="38259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763073" y="3253473"/>
            <a:ext cx="429507" cy="3928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连接符: 曲线 54"/>
          <p:cNvCxnSpPr>
            <a:stCxn id="47" idx="4"/>
            <a:endCxn id="18" idx="5"/>
          </p:cNvCxnSpPr>
          <p:nvPr/>
        </p:nvCxnSpPr>
        <p:spPr>
          <a:xfrm rot="10800000" flipH="1">
            <a:off x="7993324" y="2185665"/>
            <a:ext cx="886782" cy="1222119"/>
          </a:xfrm>
          <a:prstGeom prst="curvedConnector4">
            <a:avLst>
              <a:gd name="adj1" fmla="val -25779"/>
              <a:gd name="adj2" fmla="val 121640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7" y="2823085"/>
            <a:ext cx="4506293" cy="192675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28" y="5498985"/>
            <a:ext cx="5486875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并行化优化</a:t>
            </a:r>
            <a:endParaRPr lang="en-US" altLang="zh-CN" dirty="0"/>
          </a:p>
          <a:p>
            <a:pPr lvl="1"/>
            <a:r>
              <a:rPr lang="zh-CN" altLang="en-US" dirty="0"/>
              <a:t>由矩阵乘法的定义，每一轮迭代得到的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P(</a:t>
            </a:r>
            <a:r>
              <a:rPr lang="en-US" altLang="zh-CN" dirty="0" err="1"/>
              <a:t>i</a:t>
            </a:r>
            <a:r>
              <a:rPr lang="en-US" altLang="zh-CN" dirty="0"/>
              <a:t>,-)</a:t>
            </a:r>
            <a:r>
              <a:rPr lang="zh-CN" altLang="en-US" dirty="0"/>
              <a:t>和</a:t>
            </a:r>
            <a:r>
              <a:rPr lang="en-US" altLang="zh-CN" dirty="0"/>
              <a:t>F(-,j)</a:t>
            </a:r>
            <a:r>
              <a:rPr lang="zh-CN" altLang="en-US" dirty="0"/>
              <a:t>的点积，这样每个元素的计算都是独立的，可以并行计算。每次计算涉及</a:t>
            </a:r>
            <a:r>
              <a:rPr lang="en-US" altLang="zh-CN" dirty="0"/>
              <a:t>P</a:t>
            </a:r>
            <a:r>
              <a:rPr lang="zh-CN" altLang="en-US" dirty="0"/>
              <a:t>和上一次迭代的</a:t>
            </a:r>
            <a:r>
              <a:rPr lang="en-US" altLang="zh-CN" dirty="0"/>
              <a:t>F</a:t>
            </a:r>
            <a:r>
              <a:rPr lang="zh-CN" altLang="en-US" dirty="0"/>
              <a:t>两个数据，由于</a:t>
            </a:r>
            <a:r>
              <a:rPr lang="en-US" altLang="zh-CN" dirty="0"/>
              <a:t>P</a:t>
            </a:r>
            <a:r>
              <a:rPr lang="zh-CN" altLang="en-US" dirty="0"/>
              <a:t>是在整个算法中固定的，而</a:t>
            </a:r>
            <a:r>
              <a:rPr lang="en-US" altLang="zh-CN" dirty="0"/>
              <a:t>F</a:t>
            </a:r>
            <a:r>
              <a:rPr lang="zh-CN" altLang="en-US" dirty="0"/>
              <a:t>会随着每次迭代改变，因此这里我们设计将</a:t>
            </a:r>
            <a:r>
              <a:rPr lang="en-US" altLang="zh-CN" dirty="0"/>
              <a:t>P</a:t>
            </a:r>
            <a:r>
              <a:rPr lang="zh-CN" altLang="en-US" dirty="0"/>
              <a:t>作为每个</a:t>
            </a:r>
            <a:r>
              <a:rPr lang="en-US" altLang="zh-CN" dirty="0"/>
              <a:t>Mapper</a:t>
            </a:r>
            <a:r>
              <a:rPr lang="zh-CN" altLang="en-US" dirty="0"/>
              <a:t>拥有一份的数据，而将</a:t>
            </a:r>
            <a:r>
              <a:rPr lang="en-US" altLang="zh-CN" dirty="0"/>
              <a:t>F</a:t>
            </a:r>
            <a:r>
              <a:rPr lang="zh-CN" altLang="en-US" dirty="0"/>
              <a:t>矩阵</a:t>
            </a:r>
            <a:r>
              <a:rPr lang="zh-CN" altLang="en-US" b="1" dirty="0"/>
              <a:t>按列</a:t>
            </a:r>
            <a:r>
              <a:rPr lang="zh-CN" altLang="en-US" dirty="0"/>
              <a:t>切分，分配给不同的</a:t>
            </a:r>
            <a:r>
              <a:rPr lang="en-US" altLang="zh-CN" dirty="0"/>
              <a:t>Mapper</a:t>
            </a:r>
            <a:r>
              <a:rPr lang="zh-CN" altLang="en-US" dirty="0"/>
              <a:t>节点并行处理。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grpSp>
        <p:nvGrpSpPr>
          <p:cNvPr id="99" name="组合 98"/>
          <p:cNvGrpSpPr/>
          <p:nvPr/>
        </p:nvGrpSpPr>
        <p:grpSpPr>
          <a:xfrm>
            <a:off x="5964597" y="2113748"/>
            <a:ext cx="262805" cy="2544287"/>
            <a:chOff x="7744781" y="2295754"/>
            <a:chExt cx="262805" cy="2544287"/>
          </a:xfrm>
        </p:grpSpPr>
        <p:sp>
          <p:nvSpPr>
            <p:cNvPr id="11" name="椭圆 10"/>
            <p:cNvSpPr/>
            <p:nvPr/>
          </p:nvSpPr>
          <p:spPr>
            <a:xfrm rot="5400000">
              <a:off x="7747294" y="2691645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5400000">
              <a:off x="7744782" y="3072647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7744781" y="2295754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0800000">
              <a:off x="7756236" y="3452109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7750713" y="3833110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0800000">
              <a:off x="7762657" y="421411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0800000">
              <a:off x="7762206" y="4595112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5088604" y="5038204"/>
                <a:ext cx="2075055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04" y="5038204"/>
                <a:ext cx="2075055" cy="278153"/>
              </a:xfrm>
              <a:prstGeom prst="rect">
                <a:avLst/>
              </a:prstGeom>
              <a:blipFill rotWithShape="1">
                <a:blip r:embed="rId1"/>
                <a:stretch>
                  <a:fillRect l="-17" t="-41" r="-1244" b="-3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2086071" y="2419213"/>
            <a:ext cx="2161327" cy="2192635"/>
            <a:chOff x="1696734" y="2251819"/>
            <a:chExt cx="2161327" cy="2192635"/>
          </a:xfrm>
        </p:grpSpPr>
        <p:sp>
          <p:nvSpPr>
            <p:cNvPr id="43" name="椭圆 42"/>
            <p:cNvSpPr/>
            <p:nvPr/>
          </p:nvSpPr>
          <p:spPr>
            <a:xfrm rot="5400000">
              <a:off x="1698100" y="2251819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5400000">
              <a:off x="1696964" y="2665478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5400000">
              <a:off x="1698100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5400000">
              <a:off x="1698100" y="3427480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5400000">
              <a:off x="1696734" y="3808481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5400000">
              <a:off x="1698341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5400000">
              <a:off x="2091651" y="225181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2090747" y="2665478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2091883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2091883" y="3427480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2090748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2092125" y="4199525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5400000">
              <a:off x="2486805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5400000">
              <a:off x="2485670" y="2665478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5400000">
              <a:off x="2486575" y="304647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2486806" y="3427480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2485671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2486816" y="4199525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2847930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5400000">
              <a:off x="2846795" y="2665478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5400000">
              <a:off x="2847931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5400000">
              <a:off x="2847932" y="3427480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5400000">
              <a:off x="2846796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5400000">
              <a:off x="2848172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5400000">
              <a:off x="3235436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5400000">
              <a:off x="3234302" y="2665478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5400000">
              <a:off x="3235437" y="304647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5400000">
              <a:off x="3235437" y="3427480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5400000">
              <a:off x="3234302" y="3808481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5400000">
              <a:off x="3235678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5400000">
              <a:off x="3612890" y="2251819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400000">
              <a:off x="3611755" y="2665478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5400000">
              <a:off x="3612891" y="3046479"/>
              <a:ext cx="244929" cy="244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5400000">
              <a:off x="3612660" y="3427480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5400000">
              <a:off x="3611756" y="3808481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5400000">
              <a:off x="3613132" y="4199525"/>
              <a:ext cx="244929" cy="2449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rot="5400000">
              <a:off x="1697326" y="2665478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rot="5400000">
              <a:off x="2848292" y="225181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5400000">
              <a:off x="2848534" y="4199525"/>
              <a:ext cx="244929" cy="244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5400000">
              <a:off x="3235799" y="3046479"/>
              <a:ext cx="244929" cy="2449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2062571" y="5041974"/>
                <a:ext cx="2070375" cy="278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对概率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每一行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71" y="5041974"/>
                <a:ext cx="2070375" cy="278410"/>
              </a:xfrm>
              <a:prstGeom prst="rect">
                <a:avLst/>
              </a:prstGeom>
              <a:blipFill rotWithShape="1">
                <a:blip r:embed="rId2"/>
                <a:stretch>
                  <a:fillRect l="-4" t="-27" r="-1117" b="-34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1671372" y="2443979"/>
            <a:ext cx="246306" cy="2159977"/>
            <a:chOff x="5903725" y="-1265473"/>
            <a:chExt cx="246306" cy="2159977"/>
          </a:xfrm>
        </p:grpSpPr>
        <p:sp>
          <p:nvSpPr>
            <p:cNvPr id="85" name="椭圆 84"/>
            <p:cNvSpPr/>
            <p:nvPr/>
          </p:nvSpPr>
          <p:spPr>
            <a:xfrm rot="5400000">
              <a:off x="5904860" y="-1265473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rot="5400000">
              <a:off x="5903725" y="-884472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rot="5400000">
              <a:off x="5904861" y="-50347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904861" y="-12247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5903726" y="258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5905102" y="649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16200000">
            <a:off x="3047663" y="1077484"/>
            <a:ext cx="246306" cy="2159977"/>
            <a:chOff x="5903725" y="-1265473"/>
            <a:chExt cx="246306" cy="2159977"/>
          </a:xfrm>
        </p:grpSpPr>
        <p:sp>
          <p:nvSpPr>
            <p:cNvPr id="92" name="椭圆 91"/>
            <p:cNvSpPr/>
            <p:nvPr/>
          </p:nvSpPr>
          <p:spPr>
            <a:xfrm rot="5400000">
              <a:off x="5904860" y="-1265473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rot="5400000">
              <a:off x="5903725" y="-884472"/>
              <a:ext cx="244929" cy="24492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rot="5400000">
              <a:off x="5904861" y="-50347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rot="5400000">
              <a:off x="5904861" y="-122470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rot="5400000">
              <a:off x="5903726" y="25853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rot="5400000">
              <a:off x="5905102" y="649575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1974544" y="2358680"/>
            <a:ext cx="2453258" cy="3958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1973431" y="2738242"/>
            <a:ext cx="2453258" cy="3958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975077" y="3151516"/>
            <a:ext cx="2453258" cy="3958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963654" y="3524865"/>
            <a:ext cx="2453258" cy="3958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963656" y="3915338"/>
            <a:ext cx="2453258" cy="3958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963654" y="4290892"/>
            <a:ext cx="2453258" cy="3958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4958064" y="3366866"/>
            <a:ext cx="2300309" cy="4545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4853441" y="3254673"/>
                <a:ext cx="386324" cy="494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41" y="3254673"/>
                <a:ext cx="386324" cy="494174"/>
              </a:xfrm>
              <a:prstGeom prst="rect">
                <a:avLst/>
              </a:prstGeom>
              <a:blipFill rotWithShape="1">
                <a:blip r:embed="rId3"/>
                <a:stretch>
                  <a:fillRect l="-35" t="-60" r="98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7535632" y="3266400"/>
                <a:ext cx="284616" cy="494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32" y="3266400"/>
                <a:ext cx="284616" cy="494174"/>
              </a:xfrm>
              <a:prstGeom prst="rect">
                <a:avLst/>
              </a:prstGeom>
              <a:blipFill rotWithShape="1">
                <a:blip r:embed="rId4"/>
                <a:stretch>
                  <a:fillRect l="-31" t="-120" r="-661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组合 107"/>
          <p:cNvGrpSpPr/>
          <p:nvPr/>
        </p:nvGrpSpPr>
        <p:grpSpPr>
          <a:xfrm>
            <a:off x="9186768" y="2119187"/>
            <a:ext cx="262805" cy="2544287"/>
            <a:chOff x="7744781" y="2295754"/>
            <a:chExt cx="262805" cy="2544287"/>
          </a:xfrm>
        </p:grpSpPr>
        <p:sp>
          <p:nvSpPr>
            <p:cNvPr id="109" name="椭圆 108"/>
            <p:cNvSpPr/>
            <p:nvPr/>
          </p:nvSpPr>
          <p:spPr>
            <a:xfrm rot="5400000">
              <a:off x="7747294" y="2691645"/>
              <a:ext cx="244929" cy="244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 rot="5400000">
              <a:off x="7744782" y="3072647"/>
              <a:ext cx="244929" cy="24492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 rot="10800000">
              <a:off x="7744781" y="2295754"/>
              <a:ext cx="244929" cy="2449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 rot="10800000">
              <a:off x="7756236" y="3452109"/>
              <a:ext cx="244929" cy="2449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 rot="10800000">
              <a:off x="7750713" y="3833110"/>
              <a:ext cx="244929" cy="2449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 rot="10800000">
              <a:off x="7762657" y="4214111"/>
              <a:ext cx="244929" cy="244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 rot="10800000">
              <a:off x="7762206" y="4595112"/>
              <a:ext cx="244929" cy="244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/>
              <p:cNvSpPr txBox="1"/>
              <p:nvPr/>
            </p:nvSpPr>
            <p:spPr>
              <a:xfrm>
                <a:off x="8310775" y="5043643"/>
                <a:ext cx="2134367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75" y="5043643"/>
                <a:ext cx="2134367" cy="278153"/>
              </a:xfrm>
              <a:prstGeom prst="rect">
                <a:avLst/>
              </a:prstGeom>
              <a:blipFill rotWithShape="1">
                <a:blip r:embed="rId5"/>
                <a:stretch>
                  <a:fillRect l="-25" t="-170" r="-1189" b="-3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/>
          <p:cNvSpPr/>
          <p:nvPr/>
        </p:nvSpPr>
        <p:spPr>
          <a:xfrm rot="5400000">
            <a:off x="8180235" y="3372305"/>
            <a:ext cx="2300309" cy="4545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Mapper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setup</a:t>
            </a:r>
            <a:r>
              <a:rPr lang="zh-CN" altLang="en-US" dirty="0"/>
              <a:t>函数中，读取</a:t>
            </a:r>
            <a:r>
              <a:rPr lang="en-US" altLang="zh-CN" dirty="0"/>
              <a:t>phase3</a:t>
            </a:r>
            <a:r>
              <a:rPr lang="zh-CN" altLang="en-US" dirty="0"/>
              <a:t>的输出文件，构造矩阵</a:t>
            </a:r>
            <a:r>
              <a:rPr lang="en-US" altLang="zh-CN" dirty="0"/>
              <a:t>P.</a:t>
            </a:r>
            <a:endParaRPr lang="en-US" altLang="zh-CN" dirty="0"/>
          </a:p>
          <a:p>
            <a:pPr lvl="1"/>
            <a:r>
              <a:rPr lang="en-US" altLang="zh-CN" dirty="0"/>
              <a:t>Mapper</a:t>
            </a:r>
            <a:r>
              <a:rPr lang="zh-CN" altLang="en-US" dirty="0"/>
              <a:t>的输入为</a:t>
            </a:r>
            <a:r>
              <a:rPr lang="en-US" altLang="zh-CN" dirty="0"/>
              <a:t>F</a:t>
            </a:r>
            <a:r>
              <a:rPr lang="zh-CN" altLang="en-US" dirty="0"/>
              <a:t>矩阵的一列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函数将这一列与</a:t>
            </a:r>
            <a:r>
              <a:rPr lang="en-US" altLang="zh-CN" dirty="0"/>
              <a:t>P</a:t>
            </a:r>
            <a:r>
              <a:rPr lang="zh-CN" altLang="en-US" dirty="0"/>
              <a:t>的每一行</a:t>
            </a:r>
            <a:r>
              <a:rPr lang="en-US" altLang="zh-CN" dirty="0" err="1"/>
              <a:t>i</a:t>
            </a:r>
            <a:r>
              <a:rPr lang="zh-CN" altLang="en-US" dirty="0"/>
              <a:t>相乘，得到新一轮的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输出，输出格式</a:t>
            </a:r>
            <a:r>
              <a:rPr lang="en-US" altLang="zh-CN" dirty="0"/>
              <a:t>key</a:t>
            </a:r>
            <a:r>
              <a:rPr lang="zh-CN" altLang="en-US" dirty="0"/>
              <a:t>为列</a:t>
            </a:r>
            <a:r>
              <a:rPr lang="en-US" altLang="zh-CN" dirty="0"/>
              <a:t>j</a:t>
            </a:r>
            <a:r>
              <a:rPr lang="zh-CN" altLang="en-US" dirty="0"/>
              <a:t>（即标签），</a:t>
            </a:r>
            <a:r>
              <a:rPr lang="en-US" altLang="zh-CN" dirty="0"/>
              <a:t>value</a:t>
            </a:r>
            <a:r>
              <a:rPr lang="zh-CN" altLang="en-US" dirty="0"/>
              <a:t>为行</a:t>
            </a:r>
            <a:r>
              <a:rPr lang="en-US" altLang="zh-CN" dirty="0" err="1"/>
              <a:t>i</a:t>
            </a:r>
            <a:r>
              <a:rPr lang="zh-CN" altLang="en-US" dirty="0"/>
              <a:t>（即样本名）和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的值的对。这个输出格式使得相同的列可以分到一个</a:t>
            </a:r>
            <a:r>
              <a:rPr lang="en-US" altLang="zh-CN" dirty="0"/>
              <a:t>reduce</a:t>
            </a:r>
            <a:r>
              <a:rPr lang="zh-CN" altLang="en-US" dirty="0"/>
              <a:t>，从而保持新一轮的</a:t>
            </a:r>
            <a:r>
              <a:rPr lang="en-US" altLang="zh-CN" dirty="0"/>
              <a:t>F</a:t>
            </a:r>
            <a:r>
              <a:rPr lang="zh-CN" altLang="en-US" dirty="0"/>
              <a:t>矩阵也是按列存储的，以便下一轮的迭代。</a:t>
            </a:r>
            <a:endParaRPr lang="zh-CN" altLang="en-US" dirty="0"/>
          </a:p>
          <a:p>
            <a:r>
              <a:rPr lang="en-US" altLang="zh-CN" dirty="0"/>
              <a:t>Reducer</a:t>
            </a:r>
            <a:endParaRPr lang="en-US" altLang="zh-CN" dirty="0"/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的输入是同一列</a:t>
            </a:r>
            <a:r>
              <a:rPr lang="en-US" altLang="zh-CN" dirty="0"/>
              <a:t>j</a:t>
            </a:r>
            <a:r>
              <a:rPr lang="zh-CN" altLang="en-US" dirty="0"/>
              <a:t>的所有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F(</a:t>
            </a:r>
            <a:r>
              <a:rPr lang="en-US" altLang="zh-CN" dirty="0" err="1"/>
              <a:t>i,j</a:t>
            </a:r>
            <a:r>
              <a:rPr lang="en-US" altLang="zh-CN" dirty="0"/>
              <a:t>))</a:t>
            </a:r>
            <a:r>
              <a:rPr lang="zh-CN" altLang="en-US" dirty="0"/>
              <a:t>的列表，这就对应着</a:t>
            </a:r>
            <a:r>
              <a:rPr lang="en-US" altLang="zh-CN" dirty="0"/>
              <a:t>F</a:t>
            </a:r>
            <a:r>
              <a:rPr lang="zh-CN" altLang="en-US" dirty="0"/>
              <a:t>矩阵按列存储的邻接表，在</a:t>
            </a:r>
            <a:r>
              <a:rPr lang="en-US" altLang="zh-CN" dirty="0"/>
              <a:t>reduce</a:t>
            </a:r>
            <a:r>
              <a:rPr lang="zh-CN" altLang="en-US" dirty="0"/>
              <a:t>中完成序列化输出即可。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00" y="608400"/>
            <a:ext cx="10969200" cy="705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18075"/>
          </a:xfrm>
        </p:spPr>
        <p:txBody>
          <a:bodyPr>
            <a:normAutofit/>
          </a:bodyPr>
          <a:lstStyle/>
          <a:p>
            <a:r>
              <a:rPr lang="zh-CN" altLang="en-US" dirty="0"/>
              <a:t>一个最重要的细节是对于标记数据的处理。这个算法中，对于标记的数据和未标记的数据的处理逻辑是基本一致的，唯一的区别是标记数据的值在迭代时始终不变。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初始化时，再保存一个记录标记数据的表</a:t>
            </a:r>
            <a:r>
              <a:rPr lang="en-US" altLang="zh-CN" dirty="0"/>
              <a:t>M:L</a:t>
            </a:r>
            <a:r>
              <a:rPr lang="zh-CN" altLang="en-US" dirty="0"/>
              <a:t>→</a:t>
            </a:r>
            <a:r>
              <a:rPr lang="en-US" altLang="zh-CN" dirty="0"/>
              <a:t>C</a:t>
            </a:r>
            <a:r>
              <a:rPr lang="zh-CN" altLang="en-US" dirty="0"/>
              <a:t>，由于半监督学习场景下标记数据量是很小的，因此不会引入性能瓶颈。然后，在迭代计算时，每次计算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数据时，都先在</a:t>
            </a:r>
            <a:r>
              <a:rPr lang="en-US" altLang="zh-CN" dirty="0"/>
              <a:t>M</a:t>
            </a:r>
            <a:r>
              <a:rPr lang="zh-CN" altLang="en-US" dirty="0"/>
              <a:t>中查找：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9320" y="2090636"/>
            <a:ext cx="3784496" cy="322260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Phase1：数据预处理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使用分布式缓存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每个Mapper会获得小说的部分文本，因此需要给每个Mapper都设置好自定义词典，并根据词典内容在分到的部分文本中匹配人名。于是就考虑使用分布式缓存，在Mapper的setup()函数中，拉取分布式缓存中的人名列表文件，并建立自定义词典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这个算法有两个输入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，其中</a:t>
            </a:r>
            <a:r>
              <a:rPr lang="en-US" altLang="zh-CN" dirty="0"/>
              <a:t>P</a:t>
            </a:r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的</a:t>
            </a:r>
            <a:r>
              <a:rPr lang="en-US" altLang="zh-CN" dirty="0"/>
              <a:t>setup</a:t>
            </a:r>
            <a:r>
              <a:rPr lang="zh-CN" altLang="en-US" dirty="0"/>
              <a:t>中从</a:t>
            </a:r>
            <a:r>
              <a:rPr lang="en-US" altLang="zh-CN" dirty="0"/>
              <a:t>phase3</a:t>
            </a:r>
            <a:r>
              <a:rPr lang="zh-CN" altLang="en-US" dirty="0"/>
              <a:t>的输出中读入；而</a:t>
            </a:r>
            <a:r>
              <a:rPr lang="en-US" altLang="zh-CN" dirty="0"/>
              <a:t>F</a:t>
            </a:r>
            <a:r>
              <a:rPr lang="zh-CN" altLang="en-US" dirty="0"/>
              <a:t>则为前一次的迭代结果，作为</a:t>
            </a:r>
            <a:r>
              <a:rPr lang="en-US" altLang="zh-CN" dirty="0"/>
              <a:t>map</a:t>
            </a:r>
            <a:r>
              <a:rPr lang="zh-CN" altLang="en-US" dirty="0"/>
              <a:t>函数的输入。因此我们还需要一个初始的</a:t>
            </a:r>
            <a:r>
              <a:rPr lang="en-US" altLang="zh-CN" dirty="0"/>
              <a:t>F0. </a:t>
            </a:r>
            <a:r>
              <a:rPr lang="zh-CN" altLang="en-US" dirty="0"/>
              <a:t>在</a:t>
            </a:r>
            <a:r>
              <a:rPr lang="en-US" altLang="zh-CN" dirty="0"/>
              <a:t>F0</a:t>
            </a:r>
            <a:r>
              <a:rPr lang="zh-CN" altLang="en-US" dirty="0"/>
              <a:t>中，标记的数据就使用它的原值构建，而对于未标记的数据，算法描述中称它的值可以为任意值，对此我们设计了两种策略：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将未标记的数据每个的类别初始化为其自身</a:t>
            </a:r>
            <a:endParaRPr lang="zh-CN" altLang="en-US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将未标记的数据每个随机分配一个已标记的类别</a:t>
            </a:r>
            <a:endParaRPr lang="zh-CN" altLang="en-US" dirty="0"/>
          </a:p>
          <a:p>
            <a:r>
              <a:rPr lang="zh-CN" altLang="en-US" dirty="0"/>
              <a:t>在实现中，这两种策略的表现有所不同。事实上，</a:t>
            </a:r>
            <a:r>
              <a:rPr lang="en-US" altLang="zh-CN" dirty="0"/>
              <a:t>1</a:t>
            </a:r>
            <a:r>
              <a:rPr lang="zh-CN" altLang="en-US" dirty="0"/>
              <a:t>对应的分类数</a:t>
            </a:r>
            <a:r>
              <a:rPr lang="en-US" altLang="zh-CN" dirty="0"/>
              <a:t>C</a:t>
            </a:r>
            <a:r>
              <a:rPr lang="zh-CN" altLang="en-US" dirty="0"/>
              <a:t>等于样本数</a:t>
            </a:r>
            <a:r>
              <a:rPr lang="en-US" altLang="zh-CN" dirty="0"/>
              <a:t>N</a:t>
            </a:r>
            <a:r>
              <a:rPr lang="zh-CN" altLang="en-US" dirty="0"/>
              <a:t>；而</a:t>
            </a:r>
            <a:r>
              <a:rPr lang="en-US" altLang="zh-CN" dirty="0"/>
              <a:t>2</a:t>
            </a:r>
            <a:r>
              <a:rPr lang="zh-CN" altLang="en-US" dirty="0"/>
              <a:t>的分类数</a:t>
            </a:r>
            <a:r>
              <a:rPr lang="en-US" altLang="zh-CN" dirty="0"/>
              <a:t>C</a:t>
            </a:r>
            <a:r>
              <a:rPr lang="zh-CN" altLang="en-US" dirty="0"/>
              <a:t>等于标签数</a:t>
            </a:r>
            <a:r>
              <a:rPr lang="en-US" altLang="zh-CN" dirty="0"/>
              <a:t>L</a:t>
            </a:r>
            <a:r>
              <a:rPr lang="zh-CN" altLang="en-US" dirty="0"/>
              <a:t>。这样如果使用</a:t>
            </a:r>
            <a:r>
              <a:rPr lang="en-US" altLang="zh-CN" dirty="0"/>
              <a:t>1</a:t>
            </a:r>
            <a:r>
              <a:rPr lang="zh-CN" altLang="en-US" dirty="0"/>
              <a:t>，一些边缘的角色可能不属于任何一个标记的类别而自成一类；而使用</a:t>
            </a:r>
            <a:r>
              <a:rPr lang="en-US" altLang="zh-CN" dirty="0"/>
              <a:t>2</a:t>
            </a:r>
            <a:r>
              <a:rPr lang="zh-CN" altLang="en-US" dirty="0"/>
              <a:t>可以强制要求每个角色都归为我们所标记的几个类别之一。我们讨论后认为这两种实现都有道理，结果也具有可解释性，于是保留了对应实现。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最后还需要将最后一次迭代的</a:t>
            </a:r>
            <a:r>
              <a:rPr lang="en-US" altLang="zh-CN" dirty="0"/>
              <a:t>F</a:t>
            </a:r>
            <a:r>
              <a:rPr lang="zh-CN" altLang="en-US" dirty="0"/>
              <a:t>矩阵处理成可读的结果，这还需要两步：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首先要将按列存储的</a:t>
            </a:r>
            <a:r>
              <a:rPr lang="en-US" altLang="zh-CN" dirty="0"/>
              <a:t>F</a:t>
            </a:r>
            <a:r>
              <a:rPr lang="zh-CN" altLang="en-US" dirty="0"/>
              <a:t>再按行整理出每个样本（每行）最大的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对应的类。</a:t>
            </a:r>
            <a:endParaRPr lang="zh-CN" altLang="en-US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然后，再将相同聚类的样本整理到一起。</a:t>
            </a:r>
            <a:endParaRPr lang="zh-CN" altLang="en-US" dirty="0"/>
          </a:p>
          <a:p>
            <a:r>
              <a:rPr lang="zh-CN" altLang="en-US" dirty="0"/>
              <a:t>为此，我们又定义了两个</a:t>
            </a:r>
            <a:r>
              <a:rPr lang="en-US" altLang="zh-CN" dirty="0"/>
              <a:t>MapReduce</a:t>
            </a:r>
            <a:r>
              <a:rPr lang="zh-CN" altLang="en-US" dirty="0"/>
              <a:t>任务。</a:t>
            </a:r>
            <a:endParaRPr lang="zh-CN" altLang="en-US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1</a:t>
            </a:r>
            <a:r>
              <a:rPr lang="zh-CN" altLang="en-US" dirty="0"/>
              <a:t>，设计</a:t>
            </a:r>
            <a:r>
              <a:rPr lang="en-US" altLang="zh-CN" dirty="0"/>
              <a:t>Mapper</a:t>
            </a:r>
            <a:r>
              <a:rPr lang="zh-CN" altLang="en-US" dirty="0"/>
              <a:t>将以邻接表格式储存的每一列数据，还原成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（样本），</a:t>
            </a:r>
            <a:r>
              <a:rPr lang="en-US" altLang="zh-CN" dirty="0"/>
              <a:t>value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j,F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))</a:t>
            </a:r>
            <a:r>
              <a:rPr lang="zh-CN" altLang="en-US" dirty="0"/>
              <a:t>对的形式，以行</a:t>
            </a:r>
            <a:r>
              <a:rPr lang="en-US" altLang="zh-CN" dirty="0" err="1"/>
              <a:t>i</a:t>
            </a:r>
            <a:r>
              <a:rPr lang="zh-CN" altLang="en-US" dirty="0"/>
              <a:t>做合并。到了</a:t>
            </a:r>
            <a:r>
              <a:rPr lang="en-US" altLang="zh-CN" dirty="0"/>
              <a:t>Reducer</a:t>
            </a:r>
            <a:r>
              <a:rPr lang="zh-CN" altLang="en-US" dirty="0"/>
              <a:t>，就统计每个行</a:t>
            </a:r>
            <a:r>
              <a:rPr lang="en-US" altLang="zh-CN" dirty="0" err="1"/>
              <a:t>i</a:t>
            </a:r>
            <a:r>
              <a:rPr lang="zh-CN" altLang="en-US" dirty="0"/>
              <a:t>中最大的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对应的</a:t>
            </a:r>
            <a:r>
              <a:rPr lang="en-US" altLang="zh-CN" dirty="0"/>
              <a:t>j</a:t>
            </a:r>
            <a:r>
              <a:rPr lang="zh-CN" altLang="en-US" dirty="0"/>
              <a:t>作为它的聚类结果输出，输出</a:t>
            </a:r>
            <a:r>
              <a:rPr lang="en-US" altLang="zh-CN" dirty="0"/>
              <a:t>key</a:t>
            </a:r>
            <a:r>
              <a:rPr lang="zh-CN" altLang="en-US" dirty="0"/>
              <a:t>为标签，</a:t>
            </a:r>
            <a:r>
              <a:rPr lang="en-US" altLang="zh-CN" dirty="0"/>
              <a:t>value</a:t>
            </a:r>
            <a:r>
              <a:rPr lang="zh-CN" altLang="en-US" dirty="0"/>
              <a:t>为这个样本。</a:t>
            </a:r>
            <a:endParaRPr lang="zh-CN" altLang="en-US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2</a:t>
            </a:r>
            <a:r>
              <a:rPr lang="zh-CN" altLang="en-US" dirty="0"/>
              <a:t>，它的输入是</a:t>
            </a:r>
            <a:r>
              <a:rPr lang="en-US" altLang="zh-CN" dirty="0"/>
              <a:t>1</a:t>
            </a:r>
            <a:r>
              <a:rPr lang="zh-CN" altLang="en-US" dirty="0"/>
              <a:t>的输出，设计</a:t>
            </a:r>
            <a:r>
              <a:rPr lang="en-US" altLang="zh-CN" dirty="0"/>
              <a:t>Mapper</a:t>
            </a:r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函数，</a:t>
            </a:r>
            <a:r>
              <a:rPr lang="en-US" altLang="zh-CN" dirty="0"/>
              <a:t>Reducer</a:t>
            </a:r>
            <a:r>
              <a:rPr lang="zh-CN" altLang="en-US" dirty="0"/>
              <a:t>中自然得到了</a:t>
            </a:r>
            <a:r>
              <a:rPr lang="en-US" altLang="zh-CN" dirty="0"/>
              <a:t>key</a:t>
            </a:r>
            <a:r>
              <a:rPr lang="zh-CN" altLang="en-US" dirty="0"/>
              <a:t>为标签的所有样本，序列化输出即可。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标签传播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最后，在执行这个半监督算法之前，我们还要设置一些初始标签。这里我们设计了几种策略：</a:t>
            </a:r>
            <a:endParaRPr lang="en-US" altLang="zh-CN" dirty="0"/>
          </a:p>
          <a:p>
            <a:pPr lvl="1"/>
            <a:r>
              <a:rPr lang="zh-CN" altLang="en-US" dirty="0"/>
              <a:t>师徒四人</a:t>
            </a:r>
            <a:endParaRPr lang="zh-CN" altLang="en-US" dirty="0"/>
          </a:p>
          <a:p>
            <a:pPr lvl="1"/>
            <a:r>
              <a:rPr lang="zh-CN" altLang="en-US" dirty="0"/>
              <a:t>师徒四人</a:t>
            </a:r>
            <a:r>
              <a:rPr lang="en-US" altLang="zh-CN" dirty="0"/>
              <a:t>+</a:t>
            </a:r>
            <a:r>
              <a:rPr lang="zh-CN" altLang="en-US" dirty="0"/>
              <a:t>白龙马</a:t>
            </a:r>
            <a:endParaRPr lang="zh-CN" altLang="en-US" dirty="0"/>
          </a:p>
          <a:p>
            <a:pPr lvl="1"/>
            <a:r>
              <a:rPr lang="zh-CN" altLang="en-US" dirty="0"/>
              <a:t>所有主要人物，即师徒四人</a:t>
            </a:r>
            <a:r>
              <a:rPr lang="en-US" altLang="zh-CN" dirty="0"/>
              <a:t>+</a:t>
            </a:r>
            <a:r>
              <a:rPr lang="zh-CN" altLang="en-US" dirty="0"/>
              <a:t>白龙马</a:t>
            </a:r>
            <a:r>
              <a:rPr lang="en-US" altLang="zh-CN" dirty="0"/>
              <a:t>+</a:t>
            </a:r>
            <a:r>
              <a:rPr lang="zh-CN" altLang="en-US" dirty="0"/>
              <a:t>如来佛祖</a:t>
            </a:r>
            <a:r>
              <a:rPr lang="en-US" altLang="zh-CN" dirty="0"/>
              <a:t>+</a:t>
            </a:r>
            <a:r>
              <a:rPr lang="zh-CN" altLang="en-US" dirty="0"/>
              <a:t>观音菩萨</a:t>
            </a:r>
            <a:r>
              <a:rPr lang="en-US" altLang="zh-CN" dirty="0"/>
              <a:t>+</a:t>
            </a:r>
            <a:r>
              <a:rPr lang="zh-CN" altLang="en-US" dirty="0"/>
              <a:t>玉皇大帝</a:t>
            </a:r>
            <a:endParaRPr lang="zh-CN" altLang="en-US" dirty="0"/>
          </a:p>
          <a:p>
            <a:r>
              <a:rPr lang="zh-CN" altLang="en-US" dirty="0"/>
              <a:t>我们将这些设计的标签都进行了运行测试、比较输出，以取得较好的人物关系挖掘结果。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：可视化处理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利用软件</a:t>
            </a:r>
            <a:r>
              <a:rPr lang="en-US" altLang="zh-CN" dirty="0"/>
              <a:t>Gephi(Version: 0.9.6)</a:t>
            </a:r>
            <a:r>
              <a:rPr lang="zh-CN" altLang="en-US" dirty="0"/>
              <a:t>进行数据读取和可视化分析</a:t>
            </a:r>
            <a:endParaRPr lang="zh-CN" altLang="en-US" dirty="0"/>
          </a:p>
          <a:p>
            <a:r>
              <a:rPr lang="zh-CN" altLang="en-US" dirty="0"/>
              <a:t>为了能进行正确可视化处理，需要导入两个</a:t>
            </a:r>
            <a:r>
              <a:rPr lang="en-US" altLang="zh-CN" dirty="0"/>
              <a:t>csv</a:t>
            </a:r>
            <a:r>
              <a:rPr lang="zh-CN" altLang="en-US" dirty="0"/>
              <a:t>文件：</a:t>
            </a:r>
            <a:endParaRPr lang="zh-CN" altLang="en-US" dirty="0"/>
          </a:p>
          <a:p>
            <a:pPr lvl="1"/>
            <a:r>
              <a:rPr lang="zh-CN" altLang="en-US" sz="1600" dirty="0"/>
              <a:t>节点文件：提供每一个节点的id、name（人物名，用于节点标识）、tag（标签传播处理后的标签，用于颜色分类）和pr（PageRank值，用于节点大小排序）；</a:t>
            </a:r>
            <a:endParaRPr lang="zh-CN" altLang="en-US" sz="1600" dirty="0"/>
          </a:p>
          <a:p>
            <a:pPr lvl="1"/>
            <a:r>
              <a:rPr lang="zh-CN" altLang="en-US" sz="1600" dirty="0"/>
              <a:t>边文件（在本次实验中为有向边）：提供每一条边的id、source_id（出节点id）、target_id（入节点id）和weight（权重）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：可视化处理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节点文件示例：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QQ图片202207052357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2027555"/>
            <a:ext cx="11003915" cy="41128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：可视化处理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边文件示例：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QQ图片202207052357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102485"/>
            <a:ext cx="11232515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：可视化处理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而这些结果需要从两个文件中获取：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（排序前）结果，即为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dataFile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，其每行格式为：Name \t PageRank$[Name_0, weight_0|Name_1, weight_1|...]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标签传播处理后结果，即为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tagFile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，其格式为：Tag \t Name_0 Name_1 ...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因此首先需要进行数据转换：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首先读取dataFile,对每一行的Name进行id映射，填入字典中（方便后续根据同现关系中的两个人物名确定边的出节点id和入节点id），同时向节点列表中添加新的Point对象，初始化其id、name和pr属性；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然后读取tagFile，在每一个tag下，对于读取到的每一个人物名，通过字典取出对应值（即id），寻找到在节点列表中位置，初始化tag属性：节点列表视为初始化完成；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再读取dataFile，对于一个人物的每一个邻居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Name_i weight_i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，初始化一个Edge对象，填入id、source、target（通过名字和id的映射字典获得值）以及weight：边列表视为初始化完成；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将节点列表和边列表分别写入csv中，导入Gephi中即可完成可视化。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：可视化处理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结果选择：由于本实验采用的标签传播算法是半监督算法，因此多次改变初始的标签划分一一测试，以得到更直观的可视化结果；最终确定初始化标签划分为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所有主要人物，即师徒四人+白龙马+如来佛祖+观音菩萨+玉皇大帝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，并且设置按照tag划分节点颜色、按照pr值进行节点大小排序、边携带点颜色，得出的可视化结果如下：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QQ图片20220706001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0" y="2580640"/>
            <a:ext cx="4398645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Phase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：可视化处理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80660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主体的局部视图：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ym typeface="+mn-ea"/>
              </a:rPr>
              <a:t>可以观察到，沙僧、猪八戒、唐僧、孙悟空这四位角色的节点突出，并且关系网络复杂，与西游记主角的身份符合。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visual_p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240" y="1248410"/>
            <a:ext cx="8197850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Phase1：数据预处理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Phase1Mapper类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这个类在</a:t>
            </a:r>
            <a:r>
              <a:rPr lang="en-US" altLang="zh-CN"/>
              <a:t>setup</a:t>
            </a:r>
            <a:r>
              <a:rPr lang="zh-CN" altLang="en-US"/>
              <a:t>阶段拉取分布式缓存中的人名列表，将其中的人名添加到自定义字典中，然后用 DicAnalysis.parse方法匹配找出每一行的人名。并且将人名拼接成：金星 玉帝 增长天王 猴王 金星的形式输出即可。关键代码如下：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3482340"/>
            <a:ext cx="5539105" cy="2736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3482340"/>
            <a:ext cx="6014720" cy="2767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Phase2</a:t>
            </a:r>
            <a:r>
              <a:rPr lang="zh-CN" altLang="en-US"/>
              <a:t>：人物同现统计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任务描述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利用</a:t>
            </a:r>
            <a:r>
              <a:rPr lang="en-US" altLang="zh-CN"/>
              <a:t>Phase1</a:t>
            </a:r>
            <a:r>
              <a:rPr lang="zh-CN" altLang="en-US"/>
              <a:t>的输出，完成人物同现关系的统计。在人物同现分析中，如果两个人在原文的同一段落中出现，则认为两个人发生了一次同现关系；同现关系次数越多，表明两人之间的关系月密切。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另外，小说对于人物名称的使用并不统一：多个名称可以对应同一个人物，如悟空和猴王都可以指代孙悟空，需要根据人名列表进行额外的去重处理。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4[P2NUJ1_(FI5S[~{}]NM6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98670" y="3991610"/>
            <a:ext cx="2867025" cy="2476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Phase2</a:t>
            </a:r>
            <a:r>
              <a:rPr lang="zh-CN" altLang="en-US">
                <a:sym typeface="+mn-ea"/>
              </a:rPr>
              <a:t>：人物同现统计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Phase2Mapper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为了实现别名去重的处理，首先在类中定义一个字典，在</a:t>
            </a:r>
            <a:r>
              <a:rPr lang="en-US" altLang="zh-CN"/>
              <a:t>setup</a:t>
            </a:r>
            <a:r>
              <a:rPr lang="zh-CN" altLang="en-US"/>
              <a:t>中输入人物别名和统一名的映射，如</a:t>
            </a:r>
            <a:r>
              <a:rPr lang="en-US" altLang="zh-CN"/>
              <a:t>&lt;“</a:t>
            </a:r>
            <a:r>
              <a:rPr lang="zh-CN" altLang="en-US"/>
              <a:t>唐三藏</a:t>
            </a:r>
            <a:r>
              <a:rPr lang="en-US" altLang="zh-CN"/>
              <a:t>”, “</a:t>
            </a:r>
            <a:r>
              <a:rPr lang="zh-CN" altLang="en-US"/>
              <a:t>唐僧</a:t>
            </a:r>
            <a:r>
              <a:rPr lang="en-US" altLang="zh-CN"/>
              <a:t>”&gt;</a:t>
            </a:r>
            <a:r>
              <a:rPr lang="zh-CN" altLang="en-US"/>
              <a:t>，当处理文件时，检测到某一个字典键时，就取出其对应的字典值，如此一来就实现了名统一</a:t>
            </a:r>
            <a:endParaRPr lang="zh-CN" altLang="en-US"/>
          </a:p>
          <a:p>
            <a:r>
              <a:rPr lang="zh-CN" altLang="en-US"/>
              <a:t>由于会存在一个人物多次出现的情况，统计一段中的人名时，首先将它们放入一个集合中，可以实现同一人物多次出现时的去重；一个段落统计完毕后，再遍历集合中的元素，两两确定同现关系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UEFIGHT05S%MAH_EUKC`B~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4212590"/>
            <a:ext cx="4391025" cy="2181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Phase2</a:t>
            </a:r>
            <a:r>
              <a:rPr lang="zh-CN" altLang="en-US">
                <a:sym typeface="+mn-ea"/>
              </a:rPr>
              <a:t>：人物同现统计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自定义键：</a:t>
            </a:r>
            <a:r>
              <a:rPr lang="en-US" altLang="zh-CN"/>
              <a:t>Phase2Key</a:t>
            </a:r>
            <a:endParaRPr lang="zh-CN" altLang="en-US"/>
          </a:p>
          <a:p>
            <a:r>
              <a:rPr lang="zh-CN" altLang="en-US"/>
              <a:t>由于同现关系是两个元素之间的关系，因此，</a:t>
            </a:r>
            <a:r>
              <a:rPr lang="en-US" altLang="zh-CN"/>
              <a:t>Mapper</a:t>
            </a:r>
            <a:r>
              <a:rPr lang="zh-CN" altLang="en-US"/>
              <a:t>发送的键为自定义键</a:t>
            </a:r>
            <a:r>
              <a:rPr lang="en-US" altLang="zh-CN"/>
              <a:t>Phase2Key</a:t>
            </a:r>
            <a:r>
              <a:rPr lang="zh-CN" altLang="en-US"/>
              <a:t>（实现</a:t>
            </a:r>
            <a:r>
              <a:rPr lang="en-US" altLang="zh-CN"/>
              <a:t>WritableComparable</a:t>
            </a:r>
            <a:r>
              <a:rPr lang="zh-CN" altLang="en-US"/>
              <a:t>接口），其中有两个</a:t>
            </a:r>
            <a:r>
              <a:rPr lang="en-US" altLang="zh-CN"/>
              <a:t>Text</a:t>
            </a:r>
            <a:r>
              <a:rPr lang="zh-CN" altLang="en-US"/>
              <a:t>变量，分别指示同现关系中的双方的人物名；两个</a:t>
            </a:r>
            <a:r>
              <a:rPr lang="en-US" altLang="zh-CN"/>
              <a:t>Text</a:t>
            </a:r>
            <a:r>
              <a:rPr lang="zh-CN" altLang="en-US"/>
              <a:t>变量有先后顺序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Phase2</a:t>
            </a:r>
            <a:r>
              <a:rPr lang="zh-CN" altLang="en-US">
                <a:sym typeface="+mn-ea"/>
              </a:rPr>
              <a:t>：人物同现统计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Phase2Reduce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reduce</a:t>
            </a:r>
            <a:r>
              <a:rPr lang="zh-CN" altLang="en-US"/>
              <a:t>中，将相应键（即人物名对）所附带的同现关系次数相加即可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QQ图片2022070521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2712720"/>
            <a:ext cx="11296650" cy="2914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Phase3</a:t>
            </a:r>
            <a:r>
              <a:rPr lang="zh-CN" altLang="en-US" dirty="0"/>
              <a:t>：人物关系图构建与特征归一化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这个阶段以</a:t>
            </a:r>
            <a:r>
              <a:rPr lang="en-US" altLang="zh-CN" dirty="0"/>
              <a:t>phase2</a:t>
            </a:r>
            <a:r>
              <a:rPr lang="zh-CN" altLang="en-US" dirty="0"/>
              <a:t>的输出作为输入，根据共现关系，生成人物之间的关系图，以邻接表形式表示。其中如果两个人之间具有共现关系，则有一条边；而共现次数为边的权重。最后，为了后面的分析方便，需要对共现次数进行归一化处理，共现次数转化为共现概率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3900,&quot;width&quot;:451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PP_MARK_KEY" val="d18b3a4b-904d-4a36-8007-42bb6ccd7985"/>
  <p:tag name="COMMONDATA" val="eyJoZGlkIjoiNTNlYzU2NDZlZWRhZGY1YzdjNGExMDUwNGJjODllMj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6686</Words>
  <Application>WPS 演示</Application>
  <PresentationFormat>宽屏</PresentationFormat>
  <Paragraphs>304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Office 主题​​</vt:lpstr>
      <vt:lpstr> Phase1：数据预处理</vt:lpstr>
      <vt:lpstr> Phase1：数据预处理</vt:lpstr>
      <vt:lpstr>Phase1：数据预处理</vt:lpstr>
      <vt:lpstr>Phase1：数据预处理</vt:lpstr>
      <vt:lpstr>Phase2：人物同现统计</vt:lpstr>
      <vt:lpstr>PowerPoint 演示文稿</vt:lpstr>
      <vt:lpstr>Phase2：人物同现统计</vt:lpstr>
      <vt:lpstr>Phase2：人物同现统计</vt:lpstr>
      <vt:lpstr>Phase3：人物关系图构建与特征归一化</vt:lpstr>
      <vt:lpstr>Phase3：人物关系图构建与特征归一化</vt:lpstr>
      <vt:lpstr>Phase3：人物关系图构建与特征归一化</vt:lpstr>
      <vt:lpstr>Phase4：基于人物关系图的 PageRank 计算</vt:lpstr>
      <vt:lpstr>Phase4：基于人物关系图的 PageRank 计算</vt:lpstr>
      <vt:lpstr>Phase4：基于人物关系图的 PageRank 计算</vt:lpstr>
      <vt:lpstr>Phase4：基于人物关系图的 PageRank 计算</vt:lpstr>
      <vt:lpstr>Phase4：基于人物关系图的 PageRank 计算</vt:lpstr>
      <vt:lpstr>Phase4：基于人物关系图的 PageRank 计算</vt:lpstr>
      <vt:lpstr>Phase4：基于人物关系图的 PageRank 计算</vt:lpstr>
      <vt:lpstr>Phase4：基于人物关系图的 PageRank 计算</vt:lpstr>
      <vt:lpstr>Phase4：基于人物关系图的 PageRank 计算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Phase5：标签传播</vt:lpstr>
      <vt:lpstr>Phase6：可视化处理</vt:lpstr>
      <vt:lpstr>Phase6：可视化处理</vt:lpstr>
      <vt:lpstr>Phase6：可视化处理</vt:lpstr>
      <vt:lpstr>Phase6：可视化处理</vt:lpstr>
      <vt:lpstr>Phase6：可视化处理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Phase1：数据预处理</dc:title>
  <dc:creator/>
  <cp:lastModifiedBy>夙夜</cp:lastModifiedBy>
  <cp:revision>277</cp:revision>
  <dcterms:created xsi:type="dcterms:W3CDTF">2019-06-19T02:08:00Z</dcterms:created>
  <dcterms:modified xsi:type="dcterms:W3CDTF">2022-07-05T16:15:06Z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BF6CF51FF830483EBF8059A6B6C93F39</vt:lpwstr>
  </property>
</Properties>
</file>