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2" r:id="rId3"/>
    <p:sldId id="263" r:id="rId5"/>
    <p:sldId id="316" r:id="rId6"/>
    <p:sldId id="272" r:id="rId7"/>
    <p:sldId id="342" r:id="rId8"/>
    <p:sldId id="343" r:id="rId9"/>
    <p:sldId id="344" r:id="rId10"/>
    <p:sldId id="273" r:id="rId11"/>
    <p:sldId id="321" r:id="rId12"/>
    <p:sldId id="345" r:id="rId13"/>
    <p:sldId id="346" r:id="rId14"/>
    <p:sldId id="347" r:id="rId15"/>
    <p:sldId id="348" r:id="rId16"/>
    <p:sldId id="349" r:id="rId17"/>
    <p:sldId id="351" r:id="rId18"/>
    <p:sldId id="352" r:id="rId19"/>
    <p:sldId id="354" r:id="rId20"/>
    <p:sldId id="355" r:id="rId21"/>
    <p:sldId id="356" r:id="rId22"/>
    <p:sldId id="357" r:id="rId23"/>
    <p:sldId id="358" r:id="rId24"/>
    <p:sldId id="359" r:id="rId25"/>
    <p:sldId id="317" r:id="rId26"/>
    <p:sldId id="361" r:id="rId27"/>
    <p:sldId id="362" r:id="rId28"/>
    <p:sldId id="363" r:id="rId29"/>
    <p:sldId id="364" r:id="rId30"/>
    <p:sldId id="365" r:id="rId31"/>
    <p:sldId id="366" r:id="rId32"/>
    <p:sldId id="320" r:id="rId33"/>
    <p:sldId id="367" r:id="rId34"/>
    <p:sldId id="368" r:id="rId35"/>
    <p:sldId id="369" r:id="rId36"/>
    <p:sldId id="327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D1A"/>
    <a:srgbClr val="FBFBFB"/>
    <a:srgbClr val="57B4D0"/>
    <a:srgbClr val="FFFFFF"/>
    <a:srgbClr val="E5E5E5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6314" autoAdjust="0"/>
  </p:normalViewPr>
  <p:slideViewPr>
    <p:cSldViewPr snapToGrid="0">
      <p:cViewPr>
        <p:scale>
          <a:sx n="100" d="100"/>
          <a:sy n="100" d="100"/>
        </p:scale>
        <p:origin x="816" y="318"/>
      </p:cViewPr>
      <p:guideLst>
        <p:guide orient="horz" pos="2106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26795" y="1546860"/>
            <a:ext cx="4567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高级程序设计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537710"/>
            <a:ext cx="3891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专业：计算机科学与技术系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华文细黑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学号：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191220156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华文细黑" panose="0201060004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华文细黑" panose="02010600040101010101" pitchFamily="2" charset="-122"/>
              </a:rPr>
              <a:t>姓名：张桓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3620" y="2543810"/>
            <a:ext cx="6935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dirty="0">
                <a:latin typeface="黑体" panose="02010609060101010101" charset="-122"/>
                <a:ea typeface="黑体" panose="02010609060101010101" charset="-122"/>
                <a:sym typeface="华文细黑" panose="02010600040101010101" pitchFamily="2" charset="-122"/>
              </a:rPr>
              <a:t>冬奥纪念品交易平台</a:t>
            </a:r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endParaRPr lang="zh-CN" altLang="en-US" sz="5400" dirty="0"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3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3455" y="1369695"/>
            <a:ext cx="591693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✸之前的展示中已经知道，程序的起点首先创建一个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对象，这是符合直觉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这个类的工作也很简单，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cmd_display();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主要是展示功能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exit_program();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负责程序退出的工作，比如退出界面之类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MainWindow();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构造函数。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90525"/>
            <a:ext cx="3993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MainWindow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0" y="1369695"/>
            <a:ext cx="2326005" cy="159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20096" y="570551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14985" y="1431925"/>
            <a:ext cx="591693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MainWindow();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构造函数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它的工作比较重要，在系统运行之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初负责文件的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初始化。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检测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commands,commodity,user,order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等几个文件是否创建，如果没有创建则创建，并且写入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表头。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MainWindow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150" y="635000"/>
            <a:ext cx="3747770" cy="507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20096" y="570551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514985" y="1431925"/>
            <a:ext cx="591693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即管理员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各种成员函数的相关功能如右图注释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❖这里重点说明一下类的数据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admin_name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实际没用，因为默认为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admin_pass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实际没用，因为默认为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123456.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但是将来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可能会拓展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，比如多位管理员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支持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✸由于本项目的特殊要求，对于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命令的解析我单独封装成了类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，并且作为其他类的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。之后会详细说明</a:t>
            </a:r>
            <a:endParaRPr lang="zh-CN" altLang="en-US" sz="2000" dirty="0">
              <a:solidFill>
                <a:srgbClr val="1A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Administ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rator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854075"/>
            <a:ext cx="3926840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20096" y="5955066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272540"/>
            <a:ext cx="5916930" cy="5224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各种数据成员：比如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姓名，密码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等等。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各种成员函数的相关功能如右图注释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serSqlHepler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成员对象辅助解析生成的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指令。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注意这个成员是管理员类中的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子类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重载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考虑到本项目频繁读写文件，一些类我重载了输出操作符便于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使用。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为了避免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过多的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操作，我把所有数据成员都设置成了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访问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User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870" y="797560"/>
            <a:ext cx="5929630" cy="509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272540"/>
            <a:ext cx="591693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卖家类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这里用到了继承，买家卖家都是用户，明显的继承关系。用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继承了用户的所有数据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m_status = STATUS_SELLER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这个新添加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的属性就尤其重要，是用来区分卖家还是买家的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关键。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override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重写？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实际上本项目并未使用到多态，使用继承只是继承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的属性。重不重写无所谓，作为学习的素材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罢。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Seller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-&gt;User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925" y="1492885"/>
            <a:ext cx="3879850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272540"/>
            <a:ext cx="663130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买家类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同样继承了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类的所有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m_status = STATUS_BUYER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❖状态的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补充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说明一下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STATUS_BUYER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STATUS_SELLER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，这两个的定义在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common.h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文件中，之后可能会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提到：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Buyer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-&gt;User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720" y="1600835"/>
            <a:ext cx="4095115" cy="2642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4509135"/>
            <a:ext cx="3964940" cy="90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316990"/>
            <a:ext cx="551307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数据成员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str_table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容器，用来容纳将生成的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命令按照空格拆分后的各个部分，方便解析。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sql_analyse()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成员函数就是解析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命令的函数。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❖这个类的作用就是作为管理员类的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解析管理员产生的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</a:t>
            </a:r>
            <a:endParaRPr lang="zh-CN" altLang="en-US" sz="2000" dirty="0">
              <a:solidFill>
                <a:srgbClr val="1A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530225"/>
            <a:ext cx="38144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SqlHelper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670" y="1191895"/>
            <a:ext cx="5965825" cy="2233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316990"/>
            <a:ext cx="551307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继承自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类。有自己的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sql_analyse()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❖作为用户类的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属性记录了用户的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，也就是说：每个用户有自己独一无二的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助手，这样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就省的传参数了。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user_status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记录本用户的当前状态：即买家还是卖家。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UserSqlHelper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-&gt;SqlHelper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85" y="1677035"/>
            <a:ext cx="4953000" cy="225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97485" y="1316990"/>
            <a:ext cx="5513070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❖为什么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需要分这个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子类？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因为一个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难以满足本项目的要求，本项目要求对于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同一个命令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，管理员、买家卖家会产生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不同结果。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这就导致管理员和用户需要不同的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助手，而且用户卖家买家也需要进一步区分，这又导致了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user_status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属性的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出现。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user_id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也是必要的，因为用户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需要在解析命令时频繁使用到，它的初始化在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用户类的构造函数中。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UserSqlHelper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-&gt;SqlHelper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7765" y="1694815"/>
            <a:ext cx="4953000" cy="225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管理员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这个类会在用户界面的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个人信息管理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类组件，即需要进行信息管理的那个用户。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m_cal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计算器类，因为展示个人信息时需要通过计算器计算余额。在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display_my_info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函数中会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生成计算式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传给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m_cal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show_calau()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进入计算器界面，可以直接输入计算式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InfoManager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5390" y="1704340"/>
            <a:ext cx="4430395" cy="281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7915" y="720575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CONTENT</a:t>
            </a:r>
            <a:endParaRPr lang="zh-CN" altLang="en-US" sz="5400" dirty="0"/>
          </a:p>
        </p:txBody>
      </p:sp>
      <p:cxnSp>
        <p:nvCxnSpPr>
          <p:cNvPr id="347" name="直接连接符 346"/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428" name="文本框 427"/>
          <p:cNvSpPr txBox="1"/>
          <p:nvPr/>
        </p:nvSpPr>
        <p:spPr>
          <a:xfrm>
            <a:off x="3782335" y="28113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430" name="矩形 429"/>
          <p:cNvSpPr/>
          <p:nvPr/>
        </p:nvSpPr>
        <p:spPr>
          <a:xfrm>
            <a:off x="418160" y="2590679"/>
            <a:ext cx="33097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基本框架搭建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3312281" y="511589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数据结构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5068972" y="2837263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9053218" y="520931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模块划分</a:t>
            </a:r>
            <a:endParaRPr lang="zh-CN" altLang="en-US" sz="24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62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9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6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83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1" grpId="0"/>
      <p:bldP spid="432" grpId="0"/>
      <p:bldP spid="433" grpId="0"/>
      <p:bldP spid="434" grpId="0" animBg="1"/>
      <p:bldP spid="4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❖即计算器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InfoManager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类的组件。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all_sym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为式子中允许出现的合法字符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pri_map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规定各种运算符的优先级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opt, val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利用双栈法来计算中缀表达式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calculate()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计算传入的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exp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原始计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算式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内部会调用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valid_sym(), is_valid(), cal_top()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Calculator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1525905"/>
            <a:ext cx="5493385" cy="327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48622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❖即订单结构体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由于订单本身只表现数据属性，没有封装成类，只当作结构体，只有一个简单的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带参构造函数。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订单的所有数据成员如右图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Order_t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结构体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4820" y="779780"/>
            <a:ext cx="3615690" cy="398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02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710596" y="517973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8445" y="1633855"/>
            <a:ext cx="5909945" cy="263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商品结构体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和订单类似，商品本身只表现数据属性，因此只当作结构体，也只有构造函数方便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初始化。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商品的所有数据成员如右图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所示：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C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ommodity_t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结构体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045" y="566420"/>
            <a:ext cx="3719830" cy="461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1031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9736" y="363126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函数设计</a:t>
            </a:r>
            <a:endParaRPr lang="zh-CN" altLang="en-US" sz="4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3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461895" y="4243070"/>
            <a:ext cx="59099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❖商品结构体和订单结构体由于需要频繁进行文件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，索性重载了它们的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操作符。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一些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重载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695" y="1734185"/>
            <a:ext cx="6671945" cy="586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15" y="2722880"/>
            <a:ext cx="6529705" cy="570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9890" y="1590040"/>
            <a:ext cx="590994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功能执行流程：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选择功能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-&gt;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-&gt; 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因此编写一系列函数，辅助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类的解析，位于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common.h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❖三种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命令对应的辅助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UPDATE: update_XXX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SELECT: show_XXX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INSERT: update_XXX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Sql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命令解析辅助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636270" y="3881755"/>
            <a:ext cx="492125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❖用于辅助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SELECT * FROM commodity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为了让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接口更紧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，不管是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还是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UserSqlHelper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都使用同一个函数，通过</a:t>
            </a:r>
            <a:r>
              <a:rPr lang="en-US" altLang="zh-CN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solidFill>
                  <a:srgbClr val="1A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参数来区分。</a:t>
            </a:r>
            <a:endParaRPr lang="zh-CN" altLang="en-US" sz="2000" dirty="0">
              <a:solidFill>
                <a:srgbClr val="1A1D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show_commodity()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425" y="1583690"/>
            <a:ext cx="7103110" cy="14681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45580" y="3881755"/>
            <a:ext cx="492125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❖这些辅助函数作为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全局函数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是独立于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类的，因此有些命令的解析需要传入一些信息，比如卖家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。接口的使用规则见上图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注释。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522730" y="2974340"/>
            <a:ext cx="7847330" cy="337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❖为什么不直接写到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类里？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还要这么麻烦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确定接口调用规则？这是因为在编写过程中，一开始并没有考虑到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解析的复杂性，只是单纯想把打开文件扫描文件这些操作封装成一个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show_commodity()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但是引入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之后，打开文件的时候必须加入更多的判断，比如这条商品是否是本卖家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发布的，这就不得不对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show_commodity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函数进行扩充。后来又考虑到代码的复用问题，最终决定把所有展示功能都囊括进去，通过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来区分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调用起来比较方便但是导致了这个函数比较巨型（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show_commodity()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3425" y="1222375"/>
            <a:ext cx="7103110" cy="1468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650365" y="2974975"/>
            <a:ext cx="784733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这两个函数和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show_commodity()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都是作为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的辅助函数，并且也通过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来区分类型，只是查看的内容不一样，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user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是查看用户而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order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是查看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订单。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show_XXX()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1583690"/>
            <a:ext cx="7125970" cy="74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03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51965" y="4288155"/>
            <a:ext cx="78473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show_XXX()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类似，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SqlHelper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的辅助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函数，通过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type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来区分类型，通过注释可以看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updat</a:t>
            </a:r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e_XXX()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965" y="1475105"/>
            <a:ext cx="8688070" cy="117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5" y="3078480"/>
            <a:ext cx="8366125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15296" y="372778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基本框架搭建</a:t>
            </a:r>
            <a:endParaRPr lang="zh-CN" altLang="en-US" sz="4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01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07711" y="276225"/>
            <a:ext cx="312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BFBFB"/>
                </a:solidFill>
              </a:rPr>
              <a:t>https://www.ypppt.com/</a:t>
            </a:r>
            <a:endParaRPr lang="zh-CN" altLang="en-US" dirty="0">
              <a:solidFill>
                <a:srgbClr val="FBFBF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709536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模块</a:t>
            </a: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划分</a:t>
            </a:r>
            <a:endParaRPr lang="zh-CN" altLang="en-US" sz="4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04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495425" y="1442720"/>
            <a:ext cx="451675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❖事实上之前展示的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已经统一了类型和模块，一个类就是一个模块。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这里展示一下一些类之间的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关系。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❖用户，买家卖家的继承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关系：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类关系</a:t>
            </a:r>
            <a:endParaRPr lang="zh-CN" altLang="en-US" sz="32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77125" y="1006475"/>
            <a:ext cx="3049270" cy="4844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372235" y="1520825"/>
            <a:ext cx="48164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❖信息管理员的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组件：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计算器和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用户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✸同时用户也包含组件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SqlHlper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类关系</a:t>
            </a:r>
            <a:endParaRPr lang="zh-CN" altLang="en-US" sz="32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1515" y="194945"/>
            <a:ext cx="2392045" cy="646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219835" y="1080770"/>
            <a:ext cx="481647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❖文件的依赖关系：以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顶点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函数依赖各种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✸类之间也相互依赖，还有各种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5610" y="354965"/>
            <a:ext cx="62299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文件关系</a:t>
            </a:r>
            <a:endParaRPr lang="zh-CN" altLang="en-US" sz="32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811338" y="2535873"/>
            <a:ext cx="8410575" cy="391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973455" y="1369695"/>
            <a:ext cx="591693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整个系统的搭建从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函数开始，自顶向下设计。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如右图，通过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while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让系统死循环一直执行，接受键盘输入做出不同响应。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✸通过函数：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manage_choose_UI()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作为最初的处理函数，内部会调用一系列不同的函数。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MainWindow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类是展示选择界面的，考虑到之后对于界面的拓展因此单独封装成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main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7045" y="995045"/>
            <a:ext cx="4194175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519461" y="492065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96875" y="1378585"/>
            <a:ext cx="547560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manage_choose_UI();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函数对于不同的选择，会调用如右图的各种函数。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manage_choose_Admin();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处理管理员功能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manage_choose_User();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处理用户功能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manage_choose_InfoManager();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处理信息管理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manage_choose_Seller();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处理卖家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manage_choose_Buyer();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处理买家功能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界面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调用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函数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2480" y="1712595"/>
            <a:ext cx="6017895" cy="2639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607091" y="554676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96875" y="1378585"/>
            <a:ext cx="5475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manage_choose_Admin();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处理管理员功能界面。其函数内部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如右图：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可以看到，也是对于输入的不同数字，调用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admin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类不同的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成员函数进行处理。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0595" y="995680"/>
            <a:ext cx="5749925" cy="441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5607091" y="5546761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96875" y="1378585"/>
            <a:ext cx="547560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其余几个函数大同小异，都是按照输入内容调用不同类的成员函数。这里简单展示一下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框架。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6720" y="5727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内部</a:t>
            </a:r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展示</a:t>
            </a:r>
            <a:endParaRPr lang="zh-CN" altLang="en-US" sz="32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805" y="572770"/>
            <a:ext cx="4184015" cy="2729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5" y="3488690"/>
            <a:ext cx="5278755" cy="2119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2366010"/>
            <a:ext cx="4260215" cy="332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>
            <a:endCxn id="50" idx="4"/>
          </p:cNvCxnSpPr>
          <p:nvPr/>
        </p:nvCxnSpPr>
        <p:spPr>
          <a:xfrm flipV="1">
            <a:off x="10849455" y="72590"/>
            <a:ext cx="717471" cy="12129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50" idx="0"/>
          </p:cNvCxnSpPr>
          <p:nvPr/>
        </p:nvCxnSpPr>
        <p:spPr>
          <a:xfrm flipH="1" flipV="1">
            <a:off x="11641601" y="62152"/>
            <a:ext cx="879303" cy="40204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53" idx="7"/>
          </p:cNvCxnSpPr>
          <p:nvPr/>
        </p:nvCxnSpPr>
        <p:spPr>
          <a:xfrm flipH="1" flipV="1">
            <a:off x="11021720" y="1233762"/>
            <a:ext cx="1248321" cy="187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50" idx="5"/>
          </p:cNvCxnSpPr>
          <p:nvPr/>
        </p:nvCxnSpPr>
        <p:spPr>
          <a:xfrm flipH="1" flipV="1">
            <a:off x="11581921" y="100103"/>
            <a:ext cx="741582" cy="136147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0" idx="6"/>
            <a:endCxn id="53" idx="1"/>
          </p:cNvCxnSpPr>
          <p:nvPr/>
        </p:nvCxnSpPr>
        <p:spPr>
          <a:xfrm flipH="1">
            <a:off x="11014716" y="108442"/>
            <a:ext cx="595288" cy="107522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 rot="4922515">
            <a:off x="11562792" y="29669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4922515">
            <a:off x="12483315" y="485620"/>
            <a:ext cx="66025" cy="6002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1" idx="5"/>
            <a:endCxn id="58" idx="1"/>
          </p:cNvCxnSpPr>
          <p:nvPr/>
        </p:nvCxnSpPr>
        <p:spPr>
          <a:xfrm flipH="1">
            <a:off x="12284366" y="541687"/>
            <a:ext cx="214175" cy="87800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 rot="4922515">
            <a:off x="10959674" y="1179377"/>
            <a:ext cx="71542" cy="650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rot="4922515" flipH="1">
            <a:off x="10450674" y="718584"/>
            <a:ext cx="921070" cy="1727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</p:cNvCxnSpPr>
          <p:nvPr/>
        </p:nvCxnSpPr>
        <p:spPr>
          <a:xfrm flipV="1">
            <a:off x="9876855" y="199642"/>
            <a:ext cx="931465" cy="50041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57" idx="7"/>
          </p:cNvCxnSpPr>
          <p:nvPr/>
        </p:nvCxnSpPr>
        <p:spPr>
          <a:xfrm>
            <a:off x="9885337" y="760733"/>
            <a:ext cx="1083225" cy="479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 rot="4922515">
            <a:off x="9810188" y="694861"/>
            <a:ext cx="86651" cy="78774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 rot="4922515">
            <a:off x="12220553" y="1414720"/>
            <a:ext cx="82942" cy="754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4922515">
            <a:off x="10733240" y="142426"/>
            <a:ext cx="115605" cy="10509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11403684" y="1570680"/>
            <a:ext cx="114883" cy="104439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 rot="11174285">
            <a:off x="9179546" y="247236"/>
            <a:ext cx="82172" cy="7470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75"/>
          <p:cNvCxnSpPr>
            <a:stCxn id="61" idx="1"/>
            <a:endCxn id="57" idx="2"/>
          </p:cNvCxnSpPr>
          <p:nvPr/>
        </p:nvCxnSpPr>
        <p:spPr>
          <a:xfrm>
            <a:off x="9246642" y="313998"/>
            <a:ext cx="600872" cy="3773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1" idx="3"/>
          </p:cNvCxnSpPr>
          <p:nvPr/>
        </p:nvCxnSpPr>
        <p:spPr>
          <a:xfrm flipV="1">
            <a:off x="9252382" y="-142065"/>
            <a:ext cx="675550" cy="403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8" idx="2"/>
            <a:endCxn id="13" idx="5"/>
          </p:cNvCxnSpPr>
          <p:nvPr/>
        </p:nvCxnSpPr>
        <p:spPr>
          <a:xfrm>
            <a:off x="311019" y="4017571"/>
            <a:ext cx="640772" cy="6206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1"/>
            <a:endCxn id="6" idx="5"/>
          </p:cNvCxnSpPr>
          <p:nvPr/>
        </p:nvCxnSpPr>
        <p:spPr>
          <a:xfrm>
            <a:off x="114449" y="3156200"/>
            <a:ext cx="368021" cy="30390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1"/>
            <a:endCxn id="18" idx="5"/>
          </p:cNvCxnSpPr>
          <p:nvPr/>
        </p:nvCxnSpPr>
        <p:spPr>
          <a:xfrm flipH="1">
            <a:off x="281621" y="3499120"/>
            <a:ext cx="232171" cy="502330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8" idx="7"/>
          </p:cNvCxnSpPr>
          <p:nvPr/>
        </p:nvCxnSpPr>
        <p:spPr>
          <a:xfrm flipH="1">
            <a:off x="126438" y="4026960"/>
            <a:ext cx="152395" cy="44254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</p:cNvCxnSpPr>
          <p:nvPr/>
        </p:nvCxnSpPr>
        <p:spPr>
          <a:xfrm flipV="1">
            <a:off x="152387" y="4509317"/>
            <a:ext cx="511612" cy="4645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4"/>
          </p:cNvCxnSpPr>
          <p:nvPr/>
        </p:nvCxnSpPr>
        <p:spPr>
          <a:xfrm flipV="1">
            <a:off x="413843" y="4544020"/>
            <a:ext cx="287319" cy="4731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24" idx="4"/>
          </p:cNvCxnSpPr>
          <p:nvPr/>
        </p:nvCxnSpPr>
        <p:spPr>
          <a:xfrm>
            <a:off x="47971" y="4573825"/>
            <a:ext cx="101544" cy="88701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7"/>
          </p:cNvCxnSpPr>
          <p:nvPr/>
        </p:nvCxnSpPr>
        <p:spPr>
          <a:xfrm flipH="1">
            <a:off x="126361" y="5073643"/>
            <a:ext cx="256506" cy="42578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9" idx="5"/>
          </p:cNvCxnSpPr>
          <p:nvPr/>
        </p:nvCxnSpPr>
        <p:spPr>
          <a:xfrm>
            <a:off x="431883" y="5079001"/>
            <a:ext cx="159781" cy="9373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4"/>
          </p:cNvCxnSpPr>
          <p:nvPr/>
        </p:nvCxnSpPr>
        <p:spPr>
          <a:xfrm flipH="1" flipV="1">
            <a:off x="717261" y="4531895"/>
            <a:ext cx="465790" cy="72089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7"/>
            <a:endCxn id="24" idx="1"/>
          </p:cNvCxnSpPr>
          <p:nvPr/>
        </p:nvCxnSpPr>
        <p:spPr>
          <a:xfrm flipH="1" flipV="1">
            <a:off x="161866" y="5503176"/>
            <a:ext cx="425954" cy="54834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7" idx="3"/>
            <a:endCxn id="9" idx="0"/>
          </p:cNvCxnSpPr>
          <p:nvPr/>
        </p:nvCxnSpPr>
        <p:spPr>
          <a:xfrm flipV="1">
            <a:off x="387547" y="6060728"/>
            <a:ext cx="217060" cy="6236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2"/>
            <a:endCxn id="11" idx="6"/>
          </p:cNvCxnSpPr>
          <p:nvPr/>
        </p:nvCxnSpPr>
        <p:spPr>
          <a:xfrm>
            <a:off x="444713" y="5055602"/>
            <a:ext cx="699551" cy="22832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3"/>
            <a:endCxn id="13" idx="0"/>
          </p:cNvCxnSpPr>
          <p:nvPr/>
        </p:nvCxnSpPr>
        <p:spPr>
          <a:xfrm flipV="1">
            <a:off x="706168" y="4142022"/>
            <a:ext cx="263822" cy="35063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0"/>
            <a:endCxn id="9" idx="2"/>
          </p:cNvCxnSpPr>
          <p:nvPr/>
        </p:nvCxnSpPr>
        <p:spPr>
          <a:xfrm flipH="1">
            <a:off x="632193" y="5322716"/>
            <a:ext cx="543214" cy="71586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9" idx="2"/>
            <a:endCxn id="35" idx="6"/>
          </p:cNvCxnSpPr>
          <p:nvPr/>
        </p:nvCxnSpPr>
        <p:spPr>
          <a:xfrm>
            <a:off x="632193" y="6038579"/>
            <a:ext cx="636954" cy="4009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5" idx="1"/>
            <a:endCxn id="37" idx="4"/>
          </p:cNvCxnSpPr>
          <p:nvPr/>
        </p:nvCxnSpPr>
        <p:spPr>
          <a:xfrm>
            <a:off x="1311066" y="6101664"/>
            <a:ext cx="553226" cy="40055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27" idx="2"/>
          </p:cNvCxnSpPr>
          <p:nvPr/>
        </p:nvCxnSpPr>
        <p:spPr>
          <a:xfrm flipH="1">
            <a:off x="397493" y="6107210"/>
            <a:ext cx="894563" cy="611255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 rot="11174285">
            <a:off x="304955" y="6667017"/>
            <a:ext cx="92812" cy="92812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1174285">
            <a:off x="473116" y="3454599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1174285">
            <a:off x="57754" y="3094147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1174285">
            <a:off x="82248" y="4516779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174285">
            <a:off x="582310" y="6010845"/>
            <a:ext cx="50031" cy="500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75188" y="5016948"/>
            <a:ext cx="69731" cy="69731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1144056" y="5252577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938639" y="4071884"/>
            <a:ext cx="70347" cy="70347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1174285">
            <a:off x="274836" y="3997454"/>
            <a:ext cx="36291" cy="3629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1174285">
            <a:off x="677838" y="4486705"/>
            <a:ext cx="31836" cy="31836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1174285">
            <a:off x="123052" y="5460694"/>
            <a:ext cx="47738" cy="4773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1174285">
            <a:off x="1268993" y="6055615"/>
            <a:ext cx="51748" cy="51748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1174285">
            <a:off x="1825297" y="6502010"/>
            <a:ext cx="70347" cy="7034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1174285">
            <a:off x="2250812" y="7014678"/>
            <a:ext cx="97490" cy="97490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1174285">
            <a:off x="2992857" y="6770139"/>
            <a:ext cx="69731" cy="69731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endCxn id="7" idx="5"/>
          </p:cNvCxnSpPr>
          <p:nvPr/>
        </p:nvCxnSpPr>
        <p:spPr>
          <a:xfrm>
            <a:off x="-278951" y="2488988"/>
            <a:ext cx="349742" cy="61283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269146" y="6564320"/>
            <a:ext cx="587502" cy="55285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3310" y="1680845"/>
            <a:ext cx="667194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整体来说，系统就靠之前展示的几个函数完成了所有内容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在每个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manage_choose_XXX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函数中，创建对象，并且调用对象对应的成员函数来完成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功能。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下面展示框架之下的数据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细黑" panose="02010600040101010101" pitchFamily="2" charset="-122"/>
              </a:rPr>
              <a:t>结构。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+mn-lt"/>
              </a:rPr>
              <a:t>01</a:t>
            </a:r>
            <a:endParaRPr lang="zh-CN" altLang="en-US" sz="6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2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8" grpId="0" animBg="1"/>
      <p:bldP spid="21" grpId="0" animBg="1"/>
      <p:bldP spid="24" grpId="0" animBg="1"/>
      <p:bldP spid="35" grpId="0" animBg="1"/>
      <p:bldP spid="37" grpId="0" animBg="1"/>
      <p:bldP spid="40" grpId="0" animBg="1"/>
      <p:bldP spid="42" grpId="0" animBg="1"/>
      <p:bldP spid="77" grpId="0"/>
      <p:bldP spid="7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91"/>
          <p:cNvSpPr/>
          <p:nvPr/>
        </p:nvSpPr>
        <p:spPr bwMode="auto">
          <a:xfrm>
            <a:off x="9979163" y="1889886"/>
            <a:ext cx="89145" cy="77073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97"/>
          <p:cNvSpPr/>
          <p:nvPr/>
        </p:nvSpPr>
        <p:spPr bwMode="auto">
          <a:xfrm>
            <a:off x="10480604" y="1897779"/>
            <a:ext cx="59430" cy="33894"/>
          </a:xfrm>
          <a:custGeom>
            <a:avLst/>
            <a:gdLst>
              <a:gd name="T0" fmla="*/ 1 w 54"/>
              <a:gd name="T1" fmla="*/ 0 h 31"/>
              <a:gd name="T2" fmla="*/ 4 w 54"/>
              <a:gd name="T3" fmla="*/ 16 h 31"/>
              <a:gd name="T4" fmla="*/ 28 w 54"/>
              <a:gd name="T5" fmla="*/ 31 h 31"/>
              <a:gd name="T6" fmla="*/ 41 w 54"/>
              <a:gd name="T7" fmla="*/ 28 h 31"/>
              <a:gd name="T8" fmla="*/ 54 w 54"/>
              <a:gd name="T9" fmla="*/ 14 h 31"/>
              <a:gd name="T10" fmla="*/ 35 w 54"/>
              <a:gd name="T11" fmla="*/ 18 h 31"/>
              <a:gd name="T12" fmla="*/ 1 w 5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31">
                <a:moveTo>
                  <a:pt x="1" y="0"/>
                </a:moveTo>
                <a:cubicBezTo>
                  <a:pt x="0" y="5"/>
                  <a:pt x="1" y="11"/>
                  <a:pt x="4" y="16"/>
                </a:cubicBezTo>
                <a:cubicBezTo>
                  <a:pt x="9" y="26"/>
                  <a:pt x="18" y="31"/>
                  <a:pt x="28" y="31"/>
                </a:cubicBezTo>
                <a:cubicBezTo>
                  <a:pt x="33" y="31"/>
                  <a:pt x="37" y="30"/>
                  <a:pt x="41" y="28"/>
                </a:cubicBezTo>
                <a:cubicBezTo>
                  <a:pt x="47" y="25"/>
                  <a:pt x="51" y="19"/>
                  <a:pt x="54" y="14"/>
                </a:cubicBezTo>
                <a:cubicBezTo>
                  <a:pt x="48" y="17"/>
                  <a:pt x="41" y="18"/>
                  <a:pt x="35" y="18"/>
                </a:cubicBezTo>
                <a:cubicBezTo>
                  <a:pt x="22" y="18"/>
                  <a:pt x="9" y="11"/>
                  <a:pt x="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203"/>
          <p:cNvSpPr>
            <a:spLocks noEditPoints="1"/>
          </p:cNvSpPr>
          <p:nvPr/>
        </p:nvSpPr>
        <p:spPr bwMode="auto">
          <a:xfrm>
            <a:off x="8926601" y="2991199"/>
            <a:ext cx="62680" cy="53394"/>
          </a:xfrm>
          <a:custGeom>
            <a:avLst/>
            <a:gdLst>
              <a:gd name="T0" fmla="*/ 45 w 57"/>
              <a:gd name="T1" fmla="*/ 6 h 49"/>
              <a:gd name="T2" fmla="*/ 40 w 57"/>
              <a:gd name="T3" fmla="*/ 47 h 49"/>
              <a:gd name="T4" fmla="*/ 51 w 57"/>
              <a:gd name="T5" fmla="*/ 13 h 49"/>
              <a:gd name="T6" fmla="*/ 45 w 57"/>
              <a:gd name="T7" fmla="*/ 6 h 49"/>
              <a:gd name="T8" fmla="*/ 28 w 57"/>
              <a:gd name="T9" fmla="*/ 0 h 49"/>
              <a:gd name="T10" fmla="*/ 17 w 57"/>
              <a:gd name="T11" fmla="*/ 3 h 49"/>
              <a:gd name="T12" fmla="*/ 6 w 57"/>
              <a:gd name="T13" fmla="*/ 36 h 49"/>
              <a:gd name="T14" fmla="*/ 29 w 57"/>
              <a:gd name="T15" fmla="*/ 49 h 49"/>
              <a:gd name="T16" fmla="*/ 35 w 57"/>
              <a:gd name="T17" fmla="*/ 49 h 49"/>
              <a:gd name="T18" fmla="*/ 41 w 57"/>
              <a:gd name="T19" fmla="*/ 3 h 49"/>
              <a:gd name="T20" fmla="*/ 28 w 57"/>
              <a:gd name="T21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49">
                <a:moveTo>
                  <a:pt x="45" y="6"/>
                </a:moveTo>
                <a:cubicBezTo>
                  <a:pt x="40" y="47"/>
                  <a:pt x="40" y="47"/>
                  <a:pt x="40" y="47"/>
                </a:cubicBezTo>
                <a:cubicBezTo>
                  <a:pt x="52" y="40"/>
                  <a:pt x="57" y="25"/>
                  <a:pt x="51" y="13"/>
                </a:cubicBezTo>
                <a:cubicBezTo>
                  <a:pt x="49" y="10"/>
                  <a:pt x="47" y="8"/>
                  <a:pt x="45" y="6"/>
                </a:cubicBezTo>
                <a:moveTo>
                  <a:pt x="28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4"/>
                  <a:pt x="6" y="36"/>
                </a:cubicBezTo>
                <a:cubicBezTo>
                  <a:pt x="11" y="45"/>
                  <a:pt x="20" y="49"/>
                  <a:pt x="29" y="49"/>
                </a:cubicBezTo>
                <a:cubicBezTo>
                  <a:pt x="31" y="49"/>
                  <a:pt x="33" y="49"/>
                  <a:pt x="35" y="49"/>
                </a:cubicBezTo>
                <a:cubicBezTo>
                  <a:pt x="41" y="3"/>
                  <a:pt x="41" y="3"/>
                  <a:pt x="41" y="3"/>
                </a:cubicBezTo>
                <a:cubicBezTo>
                  <a:pt x="37" y="1"/>
                  <a:pt x="33" y="0"/>
                  <a:pt x="28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204"/>
          <p:cNvSpPr/>
          <p:nvPr/>
        </p:nvSpPr>
        <p:spPr bwMode="auto">
          <a:xfrm>
            <a:off x="8965138" y="2994449"/>
            <a:ext cx="11143" cy="50144"/>
          </a:xfrm>
          <a:custGeom>
            <a:avLst/>
            <a:gdLst>
              <a:gd name="T0" fmla="*/ 6 w 10"/>
              <a:gd name="T1" fmla="*/ 0 h 46"/>
              <a:gd name="T2" fmla="*/ 0 w 10"/>
              <a:gd name="T3" fmla="*/ 46 h 46"/>
              <a:gd name="T4" fmla="*/ 5 w 10"/>
              <a:gd name="T5" fmla="*/ 44 h 46"/>
              <a:gd name="T6" fmla="*/ 5 w 10"/>
              <a:gd name="T7" fmla="*/ 44 h 46"/>
              <a:gd name="T8" fmla="*/ 10 w 10"/>
              <a:gd name="T9" fmla="*/ 3 h 46"/>
              <a:gd name="T10" fmla="*/ 6 w 1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46">
                <a:moveTo>
                  <a:pt x="6" y="0"/>
                </a:moveTo>
                <a:cubicBezTo>
                  <a:pt x="0" y="46"/>
                  <a:pt x="0" y="46"/>
                  <a:pt x="0" y="46"/>
                </a:cubicBezTo>
                <a:cubicBezTo>
                  <a:pt x="2" y="45"/>
                  <a:pt x="3" y="45"/>
                  <a:pt x="5" y="44"/>
                </a:cubicBezTo>
                <a:cubicBezTo>
                  <a:pt x="5" y="44"/>
                  <a:pt x="5" y="44"/>
                  <a:pt x="5" y="4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2"/>
                  <a:pt x="8" y="1"/>
                  <a:pt x="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212"/>
          <p:cNvSpPr/>
          <p:nvPr/>
        </p:nvSpPr>
        <p:spPr bwMode="auto">
          <a:xfrm>
            <a:off x="6958100" y="4905850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213"/>
          <p:cNvSpPr/>
          <p:nvPr/>
        </p:nvSpPr>
        <p:spPr bwMode="auto">
          <a:xfrm>
            <a:off x="9823624" y="1364301"/>
            <a:ext cx="133718" cy="116074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Freeform 214"/>
          <p:cNvSpPr/>
          <p:nvPr/>
        </p:nvSpPr>
        <p:spPr bwMode="auto">
          <a:xfrm>
            <a:off x="9197751" y="1893136"/>
            <a:ext cx="132789" cy="117467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Freeform 215"/>
          <p:cNvSpPr/>
          <p:nvPr/>
        </p:nvSpPr>
        <p:spPr bwMode="auto">
          <a:xfrm>
            <a:off x="10156989" y="1648451"/>
            <a:ext cx="103074" cy="91002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217"/>
          <p:cNvSpPr/>
          <p:nvPr/>
        </p:nvSpPr>
        <p:spPr bwMode="auto">
          <a:xfrm>
            <a:off x="10467604" y="1826277"/>
            <a:ext cx="103074" cy="86824"/>
          </a:xfrm>
          <a:custGeom>
            <a:avLst/>
            <a:gdLst>
              <a:gd name="T0" fmla="*/ 47 w 94"/>
              <a:gd name="T1" fmla="*/ 0 h 79"/>
              <a:gd name="T2" fmla="*/ 28 w 94"/>
              <a:gd name="T3" fmla="*/ 5 h 79"/>
              <a:gd name="T4" fmla="*/ 11 w 94"/>
              <a:gd name="T5" fmla="*/ 61 h 79"/>
              <a:gd name="T6" fmla="*/ 13 w 94"/>
              <a:gd name="T7" fmla="*/ 65 h 79"/>
              <a:gd name="T8" fmla="*/ 27 w 94"/>
              <a:gd name="T9" fmla="*/ 44 h 79"/>
              <a:gd name="T10" fmla="*/ 40 w 94"/>
              <a:gd name="T11" fmla="*/ 41 h 79"/>
              <a:gd name="T12" fmla="*/ 65 w 94"/>
              <a:gd name="T13" fmla="*/ 56 h 79"/>
              <a:gd name="T14" fmla="*/ 66 w 94"/>
              <a:gd name="T15" fmla="*/ 79 h 79"/>
              <a:gd name="T16" fmla="*/ 66 w 94"/>
              <a:gd name="T17" fmla="*/ 78 h 79"/>
              <a:gd name="T18" fmla="*/ 84 w 94"/>
              <a:gd name="T19" fmla="*/ 22 h 79"/>
              <a:gd name="T20" fmla="*/ 47 w 94"/>
              <a:gd name="T2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" h="79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1" y="62"/>
                  <a:pt x="12" y="64"/>
                  <a:pt x="13" y="65"/>
                </a:cubicBezTo>
                <a:cubicBezTo>
                  <a:pt x="14" y="56"/>
                  <a:pt x="19" y="48"/>
                  <a:pt x="27" y="44"/>
                </a:cubicBezTo>
                <a:cubicBezTo>
                  <a:pt x="32" y="42"/>
                  <a:pt x="36" y="41"/>
                  <a:pt x="40" y="41"/>
                </a:cubicBezTo>
                <a:cubicBezTo>
                  <a:pt x="50" y="41"/>
                  <a:pt x="60" y="46"/>
                  <a:pt x="65" y="56"/>
                </a:cubicBezTo>
                <a:cubicBezTo>
                  <a:pt x="69" y="63"/>
                  <a:pt x="69" y="71"/>
                  <a:pt x="66" y="79"/>
                </a:cubicBezTo>
                <a:cubicBezTo>
                  <a:pt x="66" y="78"/>
                  <a:pt x="66" y="78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218"/>
          <p:cNvSpPr/>
          <p:nvPr/>
        </p:nvSpPr>
        <p:spPr bwMode="auto">
          <a:xfrm>
            <a:off x="10481997" y="1871314"/>
            <a:ext cx="61287" cy="45966"/>
          </a:xfrm>
          <a:custGeom>
            <a:avLst/>
            <a:gdLst>
              <a:gd name="T0" fmla="*/ 27 w 56"/>
              <a:gd name="T1" fmla="*/ 0 h 42"/>
              <a:gd name="T2" fmla="*/ 14 w 56"/>
              <a:gd name="T3" fmla="*/ 3 h 42"/>
              <a:gd name="T4" fmla="*/ 0 w 56"/>
              <a:gd name="T5" fmla="*/ 24 h 42"/>
              <a:gd name="T6" fmla="*/ 34 w 56"/>
              <a:gd name="T7" fmla="*/ 42 h 42"/>
              <a:gd name="T8" fmla="*/ 53 w 56"/>
              <a:gd name="T9" fmla="*/ 38 h 42"/>
              <a:gd name="T10" fmla="*/ 52 w 56"/>
              <a:gd name="T11" fmla="*/ 15 h 42"/>
              <a:gd name="T12" fmla="*/ 27 w 56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2">
                <a:moveTo>
                  <a:pt x="27" y="0"/>
                </a:moveTo>
                <a:cubicBezTo>
                  <a:pt x="23" y="0"/>
                  <a:pt x="19" y="1"/>
                  <a:pt x="14" y="3"/>
                </a:cubicBezTo>
                <a:cubicBezTo>
                  <a:pt x="6" y="7"/>
                  <a:pt x="1" y="15"/>
                  <a:pt x="0" y="24"/>
                </a:cubicBezTo>
                <a:cubicBezTo>
                  <a:pt x="8" y="35"/>
                  <a:pt x="21" y="42"/>
                  <a:pt x="34" y="42"/>
                </a:cubicBezTo>
                <a:cubicBezTo>
                  <a:pt x="40" y="42"/>
                  <a:pt x="47" y="41"/>
                  <a:pt x="53" y="38"/>
                </a:cubicBezTo>
                <a:cubicBezTo>
                  <a:pt x="56" y="30"/>
                  <a:pt x="56" y="22"/>
                  <a:pt x="52" y="15"/>
                </a:cubicBezTo>
                <a:cubicBezTo>
                  <a:pt x="47" y="5"/>
                  <a:pt x="37" y="0"/>
                  <a:pt x="27" y="0"/>
                </a:cubicBezTo>
              </a:path>
            </a:pathLst>
          </a:custGeom>
          <a:solidFill>
            <a:srgbClr val="3D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Freeform 219"/>
          <p:cNvSpPr/>
          <p:nvPr/>
        </p:nvSpPr>
        <p:spPr bwMode="auto">
          <a:xfrm>
            <a:off x="10575321" y="1336908"/>
            <a:ext cx="98431" cy="90074"/>
          </a:xfrm>
          <a:custGeom>
            <a:avLst/>
            <a:gdLst>
              <a:gd name="T0" fmla="*/ 43 w 90"/>
              <a:gd name="T1" fmla="*/ 0 h 82"/>
              <a:gd name="T2" fmla="*/ 24 w 90"/>
              <a:gd name="T3" fmla="*/ 4 h 82"/>
              <a:gd name="T4" fmla="*/ 19 w 90"/>
              <a:gd name="T5" fmla="*/ 7 h 82"/>
              <a:gd name="T6" fmla="*/ 3 w 90"/>
              <a:gd name="T7" fmla="*/ 30 h 82"/>
              <a:gd name="T8" fmla="*/ 6 w 90"/>
              <a:gd name="T9" fmla="*/ 60 h 82"/>
              <a:gd name="T10" fmla="*/ 43 w 90"/>
              <a:gd name="T11" fmla="*/ 82 h 82"/>
              <a:gd name="T12" fmla="*/ 62 w 90"/>
              <a:gd name="T13" fmla="*/ 78 h 82"/>
              <a:gd name="T14" fmla="*/ 79 w 90"/>
              <a:gd name="T15" fmla="*/ 22 h 82"/>
              <a:gd name="T16" fmla="*/ 43 w 90"/>
              <a:gd name="T1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82">
                <a:moveTo>
                  <a:pt x="43" y="0"/>
                </a:moveTo>
                <a:cubicBezTo>
                  <a:pt x="36" y="0"/>
                  <a:pt x="30" y="1"/>
                  <a:pt x="24" y="4"/>
                </a:cubicBezTo>
                <a:cubicBezTo>
                  <a:pt x="22" y="5"/>
                  <a:pt x="21" y="6"/>
                  <a:pt x="19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0" y="40"/>
                  <a:pt x="1" y="51"/>
                  <a:pt x="6" y="60"/>
                </a:cubicBezTo>
                <a:cubicBezTo>
                  <a:pt x="14" y="74"/>
                  <a:pt x="28" y="82"/>
                  <a:pt x="43" y="82"/>
                </a:cubicBezTo>
                <a:cubicBezTo>
                  <a:pt x="49" y="82"/>
                  <a:pt x="56" y="81"/>
                  <a:pt x="62" y="78"/>
                </a:cubicBezTo>
                <a:cubicBezTo>
                  <a:pt x="82" y="67"/>
                  <a:pt x="90" y="42"/>
                  <a:pt x="79" y="22"/>
                </a:cubicBezTo>
                <a:cubicBezTo>
                  <a:pt x="72" y="8"/>
                  <a:pt x="58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220"/>
          <p:cNvSpPr/>
          <p:nvPr/>
        </p:nvSpPr>
        <p:spPr bwMode="auto">
          <a:xfrm>
            <a:off x="10578571" y="1344336"/>
            <a:ext cx="17643" cy="25536"/>
          </a:xfrm>
          <a:custGeom>
            <a:avLst/>
            <a:gdLst>
              <a:gd name="T0" fmla="*/ 16 w 16"/>
              <a:gd name="T1" fmla="*/ 0 h 23"/>
              <a:gd name="T2" fmla="*/ 0 w 16"/>
              <a:gd name="T3" fmla="*/ 23 h 23"/>
              <a:gd name="T4" fmla="*/ 16 w 16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3">
                <a:moveTo>
                  <a:pt x="16" y="0"/>
                </a:moveTo>
                <a:cubicBezTo>
                  <a:pt x="8" y="6"/>
                  <a:pt x="2" y="14"/>
                  <a:pt x="0" y="23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226"/>
          <p:cNvSpPr/>
          <p:nvPr/>
        </p:nvSpPr>
        <p:spPr bwMode="auto">
          <a:xfrm>
            <a:off x="7496685" y="5041889"/>
            <a:ext cx="65002" cy="57109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227"/>
          <p:cNvSpPr/>
          <p:nvPr/>
        </p:nvSpPr>
        <p:spPr bwMode="auto">
          <a:xfrm>
            <a:off x="7915945" y="3330603"/>
            <a:ext cx="134182" cy="116539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Freeform 228"/>
          <p:cNvSpPr>
            <a:spLocks noEditPoints="1"/>
          </p:cNvSpPr>
          <p:nvPr/>
        </p:nvSpPr>
        <p:spPr bwMode="auto">
          <a:xfrm>
            <a:off x="7979554" y="4881706"/>
            <a:ext cx="102145" cy="91002"/>
          </a:xfrm>
          <a:custGeom>
            <a:avLst/>
            <a:gdLst>
              <a:gd name="T0" fmla="*/ 63 w 93"/>
              <a:gd name="T1" fmla="*/ 79 h 83"/>
              <a:gd name="T2" fmla="*/ 41 w 93"/>
              <a:gd name="T3" fmla="*/ 82 h 83"/>
              <a:gd name="T4" fmla="*/ 47 w 93"/>
              <a:gd name="T5" fmla="*/ 83 h 83"/>
              <a:gd name="T6" fmla="*/ 63 w 93"/>
              <a:gd name="T7" fmla="*/ 79 h 83"/>
              <a:gd name="T8" fmla="*/ 47 w 93"/>
              <a:gd name="T9" fmla="*/ 0 h 83"/>
              <a:gd name="T10" fmla="*/ 28 w 93"/>
              <a:gd name="T11" fmla="*/ 5 h 83"/>
              <a:gd name="T12" fmla="*/ 10 w 93"/>
              <a:gd name="T13" fmla="*/ 60 h 83"/>
              <a:gd name="T14" fmla="*/ 29 w 93"/>
              <a:gd name="T15" fmla="*/ 78 h 83"/>
              <a:gd name="T16" fmla="*/ 73 w 93"/>
              <a:gd name="T17" fmla="*/ 73 h 83"/>
              <a:gd name="T18" fmla="*/ 84 w 93"/>
              <a:gd name="T19" fmla="*/ 22 h 83"/>
              <a:gd name="T20" fmla="*/ 47 w 93"/>
              <a:gd name="T2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83">
                <a:moveTo>
                  <a:pt x="63" y="79"/>
                </a:moveTo>
                <a:cubicBezTo>
                  <a:pt x="41" y="82"/>
                  <a:pt x="41" y="82"/>
                  <a:pt x="41" y="82"/>
                </a:cubicBezTo>
                <a:cubicBezTo>
                  <a:pt x="43" y="82"/>
                  <a:pt x="45" y="83"/>
                  <a:pt x="47" y="83"/>
                </a:cubicBezTo>
                <a:cubicBezTo>
                  <a:pt x="52" y="83"/>
                  <a:pt x="58" y="82"/>
                  <a:pt x="63" y="79"/>
                </a:cubicBezTo>
                <a:moveTo>
                  <a:pt x="47" y="0"/>
                </a:moveTo>
                <a:cubicBezTo>
                  <a:pt x="40" y="0"/>
                  <a:pt x="34" y="1"/>
                  <a:pt x="28" y="5"/>
                </a:cubicBezTo>
                <a:cubicBezTo>
                  <a:pt x="8" y="15"/>
                  <a:pt x="0" y="40"/>
                  <a:pt x="10" y="60"/>
                </a:cubicBezTo>
                <a:cubicBezTo>
                  <a:pt x="15" y="69"/>
                  <a:pt x="21" y="75"/>
                  <a:pt x="29" y="78"/>
                </a:cubicBezTo>
                <a:cubicBezTo>
                  <a:pt x="73" y="73"/>
                  <a:pt x="73" y="73"/>
                  <a:pt x="73" y="73"/>
                </a:cubicBezTo>
                <a:cubicBezTo>
                  <a:pt x="88" y="61"/>
                  <a:pt x="93" y="40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229"/>
          <p:cNvSpPr/>
          <p:nvPr/>
        </p:nvSpPr>
        <p:spPr bwMode="auto">
          <a:xfrm>
            <a:off x="8011590" y="4961565"/>
            <a:ext cx="48287" cy="10215"/>
          </a:xfrm>
          <a:custGeom>
            <a:avLst/>
            <a:gdLst>
              <a:gd name="T0" fmla="*/ 44 w 44"/>
              <a:gd name="T1" fmla="*/ 0 h 9"/>
              <a:gd name="T2" fmla="*/ 0 w 44"/>
              <a:gd name="T3" fmla="*/ 5 h 9"/>
              <a:gd name="T4" fmla="*/ 12 w 44"/>
              <a:gd name="T5" fmla="*/ 9 h 9"/>
              <a:gd name="T6" fmla="*/ 34 w 44"/>
              <a:gd name="T7" fmla="*/ 6 h 9"/>
              <a:gd name="T8" fmla="*/ 37 w 44"/>
              <a:gd name="T9" fmla="*/ 5 h 9"/>
              <a:gd name="T10" fmla="*/ 44 w 44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9">
                <a:moveTo>
                  <a:pt x="44" y="0"/>
                </a:moveTo>
                <a:cubicBezTo>
                  <a:pt x="0" y="5"/>
                  <a:pt x="0" y="5"/>
                  <a:pt x="0" y="5"/>
                </a:cubicBezTo>
                <a:cubicBezTo>
                  <a:pt x="4" y="7"/>
                  <a:pt x="8" y="8"/>
                  <a:pt x="12" y="9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6"/>
                  <a:pt x="36" y="5"/>
                  <a:pt x="37" y="5"/>
                </a:cubicBezTo>
                <a:cubicBezTo>
                  <a:pt x="40" y="3"/>
                  <a:pt x="42" y="2"/>
                  <a:pt x="4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230"/>
          <p:cNvSpPr/>
          <p:nvPr/>
        </p:nvSpPr>
        <p:spPr bwMode="auto">
          <a:xfrm>
            <a:off x="8940066" y="2299396"/>
            <a:ext cx="64537" cy="56180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Freeform 231"/>
          <p:cNvSpPr/>
          <p:nvPr/>
        </p:nvSpPr>
        <p:spPr bwMode="auto">
          <a:xfrm>
            <a:off x="9674120" y="1862492"/>
            <a:ext cx="63609" cy="56180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196"/>
          <p:cNvSpPr/>
          <p:nvPr/>
        </p:nvSpPr>
        <p:spPr bwMode="auto">
          <a:xfrm>
            <a:off x="7951232" y="2632429"/>
            <a:ext cx="69180" cy="60359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Freeform 205"/>
          <p:cNvSpPr>
            <a:spLocks noEditPoints="1"/>
          </p:cNvSpPr>
          <p:nvPr/>
        </p:nvSpPr>
        <p:spPr bwMode="auto">
          <a:xfrm>
            <a:off x="7246132" y="3185872"/>
            <a:ext cx="57109" cy="54787"/>
          </a:xfrm>
          <a:custGeom>
            <a:avLst/>
            <a:gdLst>
              <a:gd name="T0" fmla="*/ 1 w 52"/>
              <a:gd name="T1" fmla="*/ 23 h 50"/>
              <a:gd name="T2" fmla="*/ 4 w 52"/>
              <a:gd name="T3" fmla="*/ 37 h 50"/>
              <a:gd name="T4" fmla="*/ 26 w 52"/>
              <a:gd name="T5" fmla="*/ 50 h 50"/>
              <a:gd name="T6" fmla="*/ 37 w 52"/>
              <a:gd name="T7" fmla="*/ 47 h 50"/>
              <a:gd name="T8" fmla="*/ 42 w 52"/>
              <a:gd name="T9" fmla="*/ 44 h 50"/>
              <a:gd name="T10" fmla="*/ 1 w 52"/>
              <a:gd name="T11" fmla="*/ 23 h 50"/>
              <a:gd name="T12" fmla="*/ 26 w 52"/>
              <a:gd name="T13" fmla="*/ 0 h 50"/>
              <a:gd name="T14" fmla="*/ 14 w 52"/>
              <a:gd name="T15" fmla="*/ 3 h 50"/>
              <a:gd name="T16" fmla="*/ 2 w 52"/>
              <a:gd name="T17" fmla="*/ 18 h 50"/>
              <a:gd name="T18" fmla="*/ 45 w 52"/>
              <a:gd name="T19" fmla="*/ 40 h 50"/>
              <a:gd name="T20" fmla="*/ 48 w 52"/>
              <a:gd name="T21" fmla="*/ 14 h 50"/>
              <a:gd name="T22" fmla="*/ 26 w 52"/>
              <a:gd name="T2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0">
                <a:moveTo>
                  <a:pt x="1" y="23"/>
                </a:moveTo>
                <a:cubicBezTo>
                  <a:pt x="0" y="28"/>
                  <a:pt x="1" y="32"/>
                  <a:pt x="4" y="37"/>
                </a:cubicBezTo>
                <a:cubicBezTo>
                  <a:pt x="8" y="45"/>
                  <a:pt x="17" y="50"/>
                  <a:pt x="26" y="50"/>
                </a:cubicBezTo>
                <a:cubicBezTo>
                  <a:pt x="29" y="50"/>
                  <a:pt x="33" y="49"/>
                  <a:pt x="37" y="47"/>
                </a:cubicBezTo>
                <a:cubicBezTo>
                  <a:pt x="39" y="46"/>
                  <a:pt x="40" y="45"/>
                  <a:pt x="42" y="44"/>
                </a:cubicBezTo>
                <a:cubicBezTo>
                  <a:pt x="1" y="23"/>
                  <a:pt x="1" y="23"/>
                  <a:pt x="1" y="23"/>
                </a:cubicBezTo>
                <a:moveTo>
                  <a:pt x="26" y="0"/>
                </a:moveTo>
                <a:cubicBezTo>
                  <a:pt x="22" y="0"/>
                  <a:pt x="18" y="1"/>
                  <a:pt x="14" y="3"/>
                </a:cubicBezTo>
                <a:cubicBezTo>
                  <a:pt x="8" y="6"/>
                  <a:pt x="4" y="12"/>
                  <a:pt x="2" y="18"/>
                </a:cubicBezTo>
                <a:cubicBezTo>
                  <a:pt x="45" y="40"/>
                  <a:pt x="45" y="40"/>
                  <a:pt x="45" y="40"/>
                </a:cubicBezTo>
                <a:cubicBezTo>
                  <a:pt x="51" y="33"/>
                  <a:pt x="52" y="22"/>
                  <a:pt x="48" y="14"/>
                </a:cubicBezTo>
                <a:cubicBezTo>
                  <a:pt x="43" y="5"/>
                  <a:pt x="35" y="0"/>
                  <a:pt x="26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Freeform 206"/>
          <p:cNvSpPr/>
          <p:nvPr/>
        </p:nvSpPr>
        <p:spPr bwMode="auto">
          <a:xfrm>
            <a:off x="7247061" y="3205836"/>
            <a:ext cx="48287" cy="28322"/>
          </a:xfrm>
          <a:custGeom>
            <a:avLst/>
            <a:gdLst>
              <a:gd name="T0" fmla="*/ 1 w 44"/>
              <a:gd name="T1" fmla="*/ 0 h 26"/>
              <a:gd name="T2" fmla="*/ 0 w 44"/>
              <a:gd name="T3" fmla="*/ 5 h 26"/>
              <a:gd name="T4" fmla="*/ 41 w 44"/>
              <a:gd name="T5" fmla="*/ 26 h 26"/>
              <a:gd name="T6" fmla="*/ 44 w 44"/>
              <a:gd name="T7" fmla="*/ 22 h 26"/>
              <a:gd name="T8" fmla="*/ 1 w 44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1" y="0"/>
                </a:moveTo>
                <a:cubicBezTo>
                  <a:pt x="0" y="2"/>
                  <a:pt x="0" y="3"/>
                  <a:pt x="0" y="5"/>
                </a:cubicBezTo>
                <a:cubicBezTo>
                  <a:pt x="41" y="26"/>
                  <a:pt x="41" y="26"/>
                  <a:pt x="41" y="26"/>
                </a:cubicBezTo>
                <a:cubicBezTo>
                  <a:pt x="42" y="25"/>
                  <a:pt x="43" y="24"/>
                  <a:pt x="44" y="2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233"/>
          <p:cNvSpPr/>
          <p:nvPr/>
        </p:nvSpPr>
        <p:spPr bwMode="auto">
          <a:xfrm>
            <a:off x="6686022" y="2869685"/>
            <a:ext cx="93324" cy="81252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98"/>
          <p:cNvSpPr/>
          <p:nvPr/>
        </p:nvSpPr>
        <p:spPr bwMode="auto">
          <a:xfrm>
            <a:off x="1534873" y="4992505"/>
            <a:ext cx="69180" cy="60359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199"/>
          <p:cNvSpPr/>
          <p:nvPr/>
        </p:nvSpPr>
        <p:spPr bwMode="auto">
          <a:xfrm>
            <a:off x="2329948" y="4122822"/>
            <a:ext cx="68252" cy="60359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Freeform 200"/>
          <p:cNvSpPr/>
          <p:nvPr/>
        </p:nvSpPr>
        <p:spPr bwMode="auto">
          <a:xfrm>
            <a:off x="2330678" y="3672601"/>
            <a:ext cx="62680" cy="55252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6"/>
          <p:cNvSpPr/>
          <p:nvPr/>
        </p:nvSpPr>
        <p:spPr bwMode="auto">
          <a:xfrm>
            <a:off x="1485657" y="4628032"/>
            <a:ext cx="103074" cy="91467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Freeform 221"/>
          <p:cNvSpPr/>
          <p:nvPr/>
        </p:nvSpPr>
        <p:spPr bwMode="auto">
          <a:xfrm>
            <a:off x="998145" y="4789607"/>
            <a:ext cx="103538" cy="90074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222"/>
          <p:cNvSpPr>
            <a:spLocks noEditPoints="1"/>
          </p:cNvSpPr>
          <p:nvPr/>
        </p:nvSpPr>
        <p:spPr bwMode="auto">
          <a:xfrm>
            <a:off x="1900009" y="4061535"/>
            <a:ext cx="96574" cy="91002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223"/>
          <p:cNvSpPr/>
          <p:nvPr/>
        </p:nvSpPr>
        <p:spPr bwMode="auto">
          <a:xfrm>
            <a:off x="1946903" y="4105179"/>
            <a:ext cx="49680" cy="47358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224"/>
          <p:cNvSpPr>
            <a:spLocks noEditPoints="1"/>
          </p:cNvSpPr>
          <p:nvPr/>
        </p:nvSpPr>
        <p:spPr bwMode="auto">
          <a:xfrm>
            <a:off x="2195568" y="3365237"/>
            <a:ext cx="91002" cy="82645"/>
          </a:xfrm>
          <a:custGeom>
            <a:avLst/>
            <a:gdLst>
              <a:gd name="T0" fmla="*/ 28 w 83"/>
              <a:gd name="T1" fmla="*/ 2 h 75"/>
              <a:gd name="T2" fmla="*/ 23 w 83"/>
              <a:gd name="T3" fmla="*/ 5 h 75"/>
              <a:gd name="T4" fmla="*/ 3 w 83"/>
              <a:gd name="T5" fmla="*/ 45 h 75"/>
              <a:gd name="T6" fmla="*/ 28 w 83"/>
              <a:gd name="T7" fmla="*/ 2 h 75"/>
              <a:gd name="T8" fmla="*/ 40 w 83"/>
              <a:gd name="T9" fmla="*/ 0 h 75"/>
              <a:gd name="T10" fmla="*/ 35 w 83"/>
              <a:gd name="T11" fmla="*/ 1 h 75"/>
              <a:gd name="T12" fmla="*/ 5 w 83"/>
              <a:gd name="T13" fmla="*/ 51 h 75"/>
              <a:gd name="T14" fmla="*/ 7 w 83"/>
              <a:gd name="T15" fmla="*/ 55 h 75"/>
              <a:gd name="T16" fmla="*/ 40 w 83"/>
              <a:gd name="T17" fmla="*/ 75 h 75"/>
              <a:gd name="T18" fmla="*/ 57 w 83"/>
              <a:gd name="T19" fmla="*/ 71 h 75"/>
              <a:gd name="T20" fmla="*/ 73 w 83"/>
              <a:gd name="T21" fmla="*/ 20 h 75"/>
              <a:gd name="T22" fmla="*/ 40 w 83"/>
              <a:gd name="T2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75">
                <a:moveTo>
                  <a:pt x="28" y="2"/>
                </a:moveTo>
                <a:cubicBezTo>
                  <a:pt x="26" y="3"/>
                  <a:pt x="24" y="4"/>
                  <a:pt x="23" y="5"/>
                </a:cubicBezTo>
                <a:cubicBezTo>
                  <a:pt x="8" y="13"/>
                  <a:pt x="0" y="29"/>
                  <a:pt x="3" y="45"/>
                </a:cubicBezTo>
                <a:cubicBezTo>
                  <a:pt x="28" y="2"/>
                  <a:pt x="28" y="2"/>
                  <a:pt x="28" y="2"/>
                </a:cubicBezTo>
                <a:moveTo>
                  <a:pt x="40" y="0"/>
                </a:moveTo>
                <a:cubicBezTo>
                  <a:pt x="38" y="0"/>
                  <a:pt x="36" y="1"/>
                  <a:pt x="35" y="1"/>
                </a:cubicBezTo>
                <a:cubicBezTo>
                  <a:pt x="5" y="51"/>
                  <a:pt x="5" y="51"/>
                  <a:pt x="5" y="51"/>
                </a:cubicBezTo>
                <a:cubicBezTo>
                  <a:pt x="6" y="53"/>
                  <a:pt x="6" y="54"/>
                  <a:pt x="7" y="55"/>
                </a:cubicBezTo>
                <a:cubicBezTo>
                  <a:pt x="14" y="68"/>
                  <a:pt x="27" y="75"/>
                  <a:pt x="40" y="75"/>
                </a:cubicBezTo>
                <a:cubicBezTo>
                  <a:pt x="46" y="75"/>
                  <a:pt x="52" y="74"/>
                  <a:pt x="57" y="71"/>
                </a:cubicBezTo>
                <a:cubicBezTo>
                  <a:pt x="76" y="61"/>
                  <a:pt x="83" y="39"/>
                  <a:pt x="73" y="20"/>
                </a:cubicBezTo>
                <a:cubicBezTo>
                  <a:pt x="66" y="8"/>
                  <a:pt x="53" y="0"/>
                  <a:pt x="4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232"/>
          <p:cNvSpPr/>
          <p:nvPr/>
        </p:nvSpPr>
        <p:spPr bwMode="auto">
          <a:xfrm>
            <a:off x="2660794" y="3260305"/>
            <a:ext cx="93324" cy="82181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459048" y="502374"/>
            <a:ext cx="4502332" cy="51833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52" name="矩形 51"/>
          <p:cNvSpPr/>
          <p:nvPr/>
        </p:nvSpPr>
        <p:spPr>
          <a:xfrm>
            <a:off x="3607711" y="2948731"/>
            <a:ext cx="3031888" cy="568905"/>
          </a:xfrm>
          <a:prstGeom prst="rect">
            <a:avLst/>
          </a:prstGeom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sz="3600" dirty="0">
              <a:solidFill>
                <a:schemeClr val="tx1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81006" y="3631262"/>
            <a:ext cx="5859994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数据结构</a:t>
            </a:r>
            <a:r>
              <a:rPr lang="zh-CN" altLang="en-US" sz="4400" dirty="0">
                <a:latin typeface="黑体" panose="02010609060101010101" charset="-122"/>
                <a:ea typeface="黑体" panose="02010609060101010101" charset="-122"/>
              </a:rPr>
              <a:t>设计</a:t>
            </a:r>
            <a:endParaRPr lang="zh-CN" altLang="en-US" sz="4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956" y="2959978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chemeClr val="tx2"/>
                </a:solidFill>
                <a:effectLst>
                  <a:innerShdw blurRad="63500" dist="50800" dir="16200000">
                    <a:prstClr val="black">
                      <a:alpha val="30000"/>
                    </a:prstClr>
                  </a:innerShdw>
                </a:effectLst>
                <a:latin typeface="+mn-ea"/>
              </a:rPr>
              <a:t>Part 02</a:t>
            </a:r>
            <a:endParaRPr kumimoji="1" lang="zh-CN" altLang="en-US" sz="3200" dirty="0">
              <a:solidFill>
                <a:schemeClr val="tx2"/>
              </a:solidFill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  <a:latin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4778443" y="3631262"/>
            <a:ext cx="4887962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rot="1318224" flipV="1">
            <a:off x="33518" y="3438740"/>
            <a:ext cx="1982544" cy="156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6311730" y="1786386"/>
            <a:ext cx="4585805" cy="1342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318224" flipV="1">
            <a:off x="1725780" y="3618066"/>
            <a:ext cx="927183" cy="7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8387754" y="2629404"/>
            <a:ext cx="276605" cy="8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467604" y="1202830"/>
            <a:ext cx="1956873" cy="53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71" idx="0"/>
          </p:cNvCxnSpPr>
          <p:nvPr/>
        </p:nvCxnSpPr>
        <p:spPr>
          <a:xfrm flipV="1">
            <a:off x="6732135" y="2355576"/>
            <a:ext cx="358754" cy="514109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34" idx="1"/>
          </p:cNvCxnSpPr>
          <p:nvPr/>
        </p:nvCxnSpPr>
        <p:spPr>
          <a:xfrm flipH="1" flipV="1">
            <a:off x="7095184" y="2355577"/>
            <a:ext cx="876912" cy="28014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52" idx="2"/>
            <a:endCxn id="234" idx="1"/>
          </p:cNvCxnSpPr>
          <p:nvPr/>
        </p:nvCxnSpPr>
        <p:spPr>
          <a:xfrm flipH="1">
            <a:off x="7972096" y="1978766"/>
            <a:ext cx="1241019" cy="656955"/>
          </a:xfrm>
          <a:prstGeom prst="line">
            <a:avLst/>
          </a:prstGeom>
          <a:ln>
            <a:solidFill>
              <a:schemeClr val="tx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35" idx="5"/>
            <a:endCxn id="252" idx="5"/>
          </p:cNvCxnSpPr>
          <p:nvPr/>
        </p:nvCxnSpPr>
        <p:spPr>
          <a:xfrm flipH="1">
            <a:off x="9316273" y="1917459"/>
            <a:ext cx="1202850" cy="7514"/>
          </a:xfrm>
          <a:prstGeom prst="line">
            <a:avLst/>
          </a:prstGeom>
          <a:ln>
            <a:solidFill>
              <a:schemeClr val="tx2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1569463" y="4152537"/>
            <a:ext cx="792555" cy="87014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59" idx="4"/>
          </p:cNvCxnSpPr>
          <p:nvPr/>
        </p:nvCxnSpPr>
        <p:spPr>
          <a:xfrm flipH="1" flipV="1">
            <a:off x="1070842" y="4875287"/>
            <a:ext cx="471171" cy="147397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endCxn id="259" idx="1"/>
          </p:cNvCxnSpPr>
          <p:nvPr/>
        </p:nvCxnSpPr>
        <p:spPr>
          <a:xfrm flipH="1">
            <a:off x="1027885" y="4152537"/>
            <a:ext cx="1319331" cy="64146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43" idx="10"/>
            <a:endCxn id="265" idx="2"/>
          </p:cNvCxnSpPr>
          <p:nvPr/>
        </p:nvCxnSpPr>
        <p:spPr>
          <a:xfrm>
            <a:off x="7298848" y="3201212"/>
            <a:ext cx="632495" cy="21514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43" idx="6"/>
            <a:endCxn id="241" idx="6"/>
          </p:cNvCxnSpPr>
          <p:nvPr/>
        </p:nvCxnSpPr>
        <p:spPr>
          <a:xfrm flipV="1">
            <a:off x="7274687" y="3030427"/>
            <a:ext cx="1658512" cy="155445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265" idx="5"/>
            <a:endCxn id="241" idx="8"/>
          </p:cNvCxnSpPr>
          <p:nvPr/>
        </p:nvCxnSpPr>
        <p:spPr>
          <a:xfrm flipV="1">
            <a:off x="8034729" y="3044593"/>
            <a:ext cx="930360" cy="316794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 flipV="1">
            <a:off x="2266447" y="3297335"/>
            <a:ext cx="404333" cy="103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 flipV="1">
            <a:off x="2369833" y="3338471"/>
            <a:ext cx="326201" cy="350513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 flipH="1" flipV="1">
            <a:off x="2254599" y="3430502"/>
            <a:ext cx="85054" cy="252406"/>
          </a:xfrm>
          <a:prstGeom prst="line">
            <a:avLst/>
          </a:prstGeom>
          <a:ln>
            <a:solidFill>
              <a:schemeClr val="tx2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7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7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7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7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7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75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4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889 L 2.29167E-6 -0.07176 " pathEditMode="relative" rAng="0" ptsTypes="AA">
                                      <p:cBhvr>
                                        <p:cTn id="263" dur="75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3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30000" decel="3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26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5" grpId="0" animBg="1"/>
      <p:bldP spid="241" grpId="0" animBg="1"/>
      <p:bldP spid="242" grpId="0" animBg="1"/>
      <p:bldP spid="250" grpId="0" animBg="1"/>
      <p:bldP spid="251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34" grpId="0" animBg="1"/>
      <p:bldP spid="243" grpId="0" animBg="1"/>
      <p:bldP spid="244" grpId="0" animBg="1"/>
      <p:bldP spid="271" grpId="0" animBg="1"/>
      <p:bldP spid="236" grpId="0" animBg="1"/>
      <p:bldP spid="237" grpId="0" animBg="1"/>
      <p:bldP spid="238" grpId="0" animBg="1"/>
      <p:bldP spid="254" grpId="0" animBg="1"/>
      <p:bldP spid="259" grpId="0" animBg="1"/>
      <p:bldP spid="260" grpId="0" animBg="1"/>
      <p:bldP spid="261" grpId="0" animBg="1"/>
      <p:bldP spid="262" grpId="0" animBg="1"/>
      <p:bldP spid="270" grpId="0" animBg="1"/>
      <p:bldP spid="51" grpId="0"/>
      <p:bldP spid="53" grpId="0"/>
      <p:bldP spid="61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585,&quot;width&quot;:5967}"/>
</p:tagLst>
</file>

<file path=ppt/tags/tag2.xml><?xml version="1.0" encoding="utf-8"?>
<p:tagLst xmlns:p="http://schemas.openxmlformats.org/presentationml/2006/main">
  <p:tag name="ISPRING_ULTRA_SCORM_SLIDE_COUNT" val="28"/>
  <p:tag name="ISPRING_UUID" val="{91A8A33C-06F4-458A-9E3E-E0FECDA0223B}"/>
  <p:tag name="ISPRING_RESOURCE_FOLDER" val="C:\Users\五毛\Desktop\34线条之美\"/>
  <p:tag name="ISPRING_PRESENTATION_PATH" val="C:\Users\五毛\Desktop\34线条之美.pptx"/>
  <p:tag name="ISPRING_PROJECT_FOLDER_UPDATED" val="1"/>
  <p:tag name="ISPRING_SCREEN_RECS_UPDATED" val="C:\Users\五毛\Desktop\34线条之美\"/>
  <p:tag name="ISPRING_PRESENTATION_TITLE" val="34线条之美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3738</Words>
  <Application>WPS 演示</Application>
  <PresentationFormat>宽屏</PresentationFormat>
  <Paragraphs>360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华文细黑</vt:lpstr>
      <vt:lpstr>黑体</vt:lpstr>
      <vt:lpstr>微软雅黑</vt:lpstr>
      <vt:lpstr>Aharoni</vt:lpstr>
      <vt:lpstr>Yu Gothic UI Semibold</vt:lpstr>
      <vt:lpstr>LiHei Pro</vt:lpstr>
      <vt:lpstr>方正粗黑宋简体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桓HUAN</cp:lastModifiedBy>
  <cp:revision>234</cp:revision>
  <dcterms:created xsi:type="dcterms:W3CDTF">2017-04-23T09:39:00Z</dcterms:created>
  <dcterms:modified xsi:type="dcterms:W3CDTF">2022-02-27T06:27:28Z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3FAA9866058C4C48B75C1D5F8520921D</vt:lpwstr>
  </property>
  <property fmtid="{D5CDD505-2E9C-101B-9397-08002B2CF9AE}" pid="3" name="KSOProductBuildVer">
    <vt:lpwstr>2052-11.1.0.11365</vt:lpwstr>
  </property>
</Properties>
</file>