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2" r:id="rId3"/>
    <p:sldId id="263" r:id="rId5"/>
    <p:sldId id="316" r:id="rId6"/>
    <p:sldId id="272" r:id="rId7"/>
    <p:sldId id="342" r:id="rId8"/>
    <p:sldId id="343" r:id="rId9"/>
    <p:sldId id="344" r:id="rId10"/>
    <p:sldId id="372" r:id="rId11"/>
    <p:sldId id="373" r:id="rId12"/>
    <p:sldId id="374" r:id="rId13"/>
    <p:sldId id="273" r:id="rId14"/>
    <p:sldId id="321" r:id="rId15"/>
    <p:sldId id="345" r:id="rId16"/>
    <p:sldId id="346" r:id="rId17"/>
    <p:sldId id="347" r:id="rId18"/>
    <p:sldId id="348" r:id="rId19"/>
    <p:sldId id="349" r:id="rId20"/>
    <p:sldId id="351" r:id="rId21"/>
    <p:sldId id="375" r:id="rId22"/>
    <p:sldId id="352" r:id="rId23"/>
    <p:sldId id="354" r:id="rId24"/>
    <p:sldId id="355" r:id="rId25"/>
    <p:sldId id="356" r:id="rId26"/>
    <p:sldId id="357" r:id="rId27"/>
    <p:sldId id="376" r:id="rId28"/>
    <p:sldId id="358" r:id="rId29"/>
    <p:sldId id="359" r:id="rId30"/>
    <p:sldId id="377" r:id="rId31"/>
    <p:sldId id="317" r:id="rId32"/>
    <p:sldId id="366" r:id="rId33"/>
    <p:sldId id="396" r:id="rId34"/>
    <p:sldId id="397" r:id="rId35"/>
    <p:sldId id="399" r:id="rId36"/>
    <p:sldId id="400" r:id="rId37"/>
    <p:sldId id="401" r:id="rId38"/>
    <p:sldId id="402" r:id="rId39"/>
    <p:sldId id="403" r:id="rId40"/>
    <p:sldId id="398" r:id="rId41"/>
    <p:sldId id="404" r:id="rId42"/>
    <p:sldId id="405" r:id="rId43"/>
    <p:sldId id="406" r:id="rId44"/>
    <p:sldId id="407" r:id="rId45"/>
    <p:sldId id="327" r:id="rId46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D1A"/>
    <a:srgbClr val="FBFBFB"/>
    <a:srgbClr val="57B4D0"/>
    <a:srgbClr val="FFFFFF"/>
    <a:srgbClr val="E5E5E5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816" y="318"/>
      </p:cViewPr>
      <p:guideLst>
        <p:guide orient="horz" pos="21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19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26795" y="1546860"/>
            <a:ext cx="4567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高级程序设计</a:t>
            </a:r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5705" y="4537710"/>
            <a:ext cx="3891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华文细黑" panose="02010600040101010101" pitchFamily="2" charset="-122"/>
              </a:rPr>
              <a:t>专业：计算机科学与技术系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华文细黑" panose="02010600040101010101" pitchFamily="2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华文细黑" panose="02010600040101010101" pitchFamily="2" charset="-122"/>
              </a:rPr>
              <a:t>学号：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华文细黑" panose="02010600040101010101" pitchFamily="2" charset="-122"/>
              </a:rPr>
              <a:t>191220156</a:t>
            </a:r>
            <a:endParaRPr lang="en-US" altLang="zh-CN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华文细黑" panose="02010600040101010101" pitchFamily="2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华文细黑" panose="02010600040101010101" pitchFamily="2" charset="-122"/>
              </a:rPr>
              <a:t>姓名：张桓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3620" y="2543810"/>
            <a:ext cx="69354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dirty="0">
                <a:latin typeface="黑体" panose="02010609060101010101" charset="-122"/>
                <a:ea typeface="黑体" panose="02010609060101010101" charset="-122"/>
                <a:sym typeface="华文细黑" panose="02010600040101010101" pitchFamily="2" charset="-122"/>
              </a:rPr>
              <a:t>冬奥纪念品交易平台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31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3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396875" y="1378585"/>
            <a:ext cx="54756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这个函数用来处理所有的买家界面功能，功能本身的实现在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Buyer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买家类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内部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展示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36335" y="1156335"/>
            <a:ext cx="4804410" cy="3807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>
            <a:endCxn id="50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50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53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50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0" idx="6"/>
            <a:endCxn id="53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51" idx="5"/>
            <a:endCxn id="58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7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7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>
            <a:stCxn id="61" idx="1"/>
            <a:endCxn id="57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1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8" idx="2"/>
            <a:endCxn id="13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1"/>
            <a:endCxn id="6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1"/>
            <a:endCxn id="1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4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1"/>
            <a:endCxn id="9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7"/>
            <a:endCxn id="24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7" idx="3"/>
            <a:endCxn id="9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2"/>
            <a:endCxn id="11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3"/>
            <a:endCxn id="13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0"/>
            <a:endCxn id="9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2"/>
            <a:endCxn id="35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5" idx="1"/>
            <a:endCxn id="37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0"/>
            <a:endCxn id="27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endCxn id="7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3310" y="1680845"/>
            <a:ext cx="667194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这就是系统的整体设计，在每个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函数中，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创建相应的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，并且调用对象对应的成员函数来完成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下面展示框架之下的数据结构，也就是各种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27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8" grpId="0" animBg="1"/>
      <p:bldP spid="21" grpId="0" animBg="1"/>
      <p:bldP spid="24" grpId="0" animBg="1"/>
      <p:bldP spid="35" grpId="0" animBg="1"/>
      <p:bldP spid="37" grpId="0" animBg="1"/>
      <p:bldP spid="40" grpId="0" animBg="1"/>
      <p:bldP spid="42" grpId="0" animBg="1"/>
      <p:bldP spid="77" grpId="0"/>
      <p:bldP spid="7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黑体" panose="02010609060101010101" charset="-122"/>
                <a:ea typeface="黑体" panose="02010609060101010101" charset="-122"/>
              </a:rPr>
              <a:t>细化结构</a:t>
            </a:r>
            <a:r>
              <a:rPr lang="zh-CN" altLang="en-US" sz="4400" dirty="0">
                <a:latin typeface="黑体" panose="02010609060101010101" charset="-122"/>
                <a:ea typeface="黑体" panose="02010609060101010101" charset="-122"/>
              </a:rPr>
              <a:t>设计</a:t>
            </a:r>
            <a:endParaRPr lang="zh-CN" altLang="en-US" sz="4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3455" y="1369695"/>
            <a:ext cx="591693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✸之前的展示中已经知道，程序的起点首先创建一个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对象，这是符合直觉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这个类的工作也很简单，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cmd_display();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主要是展示功能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exit_program();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负责程序退出的工作，比如退出界面之类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MainWindow();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构造函数。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90525"/>
            <a:ext cx="39935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MainWindow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0" y="1369695"/>
            <a:ext cx="2326005" cy="159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20096" y="570551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514985" y="1431925"/>
            <a:ext cx="591693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MainWindow();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构造函数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它的工作比较重要，在系统运行之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初负责文件的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初始化。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检测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commands,commodity,user,order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等几个文件是否创建，如果没有创建则创建，并且写入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表头。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如右图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MainWindow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150" y="635000"/>
            <a:ext cx="3747770" cy="507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20096" y="570551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514985" y="1431925"/>
            <a:ext cx="591693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即管理员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各种成员函数的相关功能如右图注释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❖这里重点说明一下类的数据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成员：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admin_name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实际没用，因为默认为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admin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admin_pass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实际没用，因为默认为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123456.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但是将来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可能会拓展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，比如多位管理员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支持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✸由于本项目的特殊要求，对于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命令的解析我单独封装成了类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，并且作为其他类的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组件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。之后会详细说明</a:t>
            </a:r>
            <a:endParaRPr lang="zh-CN" altLang="en-US" sz="2000" dirty="0">
              <a:solidFill>
                <a:srgbClr val="1A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Administ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rator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305" y="854075"/>
            <a:ext cx="3926840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20096" y="5955066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272540"/>
            <a:ext cx="5916930" cy="5224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用户类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各种数据成员：比如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姓名，密码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等等。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各种成员函数的相关功能如右图注释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serSqlHepler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成员对象辅助解析生成的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指令。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注意这个成员是管理员类中的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子类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重载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考虑到本项目频繁读写文件，一些类我重载了输出操作符便于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使用。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为了避免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过多的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操作，我把所有数据成员都设置成了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访问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User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1870" y="797560"/>
            <a:ext cx="5929630" cy="509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272540"/>
            <a:ext cx="591693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卖家类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这里用到了继承，买家卖家都是用户，明显的继承关系。用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继承了用户的所有数据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成员。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m_status = STATUS_SELLER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这个新添加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的属性就尤其重要，是用来区分卖家还是买家的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关键。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override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重写？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实际上本项目并未使用到多态，使用继承只是继承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的属性。重不重写无所谓，作为学习的素材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罢。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Seller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-&gt;User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925" y="1492885"/>
            <a:ext cx="3879850" cy="307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272540"/>
            <a:ext cx="663130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买家类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同样继承了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类的所有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m_status = STATUS_BUYER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❖状态的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补充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说明一下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STATUS_BUYER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和之前的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STATUS_SELLER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，这两个的定义在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common.h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文件中，之后可能会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提到：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Buyer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-&gt;User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3720" y="1600835"/>
            <a:ext cx="4095115" cy="2642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4509135"/>
            <a:ext cx="3964940" cy="90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495425" y="1442720"/>
            <a:ext cx="45167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❖用户，买家卖家的继承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关系：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类关系</a:t>
            </a:r>
            <a:endParaRPr lang="zh-CN" altLang="en-US" sz="32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77125" y="1006475"/>
            <a:ext cx="3049270" cy="4844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7915" y="720575"/>
            <a:ext cx="333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CONTENT</a:t>
            </a:r>
            <a:endParaRPr lang="zh-CN" altLang="en-US" sz="5400" dirty="0"/>
          </a:p>
        </p:txBody>
      </p:sp>
      <p:cxnSp>
        <p:nvCxnSpPr>
          <p:cNvPr id="347" name="直接连接符 346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椭圆 401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3" name="椭圆 402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6" name="椭圆 405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9" name="椭圆 408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10" name="直接连接符 409"/>
          <p:cNvCxnSpPr>
            <a:stCxn id="403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endCxn id="402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02" idx="1"/>
            <a:endCxn id="414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4" idx="3"/>
            <a:endCxn id="404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15" name="直接连接符 414"/>
          <p:cNvCxnSpPr>
            <a:stCxn id="404" idx="3"/>
            <a:endCxn id="417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06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18" name="直接连接符 417"/>
          <p:cNvCxnSpPr>
            <a:endCxn id="420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05" idx="7"/>
            <a:endCxn id="420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1" name="直接连接符 420"/>
          <p:cNvCxnSpPr>
            <a:endCxn id="405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08" idx="5"/>
            <a:endCxn id="423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4" name="直接连接符 423"/>
          <p:cNvCxnSpPr>
            <a:endCxn id="407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09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370459" y="299558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427" name="文本框 426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428" name="文本框 427"/>
          <p:cNvSpPr txBox="1"/>
          <p:nvPr/>
        </p:nvSpPr>
        <p:spPr>
          <a:xfrm>
            <a:off x="3782335" y="2811362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  <p:sp>
        <p:nvSpPr>
          <p:cNvPr id="430" name="矩形 429"/>
          <p:cNvSpPr/>
          <p:nvPr/>
        </p:nvSpPr>
        <p:spPr>
          <a:xfrm>
            <a:off x="418160" y="2590679"/>
            <a:ext cx="33097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整体设计</a:t>
            </a:r>
            <a:endParaRPr lang="zh-CN" altLang="en-US" sz="2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3312281" y="511589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细化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结构设计</a:t>
            </a:r>
            <a:endParaRPr lang="zh-CN" altLang="en-US" sz="2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5068972" y="283726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执行流程</a:t>
            </a:r>
            <a:endParaRPr lang="zh-CN" altLang="en-US" sz="2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4" name="椭圆 4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24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157" dur="750" spd="-100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159" dur="7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4" dur="750" spd="-100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1" dur="750" spd="-100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4" grpId="0" animBg="1"/>
      <p:bldP spid="417" grpId="0" animBg="1"/>
      <p:bldP spid="420" grpId="0" animBg="1"/>
      <p:bldP spid="423" grpId="0" animBg="1"/>
      <p:bldP spid="426" grpId="0"/>
      <p:bldP spid="426" grpId="1"/>
      <p:bldP spid="426" grpId="2"/>
      <p:bldP spid="427" grpId="0"/>
      <p:bldP spid="427" grpId="1"/>
      <p:bldP spid="427" grpId="2"/>
      <p:bldP spid="428" grpId="0"/>
      <p:bldP spid="428" grpId="1"/>
      <p:bldP spid="428" grpId="2"/>
      <p:bldP spid="430" grpId="0"/>
      <p:bldP spid="431" grpId="0"/>
      <p:bldP spid="432" grpId="0"/>
      <p:bldP spid="4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316990"/>
            <a:ext cx="551307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助手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数据成员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str_table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是个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vector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容器，用来容纳将生成的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命令按照空格拆分后的各个部分，方便解析。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sql_analyse()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成员函数就是解析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命令的函数。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❖这个类的作用就是作为管理员类的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组件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解析管理员产生的</a:t>
            </a:r>
            <a:r>
              <a:rPr lang="en-US" altLang="zh-CN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</a:t>
            </a:r>
            <a:endParaRPr lang="zh-CN" altLang="en-US" sz="2000" dirty="0">
              <a:solidFill>
                <a:srgbClr val="1A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SqlHelper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670" y="1191895"/>
            <a:ext cx="5965825" cy="2233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316990"/>
            <a:ext cx="551307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助手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继承自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类。有自己的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sql_analyse()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命令分析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❖作为用户类的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组件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user_id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属性记录了用户的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，也就是说：每个用户有自己独一无二的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助手，这样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就省的传参数了。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user_status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记录本用户的当前状态：即买家还是卖家。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UserSqlHelper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-&gt;SqlHelper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85" y="1677035"/>
            <a:ext cx="4953000" cy="225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316990"/>
            <a:ext cx="551307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❖为什么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需要分这个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子类？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因为一个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难以满足本项目的要求，本项目要求对于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同一个命令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，管理员、买家卖家会产生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不同结果。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这就导致管理员和用户需要不同的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助手，而且用户卖家买家也需要进一步区分，这又导致了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user_status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出现。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user_id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也是必要的，因为用户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需要在解析命令时频繁使用到，它的初始化在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用户类的构造函数中。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UserSqlHelper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-&gt;SqlHelper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765" y="1694815"/>
            <a:ext cx="4953000" cy="225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58445" y="1633855"/>
            <a:ext cx="5909945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❖即信息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管理员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这个类会在用户界面的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个人信息管理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m_user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引用组件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，即需要进行信息管理的那个用户，使用引用可以直接修改类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本身。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m_cal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计算器类，因为展示个人信息时需要通过计算器计算余额。在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display_my_info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函数中会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生成计算式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传给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m_cal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show_calau()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进入计算器界面，可以直接输入计算式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计算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InfoManager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85" y="1633855"/>
            <a:ext cx="6023610" cy="3122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58445" y="1633855"/>
            <a:ext cx="590994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❖即计算器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InfoManager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类的组件。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all_sym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为式子中允许出现的合法字符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pri_map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规定各种运算符的优先级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opt, val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利用双栈法来计算中缀表达式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calculate()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计算传入的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exp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原始计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算式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内部会调用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valid_sym(), is_valid(), cal_top()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Calculator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25" y="1525905"/>
            <a:ext cx="5493385" cy="327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372235" y="1520825"/>
            <a:ext cx="48164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❖信息管理员的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组件：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✸计算器和一个用户的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引用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✸同时用户包含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了组件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类关系</a:t>
            </a:r>
            <a:endParaRPr lang="zh-CN" altLang="en-US" sz="32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1515" y="194945"/>
            <a:ext cx="2392045" cy="646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58445" y="1633855"/>
            <a:ext cx="5909945" cy="263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❖即订单结构体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由于订单本身只表现数据属性，没有封装成类，只当作结构体，只有一个简单的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带参构造函数。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订单的所有数据成员如右图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Order_t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结构体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4820" y="779780"/>
            <a:ext cx="3615690" cy="398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51797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58445" y="1633855"/>
            <a:ext cx="5909945" cy="263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商品结构体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和订单类似，商品本身只表现数据属性，因此只当作结构体，也只有构造函数方便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初始化。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商品的所有数据成员如右图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C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ommodity_t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结构体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045" y="566420"/>
            <a:ext cx="3719830" cy="461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19835" y="938530"/>
            <a:ext cx="694944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❖项目整体依赖关系：以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函数为顶点，因为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系统框架在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函数中：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函数依赖各种类实现所有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✸类之间也相互依赖，还有各种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整体依赖关系</a:t>
            </a:r>
            <a:endParaRPr lang="zh-CN" altLang="en-US" sz="32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811338" y="2535873"/>
            <a:ext cx="8410575" cy="391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1031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9736" y="3631262"/>
            <a:ext cx="585999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黑体" panose="02010609060101010101" charset="-122"/>
                <a:ea typeface="黑体" panose="02010609060101010101" charset="-122"/>
              </a:rPr>
              <a:t>流程</a:t>
            </a:r>
            <a:endParaRPr lang="zh-CN" altLang="en-US" sz="4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15296" y="3727782"/>
            <a:ext cx="585999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整体</a:t>
            </a:r>
            <a:r>
              <a:rPr lang="zh-CN" altLang="en-US" sz="4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设计</a:t>
            </a:r>
            <a:endParaRPr lang="zh-CN" altLang="en-US" sz="4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6875" y="1848485"/>
            <a:ext cx="14458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整体流程以及对应的类划分如图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8" name="图片 7" descr="QQ图片202203160008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4945" y="-61595"/>
            <a:ext cx="862647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7503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58445" y="1616075"/>
            <a:ext cx="590994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❖鉴于本此项目的特殊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要求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Administrator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Buyer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Seller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部分功能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需要生成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(string)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，然后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传入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解析命令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并执行。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如右图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功能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执行流程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980" y="1247140"/>
            <a:ext cx="4747260" cy="4363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7503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58445" y="1633855"/>
            <a:ext cx="590994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❖不同用户解析相同命令得到不同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结果：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之前的数据结构部分介绍过，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中有用户的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状态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买家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卖家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用户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因此可以根据这两个信息来对同一条指令得到不同的解析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结果。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功能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执行流程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3035" y="1318260"/>
            <a:ext cx="4953000" cy="225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9890" y="1590040"/>
            <a:ext cx="590994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功能执行流程：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选择功能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-&gt;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-&gt; 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解析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因此编写一系列函数，辅助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类的解析，位于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common.h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❖三种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命令对应的辅助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UPDATE: update_XXX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SELECT: show_XXX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INSERT: update_XXX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Sql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命令解析辅助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函数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636270" y="3881755"/>
            <a:ext cx="492125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❖用于辅助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SELECT * FROM commodity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为了让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接口更紧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，不管是</a:t>
            </a:r>
            <a:r>
              <a:rPr lang="en-US" altLang="zh-CN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还是</a:t>
            </a:r>
            <a:r>
              <a:rPr lang="en-US" altLang="zh-CN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UserSqlHelper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都使用同一个函数，通过</a:t>
            </a:r>
            <a:r>
              <a:rPr lang="en-US" altLang="zh-CN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type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参数来区分。</a:t>
            </a:r>
            <a:endParaRPr lang="zh-CN" altLang="en-US" sz="2000" dirty="0">
              <a:solidFill>
                <a:srgbClr val="1A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show_commodity()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3425" y="1583690"/>
            <a:ext cx="7103110" cy="14681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45580" y="3881755"/>
            <a:ext cx="492125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❖这些辅助函数作为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全局函数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是独立于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类的，因此有些命令的解析需要传入一些信息，比如卖家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。接口的使用规则见上图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注释。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522730" y="2974340"/>
            <a:ext cx="7847330" cy="337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为什么不直接写到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类里？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还要这么麻烦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确定接口调用规则？这是因为在编写过程中，一开始并没有考虑到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解析的复杂性，只是单纯想把打开文件扫描文件这些操作封装成一个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show_commodity()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但是引入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之后，打开文件的时候必须加入更多的判断，比如这条商品是否是本卖家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发布的，这就不得不对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show_commodity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函数进行扩充。后来又考虑到代码的复用问题，最终决定把所有展示功能都囊括进去，通过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来区分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调用起来比较方便但是导致了这个函数比较巨型（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show_commodity()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3425" y="1222375"/>
            <a:ext cx="7103110" cy="1468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650365" y="2974975"/>
            <a:ext cx="784733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这两个函数和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show_commodity()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都是作为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的辅助函数，并且也通过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来区分类型，只是查看的内容不一样，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是查看用户而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order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是查看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订单。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show_XXX()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725" y="1583690"/>
            <a:ext cx="7125970" cy="74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751965" y="4288155"/>
            <a:ext cx="784733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show_XXX()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类似，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的辅助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来区分类型，通过注释可以看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updat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e_XXX()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965" y="1475105"/>
            <a:ext cx="8688070" cy="1174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65" y="3078480"/>
            <a:ext cx="8366125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7503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58445" y="1633855"/>
            <a:ext cx="590994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❖鉴于本次项目的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特殊要求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查看信息时需要根据充值信息和订单信息计算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余额。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InfoManager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display_info()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函数中，实现了扫描订单文件和充值文件生成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带括号的表达式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(string)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，然后传给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Calculator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类进行解析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计算。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流程如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右图：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查看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信息流程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8765" y="1202690"/>
            <a:ext cx="3684905" cy="409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1635125"/>
            <a:ext cx="74942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这里浅浅讲一下计算器的实现吧，核心就下面三个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计算器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210" y="2480945"/>
            <a:ext cx="8139430" cy="128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3455" y="1369695"/>
            <a:ext cx="591693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整个系统的搭建从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函数开始，自顶向下设计。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如右图，通过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while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让系统死循环一直执行，接受键盘输入做出不同响应。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✸通过函数：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manage_choose_UI()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作为最初的处理函数，内部会调用一系列不同的函数。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MainWindow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类是展示选择界面的，考虑到之后对于界面的拓展因此单独封装成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main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函数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7045" y="995045"/>
            <a:ext cx="4194175" cy="392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1626235"/>
            <a:ext cx="749427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判断表达式的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合法性：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✸首先不能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为空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✸初次扫描，排除小数点和数字间，数字和数字间的异常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空格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✸二次扫描，检测圆括号是否正确匹配，数字和括号中少符号，出现非法字符，两个连续的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操作符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is_valid()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函数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073150" y="1080770"/>
            <a:ext cx="8287385" cy="5556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双栈法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val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数字栈和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符号栈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设置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哨兵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，将整个式子用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括住，保证最后可以清空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发现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负号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，则在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压入一个符号，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val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压入一个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0-x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形式。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✸发现数字则连续扫描获取整个数字，并且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判断小数点是否误用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，然后压入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val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✸发现符号则先弹出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栈中优先级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&gt;=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当前符号的符号，并且利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cal_top()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计算后压入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val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栈，直到：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	✱opt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栈空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遇见优先级更大的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符号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	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如果当前为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则弹出最后遇到的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(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再将当前符号压入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符号优先级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：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左括号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(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*/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+-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右括号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)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calculate()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函数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1626235"/>
            <a:ext cx="749427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辅助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calcu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late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弹出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栈的一个操作符和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val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栈的两个操作数，计算后将值压入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val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栈中。将会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检测：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✸操作数不够，比如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3-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这样子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✸除零异常，等错误。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cal_top()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函数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396875" y="1378585"/>
            <a:ext cx="547560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manage_choose_UI();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函数对于不同的选择，会调用如右图的各种函数。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manage_choose_Admin();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处理管理员功能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manage_choose_User();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处理用户功能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manage_choose_InfoManager();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处理信息管理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manage_choose_Seller();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处理卖家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manage_choose_Buyer();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处理买家功能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调用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函数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2480" y="1712595"/>
            <a:ext cx="6017895" cy="263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607091" y="554676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396875" y="1378585"/>
            <a:ext cx="547560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manage_choose_Admin();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处理管理员功能界面。其函数内部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如右图：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可以看到，也是对于输入的不同数字，调用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admin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不同的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成员函数进行处理。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内部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展示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0595" y="995680"/>
            <a:ext cx="5749925" cy="441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396875" y="1378585"/>
            <a:ext cx="547560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这个函数用来处理用户界面的所有功能，功能本身的实现在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用户类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可以看到其中区分了买家和卖家，将在之后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介绍。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内部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展示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685" y="1156335"/>
            <a:ext cx="4521200" cy="294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396875" y="1378585"/>
            <a:ext cx="547560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这个函数用来处理用户信息管理界面的所有功能，功能的实现在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InfoManager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信息管理器类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内部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展示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3945" y="1378585"/>
            <a:ext cx="5393055" cy="216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396875" y="1378585"/>
            <a:ext cx="54756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这个函数用来处理所有的卖家界面功能，功能本身的实现在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seller卖家类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内部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展示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1263650"/>
            <a:ext cx="4260215" cy="3324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585,&quot;width&quot;:5967}"/>
</p:tagLst>
</file>

<file path=ppt/tags/tag2.xml><?xml version="1.0" encoding="utf-8"?>
<p:tagLst xmlns:p="http://schemas.openxmlformats.org/presentationml/2006/main">
  <p:tag name="KSO_WM_UNIT_PLACING_PICTURE_USER_VIEWPORT" val="{&quot;height&quot;:5040,&quot;width&quot;:6360}"/>
</p:tagLst>
</file>

<file path=ppt/tags/tag3.xml><?xml version="1.0" encoding="utf-8"?>
<p:tagLst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Office 主题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4683</Words>
  <Application>WPS 演示</Application>
  <PresentationFormat>宽屏</PresentationFormat>
  <Paragraphs>436</Paragraphs>
  <Slides>43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华文细黑</vt:lpstr>
      <vt:lpstr>黑体</vt:lpstr>
      <vt:lpstr>微软雅黑</vt:lpstr>
      <vt:lpstr>Aharoni</vt:lpstr>
      <vt:lpstr>Yu Gothic UI Semibold</vt:lpstr>
      <vt:lpstr>LiHei Pro</vt:lpstr>
      <vt:lpstr>方正粗黑宋简体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/>
  <dc:subject>https://www.ypppt.com/</dc:subject>
  <cp:lastModifiedBy>桓HUAN</cp:lastModifiedBy>
  <cp:revision>366</cp:revision>
  <dcterms:created xsi:type="dcterms:W3CDTF">2017-04-23T09:39:00Z</dcterms:created>
  <dcterms:modified xsi:type="dcterms:W3CDTF">2022-03-16T14:19:55Z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3FAA9866058C4C48B75C1D5F8520921D</vt:lpwstr>
  </property>
  <property fmtid="{D5CDD505-2E9C-101B-9397-08002B2CF9AE}" pid="3" name="KSOProductBuildVer">
    <vt:lpwstr>2052-11.1.0.11365</vt:lpwstr>
  </property>
</Properties>
</file>