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6" r:id="rId10"/>
    <p:sldId id="263" r:id="rId11"/>
    <p:sldId id="264" r:id="rId12"/>
    <p:sldId id="267" r:id="rId13"/>
    <p:sldId id="269" r:id="rId14"/>
    <p:sldId id="271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19"/>
    <a:srgbClr val="308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52"/>
  </p:normalViewPr>
  <p:slideViewPr>
    <p:cSldViewPr snapToGrid="0">
      <p:cViewPr>
        <p:scale>
          <a:sx n="329" d="100"/>
          <a:sy n="329" d="100"/>
        </p:scale>
        <p:origin x="-9464" y="-3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BA32E-A8F1-0E45-B695-4DAC4407557B}" type="doc">
      <dgm:prSet loTypeId="urn:microsoft.com/office/officeart/2005/8/layout/process1" loCatId="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3BD2EC7-E3D0-7544-8DE0-A7843BF6B11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Model description</a:t>
          </a:r>
        </a:p>
      </dgm:t>
    </dgm:pt>
    <dgm:pt modelId="{118DA849-0EC0-0349-9FF8-FD4A3A49C19A}" type="parTrans" cxnId="{C60A1E3C-0373-1E4D-B724-42CF00EEFCCE}">
      <dgm:prSet/>
      <dgm:spPr/>
      <dgm:t>
        <a:bodyPr/>
        <a:lstStyle/>
        <a:p>
          <a:endParaRPr lang="en-US"/>
        </a:p>
      </dgm:t>
    </dgm:pt>
    <dgm:pt modelId="{45962A78-EC93-C943-8E1C-62EF2EB5A639}" type="sibTrans" cxnId="{C60A1E3C-0373-1E4D-B724-42CF00EEFCCE}">
      <dgm:prSet/>
      <dgm:spPr/>
      <dgm:t>
        <a:bodyPr/>
        <a:lstStyle/>
        <a:p>
          <a:endParaRPr lang="en-US"/>
        </a:p>
      </dgm:t>
    </dgm:pt>
    <dgm:pt modelId="{A44353B7-5003-714B-B19C-463FD4C735B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Obtaining input parameters</a:t>
          </a:r>
        </a:p>
      </dgm:t>
    </dgm:pt>
    <dgm:pt modelId="{657CC16B-B06E-5B41-A6E3-34B9A6B55F0C}" type="parTrans" cxnId="{22244A54-FFF4-1943-8168-B0D733FAEAA4}">
      <dgm:prSet/>
      <dgm:spPr/>
      <dgm:t>
        <a:bodyPr/>
        <a:lstStyle/>
        <a:p>
          <a:endParaRPr lang="en-US"/>
        </a:p>
      </dgm:t>
    </dgm:pt>
    <dgm:pt modelId="{92AF4264-E382-2545-B11F-FA87D3498F2B}" type="sibTrans" cxnId="{22244A54-FFF4-1943-8168-B0D733FAEAA4}">
      <dgm:prSet/>
      <dgm:spPr/>
      <dgm:t>
        <a:bodyPr/>
        <a:lstStyle/>
        <a:p>
          <a:endParaRPr lang="en-US"/>
        </a:p>
      </dgm:t>
    </dgm:pt>
    <dgm:pt modelId="{D0066E4C-D69E-9648-80F6-CD987E7FA6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Implementation</a:t>
          </a:r>
          <a:br>
            <a:rPr lang="en-US" sz="1600" dirty="0">
              <a:latin typeface="Helvetica" pitchFamily="2" charset="0"/>
            </a:rPr>
          </a:br>
          <a:r>
            <a:rPr lang="en-US" sz="1600" dirty="0">
              <a:latin typeface="Helvetica" pitchFamily="2" charset="0"/>
            </a:rPr>
            <a:t>(examples)</a:t>
          </a:r>
        </a:p>
      </dgm:t>
    </dgm:pt>
    <dgm:pt modelId="{A7B5C5B6-71AC-B647-867F-6B9F1A27A428}" type="parTrans" cxnId="{F76E3184-E11B-EB4D-8607-135DECC550FF}">
      <dgm:prSet/>
      <dgm:spPr/>
      <dgm:t>
        <a:bodyPr/>
        <a:lstStyle/>
        <a:p>
          <a:endParaRPr lang="en-US"/>
        </a:p>
      </dgm:t>
    </dgm:pt>
    <dgm:pt modelId="{3EB7FFBA-53AB-3747-A1EE-3F78CC3FA0A0}" type="sibTrans" cxnId="{F76E3184-E11B-EB4D-8607-135DECC550FF}">
      <dgm:prSet/>
      <dgm:spPr/>
      <dgm:t>
        <a:bodyPr/>
        <a:lstStyle/>
        <a:p>
          <a:endParaRPr lang="en-US"/>
        </a:p>
      </dgm:t>
    </dgm:pt>
    <dgm:pt modelId="{99E1747B-CA53-C745-B34A-A3D63778E42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Extensions</a:t>
          </a:r>
        </a:p>
      </dgm:t>
    </dgm:pt>
    <dgm:pt modelId="{4B7C1CB1-1B21-F741-809D-FA8B8B889235}" type="parTrans" cxnId="{197C39D0-ADB4-F749-8D0A-F8EA07B230E2}">
      <dgm:prSet/>
      <dgm:spPr/>
      <dgm:t>
        <a:bodyPr/>
        <a:lstStyle/>
        <a:p>
          <a:endParaRPr lang="en-US"/>
        </a:p>
      </dgm:t>
    </dgm:pt>
    <dgm:pt modelId="{BF21131A-EADB-824B-A4F2-D48F6B6C89F9}" type="sibTrans" cxnId="{197C39D0-ADB4-F749-8D0A-F8EA07B230E2}">
      <dgm:prSet/>
      <dgm:spPr/>
      <dgm:t>
        <a:bodyPr/>
        <a:lstStyle/>
        <a:p>
          <a:endParaRPr lang="en-US"/>
        </a:p>
      </dgm:t>
    </dgm:pt>
    <dgm:pt modelId="{757E812E-2B02-6F42-8A13-A10A24B7542C}" type="pres">
      <dgm:prSet presAssocID="{440BA32E-A8F1-0E45-B695-4DAC4407557B}" presName="Name0" presStyleCnt="0">
        <dgm:presLayoutVars>
          <dgm:dir/>
          <dgm:resizeHandles val="exact"/>
        </dgm:presLayoutVars>
      </dgm:prSet>
      <dgm:spPr/>
    </dgm:pt>
    <dgm:pt modelId="{27EA88A7-381E-F543-AE78-C83647AC4FC3}" type="pres">
      <dgm:prSet presAssocID="{03BD2EC7-E3D0-7544-8DE0-A7843BF6B116}" presName="node" presStyleLbl="node1" presStyleIdx="0" presStyleCnt="4" custLinFactY="33698" custLinFactNeighborX="6136" custLinFactNeighborY="100000">
        <dgm:presLayoutVars>
          <dgm:bulletEnabled val="1"/>
        </dgm:presLayoutVars>
      </dgm:prSet>
      <dgm:spPr/>
    </dgm:pt>
    <dgm:pt modelId="{D09DECCC-496F-7047-9EB9-6536F402C725}" type="pres">
      <dgm:prSet presAssocID="{45962A78-EC93-C943-8E1C-62EF2EB5A639}" presName="sibTrans" presStyleLbl="sibTrans2D1" presStyleIdx="0" presStyleCnt="3"/>
      <dgm:spPr/>
    </dgm:pt>
    <dgm:pt modelId="{F5D3A653-889A-1D4D-A148-F2915BB6906D}" type="pres">
      <dgm:prSet presAssocID="{45962A78-EC93-C943-8E1C-62EF2EB5A639}" presName="connectorText" presStyleLbl="sibTrans2D1" presStyleIdx="0" presStyleCnt="3"/>
      <dgm:spPr/>
    </dgm:pt>
    <dgm:pt modelId="{6D72B0FE-ADB6-B542-B7C2-1CB1B363CFB7}" type="pres">
      <dgm:prSet presAssocID="{A44353B7-5003-714B-B19C-463FD4C735B8}" presName="node" presStyleLbl="node1" presStyleIdx="1" presStyleCnt="4" custLinFactY="33698" custLinFactNeighborX="6136" custLinFactNeighborY="100000">
        <dgm:presLayoutVars>
          <dgm:bulletEnabled val="1"/>
        </dgm:presLayoutVars>
      </dgm:prSet>
      <dgm:spPr/>
    </dgm:pt>
    <dgm:pt modelId="{E01EA1B5-E996-1E45-B92F-06739D2C32C0}" type="pres">
      <dgm:prSet presAssocID="{92AF4264-E382-2545-B11F-FA87D3498F2B}" presName="sibTrans" presStyleLbl="sibTrans2D1" presStyleIdx="1" presStyleCnt="3"/>
      <dgm:spPr/>
    </dgm:pt>
    <dgm:pt modelId="{B024E512-A167-3A46-9D59-9C7A92694613}" type="pres">
      <dgm:prSet presAssocID="{92AF4264-E382-2545-B11F-FA87D3498F2B}" presName="connectorText" presStyleLbl="sibTrans2D1" presStyleIdx="1" presStyleCnt="3"/>
      <dgm:spPr/>
    </dgm:pt>
    <dgm:pt modelId="{A31F368D-1090-3F43-83E4-80C0D1985C64}" type="pres">
      <dgm:prSet presAssocID="{D0066E4C-D69E-9648-80F6-CD987E7FA6BF}" presName="node" presStyleLbl="node1" presStyleIdx="2" presStyleCnt="4" custLinFactY="33698" custLinFactNeighborX="6136" custLinFactNeighborY="100000">
        <dgm:presLayoutVars>
          <dgm:bulletEnabled val="1"/>
        </dgm:presLayoutVars>
      </dgm:prSet>
      <dgm:spPr/>
    </dgm:pt>
    <dgm:pt modelId="{1576DE6D-32C3-454C-8B7A-6BBB391BFB83}" type="pres">
      <dgm:prSet presAssocID="{3EB7FFBA-53AB-3747-A1EE-3F78CC3FA0A0}" presName="sibTrans" presStyleLbl="sibTrans2D1" presStyleIdx="2" presStyleCnt="3"/>
      <dgm:spPr/>
    </dgm:pt>
    <dgm:pt modelId="{0A932429-5987-4C4A-A52D-5801B93F2870}" type="pres">
      <dgm:prSet presAssocID="{3EB7FFBA-53AB-3747-A1EE-3F78CC3FA0A0}" presName="connectorText" presStyleLbl="sibTrans2D1" presStyleIdx="2" presStyleCnt="3"/>
      <dgm:spPr/>
    </dgm:pt>
    <dgm:pt modelId="{D8B52708-B6F8-7447-936B-0EE364675897}" type="pres">
      <dgm:prSet presAssocID="{99E1747B-CA53-C745-B34A-A3D63778E42F}" presName="node" presStyleLbl="node1" presStyleIdx="3" presStyleCnt="4" custLinFactY="33698" custLinFactNeighborX="-5206" custLinFactNeighborY="100000">
        <dgm:presLayoutVars>
          <dgm:bulletEnabled val="1"/>
        </dgm:presLayoutVars>
      </dgm:prSet>
      <dgm:spPr/>
    </dgm:pt>
  </dgm:ptLst>
  <dgm:cxnLst>
    <dgm:cxn modelId="{F6962B2B-1960-1E47-A776-1D96FA61C20F}" type="presOf" srcId="{92AF4264-E382-2545-B11F-FA87D3498F2B}" destId="{E01EA1B5-E996-1E45-B92F-06739D2C32C0}" srcOrd="0" destOrd="0" presId="urn:microsoft.com/office/officeart/2005/8/layout/process1"/>
    <dgm:cxn modelId="{50B3AE2D-6C5F-E941-82A9-41983A99B66F}" type="presOf" srcId="{99E1747B-CA53-C745-B34A-A3D63778E42F}" destId="{D8B52708-B6F8-7447-936B-0EE364675897}" srcOrd="0" destOrd="0" presId="urn:microsoft.com/office/officeart/2005/8/layout/process1"/>
    <dgm:cxn modelId="{C60A1E3C-0373-1E4D-B724-42CF00EEFCCE}" srcId="{440BA32E-A8F1-0E45-B695-4DAC4407557B}" destId="{03BD2EC7-E3D0-7544-8DE0-A7843BF6B116}" srcOrd="0" destOrd="0" parTransId="{118DA849-0EC0-0349-9FF8-FD4A3A49C19A}" sibTransId="{45962A78-EC93-C943-8E1C-62EF2EB5A639}"/>
    <dgm:cxn modelId="{6AFAC34E-EA7A-7345-BFC5-5C5A560C4662}" type="presOf" srcId="{03BD2EC7-E3D0-7544-8DE0-A7843BF6B116}" destId="{27EA88A7-381E-F543-AE78-C83647AC4FC3}" srcOrd="0" destOrd="0" presId="urn:microsoft.com/office/officeart/2005/8/layout/process1"/>
    <dgm:cxn modelId="{22244A54-FFF4-1943-8168-B0D733FAEAA4}" srcId="{440BA32E-A8F1-0E45-B695-4DAC4407557B}" destId="{A44353B7-5003-714B-B19C-463FD4C735B8}" srcOrd="1" destOrd="0" parTransId="{657CC16B-B06E-5B41-A6E3-34B9A6B55F0C}" sibTransId="{92AF4264-E382-2545-B11F-FA87D3498F2B}"/>
    <dgm:cxn modelId="{A95E2E68-7CE9-794E-AAEB-0E5679E87BC5}" type="presOf" srcId="{3EB7FFBA-53AB-3747-A1EE-3F78CC3FA0A0}" destId="{1576DE6D-32C3-454C-8B7A-6BBB391BFB83}" srcOrd="0" destOrd="0" presId="urn:microsoft.com/office/officeart/2005/8/layout/process1"/>
    <dgm:cxn modelId="{C7604274-C5AC-FA45-8147-44A8363E8D52}" type="presOf" srcId="{45962A78-EC93-C943-8E1C-62EF2EB5A639}" destId="{F5D3A653-889A-1D4D-A148-F2915BB6906D}" srcOrd="1" destOrd="0" presId="urn:microsoft.com/office/officeart/2005/8/layout/process1"/>
    <dgm:cxn modelId="{CA9E3179-BA95-A040-9069-ADAA4B506825}" type="presOf" srcId="{440BA32E-A8F1-0E45-B695-4DAC4407557B}" destId="{757E812E-2B02-6F42-8A13-A10A24B7542C}" srcOrd="0" destOrd="0" presId="urn:microsoft.com/office/officeart/2005/8/layout/process1"/>
    <dgm:cxn modelId="{F76E3184-E11B-EB4D-8607-135DECC550FF}" srcId="{440BA32E-A8F1-0E45-B695-4DAC4407557B}" destId="{D0066E4C-D69E-9648-80F6-CD987E7FA6BF}" srcOrd="2" destOrd="0" parTransId="{A7B5C5B6-71AC-B647-867F-6B9F1A27A428}" sibTransId="{3EB7FFBA-53AB-3747-A1EE-3F78CC3FA0A0}"/>
    <dgm:cxn modelId="{19DFF891-EB2C-4D41-AF74-E13654D08460}" type="presOf" srcId="{92AF4264-E382-2545-B11F-FA87D3498F2B}" destId="{B024E512-A167-3A46-9D59-9C7A92694613}" srcOrd="1" destOrd="0" presId="urn:microsoft.com/office/officeart/2005/8/layout/process1"/>
    <dgm:cxn modelId="{31F57F92-375C-8A47-BD31-23E9742CB726}" type="presOf" srcId="{D0066E4C-D69E-9648-80F6-CD987E7FA6BF}" destId="{A31F368D-1090-3F43-83E4-80C0D1985C64}" srcOrd="0" destOrd="0" presId="urn:microsoft.com/office/officeart/2005/8/layout/process1"/>
    <dgm:cxn modelId="{ACB2C192-76F5-5E4E-9A3F-454B5CA56050}" type="presOf" srcId="{3EB7FFBA-53AB-3747-A1EE-3F78CC3FA0A0}" destId="{0A932429-5987-4C4A-A52D-5801B93F2870}" srcOrd="1" destOrd="0" presId="urn:microsoft.com/office/officeart/2005/8/layout/process1"/>
    <dgm:cxn modelId="{B69144AA-D9D0-774E-A8A7-28A53EDD879D}" type="presOf" srcId="{A44353B7-5003-714B-B19C-463FD4C735B8}" destId="{6D72B0FE-ADB6-B542-B7C2-1CB1B363CFB7}" srcOrd="0" destOrd="0" presId="urn:microsoft.com/office/officeart/2005/8/layout/process1"/>
    <dgm:cxn modelId="{197C39D0-ADB4-F749-8D0A-F8EA07B230E2}" srcId="{440BA32E-A8F1-0E45-B695-4DAC4407557B}" destId="{99E1747B-CA53-C745-B34A-A3D63778E42F}" srcOrd="3" destOrd="0" parTransId="{4B7C1CB1-1B21-F741-809D-FA8B8B889235}" sibTransId="{BF21131A-EADB-824B-A4F2-D48F6B6C89F9}"/>
    <dgm:cxn modelId="{1D0EE4E2-8919-AC4F-9CA7-C9A453A8E6B7}" type="presOf" srcId="{45962A78-EC93-C943-8E1C-62EF2EB5A639}" destId="{D09DECCC-496F-7047-9EB9-6536F402C725}" srcOrd="0" destOrd="0" presId="urn:microsoft.com/office/officeart/2005/8/layout/process1"/>
    <dgm:cxn modelId="{09408A58-8C81-ED46-A3A4-5FD44418EF17}" type="presParOf" srcId="{757E812E-2B02-6F42-8A13-A10A24B7542C}" destId="{27EA88A7-381E-F543-AE78-C83647AC4FC3}" srcOrd="0" destOrd="0" presId="urn:microsoft.com/office/officeart/2005/8/layout/process1"/>
    <dgm:cxn modelId="{EFADDA39-BC99-B74A-987D-F0AA298AF278}" type="presParOf" srcId="{757E812E-2B02-6F42-8A13-A10A24B7542C}" destId="{D09DECCC-496F-7047-9EB9-6536F402C725}" srcOrd="1" destOrd="0" presId="urn:microsoft.com/office/officeart/2005/8/layout/process1"/>
    <dgm:cxn modelId="{4CA925BE-C60B-7D47-AEEC-D7DE0CFEB564}" type="presParOf" srcId="{D09DECCC-496F-7047-9EB9-6536F402C725}" destId="{F5D3A653-889A-1D4D-A148-F2915BB6906D}" srcOrd="0" destOrd="0" presId="urn:microsoft.com/office/officeart/2005/8/layout/process1"/>
    <dgm:cxn modelId="{6DBF10A8-8C28-F84C-984B-53FCD8E37AAD}" type="presParOf" srcId="{757E812E-2B02-6F42-8A13-A10A24B7542C}" destId="{6D72B0FE-ADB6-B542-B7C2-1CB1B363CFB7}" srcOrd="2" destOrd="0" presId="urn:microsoft.com/office/officeart/2005/8/layout/process1"/>
    <dgm:cxn modelId="{A13C7A65-C866-FB46-B097-EC6C797B8A51}" type="presParOf" srcId="{757E812E-2B02-6F42-8A13-A10A24B7542C}" destId="{E01EA1B5-E996-1E45-B92F-06739D2C32C0}" srcOrd="3" destOrd="0" presId="urn:microsoft.com/office/officeart/2005/8/layout/process1"/>
    <dgm:cxn modelId="{BF25CB18-9661-AF4C-945A-33708FCE2662}" type="presParOf" srcId="{E01EA1B5-E996-1E45-B92F-06739D2C32C0}" destId="{B024E512-A167-3A46-9D59-9C7A92694613}" srcOrd="0" destOrd="0" presId="urn:microsoft.com/office/officeart/2005/8/layout/process1"/>
    <dgm:cxn modelId="{999A4B49-6C7E-DE4A-AF67-B1B2A7C3CFCD}" type="presParOf" srcId="{757E812E-2B02-6F42-8A13-A10A24B7542C}" destId="{A31F368D-1090-3F43-83E4-80C0D1985C64}" srcOrd="4" destOrd="0" presId="urn:microsoft.com/office/officeart/2005/8/layout/process1"/>
    <dgm:cxn modelId="{1C25B664-48E1-BB40-A27C-920B88D3DFFF}" type="presParOf" srcId="{757E812E-2B02-6F42-8A13-A10A24B7542C}" destId="{1576DE6D-32C3-454C-8B7A-6BBB391BFB83}" srcOrd="5" destOrd="0" presId="urn:microsoft.com/office/officeart/2005/8/layout/process1"/>
    <dgm:cxn modelId="{905FB557-D6D7-C244-BDDA-A85FC9D00CAB}" type="presParOf" srcId="{1576DE6D-32C3-454C-8B7A-6BBB391BFB83}" destId="{0A932429-5987-4C4A-A52D-5801B93F2870}" srcOrd="0" destOrd="0" presId="urn:microsoft.com/office/officeart/2005/8/layout/process1"/>
    <dgm:cxn modelId="{E71DC53F-1581-4045-A24F-5B52E5A32B79}" type="presParOf" srcId="{757E812E-2B02-6F42-8A13-A10A24B7542C}" destId="{D8B52708-B6F8-7447-936B-0EE3646758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0BA32E-A8F1-0E45-B695-4DAC4407557B}" type="doc">
      <dgm:prSet loTypeId="urn:microsoft.com/office/officeart/2005/8/layout/process2" loCatId="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3BD2EC7-E3D0-7544-8DE0-A7843BF6B11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Model description</a:t>
          </a:r>
        </a:p>
      </dgm:t>
    </dgm:pt>
    <dgm:pt modelId="{118DA849-0EC0-0349-9FF8-FD4A3A49C19A}" type="parTrans" cxnId="{C60A1E3C-0373-1E4D-B724-42CF00EEFCCE}">
      <dgm:prSet/>
      <dgm:spPr/>
      <dgm:t>
        <a:bodyPr/>
        <a:lstStyle/>
        <a:p>
          <a:endParaRPr lang="en-US"/>
        </a:p>
      </dgm:t>
    </dgm:pt>
    <dgm:pt modelId="{45962A78-EC93-C943-8E1C-62EF2EB5A639}" type="sibTrans" cxnId="{C60A1E3C-0373-1E4D-B724-42CF00EEFCCE}">
      <dgm:prSet/>
      <dgm:spPr/>
      <dgm:t>
        <a:bodyPr/>
        <a:lstStyle/>
        <a:p>
          <a:endParaRPr lang="en-US"/>
        </a:p>
      </dgm:t>
    </dgm:pt>
    <dgm:pt modelId="{A44353B7-5003-714B-B19C-463FD4C735B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Obtaining input parameters</a:t>
          </a:r>
        </a:p>
      </dgm:t>
    </dgm:pt>
    <dgm:pt modelId="{657CC16B-B06E-5B41-A6E3-34B9A6B55F0C}" type="parTrans" cxnId="{22244A54-FFF4-1943-8168-B0D733FAEAA4}">
      <dgm:prSet/>
      <dgm:spPr/>
      <dgm:t>
        <a:bodyPr/>
        <a:lstStyle/>
        <a:p>
          <a:endParaRPr lang="en-US"/>
        </a:p>
      </dgm:t>
    </dgm:pt>
    <dgm:pt modelId="{92AF4264-E382-2545-B11F-FA87D3498F2B}" type="sibTrans" cxnId="{22244A54-FFF4-1943-8168-B0D733FAEAA4}">
      <dgm:prSet/>
      <dgm:spPr/>
      <dgm:t>
        <a:bodyPr/>
        <a:lstStyle/>
        <a:p>
          <a:endParaRPr lang="en-US"/>
        </a:p>
      </dgm:t>
    </dgm:pt>
    <dgm:pt modelId="{D0066E4C-D69E-9648-80F6-CD987E7FA6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Implementation</a:t>
          </a:r>
          <a:br>
            <a:rPr lang="en-US" sz="1600" dirty="0">
              <a:latin typeface="Helvetica" pitchFamily="2" charset="0"/>
            </a:rPr>
          </a:br>
          <a:r>
            <a:rPr lang="en-US" sz="1600" dirty="0">
              <a:latin typeface="Helvetica" pitchFamily="2" charset="0"/>
            </a:rPr>
            <a:t>(examples)</a:t>
          </a:r>
        </a:p>
      </dgm:t>
    </dgm:pt>
    <dgm:pt modelId="{A7B5C5B6-71AC-B647-867F-6B9F1A27A428}" type="parTrans" cxnId="{F76E3184-E11B-EB4D-8607-135DECC550FF}">
      <dgm:prSet/>
      <dgm:spPr/>
      <dgm:t>
        <a:bodyPr/>
        <a:lstStyle/>
        <a:p>
          <a:endParaRPr lang="en-US"/>
        </a:p>
      </dgm:t>
    </dgm:pt>
    <dgm:pt modelId="{3EB7FFBA-53AB-3747-A1EE-3F78CC3FA0A0}" type="sibTrans" cxnId="{F76E3184-E11B-EB4D-8607-135DECC550FF}">
      <dgm:prSet/>
      <dgm:spPr/>
      <dgm:t>
        <a:bodyPr/>
        <a:lstStyle/>
        <a:p>
          <a:endParaRPr lang="en-US"/>
        </a:p>
      </dgm:t>
    </dgm:pt>
    <dgm:pt modelId="{99E1747B-CA53-C745-B34A-A3D63778E42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Extensions</a:t>
          </a:r>
        </a:p>
      </dgm:t>
    </dgm:pt>
    <dgm:pt modelId="{4B7C1CB1-1B21-F741-809D-FA8B8B889235}" type="parTrans" cxnId="{197C39D0-ADB4-F749-8D0A-F8EA07B230E2}">
      <dgm:prSet/>
      <dgm:spPr/>
      <dgm:t>
        <a:bodyPr/>
        <a:lstStyle/>
        <a:p>
          <a:endParaRPr lang="en-US"/>
        </a:p>
      </dgm:t>
    </dgm:pt>
    <dgm:pt modelId="{BF21131A-EADB-824B-A4F2-D48F6B6C89F9}" type="sibTrans" cxnId="{197C39D0-ADB4-F749-8D0A-F8EA07B230E2}">
      <dgm:prSet/>
      <dgm:spPr/>
      <dgm:t>
        <a:bodyPr/>
        <a:lstStyle/>
        <a:p>
          <a:endParaRPr lang="en-US"/>
        </a:p>
      </dgm:t>
    </dgm:pt>
    <dgm:pt modelId="{CF2BCA9C-9077-274B-B130-FB7018A431B8}" type="pres">
      <dgm:prSet presAssocID="{440BA32E-A8F1-0E45-B695-4DAC4407557B}" presName="linearFlow" presStyleCnt="0">
        <dgm:presLayoutVars>
          <dgm:resizeHandles val="exact"/>
        </dgm:presLayoutVars>
      </dgm:prSet>
      <dgm:spPr/>
    </dgm:pt>
    <dgm:pt modelId="{581D3C0F-A4BC-B44E-B882-F92FDE17F235}" type="pres">
      <dgm:prSet presAssocID="{03BD2EC7-E3D0-7544-8DE0-A7843BF6B116}" presName="node" presStyleLbl="node1" presStyleIdx="0" presStyleCnt="4">
        <dgm:presLayoutVars>
          <dgm:bulletEnabled val="1"/>
        </dgm:presLayoutVars>
      </dgm:prSet>
      <dgm:spPr/>
    </dgm:pt>
    <dgm:pt modelId="{80A9BC30-9895-FF44-B317-9B6858B9EBA3}" type="pres">
      <dgm:prSet presAssocID="{45962A78-EC93-C943-8E1C-62EF2EB5A639}" presName="sibTrans" presStyleLbl="sibTrans2D1" presStyleIdx="0" presStyleCnt="3"/>
      <dgm:spPr/>
    </dgm:pt>
    <dgm:pt modelId="{33562F97-B592-3041-AECE-E5036640F6F2}" type="pres">
      <dgm:prSet presAssocID="{45962A78-EC93-C943-8E1C-62EF2EB5A639}" presName="connectorText" presStyleLbl="sibTrans2D1" presStyleIdx="0" presStyleCnt="3"/>
      <dgm:spPr/>
    </dgm:pt>
    <dgm:pt modelId="{83541FCF-1F51-AF4E-8A0C-A9406B65348C}" type="pres">
      <dgm:prSet presAssocID="{A44353B7-5003-714B-B19C-463FD4C735B8}" presName="node" presStyleLbl="node1" presStyleIdx="1" presStyleCnt="4">
        <dgm:presLayoutVars>
          <dgm:bulletEnabled val="1"/>
        </dgm:presLayoutVars>
      </dgm:prSet>
      <dgm:spPr/>
    </dgm:pt>
    <dgm:pt modelId="{90AEED27-BAD4-BF4F-A6CF-61F9F322D14B}" type="pres">
      <dgm:prSet presAssocID="{92AF4264-E382-2545-B11F-FA87D3498F2B}" presName="sibTrans" presStyleLbl="sibTrans2D1" presStyleIdx="1" presStyleCnt="3"/>
      <dgm:spPr/>
    </dgm:pt>
    <dgm:pt modelId="{47DD1EAB-EDB8-FF4B-86BD-9E8B4B2ED715}" type="pres">
      <dgm:prSet presAssocID="{92AF4264-E382-2545-B11F-FA87D3498F2B}" presName="connectorText" presStyleLbl="sibTrans2D1" presStyleIdx="1" presStyleCnt="3"/>
      <dgm:spPr/>
    </dgm:pt>
    <dgm:pt modelId="{5D83D03D-12C6-DE44-9E2C-5BABB28B63D1}" type="pres">
      <dgm:prSet presAssocID="{D0066E4C-D69E-9648-80F6-CD987E7FA6BF}" presName="node" presStyleLbl="node1" presStyleIdx="2" presStyleCnt="4">
        <dgm:presLayoutVars>
          <dgm:bulletEnabled val="1"/>
        </dgm:presLayoutVars>
      </dgm:prSet>
      <dgm:spPr/>
    </dgm:pt>
    <dgm:pt modelId="{8DE41513-2E15-924A-AB25-6E9A7D0FC616}" type="pres">
      <dgm:prSet presAssocID="{3EB7FFBA-53AB-3747-A1EE-3F78CC3FA0A0}" presName="sibTrans" presStyleLbl="sibTrans2D1" presStyleIdx="2" presStyleCnt="3"/>
      <dgm:spPr/>
    </dgm:pt>
    <dgm:pt modelId="{12475E67-FD92-8F4F-B6F3-550484FBAFEB}" type="pres">
      <dgm:prSet presAssocID="{3EB7FFBA-53AB-3747-A1EE-3F78CC3FA0A0}" presName="connectorText" presStyleLbl="sibTrans2D1" presStyleIdx="2" presStyleCnt="3"/>
      <dgm:spPr/>
    </dgm:pt>
    <dgm:pt modelId="{FDC433CE-C946-F84D-BE22-23121F7CF841}" type="pres">
      <dgm:prSet presAssocID="{99E1747B-CA53-C745-B34A-A3D63778E42F}" presName="node" presStyleLbl="node1" presStyleIdx="3" presStyleCnt="4">
        <dgm:presLayoutVars>
          <dgm:bulletEnabled val="1"/>
        </dgm:presLayoutVars>
      </dgm:prSet>
      <dgm:spPr/>
    </dgm:pt>
  </dgm:ptLst>
  <dgm:cxnLst>
    <dgm:cxn modelId="{F100850F-2DE2-1A48-ACDC-72F4F7491CE2}" type="presOf" srcId="{92AF4264-E382-2545-B11F-FA87D3498F2B}" destId="{47DD1EAB-EDB8-FF4B-86BD-9E8B4B2ED715}" srcOrd="1" destOrd="0" presId="urn:microsoft.com/office/officeart/2005/8/layout/process2"/>
    <dgm:cxn modelId="{D82C1625-F65D-8147-9F09-D559FAB7C720}" type="presOf" srcId="{92AF4264-E382-2545-B11F-FA87D3498F2B}" destId="{90AEED27-BAD4-BF4F-A6CF-61F9F322D14B}" srcOrd="0" destOrd="0" presId="urn:microsoft.com/office/officeart/2005/8/layout/process2"/>
    <dgm:cxn modelId="{CD8DD62A-622D-2D46-AF45-1414DAE2681E}" type="presOf" srcId="{45962A78-EC93-C943-8E1C-62EF2EB5A639}" destId="{33562F97-B592-3041-AECE-E5036640F6F2}" srcOrd="1" destOrd="0" presId="urn:microsoft.com/office/officeart/2005/8/layout/process2"/>
    <dgm:cxn modelId="{C60A1E3C-0373-1E4D-B724-42CF00EEFCCE}" srcId="{440BA32E-A8F1-0E45-B695-4DAC4407557B}" destId="{03BD2EC7-E3D0-7544-8DE0-A7843BF6B116}" srcOrd="0" destOrd="0" parTransId="{118DA849-0EC0-0349-9FF8-FD4A3A49C19A}" sibTransId="{45962A78-EC93-C943-8E1C-62EF2EB5A639}"/>
    <dgm:cxn modelId="{22244A54-FFF4-1943-8168-B0D733FAEAA4}" srcId="{440BA32E-A8F1-0E45-B695-4DAC4407557B}" destId="{A44353B7-5003-714B-B19C-463FD4C735B8}" srcOrd="1" destOrd="0" parTransId="{657CC16B-B06E-5B41-A6E3-34B9A6B55F0C}" sibTransId="{92AF4264-E382-2545-B11F-FA87D3498F2B}"/>
    <dgm:cxn modelId="{9418A858-DEF2-0042-A853-0FAFA76AD553}" type="presOf" srcId="{45962A78-EC93-C943-8E1C-62EF2EB5A639}" destId="{80A9BC30-9895-FF44-B317-9B6858B9EBA3}" srcOrd="0" destOrd="0" presId="urn:microsoft.com/office/officeart/2005/8/layout/process2"/>
    <dgm:cxn modelId="{B6F1A878-1941-1A41-8843-B4E3EACAE5BD}" type="presOf" srcId="{03BD2EC7-E3D0-7544-8DE0-A7843BF6B116}" destId="{581D3C0F-A4BC-B44E-B882-F92FDE17F235}" srcOrd="0" destOrd="0" presId="urn:microsoft.com/office/officeart/2005/8/layout/process2"/>
    <dgm:cxn modelId="{7657087D-9090-7543-9CE2-5AC0E5F8415C}" type="presOf" srcId="{D0066E4C-D69E-9648-80F6-CD987E7FA6BF}" destId="{5D83D03D-12C6-DE44-9E2C-5BABB28B63D1}" srcOrd="0" destOrd="0" presId="urn:microsoft.com/office/officeart/2005/8/layout/process2"/>
    <dgm:cxn modelId="{F76E3184-E11B-EB4D-8607-135DECC550FF}" srcId="{440BA32E-A8F1-0E45-B695-4DAC4407557B}" destId="{D0066E4C-D69E-9648-80F6-CD987E7FA6BF}" srcOrd="2" destOrd="0" parTransId="{A7B5C5B6-71AC-B647-867F-6B9F1A27A428}" sibTransId="{3EB7FFBA-53AB-3747-A1EE-3F78CC3FA0A0}"/>
    <dgm:cxn modelId="{08998195-AD36-A144-941B-66AAD69562D9}" type="presOf" srcId="{3EB7FFBA-53AB-3747-A1EE-3F78CC3FA0A0}" destId="{8DE41513-2E15-924A-AB25-6E9A7D0FC616}" srcOrd="0" destOrd="0" presId="urn:microsoft.com/office/officeart/2005/8/layout/process2"/>
    <dgm:cxn modelId="{6833EE9B-92AD-8142-A9C7-F9E8BFD7AAC3}" type="presOf" srcId="{440BA32E-A8F1-0E45-B695-4DAC4407557B}" destId="{CF2BCA9C-9077-274B-B130-FB7018A431B8}" srcOrd="0" destOrd="0" presId="urn:microsoft.com/office/officeart/2005/8/layout/process2"/>
    <dgm:cxn modelId="{B0BCE0A8-FD18-E043-B30A-9195FDC39404}" type="presOf" srcId="{99E1747B-CA53-C745-B34A-A3D63778E42F}" destId="{FDC433CE-C946-F84D-BE22-23121F7CF841}" srcOrd="0" destOrd="0" presId="urn:microsoft.com/office/officeart/2005/8/layout/process2"/>
    <dgm:cxn modelId="{677B31AF-8A0C-3848-886A-53F67D68CCE2}" type="presOf" srcId="{3EB7FFBA-53AB-3747-A1EE-3F78CC3FA0A0}" destId="{12475E67-FD92-8F4F-B6F3-550484FBAFEB}" srcOrd="1" destOrd="0" presId="urn:microsoft.com/office/officeart/2005/8/layout/process2"/>
    <dgm:cxn modelId="{121609CE-E606-E44B-B457-FD2DDF54FAA6}" type="presOf" srcId="{A44353B7-5003-714B-B19C-463FD4C735B8}" destId="{83541FCF-1F51-AF4E-8A0C-A9406B65348C}" srcOrd="0" destOrd="0" presId="urn:microsoft.com/office/officeart/2005/8/layout/process2"/>
    <dgm:cxn modelId="{197C39D0-ADB4-F749-8D0A-F8EA07B230E2}" srcId="{440BA32E-A8F1-0E45-B695-4DAC4407557B}" destId="{99E1747B-CA53-C745-B34A-A3D63778E42F}" srcOrd="3" destOrd="0" parTransId="{4B7C1CB1-1B21-F741-809D-FA8B8B889235}" sibTransId="{BF21131A-EADB-824B-A4F2-D48F6B6C89F9}"/>
    <dgm:cxn modelId="{9C2C9AB8-5435-5240-A521-B42C32D1305B}" type="presParOf" srcId="{CF2BCA9C-9077-274B-B130-FB7018A431B8}" destId="{581D3C0F-A4BC-B44E-B882-F92FDE17F235}" srcOrd="0" destOrd="0" presId="urn:microsoft.com/office/officeart/2005/8/layout/process2"/>
    <dgm:cxn modelId="{EBCF2817-8EFC-0C4B-918A-DC957B89A166}" type="presParOf" srcId="{CF2BCA9C-9077-274B-B130-FB7018A431B8}" destId="{80A9BC30-9895-FF44-B317-9B6858B9EBA3}" srcOrd="1" destOrd="0" presId="urn:microsoft.com/office/officeart/2005/8/layout/process2"/>
    <dgm:cxn modelId="{E500BFF2-8EB8-A24C-96A9-104875C8E23C}" type="presParOf" srcId="{80A9BC30-9895-FF44-B317-9B6858B9EBA3}" destId="{33562F97-B592-3041-AECE-E5036640F6F2}" srcOrd="0" destOrd="0" presId="urn:microsoft.com/office/officeart/2005/8/layout/process2"/>
    <dgm:cxn modelId="{130FFB23-44A9-B047-AAF4-F2F2098CD67E}" type="presParOf" srcId="{CF2BCA9C-9077-274B-B130-FB7018A431B8}" destId="{83541FCF-1F51-AF4E-8A0C-A9406B65348C}" srcOrd="2" destOrd="0" presId="urn:microsoft.com/office/officeart/2005/8/layout/process2"/>
    <dgm:cxn modelId="{CEA404D0-4FCF-BC4B-B95F-A9455C1325D2}" type="presParOf" srcId="{CF2BCA9C-9077-274B-B130-FB7018A431B8}" destId="{90AEED27-BAD4-BF4F-A6CF-61F9F322D14B}" srcOrd="3" destOrd="0" presId="urn:microsoft.com/office/officeart/2005/8/layout/process2"/>
    <dgm:cxn modelId="{8180D893-159F-0543-943D-D76967848C16}" type="presParOf" srcId="{90AEED27-BAD4-BF4F-A6CF-61F9F322D14B}" destId="{47DD1EAB-EDB8-FF4B-86BD-9E8B4B2ED715}" srcOrd="0" destOrd="0" presId="urn:microsoft.com/office/officeart/2005/8/layout/process2"/>
    <dgm:cxn modelId="{B8992B8E-8BDC-BA42-8748-1AA6B4BC7F59}" type="presParOf" srcId="{CF2BCA9C-9077-274B-B130-FB7018A431B8}" destId="{5D83D03D-12C6-DE44-9E2C-5BABB28B63D1}" srcOrd="4" destOrd="0" presId="urn:microsoft.com/office/officeart/2005/8/layout/process2"/>
    <dgm:cxn modelId="{852841BD-DCA8-0445-A99A-DACA148067A7}" type="presParOf" srcId="{CF2BCA9C-9077-274B-B130-FB7018A431B8}" destId="{8DE41513-2E15-924A-AB25-6E9A7D0FC616}" srcOrd="5" destOrd="0" presId="urn:microsoft.com/office/officeart/2005/8/layout/process2"/>
    <dgm:cxn modelId="{FE00556D-EEB4-6C4D-8CBB-80DD7C95ED01}" type="presParOf" srcId="{8DE41513-2E15-924A-AB25-6E9A7D0FC616}" destId="{12475E67-FD92-8F4F-B6F3-550484FBAFEB}" srcOrd="0" destOrd="0" presId="urn:microsoft.com/office/officeart/2005/8/layout/process2"/>
    <dgm:cxn modelId="{0A9B501C-A2B1-D547-BCA4-DA5E1133FFEC}" type="presParOf" srcId="{CF2BCA9C-9077-274B-B130-FB7018A431B8}" destId="{FDC433CE-C946-F84D-BE22-23121F7CF84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0BA32E-A8F1-0E45-B695-4DAC4407557B}" type="doc">
      <dgm:prSet loTypeId="urn:microsoft.com/office/officeart/2005/8/layout/process2" loCatId="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3BD2EC7-E3D0-7544-8DE0-A7843BF6B11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Model description</a:t>
          </a:r>
        </a:p>
      </dgm:t>
    </dgm:pt>
    <dgm:pt modelId="{118DA849-0EC0-0349-9FF8-FD4A3A49C19A}" type="parTrans" cxnId="{C60A1E3C-0373-1E4D-B724-42CF00EEFCCE}">
      <dgm:prSet/>
      <dgm:spPr/>
      <dgm:t>
        <a:bodyPr/>
        <a:lstStyle/>
        <a:p>
          <a:endParaRPr lang="en-US"/>
        </a:p>
      </dgm:t>
    </dgm:pt>
    <dgm:pt modelId="{45962A78-EC93-C943-8E1C-62EF2EB5A639}" type="sibTrans" cxnId="{C60A1E3C-0373-1E4D-B724-42CF00EEFCCE}">
      <dgm:prSet/>
      <dgm:spPr/>
      <dgm:t>
        <a:bodyPr/>
        <a:lstStyle/>
        <a:p>
          <a:endParaRPr lang="en-US"/>
        </a:p>
      </dgm:t>
    </dgm:pt>
    <dgm:pt modelId="{A44353B7-5003-714B-B19C-463FD4C735B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Obtaining input parameters</a:t>
          </a:r>
        </a:p>
      </dgm:t>
    </dgm:pt>
    <dgm:pt modelId="{657CC16B-B06E-5B41-A6E3-34B9A6B55F0C}" type="parTrans" cxnId="{22244A54-FFF4-1943-8168-B0D733FAEAA4}">
      <dgm:prSet/>
      <dgm:spPr/>
      <dgm:t>
        <a:bodyPr/>
        <a:lstStyle/>
        <a:p>
          <a:endParaRPr lang="en-US"/>
        </a:p>
      </dgm:t>
    </dgm:pt>
    <dgm:pt modelId="{92AF4264-E382-2545-B11F-FA87D3498F2B}" type="sibTrans" cxnId="{22244A54-FFF4-1943-8168-B0D733FAEAA4}">
      <dgm:prSet/>
      <dgm:spPr/>
      <dgm:t>
        <a:bodyPr/>
        <a:lstStyle/>
        <a:p>
          <a:endParaRPr lang="en-US"/>
        </a:p>
      </dgm:t>
    </dgm:pt>
    <dgm:pt modelId="{D0066E4C-D69E-9648-80F6-CD987E7FA6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Implementation</a:t>
          </a:r>
          <a:br>
            <a:rPr lang="en-US" sz="1600" dirty="0">
              <a:latin typeface="Helvetica" pitchFamily="2" charset="0"/>
            </a:rPr>
          </a:br>
          <a:r>
            <a:rPr lang="en-US" sz="1600" dirty="0">
              <a:latin typeface="Helvetica" pitchFamily="2" charset="0"/>
            </a:rPr>
            <a:t>(examples)</a:t>
          </a:r>
        </a:p>
      </dgm:t>
    </dgm:pt>
    <dgm:pt modelId="{A7B5C5B6-71AC-B647-867F-6B9F1A27A428}" type="parTrans" cxnId="{F76E3184-E11B-EB4D-8607-135DECC550FF}">
      <dgm:prSet/>
      <dgm:spPr/>
      <dgm:t>
        <a:bodyPr/>
        <a:lstStyle/>
        <a:p>
          <a:endParaRPr lang="en-US"/>
        </a:p>
      </dgm:t>
    </dgm:pt>
    <dgm:pt modelId="{3EB7FFBA-53AB-3747-A1EE-3F78CC3FA0A0}" type="sibTrans" cxnId="{F76E3184-E11B-EB4D-8607-135DECC550FF}">
      <dgm:prSet/>
      <dgm:spPr/>
      <dgm:t>
        <a:bodyPr/>
        <a:lstStyle/>
        <a:p>
          <a:endParaRPr lang="en-US"/>
        </a:p>
      </dgm:t>
    </dgm:pt>
    <dgm:pt modelId="{99E1747B-CA53-C745-B34A-A3D63778E42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Extensions</a:t>
          </a:r>
        </a:p>
      </dgm:t>
    </dgm:pt>
    <dgm:pt modelId="{4B7C1CB1-1B21-F741-809D-FA8B8B889235}" type="parTrans" cxnId="{197C39D0-ADB4-F749-8D0A-F8EA07B230E2}">
      <dgm:prSet/>
      <dgm:spPr/>
      <dgm:t>
        <a:bodyPr/>
        <a:lstStyle/>
        <a:p>
          <a:endParaRPr lang="en-US"/>
        </a:p>
      </dgm:t>
    </dgm:pt>
    <dgm:pt modelId="{BF21131A-EADB-824B-A4F2-D48F6B6C89F9}" type="sibTrans" cxnId="{197C39D0-ADB4-F749-8D0A-F8EA07B230E2}">
      <dgm:prSet/>
      <dgm:spPr/>
      <dgm:t>
        <a:bodyPr/>
        <a:lstStyle/>
        <a:p>
          <a:endParaRPr lang="en-US"/>
        </a:p>
      </dgm:t>
    </dgm:pt>
    <dgm:pt modelId="{CF2BCA9C-9077-274B-B130-FB7018A431B8}" type="pres">
      <dgm:prSet presAssocID="{440BA32E-A8F1-0E45-B695-4DAC4407557B}" presName="linearFlow" presStyleCnt="0">
        <dgm:presLayoutVars>
          <dgm:resizeHandles val="exact"/>
        </dgm:presLayoutVars>
      </dgm:prSet>
      <dgm:spPr/>
    </dgm:pt>
    <dgm:pt modelId="{581D3C0F-A4BC-B44E-B882-F92FDE17F235}" type="pres">
      <dgm:prSet presAssocID="{03BD2EC7-E3D0-7544-8DE0-A7843BF6B116}" presName="node" presStyleLbl="node1" presStyleIdx="0" presStyleCnt="4">
        <dgm:presLayoutVars>
          <dgm:bulletEnabled val="1"/>
        </dgm:presLayoutVars>
      </dgm:prSet>
      <dgm:spPr/>
    </dgm:pt>
    <dgm:pt modelId="{80A9BC30-9895-FF44-B317-9B6858B9EBA3}" type="pres">
      <dgm:prSet presAssocID="{45962A78-EC93-C943-8E1C-62EF2EB5A639}" presName="sibTrans" presStyleLbl="sibTrans2D1" presStyleIdx="0" presStyleCnt="3"/>
      <dgm:spPr/>
    </dgm:pt>
    <dgm:pt modelId="{33562F97-B592-3041-AECE-E5036640F6F2}" type="pres">
      <dgm:prSet presAssocID="{45962A78-EC93-C943-8E1C-62EF2EB5A639}" presName="connectorText" presStyleLbl="sibTrans2D1" presStyleIdx="0" presStyleCnt="3"/>
      <dgm:spPr/>
    </dgm:pt>
    <dgm:pt modelId="{83541FCF-1F51-AF4E-8A0C-A9406B65348C}" type="pres">
      <dgm:prSet presAssocID="{A44353B7-5003-714B-B19C-463FD4C735B8}" presName="node" presStyleLbl="node1" presStyleIdx="1" presStyleCnt="4">
        <dgm:presLayoutVars>
          <dgm:bulletEnabled val="1"/>
        </dgm:presLayoutVars>
      </dgm:prSet>
      <dgm:spPr/>
    </dgm:pt>
    <dgm:pt modelId="{90AEED27-BAD4-BF4F-A6CF-61F9F322D14B}" type="pres">
      <dgm:prSet presAssocID="{92AF4264-E382-2545-B11F-FA87D3498F2B}" presName="sibTrans" presStyleLbl="sibTrans2D1" presStyleIdx="1" presStyleCnt="3"/>
      <dgm:spPr/>
    </dgm:pt>
    <dgm:pt modelId="{47DD1EAB-EDB8-FF4B-86BD-9E8B4B2ED715}" type="pres">
      <dgm:prSet presAssocID="{92AF4264-E382-2545-B11F-FA87D3498F2B}" presName="connectorText" presStyleLbl="sibTrans2D1" presStyleIdx="1" presStyleCnt="3"/>
      <dgm:spPr/>
    </dgm:pt>
    <dgm:pt modelId="{5D83D03D-12C6-DE44-9E2C-5BABB28B63D1}" type="pres">
      <dgm:prSet presAssocID="{D0066E4C-D69E-9648-80F6-CD987E7FA6BF}" presName="node" presStyleLbl="node1" presStyleIdx="2" presStyleCnt="4">
        <dgm:presLayoutVars>
          <dgm:bulletEnabled val="1"/>
        </dgm:presLayoutVars>
      </dgm:prSet>
      <dgm:spPr/>
    </dgm:pt>
    <dgm:pt modelId="{8DE41513-2E15-924A-AB25-6E9A7D0FC616}" type="pres">
      <dgm:prSet presAssocID="{3EB7FFBA-53AB-3747-A1EE-3F78CC3FA0A0}" presName="sibTrans" presStyleLbl="sibTrans2D1" presStyleIdx="2" presStyleCnt="3"/>
      <dgm:spPr/>
    </dgm:pt>
    <dgm:pt modelId="{12475E67-FD92-8F4F-B6F3-550484FBAFEB}" type="pres">
      <dgm:prSet presAssocID="{3EB7FFBA-53AB-3747-A1EE-3F78CC3FA0A0}" presName="connectorText" presStyleLbl="sibTrans2D1" presStyleIdx="2" presStyleCnt="3"/>
      <dgm:spPr/>
    </dgm:pt>
    <dgm:pt modelId="{FDC433CE-C946-F84D-BE22-23121F7CF841}" type="pres">
      <dgm:prSet presAssocID="{99E1747B-CA53-C745-B34A-A3D63778E42F}" presName="node" presStyleLbl="node1" presStyleIdx="3" presStyleCnt="4">
        <dgm:presLayoutVars>
          <dgm:bulletEnabled val="1"/>
        </dgm:presLayoutVars>
      </dgm:prSet>
      <dgm:spPr/>
    </dgm:pt>
  </dgm:ptLst>
  <dgm:cxnLst>
    <dgm:cxn modelId="{F100850F-2DE2-1A48-ACDC-72F4F7491CE2}" type="presOf" srcId="{92AF4264-E382-2545-B11F-FA87D3498F2B}" destId="{47DD1EAB-EDB8-FF4B-86BD-9E8B4B2ED715}" srcOrd="1" destOrd="0" presId="urn:microsoft.com/office/officeart/2005/8/layout/process2"/>
    <dgm:cxn modelId="{D82C1625-F65D-8147-9F09-D559FAB7C720}" type="presOf" srcId="{92AF4264-E382-2545-B11F-FA87D3498F2B}" destId="{90AEED27-BAD4-BF4F-A6CF-61F9F322D14B}" srcOrd="0" destOrd="0" presId="urn:microsoft.com/office/officeart/2005/8/layout/process2"/>
    <dgm:cxn modelId="{CD8DD62A-622D-2D46-AF45-1414DAE2681E}" type="presOf" srcId="{45962A78-EC93-C943-8E1C-62EF2EB5A639}" destId="{33562F97-B592-3041-AECE-E5036640F6F2}" srcOrd="1" destOrd="0" presId="urn:microsoft.com/office/officeart/2005/8/layout/process2"/>
    <dgm:cxn modelId="{C60A1E3C-0373-1E4D-B724-42CF00EEFCCE}" srcId="{440BA32E-A8F1-0E45-B695-4DAC4407557B}" destId="{03BD2EC7-E3D0-7544-8DE0-A7843BF6B116}" srcOrd="0" destOrd="0" parTransId="{118DA849-0EC0-0349-9FF8-FD4A3A49C19A}" sibTransId="{45962A78-EC93-C943-8E1C-62EF2EB5A639}"/>
    <dgm:cxn modelId="{22244A54-FFF4-1943-8168-B0D733FAEAA4}" srcId="{440BA32E-A8F1-0E45-B695-4DAC4407557B}" destId="{A44353B7-5003-714B-B19C-463FD4C735B8}" srcOrd="1" destOrd="0" parTransId="{657CC16B-B06E-5B41-A6E3-34B9A6B55F0C}" sibTransId="{92AF4264-E382-2545-B11F-FA87D3498F2B}"/>
    <dgm:cxn modelId="{9418A858-DEF2-0042-A853-0FAFA76AD553}" type="presOf" srcId="{45962A78-EC93-C943-8E1C-62EF2EB5A639}" destId="{80A9BC30-9895-FF44-B317-9B6858B9EBA3}" srcOrd="0" destOrd="0" presId="urn:microsoft.com/office/officeart/2005/8/layout/process2"/>
    <dgm:cxn modelId="{B6F1A878-1941-1A41-8843-B4E3EACAE5BD}" type="presOf" srcId="{03BD2EC7-E3D0-7544-8DE0-A7843BF6B116}" destId="{581D3C0F-A4BC-B44E-B882-F92FDE17F235}" srcOrd="0" destOrd="0" presId="urn:microsoft.com/office/officeart/2005/8/layout/process2"/>
    <dgm:cxn modelId="{7657087D-9090-7543-9CE2-5AC0E5F8415C}" type="presOf" srcId="{D0066E4C-D69E-9648-80F6-CD987E7FA6BF}" destId="{5D83D03D-12C6-DE44-9E2C-5BABB28B63D1}" srcOrd="0" destOrd="0" presId="urn:microsoft.com/office/officeart/2005/8/layout/process2"/>
    <dgm:cxn modelId="{F76E3184-E11B-EB4D-8607-135DECC550FF}" srcId="{440BA32E-A8F1-0E45-B695-4DAC4407557B}" destId="{D0066E4C-D69E-9648-80F6-CD987E7FA6BF}" srcOrd="2" destOrd="0" parTransId="{A7B5C5B6-71AC-B647-867F-6B9F1A27A428}" sibTransId="{3EB7FFBA-53AB-3747-A1EE-3F78CC3FA0A0}"/>
    <dgm:cxn modelId="{08998195-AD36-A144-941B-66AAD69562D9}" type="presOf" srcId="{3EB7FFBA-53AB-3747-A1EE-3F78CC3FA0A0}" destId="{8DE41513-2E15-924A-AB25-6E9A7D0FC616}" srcOrd="0" destOrd="0" presId="urn:microsoft.com/office/officeart/2005/8/layout/process2"/>
    <dgm:cxn modelId="{6833EE9B-92AD-8142-A9C7-F9E8BFD7AAC3}" type="presOf" srcId="{440BA32E-A8F1-0E45-B695-4DAC4407557B}" destId="{CF2BCA9C-9077-274B-B130-FB7018A431B8}" srcOrd="0" destOrd="0" presId="urn:microsoft.com/office/officeart/2005/8/layout/process2"/>
    <dgm:cxn modelId="{B0BCE0A8-FD18-E043-B30A-9195FDC39404}" type="presOf" srcId="{99E1747B-CA53-C745-B34A-A3D63778E42F}" destId="{FDC433CE-C946-F84D-BE22-23121F7CF841}" srcOrd="0" destOrd="0" presId="urn:microsoft.com/office/officeart/2005/8/layout/process2"/>
    <dgm:cxn modelId="{677B31AF-8A0C-3848-886A-53F67D68CCE2}" type="presOf" srcId="{3EB7FFBA-53AB-3747-A1EE-3F78CC3FA0A0}" destId="{12475E67-FD92-8F4F-B6F3-550484FBAFEB}" srcOrd="1" destOrd="0" presId="urn:microsoft.com/office/officeart/2005/8/layout/process2"/>
    <dgm:cxn modelId="{121609CE-E606-E44B-B457-FD2DDF54FAA6}" type="presOf" srcId="{A44353B7-5003-714B-B19C-463FD4C735B8}" destId="{83541FCF-1F51-AF4E-8A0C-A9406B65348C}" srcOrd="0" destOrd="0" presId="urn:microsoft.com/office/officeart/2005/8/layout/process2"/>
    <dgm:cxn modelId="{197C39D0-ADB4-F749-8D0A-F8EA07B230E2}" srcId="{440BA32E-A8F1-0E45-B695-4DAC4407557B}" destId="{99E1747B-CA53-C745-B34A-A3D63778E42F}" srcOrd="3" destOrd="0" parTransId="{4B7C1CB1-1B21-F741-809D-FA8B8B889235}" sibTransId="{BF21131A-EADB-824B-A4F2-D48F6B6C89F9}"/>
    <dgm:cxn modelId="{9C2C9AB8-5435-5240-A521-B42C32D1305B}" type="presParOf" srcId="{CF2BCA9C-9077-274B-B130-FB7018A431B8}" destId="{581D3C0F-A4BC-B44E-B882-F92FDE17F235}" srcOrd="0" destOrd="0" presId="urn:microsoft.com/office/officeart/2005/8/layout/process2"/>
    <dgm:cxn modelId="{EBCF2817-8EFC-0C4B-918A-DC957B89A166}" type="presParOf" srcId="{CF2BCA9C-9077-274B-B130-FB7018A431B8}" destId="{80A9BC30-9895-FF44-B317-9B6858B9EBA3}" srcOrd="1" destOrd="0" presId="urn:microsoft.com/office/officeart/2005/8/layout/process2"/>
    <dgm:cxn modelId="{E500BFF2-8EB8-A24C-96A9-104875C8E23C}" type="presParOf" srcId="{80A9BC30-9895-FF44-B317-9B6858B9EBA3}" destId="{33562F97-B592-3041-AECE-E5036640F6F2}" srcOrd="0" destOrd="0" presId="urn:microsoft.com/office/officeart/2005/8/layout/process2"/>
    <dgm:cxn modelId="{130FFB23-44A9-B047-AAF4-F2F2098CD67E}" type="presParOf" srcId="{CF2BCA9C-9077-274B-B130-FB7018A431B8}" destId="{83541FCF-1F51-AF4E-8A0C-A9406B65348C}" srcOrd="2" destOrd="0" presId="urn:microsoft.com/office/officeart/2005/8/layout/process2"/>
    <dgm:cxn modelId="{CEA404D0-4FCF-BC4B-B95F-A9455C1325D2}" type="presParOf" srcId="{CF2BCA9C-9077-274B-B130-FB7018A431B8}" destId="{90AEED27-BAD4-BF4F-A6CF-61F9F322D14B}" srcOrd="3" destOrd="0" presId="urn:microsoft.com/office/officeart/2005/8/layout/process2"/>
    <dgm:cxn modelId="{8180D893-159F-0543-943D-D76967848C16}" type="presParOf" srcId="{90AEED27-BAD4-BF4F-A6CF-61F9F322D14B}" destId="{47DD1EAB-EDB8-FF4B-86BD-9E8B4B2ED715}" srcOrd="0" destOrd="0" presId="urn:microsoft.com/office/officeart/2005/8/layout/process2"/>
    <dgm:cxn modelId="{B8992B8E-8BDC-BA42-8748-1AA6B4BC7F59}" type="presParOf" srcId="{CF2BCA9C-9077-274B-B130-FB7018A431B8}" destId="{5D83D03D-12C6-DE44-9E2C-5BABB28B63D1}" srcOrd="4" destOrd="0" presId="urn:microsoft.com/office/officeart/2005/8/layout/process2"/>
    <dgm:cxn modelId="{852841BD-DCA8-0445-A99A-DACA148067A7}" type="presParOf" srcId="{CF2BCA9C-9077-274B-B130-FB7018A431B8}" destId="{8DE41513-2E15-924A-AB25-6E9A7D0FC616}" srcOrd="5" destOrd="0" presId="urn:microsoft.com/office/officeart/2005/8/layout/process2"/>
    <dgm:cxn modelId="{FE00556D-EEB4-6C4D-8CBB-80DD7C95ED01}" type="presParOf" srcId="{8DE41513-2E15-924A-AB25-6E9A7D0FC616}" destId="{12475E67-FD92-8F4F-B6F3-550484FBAFEB}" srcOrd="0" destOrd="0" presId="urn:microsoft.com/office/officeart/2005/8/layout/process2"/>
    <dgm:cxn modelId="{0A9B501C-A2B1-D547-BCA4-DA5E1133FFEC}" type="presParOf" srcId="{CF2BCA9C-9077-274B-B130-FB7018A431B8}" destId="{FDC433CE-C946-F84D-BE22-23121F7CF84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A88A7-381E-F543-AE78-C83647AC4FC3}">
      <dsp:nvSpPr>
        <dsp:cNvPr id="0" name=""/>
        <dsp:cNvSpPr/>
      </dsp:nvSpPr>
      <dsp:spPr>
        <a:xfrm>
          <a:off x="43115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Model description</a:t>
          </a:r>
        </a:p>
      </dsp:txBody>
      <dsp:txXfrm>
        <a:off x="71354" y="235341"/>
        <a:ext cx="1550432" cy="907668"/>
      </dsp:txXfrm>
    </dsp:sp>
    <dsp:sp modelId="{D09DECCC-496F-7047-9EB9-6536F402C725}">
      <dsp:nvSpPr>
        <dsp:cNvPr id="0" name=""/>
        <dsp:cNvSpPr/>
      </dsp:nvSpPr>
      <dsp:spPr>
        <a:xfrm>
          <a:off x="1810716" y="489919"/>
          <a:ext cx="340664" cy="398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10716" y="569622"/>
        <a:ext cx="238465" cy="239107"/>
      </dsp:txXfrm>
    </dsp:sp>
    <dsp:sp modelId="{6D72B0FE-ADB6-B542-B7C2-1CB1B363CFB7}">
      <dsp:nvSpPr>
        <dsp:cNvPr id="0" name=""/>
        <dsp:cNvSpPr/>
      </dsp:nvSpPr>
      <dsp:spPr>
        <a:xfrm>
          <a:off x="2292789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Obtaining input parameters</a:t>
          </a:r>
        </a:p>
      </dsp:txBody>
      <dsp:txXfrm>
        <a:off x="2321028" y="235341"/>
        <a:ext cx="1550432" cy="907668"/>
      </dsp:txXfrm>
    </dsp:sp>
    <dsp:sp modelId="{E01EA1B5-E996-1E45-B92F-06739D2C32C0}">
      <dsp:nvSpPr>
        <dsp:cNvPr id="0" name=""/>
        <dsp:cNvSpPr/>
      </dsp:nvSpPr>
      <dsp:spPr>
        <a:xfrm>
          <a:off x="4060390" y="489919"/>
          <a:ext cx="340664" cy="398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60390" y="569622"/>
        <a:ext cx="238465" cy="239107"/>
      </dsp:txXfrm>
    </dsp:sp>
    <dsp:sp modelId="{A31F368D-1090-3F43-83E4-80C0D1985C64}">
      <dsp:nvSpPr>
        <dsp:cNvPr id="0" name=""/>
        <dsp:cNvSpPr/>
      </dsp:nvSpPr>
      <dsp:spPr>
        <a:xfrm>
          <a:off x="4542464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Implementation</a:t>
          </a:r>
          <a:br>
            <a:rPr lang="en-US" sz="1600" kern="1200" dirty="0">
              <a:latin typeface="Helvetica" pitchFamily="2" charset="0"/>
            </a:rPr>
          </a:br>
          <a:r>
            <a:rPr lang="en-US" sz="1600" kern="1200" dirty="0">
              <a:latin typeface="Helvetica" pitchFamily="2" charset="0"/>
            </a:rPr>
            <a:t>(examples)</a:t>
          </a:r>
        </a:p>
      </dsp:txBody>
      <dsp:txXfrm>
        <a:off x="4570703" y="235341"/>
        <a:ext cx="1550432" cy="907668"/>
      </dsp:txXfrm>
    </dsp:sp>
    <dsp:sp modelId="{1576DE6D-32C3-454C-8B7A-6BBB391BFB83}">
      <dsp:nvSpPr>
        <dsp:cNvPr id="0" name=""/>
        <dsp:cNvSpPr/>
      </dsp:nvSpPr>
      <dsp:spPr>
        <a:xfrm>
          <a:off x="6291839" y="489919"/>
          <a:ext cx="302026" cy="398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91839" y="569622"/>
        <a:ext cx="211418" cy="239107"/>
      </dsp:txXfrm>
    </dsp:sp>
    <dsp:sp modelId="{D8B52708-B6F8-7447-936B-0EE364675897}">
      <dsp:nvSpPr>
        <dsp:cNvPr id="0" name=""/>
        <dsp:cNvSpPr/>
      </dsp:nvSpPr>
      <dsp:spPr>
        <a:xfrm>
          <a:off x="6719236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Extensions</a:t>
          </a:r>
        </a:p>
      </dsp:txBody>
      <dsp:txXfrm>
        <a:off x="6747475" y="235341"/>
        <a:ext cx="1550432" cy="907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D3C0F-A4BC-B44E-B882-F92FDE17F235}">
      <dsp:nvSpPr>
        <dsp:cNvPr id="0" name=""/>
        <dsp:cNvSpPr/>
      </dsp:nvSpPr>
      <dsp:spPr>
        <a:xfrm>
          <a:off x="412252" y="2870"/>
          <a:ext cx="1922413" cy="1068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Model description</a:t>
          </a:r>
        </a:p>
      </dsp:txBody>
      <dsp:txXfrm>
        <a:off x="443533" y="34151"/>
        <a:ext cx="1859851" cy="1005445"/>
      </dsp:txXfrm>
    </dsp:sp>
    <dsp:sp modelId="{80A9BC30-9895-FF44-B317-9B6858B9EBA3}">
      <dsp:nvSpPr>
        <dsp:cNvPr id="0" name=""/>
        <dsp:cNvSpPr/>
      </dsp:nvSpPr>
      <dsp:spPr>
        <a:xfrm rot="5400000">
          <a:off x="1173207" y="1097578"/>
          <a:ext cx="400502" cy="480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229278" y="1137629"/>
        <a:ext cx="288361" cy="280351"/>
      </dsp:txXfrm>
    </dsp:sp>
    <dsp:sp modelId="{83541FCF-1F51-AF4E-8A0C-A9406B65348C}">
      <dsp:nvSpPr>
        <dsp:cNvPr id="0" name=""/>
        <dsp:cNvSpPr/>
      </dsp:nvSpPr>
      <dsp:spPr>
        <a:xfrm>
          <a:off x="412252" y="1604882"/>
          <a:ext cx="1922413" cy="1068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Obtaining input parameters</a:t>
          </a:r>
        </a:p>
      </dsp:txBody>
      <dsp:txXfrm>
        <a:off x="443533" y="1636163"/>
        <a:ext cx="1859851" cy="1005445"/>
      </dsp:txXfrm>
    </dsp:sp>
    <dsp:sp modelId="{90AEED27-BAD4-BF4F-A6CF-61F9F322D14B}">
      <dsp:nvSpPr>
        <dsp:cNvPr id="0" name=""/>
        <dsp:cNvSpPr/>
      </dsp:nvSpPr>
      <dsp:spPr>
        <a:xfrm rot="5400000">
          <a:off x="1173207" y="2699589"/>
          <a:ext cx="400502" cy="480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229278" y="2739640"/>
        <a:ext cx="288361" cy="280351"/>
      </dsp:txXfrm>
    </dsp:sp>
    <dsp:sp modelId="{5D83D03D-12C6-DE44-9E2C-5BABB28B63D1}">
      <dsp:nvSpPr>
        <dsp:cNvPr id="0" name=""/>
        <dsp:cNvSpPr/>
      </dsp:nvSpPr>
      <dsp:spPr>
        <a:xfrm>
          <a:off x="412252" y="3206893"/>
          <a:ext cx="1922413" cy="1068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Implementation</a:t>
          </a:r>
          <a:br>
            <a:rPr lang="en-US" sz="1600" kern="1200" dirty="0">
              <a:latin typeface="Helvetica" pitchFamily="2" charset="0"/>
            </a:rPr>
          </a:br>
          <a:r>
            <a:rPr lang="en-US" sz="1600" kern="1200" dirty="0">
              <a:latin typeface="Helvetica" pitchFamily="2" charset="0"/>
            </a:rPr>
            <a:t>(examples)</a:t>
          </a:r>
        </a:p>
      </dsp:txBody>
      <dsp:txXfrm>
        <a:off x="443533" y="3238174"/>
        <a:ext cx="1859851" cy="1005445"/>
      </dsp:txXfrm>
    </dsp:sp>
    <dsp:sp modelId="{8DE41513-2E15-924A-AB25-6E9A7D0FC616}">
      <dsp:nvSpPr>
        <dsp:cNvPr id="0" name=""/>
        <dsp:cNvSpPr/>
      </dsp:nvSpPr>
      <dsp:spPr>
        <a:xfrm rot="5400000">
          <a:off x="1173207" y="4301601"/>
          <a:ext cx="400502" cy="480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229278" y="4341652"/>
        <a:ext cx="288361" cy="280351"/>
      </dsp:txXfrm>
    </dsp:sp>
    <dsp:sp modelId="{FDC433CE-C946-F84D-BE22-23121F7CF841}">
      <dsp:nvSpPr>
        <dsp:cNvPr id="0" name=""/>
        <dsp:cNvSpPr/>
      </dsp:nvSpPr>
      <dsp:spPr>
        <a:xfrm>
          <a:off x="412252" y="4808904"/>
          <a:ext cx="1922413" cy="1068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Extensions</a:t>
          </a:r>
        </a:p>
      </dsp:txBody>
      <dsp:txXfrm>
        <a:off x="443533" y="4840185"/>
        <a:ext cx="1859851" cy="1005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D3C0F-A4BC-B44E-B882-F92FDE17F235}">
      <dsp:nvSpPr>
        <dsp:cNvPr id="0" name=""/>
        <dsp:cNvSpPr/>
      </dsp:nvSpPr>
      <dsp:spPr>
        <a:xfrm>
          <a:off x="412252" y="2870"/>
          <a:ext cx="1922413" cy="1068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Model description</a:t>
          </a:r>
        </a:p>
      </dsp:txBody>
      <dsp:txXfrm>
        <a:off x="443533" y="34151"/>
        <a:ext cx="1859851" cy="1005445"/>
      </dsp:txXfrm>
    </dsp:sp>
    <dsp:sp modelId="{80A9BC30-9895-FF44-B317-9B6858B9EBA3}">
      <dsp:nvSpPr>
        <dsp:cNvPr id="0" name=""/>
        <dsp:cNvSpPr/>
      </dsp:nvSpPr>
      <dsp:spPr>
        <a:xfrm rot="5400000">
          <a:off x="1173207" y="1097578"/>
          <a:ext cx="400502" cy="480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229278" y="1137629"/>
        <a:ext cx="288361" cy="280351"/>
      </dsp:txXfrm>
    </dsp:sp>
    <dsp:sp modelId="{83541FCF-1F51-AF4E-8A0C-A9406B65348C}">
      <dsp:nvSpPr>
        <dsp:cNvPr id="0" name=""/>
        <dsp:cNvSpPr/>
      </dsp:nvSpPr>
      <dsp:spPr>
        <a:xfrm>
          <a:off x="412252" y="1604882"/>
          <a:ext cx="1922413" cy="1068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Obtaining input parameters</a:t>
          </a:r>
        </a:p>
      </dsp:txBody>
      <dsp:txXfrm>
        <a:off x="443533" y="1636163"/>
        <a:ext cx="1859851" cy="1005445"/>
      </dsp:txXfrm>
    </dsp:sp>
    <dsp:sp modelId="{90AEED27-BAD4-BF4F-A6CF-61F9F322D14B}">
      <dsp:nvSpPr>
        <dsp:cNvPr id="0" name=""/>
        <dsp:cNvSpPr/>
      </dsp:nvSpPr>
      <dsp:spPr>
        <a:xfrm rot="5400000">
          <a:off x="1173207" y="2699589"/>
          <a:ext cx="400502" cy="480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229278" y="2739640"/>
        <a:ext cx="288361" cy="280351"/>
      </dsp:txXfrm>
    </dsp:sp>
    <dsp:sp modelId="{5D83D03D-12C6-DE44-9E2C-5BABB28B63D1}">
      <dsp:nvSpPr>
        <dsp:cNvPr id="0" name=""/>
        <dsp:cNvSpPr/>
      </dsp:nvSpPr>
      <dsp:spPr>
        <a:xfrm>
          <a:off x="412252" y="3206893"/>
          <a:ext cx="1922413" cy="1068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Implementation</a:t>
          </a:r>
          <a:br>
            <a:rPr lang="en-US" sz="1600" kern="1200" dirty="0">
              <a:latin typeface="Helvetica" pitchFamily="2" charset="0"/>
            </a:rPr>
          </a:br>
          <a:r>
            <a:rPr lang="en-US" sz="1600" kern="1200" dirty="0">
              <a:latin typeface="Helvetica" pitchFamily="2" charset="0"/>
            </a:rPr>
            <a:t>(examples)</a:t>
          </a:r>
        </a:p>
      </dsp:txBody>
      <dsp:txXfrm>
        <a:off x="443533" y="3238174"/>
        <a:ext cx="1859851" cy="1005445"/>
      </dsp:txXfrm>
    </dsp:sp>
    <dsp:sp modelId="{8DE41513-2E15-924A-AB25-6E9A7D0FC616}">
      <dsp:nvSpPr>
        <dsp:cNvPr id="0" name=""/>
        <dsp:cNvSpPr/>
      </dsp:nvSpPr>
      <dsp:spPr>
        <a:xfrm rot="5400000">
          <a:off x="1173207" y="4301601"/>
          <a:ext cx="400502" cy="480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229278" y="4341652"/>
        <a:ext cx="288361" cy="280351"/>
      </dsp:txXfrm>
    </dsp:sp>
    <dsp:sp modelId="{FDC433CE-C946-F84D-BE22-23121F7CF841}">
      <dsp:nvSpPr>
        <dsp:cNvPr id="0" name=""/>
        <dsp:cNvSpPr/>
      </dsp:nvSpPr>
      <dsp:spPr>
        <a:xfrm>
          <a:off x="412252" y="4808904"/>
          <a:ext cx="1922413" cy="1068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Extensions</a:t>
          </a:r>
        </a:p>
      </dsp:txBody>
      <dsp:txXfrm>
        <a:off x="443533" y="4840185"/>
        <a:ext cx="1859851" cy="1005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223EB-5A3E-0448-B4C5-DD5913FC8C4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79E60-E2AC-554F-8799-36094DB6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79E60-E2AC-554F-8799-36094DB67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79E60-E2AC-554F-8799-36094DB679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0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79E60-E2AC-554F-8799-36094DB679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5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79E60-E2AC-554F-8799-36094DB679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79E60-E2AC-554F-8799-36094DB679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2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79E60-E2AC-554F-8799-36094DB679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79E60-E2AC-554F-8799-36094DB679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9196-B23F-06C6-A74A-EEFCE0099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81109-DE52-5F95-B9DB-5CA8CDEBF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2E150-0D74-AB47-AE7A-5E7BAE4E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0743-50AB-3136-0AF3-F4DFC718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8365-AF0C-CE5D-F7CA-F0522D77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8DF3-0CAB-5456-5E43-78FA01D3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CEA5-A344-B67F-ED20-89D21D04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4117-522B-1C90-621F-7530D99A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4D88-B563-1D94-D1FD-B20B294A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EF27-CEF4-638B-E9EC-4B5E4A61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6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DE090-733C-5322-EEB5-D6CB746CC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CF63D-15BA-65C7-B559-53B20B8F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343D-4DD3-F5DE-F0D7-CCCCBD18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A4C2-E0A0-64B7-E452-E728C474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9862-BCE4-266F-BC7F-A658186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2325-097E-405E-CF16-B1C0FFD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AEB6-DAE7-DDDE-66C3-5FDC134F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8171-9A8D-5339-2509-998F8275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DA38-5E4E-074C-0773-E936A1C8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A02-F576-F73D-F33C-174F037D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723F-D69B-A3D2-E1E1-40F7D841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A77C-3B7F-CD01-06EF-28B45051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AEA0-DA03-E637-10AF-A67C6D9C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5BD2F-E670-D0ED-8025-22F4C406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22FF-430F-B75B-6BC7-EE81AD69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C0CF-4590-7DA1-4CE8-D9337507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A8FC-3ADA-10DD-BFC6-1FBC74C9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E1CB6-7F6D-4725-2570-0B66A6A0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45B43-627F-90FF-1352-212829F0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F397-2CC2-99EB-6A05-AAC59805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322F2-6896-9D3D-9422-9EBBF5CF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AB8A-8D96-09A9-D29F-5F5532E3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5234-840D-3B26-D4E6-49465D17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525B-13A8-9DC9-9439-D568796F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083F3-DEC8-D689-0EEA-A9914560F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D37D6-8DDC-2153-6E13-3FFDC6092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6CA44-259A-C2B6-D4E9-A1DAD28C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B986E-6523-96BF-F147-6EE01229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988C2-B3E4-C00A-066A-5373E28D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04FF-FAA8-612E-9406-BCE3534E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B47A4-38A1-D4A7-9708-08F3ADD2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B6770-5D10-6705-9CE3-BBF220E9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44CF4-E24C-C7A0-E511-A5EB1058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98BCA-970A-C26C-E8B1-12C4059D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EF77A-7399-CD7D-90DF-238BB220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7398C-4A6C-C3B2-7365-B096D09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683A-2EFC-9016-6B8E-CD117BA4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68D3-C990-885E-F5AC-FABD6799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6A4BC-9EEF-D495-7A63-9F837949B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EC850-C0BD-6212-CEB0-424705CF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F977-7626-607A-41E6-F477178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F7B68-2888-05CB-375A-F3CC215D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1FDF-9F51-60E8-0454-64643BD6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75F8D-544E-9E8F-A9AB-83829F161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ADFFC-0171-C32C-2020-6814D156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D48E2-A27F-A6CC-1B93-1A97140B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F1A56-2CEE-C96C-96A7-C31362D8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0163-AB56-5726-49FF-469074BC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588D9-8F47-F87E-580C-681A5EAB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59E-4E42-FF69-C264-288427F3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479B-1362-13C2-9AF3-4F0CD23AE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97C7-137C-D8FE-4EC7-D4F57C975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537E-0E94-C795-B5EB-4C185304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lscat/molsc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arxiv.org/abs/1811.09111" TargetMode="External"/><Relationship Id="rId4" Type="http://schemas.openxmlformats.org/officeDocument/2006/relationships/hyperlink" Target="https://arxiv.org/abs/1811.0958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AD2-0C3E-28BE-5409-6C11E91D8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Finding Feshbach resonances, fast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FE653-D194-53E4-7756-C3FDA1734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Huan Bui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ZGS Sep 01,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0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Some definitions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F0FBB27-7683-6A39-9AD5-9E29E39A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69" y="1300202"/>
            <a:ext cx="2294761" cy="899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/>
              <p:nvPr/>
            </p:nvSpPr>
            <p:spPr>
              <a:xfrm>
                <a:off x="484743" y="1656460"/>
                <a:ext cx="11078379" cy="444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i="1" dirty="0">
                    <a:latin typeface="Helvetica" pitchFamily="2" charset="0"/>
                  </a:rPr>
                  <a:t>Entrance channel: </a:t>
                </a:r>
                <a:endParaRPr lang="en-US" dirty="0">
                  <a:latin typeface="Helvetica" pitchFamily="2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Experimentally, entrance channel is            an eigenstate of internal Hamiltonian, with 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b="0" dirty="0">
                  <a:latin typeface="Helvetica" pitchFamily="2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latin typeface="Helvetica" pitchFamily="2" charset="0"/>
                  </a:rPr>
                  <a:t>	e.g. </a:t>
                </a:r>
                <a:r>
                  <a:rPr lang="en-US" baseline="30000" dirty="0">
                    <a:latin typeface="Helvetica" pitchFamily="2" charset="0"/>
                  </a:rPr>
                  <a:t>23</a:t>
                </a:r>
                <a:r>
                  <a:rPr lang="en-US" dirty="0">
                    <a:latin typeface="Helvetica" pitchFamily="2" charset="0"/>
                  </a:rPr>
                  <a:t>Na</a:t>
                </a:r>
                <a:r>
                  <a:rPr lang="en-US" baseline="30000" dirty="0">
                    <a:latin typeface="Helvetica" pitchFamily="2" charset="0"/>
                  </a:rPr>
                  <a:t>40</a:t>
                </a:r>
                <a:r>
                  <a:rPr lang="en-US" dirty="0">
                    <a:latin typeface="Helvetica" pitchFamily="2" charset="0"/>
                  </a:rPr>
                  <a:t>K Feshbach molecules of type Na(1,1) + K(9/2,-9/2)*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Helvetica" pitchFamily="2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u="sng" dirty="0">
                    <a:latin typeface="Helvetica" pitchFamily="2" charset="0"/>
                  </a:rPr>
                  <a:t>Entrance channel is one of the </a:t>
                </a:r>
                <a:r>
                  <a:rPr lang="en-US" u="sng" dirty="0" err="1">
                    <a:latin typeface="Helvetica" pitchFamily="2" charset="0"/>
                  </a:rPr>
                  <a:t>Breit</a:t>
                </a:r>
                <a:r>
                  <a:rPr lang="en-US" u="sng" dirty="0">
                    <a:latin typeface="Helvetica" pitchFamily="2" charset="0"/>
                  </a:rPr>
                  <a:t>-Rabi basis states</a:t>
                </a:r>
                <a:endParaRPr lang="en-US" i="1" u="sng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i="1" dirty="0">
                    <a:latin typeface="Helvetica" pitchFamily="2" charset="0"/>
                  </a:rPr>
                  <a:t>Threshold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i="1" dirty="0">
                    <a:latin typeface="Helvetica" pitchFamily="2" charset="0"/>
                  </a:rPr>
                  <a:t>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Energy of two atoms at rest in entrance channel, large separation: only </a:t>
                </a:r>
                <a:r>
                  <a:rPr lang="en-US" dirty="0" err="1">
                    <a:latin typeface="Helvetica" pitchFamily="2" charset="0"/>
                  </a:rPr>
                  <a:t>hfs</a:t>
                </a:r>
                <a:r>
                  <a:rPr lang="en-US" dirty="0">
                    <a:latin typeface="Helvetica" pitchFamily="2" charset="0"/>
                  </a:rPr>
                  <a:t> + Zeeman contribute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Separates discrete bound states from continuum of scattering states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We define full Hamiltonian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at all B fields</a:t>
                </a:r>
                <a:endParaRPr lang="en-US" i="1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3" y="1656460"/>
                <a:ext cx="11078379" cy="4448141"/>
              </a:xfrm>
              <a:prstGeom prst="rect">
                <a:avLst/>
              </a:prstGeom>
              <a:blipFill>
                <a:blip r:embed="rId3"/>
                <a:stretch>
                  <a:fillRect l="-344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D879895-2C61-ABDA-9BE0-AAF5E4806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472" y="2203144"/>
            <a:ext cx="659601" cy="4479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7DC41C-6EA1-6ED8-00EA-108853101733}"/>
              </a:ext>
            </a:extLst>
          </p:cNvPr>
          <p:cNvSpPr txBox="1"/>
          <p:nvPr/>
        </p:nvSpPr>
        <p:spPr>
          <a:xfrm>
            <a:off x="9743749" y="305484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(*) in zero-field limit</a:t>
            </a:r>
          </a:p>
        </p:txBody>
      </p:sp>
    </p:spTree>
    <p:extLst>
      <p:ext uri="{BB962C8B-B14F-4D97-AF65-F5344CB8AC3E}">
        <p14:creationId xmlns:p14="http://schemas.microsoft.com/office/powerpoint/2010/main" val="76873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assumptions/simplifications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/>
              <p:nvPr/>
            </p:nvSpPr>
            <p:spPr>
              <a:xfrm>
                <a:off x="457636" y="1380334"/>
                <a:ext cx="11276728" cy="5003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ABM works with a small, discrete set of states           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Assumption: </a:t>
                </a:r>
                <a:r>
                  <a:rPr lang="en-US" dirty="0" err="1">
                    <a:latin typeface="Helvetica" pitchFamily="2" charset="0"/>
                  </a:rPr>
                  <a:t>hfs</a:t>
                </a:r>
                <a:r>
                  <a:rPr lang="en-US" dirty="0">
                    <a:latin typeface="Helvetica" pitchFamily="2" charset="0"/>
                  </a:rPr>
                  <a:t> couplings &lt;&lt; rovibrational level spacings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If met, then then least-bound states (or asymptotically bound states) suffice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dirty="0">
                    <a:latin typeface="Helvetica" pitchFamily="2" charset="0"/>
                  </a:rPr>
                  <a:t>Can estimate FC factors + binding energies based on long-range behavior of interatomic potential</a:t>
                </a:r>
              </a:p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No solving of radial SE equation </a:t>
                </a:r>
                <a:r>
                  <a:rPr lang="en-US" dirty="0">
                    <a:solidFill>
                      <a:srgbClr val="00B050"/>
                    </a:solidFill>
                    <a:latin typeface="Helvetica" pitchFamily="2" charset="0"/>
                    <a:sym typeface="Wingdings" pitchFamily="2" charset="2"/>
                  </a:rPr>
                  <a:t> Humongous simplification over CCC</a:t>
                </a:r>
                <a:endParaRPr lang="en-US" dirty="0">
                  <a:solidFill>
                    <a:srgbClr val="00B050"/>
                  </a:solidFill>
                  <a:latin typeface="Helvetica" pitchFamily="2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No continuum involved (in simplest case)</a:t>
                </a:r>
              </a:p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For alkalis, S = 0,1. Also, the Hamiltonian conserves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>
                  <a:latin typeface="Helvetica" pitchFamily="2" charset="0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itchFamily="2" charset="2"/>
                  <a:buChar char="à"/>
                </a:pPr>
                <a:r>
                  <a:rPr lang="en-US" b="0" dirty="0">
                    <a:latin typeface="Helvetica" pitchFamily="2" charset="0"/>
                    <a:sym typeface="Wingdings" pitchFamily="2" charset="2"/>
                  </a:rPr>
                  <a:t>Basis set is only a subset of all possible states                           </a:t>
                </a:r>
                <a:r>
                  <a:rPr lang="en-US" b="0" dirty="0">
                    <a:solidFill>
                      <a:srgbClr val="00B050"/>
                    </a:solidFill>
                    <a:latin typeface="Helvetica" pitchFamily="2" charset="0"/>
                    <a:sym typeface="Wingdings" pitchFamily="2" charset="2"/>
                  </a:rPr>
                  <a:t> Further</a:t>
                </a:r>
                <a:r>
                  <a:rPr lang="en-US" dirty="0">
                    <a:solidFill>
                      <a:srgbClr val="00B050"/>
                    </a:solidFill>
                    <a:latin typeface="Helvetica" pitchFamily="2" charset="0"/>
                    <a:sym typeface="Wingdings" pitchFamily="2" charset="2"/>
                  </a:rPr>
                  <a:t> reduction in complexity</a:t>
                </a:r>
              </a:p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Helvetica" pitchFamily="2" charset="0"/>
                    <a:sym typeface="Wingdings" pitchFamily="2" charset="2"/>
                  </a:rPr>
                  <a:t>Typically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Helvetica" pitchFamily="2" charset="0"/>
                    <a:sym typeface="Wingdings" pitchFamily="2" charset="2"/>
                  </a:rPr>
                  <a:t>-wave resonances, 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Helvetica" pitchFamily="2" charset="0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6" y="1380334"/>
                <a:ext cx="11276728" cy="5003486"/>
              </a:xfrm>
              <a:prstGeom prst="rect">
                <a:avLst/>
              </a:prstGeom>
              <a:blipFill>
                <a:blip r:embed="rId2"/>
                <a:stretch>
                  <a:fillRect l="-337" b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6AC07F4-AE90-72CE-DBEF-83595444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291" y="1477940"/>
            <a:ext cx="1411823" cy="5270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07247B-96BD-A0D6-B93C-8B94DD93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73" y="5403321"/>
            <a:ext cx="1515474" cy="4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Recap so far…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198E9-2FC1-1928-FF48-36D92B1FA6AC}"/>
              </a:ext>
            </a:extLst>
          </p:cNvPr>
          <p:cNvSpPr txBox="1"/>
          <p:nvPr/>
        </p:nvSpPr>
        <p:spPr>
          <a:xfrm>
            <a:off x="552642" y="1341046"/>
            <a:ext cx="5270064" cy="1679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>
                <a:latin typeface="Helvetica" pitchFamily="2" charset="0"/>
              </a:rPr>
              <a:t>Basis states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0" dirty="0">
                <a:latin typeface="Helvetica" pitchFamily="2" charset="0"/>
              </a:rPr>
              <a:t>Hamiltonian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0" dirty="0">
                <a:latin typeface="Helvetica" pitchFamily="2" charset="0"/>
              </a:rPr>
              <a:t>Rule for getting Hamiltonian matrix elements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F30A3-5DCA-8B29-E5E9-45804ABD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99" y="3313265"/>
            <a:ext cx="6384290" cy="704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690DF5-4B71-0AFA-C0E5-60EB5A7F0BE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447800" y="3915227"/>
            <a:ext cx="1003665" cy="9552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5AC1D6-83BD-A150-8F9F-59C905CAEFF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92135" y="3915227"/>
            <a:ext cx="1308465" cy="9552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2C501F-1209-4257-52AB-A5D7DA4B57AE}"/>
              </a:ext>
            </a:extLst>
          </p:cNvPr>
          <p:cNvSpPr txBox="1"/>
          <p:nvPr/>
        </p:nvSpPr>
        <p:spPr>
          <a:xfrm>
            <a:off x="2451465" y="4516547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E7B34-1379-49DC-CC0E-ECBC47EEC3A7}"/>
              </a:ext>
            </a:extLst>
          </p:cNvPr>
          <p:cNvSpPr txBox="1"/>
          <p:nvPr/>
        </p:nvSpPr>
        <p:spPr>
          <a:xfrm>
            <a:off x="1522140" y="5147622"/>
            <a:ext cx="28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We need input parameters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55CF2C53-45FD-158B-5FE1-DA942B51E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489265"/>
              </p:ext>
            </p:extLst>
          </p:nvPr>
        </p:nvGraphicFramePr>
        <p:xfrm>
          <a:off x="7922081" y="508981"/>
          <a:ext cx="2746918" cy="587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58B7D909-6CC0-F981-42FE-B44CEF2A8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1819" y="685836"/>
            <a:ext cx="747410" cy="7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D43789E-3AAB-A166-6ECC-8BC7E7DD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229" y="3553563"/>
            <a:ext cx="4148184" cy="31841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9FE57D-40BB-9A98-E98B-A28F079B1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30" y="66100"/>
            <a:ext cx="3940382" cy="3487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9" y="390556"/>
            <a:ext cx="7160884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Obtaining input parameters for ABM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/>
              <p:nvPr/>
            </p:nvSpPr>
            <p:spPr>
              <a:xfrm>
                <a:off x="413492" y="1333734"/>
                <a:ext cx="11276728" cy="5036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Need binding energies         and FC factors                    .. 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Can calculate these explicitly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, the interatomic potential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>
                    <a:latin typeface="Helvetica" pitchFamily="2" charset="0"/>
                  </a:rPr>
                  <a:t>	Tools: LEVEL16 program by LeRoy, or do it yourself </a:t>
                </a:r>
                <a:r>
                  <a:rPr lang="en-US" sz="1200" dirty="0">
                    <a:latin typeface="Helvetica" pitchFamily="2" charset="0"/>
                  </a:rPr>
                  <a:t>(cf. Numerov-Cooley)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>
                    <a:latin typeface="Helvetica" pitchFamily="2" charset="0"/>
                  </a:rPr>
                  <a:t>	Drawbacks: Must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 to high accuracy, numerical issues,…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Or use the </a:t>
                </a: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Helvetica" pitchFamily="2" charset="0"/>
                  </a:rPr>
                  <a:t>accumulated phase method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dirty="0">
                    <a:latin typeface="Helvetica" pitchFamily="2" charset="0"/>
                  </a:rPr>
                  <a:t>Need: scattering length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parameter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quantum no.</a:t>
                </a:r>
              </a:p>
              <a:p>
                <a:pPr lvl="2"/>
                <a:r>
                  <a:rPr lang="en-US" dirty="0">
                    <a:latin typeface="Helvetica" pitchFamily="2" charset="0"/>
                  </a:rPr>
                  <a:t>    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dirty="0">
                    <a:latin typeface="Helvetica" pitchFamily="2" charset="0"/>
                  </a:rPr>
                  <a:t>Idea: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    (1) Integrate SE inward to approximate short-range </a:t>
                </a:r>
                <a:r>
                  <a:rPr lang="en-US" dirty="0" err="1">
                    <a:latin typeface="Helvetica" pitchFamily="2" charset="0"/>
                  </a:rPr>
                  <a:t>wfn</a:t>
                </a:r>
                <a:endParaRPr lang="en-US" dirty="0">
                  <a:latin typeface="Helvetica" pitchFamily="2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    (2) Integrate out with guess, 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 decays properly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2" y="1333734"/>
                <a:ext cx="11276728" cy="5036763"/>
              </a:xfrm>
              <a:prstGeom prst="rect">
                <a:avLst/>
              </a:prstGeom>
              <a:blipFill>
                <a:blip r:embed="rId5"/>
                <a:stretch>
                  <a:fillRect l="-337" b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0FF7C61-DE29-1121-B7E6-A2B448CF4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204" y="1492439"/>
            <a:ext cx="540522" cy="407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03CC7-4737-E3DD-6D76-9A99B6857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8543" y="1434104"/>
            <a:ext cx="1341913" cy="569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51638-6A30-0CB8-847B-80A9D933C18F}"/>
              </a:ext>
            </a:extLst>
          </p:cNvPr>
          <p:cNvSpPr txBox="1"/>
          <p:nvPr/>
        </p:nvSpPr>
        <p:spPr>
          <a:xfrm>
            <a:off x="9312858" y="5690162"/>
            <a:ext cx="2398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080BA"/>
                </a:solidFill>
                <a:latin typeface="Helvetica" pitchFamily="2" charset="0"/>
              </a:rPr>
              <a:t>Least-bound state of Na</a:t>
            </a:r>
            <a:r>
              <a:rPr lang="en-US" sz="1200" baseline="30000" dirty="0">
                <a:solidFill>
                  <a:srgbClr val="3080BA"/>
                </a:solidFill>
                <a:latin typeface="Helvetica" pitchFamily="2" charset="0"/>
              </a:rPr>
              <a:t>40</a:t>
            </a:r>
            <a:r>
              <a:rPr lang="en-US" sz="1200" dirty="0">
                <a:solidFill>
                  <a:srgbClr val="3080BA"/>
                </a:solidFill>
                <a:latin typeface="Helvetica" pitchFamily="2" charset="0"/>
              </a:rPr>
              <a:t>K X</a:t>
            </a:r>
            <a:r>
              <a:rPr lang="en-US" sz="1200" baseline="30000" dirty="0">
                <a:solidFill>
                  <a:srgbClr val="3080BA"/>
                </a:solidFill>
                <a:latin typeface="Helvetica" pitchFamily="2" charset="0"/>
              </a:rPr>
              <a:t>1</a:t>
            </a:r>
            <a:r>
              <a:rPr lang="en-US" sz="1200" dirty="0">
                <a:solidFill>
                  <a:srgbClr val="3080BA"/>
                </a:solidFill>
                <a:latin typeface="Helvetica" pitchFamily="2" charset="0"/>
              </a:rPr>
              <a:t>Σ</a:t>
            </a:r>
            <a:r>
              <a:rPr lang="en-US" sz="1200" baseline="30000" dirty="0">
                <a:solidFill>
                  <a:srgbClr val="3080BA"/>
                </a:solidFill>
                <a:latin typeface="Helvetica" pitchFamily="2" charset="0"/>
              </a:rPr>
              <a:t>+</a:t>
            </a:r>
            <a:endParaRPr lang="en-US" sz="1200" dirty="0">
              <a:solidFill>
                <a:srgbClr val="3080BA"/>
              </a:solidFill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93778C-0E3D-EF9D-E333-43329B372137}"/>
              </a:ext>
            </a:extLst>
          </p:cNvPr>
          <p:cNvCxnSpPr>
            <a:cxnSpLocks/>
          </p:cNvCxnSpPr>
          <p:nvPr/>
        </p:nvCxnSpPr>
        <p:spPr>
          <a:xfrm flipH="1" flipV="1">
            <a:off x="10195510" y="4786210"/>
            <a:ext cx="270255" cy="915527"/>
          </a:xfrm>
          <a:prstGeom prst="straightConnector1">
            <a:avLst/>
          </a:prstGeom>
          <a:ln w="12700">
            <a:solidFill>
              <a:srgbClr val="3080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B00320-E6C1-8260-FA2E-2987165538B2}"/>
                  </a:ext>
                </a:extLst>
              </p:cNvPr>
              <p:cNvSpPr txBox="1"/>
              <p:nvPr/>
            </p:nvSpPr>
            <p:spPr>
              <a:xfrm>
                <a:off x="10135167" y="3678264"/>
                <a:ext cx="18736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8219"/>
                    </a:solidFill>
                    <a:latin typeface="Helvetica" pitchFamily="2" charset="0"/>
                  </a:rPr>
                  <a:t>Guess wavefunction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𝑘𝑟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lit/>
                      </m:rP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FF8219"/>
                    </a:solidFill>
                    <a:latin typeface="Helvetica" pitchFamily="2" charset="0"/>
                  </a:rPr>
                  <a:t> for large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200" dirty="0">
                  <a:solidFill>
                    <a:srgbClr val="FF8219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B00320-E6C1-8260-FA2E-29871655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167" y="3678264"/>
                <a:ext cx="1873647" cy="461665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CF541C-1AEE-8E66-8767-6824663CCDC1}"/>
              </a:ext>
            </a:extLst>
          </p:cNvPr>
          <p:cNvCxnSpPr>
            <a:cxnSpLocks/>
          </p:cNvCxnSpPr>
          <p:nvPr/>
        </p:nvCxnSpPr>
        <p:spPr>
          <a:xfrm flipH="1">
            <a:off x="9839353" y="4115721"/>
            <a:ext cx="388307" cy="345681"/>
          </a:xfrm>
          <a:prstGeom prst="straightConnector1">
            <a:avLst/>
          </a:prstGeom>
          <a:ln w="12700">
            <a:solidFill>
              <a:srgbClr val="FF82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E6619F6-4030-B251-B659-0DD975882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9377" y="4728709"/>
            <a:ext cx="3069858" cy="6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5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9108C3-859E-ED30-2696-5FB34943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8" y="2049537"/>
            <a:ext cx="4148184" cy="3184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Obtaining input parameters for ABM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198E9-2FC1-1928-FF48-36D92B1FA6AC}"/>
              </a:ext>
            </a:extLst>
          </p:cNvPr>
          <p:cNvSpPr txBox="1"/>
          <p:nvPr/>
        </p:nvSpPr>
        <p:spPr>
          <a:xfrm>
            <a:off x="517667" y="1333734"/>
            <a:ext cx="11276728" cy="11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Example: </a:t>
            </a:r>
            <a:r>
              <a:rPr lang="en-US" baseline="30000" dirty="0">
                <a:latin typeface="Helvetica" pitchFamily="2" charset="0"/>
              </a:rPr>
              <a:t>23</a:t>
            </a:r>
            <a:r>
              <a:rPr lang="en-US" dirty="0">
                <a:latin typeface="Helvetica" pitchFamily="2" charset="0"/>
              </a:rPr>
              <a:t>Na</a:t>
            </a:r>
            <a:r>
              <a:rPr lang="en-US" baseline="30000" dirty="0">
                <a:latin typeface="Helvetica" pitchFamily="2" charset="0"/>
              </a:rPr>
              <a:t>40</a:t>
            </a:r>
            <a:r>
              <a:rPr lang="en-US" dirty="0">
                <a:latin typeface="Helvetica" pitchFamily="2" charset="0"/>
              </a:rPr>
              <a:t>K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51638-6A30-0CB8-847B-80A9D933C18F}"/>
              </a:ext>
            </a:extLst>
          </p:cNvPr>
          <p:cNvSpPr txBox="1"/>
          <p:nvPr/>
        </p:nvSpPr>
        <p:spPr>
          <a:xfrm>
            <a:off x="2150911" y="4297779"/>
            <a:ext cx="2897975" cy="309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080BA"/>
                </a:solidFill>
                <a:latin typeface="Helvetica" pitchFamily="2" charset="0"/>
              </a:rPr>
              <a:t>Least-bound state of Na</a:t>
            </a:r>
            <a:r>
              <a:rPr lang="en-US" sz="1200" baseline="30000" dirty="0">
                <a:solidFill>
                  <a:srgbClr val="3080BA"/>
                </a:solidFill>
                <a:latin typeface="Helvetica" pitchFamily="2" charset="0"/>
              </a:rPr>
              <a:t>40</a:t>
            </a:r>
            <a:r>
              <a:rPr lang="en-US" sz="1200" dirty="0">
                <a:solidFill>
                  <a:srgbClr val="3080BA"/>
                </a:solidFill>
                <a:latin typeface="Helvetica" pitchFamily="2" charset="0"/>
              </a:rPr>
              <a:t>K X</a:t>
            </a:r>
            <a:r>
              <a:rPr lang="en-US" sz="1200" baseline="30000" dirty="0">
                <a:solidFill>
                  <a:srgbClr val="3080BA"/>
                </a:solidFill>
                <a:latin typeface="Helvetica" pitchFamily="2" charset="0"/>
              </a:rPr>
              <a:t>1</a:t>
            </a:r>
            <a:r>
              <a:rPr lang="en-US" sz="1200" dirty="0">
                <a:solidFill>
                  <a:srgbClr val="3080BA"/>
                </a:solidFill>
                <a:latin typeface="Helvetica" pitchFamily="2" charset="0"/>
              </a:rPr>
              <a:t>Σ</a:t>
            </a:r>
            <a:r>
              <a:rPr lang="en-US" sz="1200" baseline="30000" dirty="0">
                <a:solidFill>
                  <a:srgbClr val="3080BA"/>
                </a:solidFill>
                <a:latin typeface="Helvetica" pitchFamily="2" charset="0"/>
              </a:rPr>
              <a:t>+</a:t>
            </a:r>
            <a:endParaRPr lang="en-US" sz="1200" dirty="0">
              <a:solidFill>
                <a:srgbClr val="3080BA"/>
              </a:solidFill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93778C-0E3D-EF9D-E333-43329B372137}"/>
              </a:ext>
            </a:extLst>
          </p:cNvPr>
          <p:cNvCxnSpPr>
            <a:cxnSpLocks/>
          </p:cNvCxnSpPr>
          <p:nvPr/>
        </p:nvCxnSpPr>
        <p:spPr>
          <a:xfrm flipH="1" flipV="1">
            <a:off x="3146030" y="3252152"/>
            <a:ext cx="326546" cy="1022477"/>
          </a:xfrm>
          <a:prstGeom prst="straightConnector1">
            <a:avLst/>
          </a:prstGeom>
          <a:ln w="12700">
            <a:solidFill>
              <a:srgbClr val="3080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B00320-E6C1-8260-FA2E-2987165538B2}"/>
                  </a:ext>
                </a:extLst>
              </p:cNvPr>
              <p:cNvSpPr txBox="1"/>
              <p:nvPr/>
            </p:nvSpPr>
            <p:spPr>
              <a:xfrm>
                <a:off x="2904369" y="2175495"/>
                <a:ext cx="197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8219"/>
                    </a:solidFill>
                    <a:latin typeface="Helvetica" pitchFamily="2" charset="0"/>
                  </a:rPr>
                  <a:t>Guess wavefunction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𝑘𝑟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lit/>
                      </m:rP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FF8219"/>
                    </a:solidFill>
                    <a:latin typeface="Helvetica" pitchFamily="2" charset="0"/>
                  </a:rPr>
                  <a:t> for large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200" dirty="0">
                  <a:solidFill>
                    <a:srgbClr val="FF8219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B00320-E6C1-8260-FA2E-29871655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369" y="2175495"/>
                <a:ext cx="1976913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CF541C-1AEE-8E66-8767-6824663CCDC1}"/>
              </a:ext>
            </a:extLst>
          </p:cNvPr>
          <p:cNvCxnSpPr>
            <a:cxnSpLocks/>
          </p:cNvCxnSpPr>
          <p:nvPr/>
        </p:nvCxnSpPr>
        <p:spPr>
          <a:xfrm flipH="1">
            <a:off x="2611723" y="2648208"/>
            <a:ext cx="469187" cy="386063"/>
          </a:xfrm>
          <a:prstGeom prst="straightConnector1">
            <a:avLst/>
          </a:prstGeom>
          <a:ln w="12700">
            <a:solidFill>
              <a:srgbClr val="FF82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929D47F-83C0-F347-BDE7-B0F933DDF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429" y="2049537"/>
            <a:ext cx="4206607" cy="3184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3EDC95-4B04-E425-9319-EADB4E0A2418}"/>
                  </a:ext>
                </a:extLst>
              </p:cNvPr>
              <p:cNvSpPr txBox="1"/>
              <p:nvPr/>
            </p:nvSpPr>
            <p:spPr>
              <a:xfrm>
                <a:off x="6845291" y="2164131"/>
                <a:ext cx="197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8219"/>
                    </a:solidFill>
                    <a:latin typeface="Helvetica" pitchFamily="2" charset="0"/>
                  </a:rPr>
                  <a:t>Guess wavefunction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𝑘𝑟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lit/>
                      </m:rP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FF8219"/>
                    </a:solidFill>
                    <a:latin typeface="Helvetica" pitchFamily="2" charset="0"/>
                  </a:rPr>
                  <a:t> for large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821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200" dirty="0">
                  <a:solidFill>
                    <a:srgbClr val="FF8219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3EDC95-4B04-E425-9319-EADB4E0A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291" y="2164131"/>
                <a:ext cx="1976913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3254F6-7456-D12D-1894-9CCD022117D8}"/>
              </a:ext>
            </a:extLst>
          </p:cNvPr>
          <p:cNvCxnSpPr>
            <a:cxnSpLocks/>
          </p:cNvCxnSpPr>
          <p:nvPr/>
        </p:nvCxnSpPr>
        <p:spPr>
          <a:xfrm flipH="1">
            <a:off x="6491171" y="2648208"/>
            <a:ext cx="534656" cy="551905"/>
          </a:xfrm>
          <a:prstGeom prst="straightConnector1">
            <a:avLst/>
          </a:prstGeom>
          <a:ln w="12700">
            <a:solidFill>
              <a:srgbClr val="FF82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988F2C-200B-3305-D632-22B89FA4B075}"/>
              </a:ext>
            </a:extLst>
          </p:cNvPr>
          <p:cNvSpPr txBox="1"/>
          <p:nvPr/>
        </p:nvSpPr>
        <p:spPr>
          <a:xfrm>
            <a:off x="6630891" y="4232205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080BA"/>
                </a:solidFill>
                <a:latin typeface="Helvetica" pitchFamily="2" charset="0"/>
              </a:rPr>
              <a:t>Least-bound state of Na</a:t>
            </a:r>
            <a:r>
              <a:rPr lang="en-US" sz="1200" baseline="30000" dirty="0">
                <a:solidFill>
                  <a:srgbClr val="3080BA"/>
                </a:solidFill>
                <a:latin typeface="Helvetica" pitchFamily="2" charset="0"/>
              </a:rPr>
              <a:t>40</a:t>
            </a:r>
            <a:r>
              <a:rPr lang="en-US" sz="1200" dirty="0">
                <a:solidFill>
                  <a:srgbClr val="3080BA"/>
                </a:solidFill>
                <a:latin typeface="Helvetica" pitchFamily="2" charset="0"/>
              </a:rPr>
              <a:t>K a</a:t>
            </a:r>
            <a:r>
              <a:rPr lang="en-US" sz="1200" baseline="30000" dirty="0">
                <a:solidFill>
                  <a:srgbClr val="3080BA"/>
                </a:solidFill>
                <a:latin typeface="Helvetica" pitchFamily="2" charset="0"/>
              </a:rPr>
              <a:t>3</a:t>
            </a:r>
            <a:r>
              <a:rPr lang="en-US" sz="1200" dirty="0">
                <a:solidFill>
                  <a:srgbClr val="3080BA"/>
                </a:solidFill>
                <a:latin typeface="Helvetica" pitchFamily="2" charset="0"/>
              </a:rPr>
              <a:t>Σ</a:t>
            </a:r>
            <a:r>
              <a:rPr lang="en-US" sz="1200" baseline="30000" dirty="0">
                <a:solidFill>
                  <a:srgbClr val="3080BA"/>
                </a:solidFill>
                <a:latin typeface="Helvetica" pitchFamily="2" charset="0"/>
              </a:rPr>
              <a:t>+</a:t>
            </a:r>
            <a:endParaRPr lang="en-US" sz="1200" dirty="0">
              <a:solidFill>
                <a:srgbClr val="3080BA"/>
              </a:solidFill>
              <a:latin typeface="Helvetica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AB7AB-365C-5BCB-7E2D-3E22C8B87B7C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746033" y="3599197"/>
            <a:ext cx="1075248" cy="633008"/>
          </a:xfrm>
          <a:prstGeom prst="straightConnector1">
            <a:avLst/>
          </a:prstGeom>
          <a:ln w="12700">
            <a:solidFill>
              <a:srgbClr val="3080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74F61C-E591-3A36-51F1-309BC27C47F6}"/>
              </a:ext>
            </a:extLst>
          </p:cNvPr>
          <p:cNvSpPr txBox="1"/>
          <p:nvPr/>
        </p:nvSpPr>
        <p:spPr>
          <a:xfrm>
            <a:off x="1480490" y="5358031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150 MHz binding energy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88B4E3-E21E-4B06-5E2B-93322D17C96B}"/>
              </a:ext>
            </a:extLst>
          </p:cNvPr>
          <p:cNvSpPr txBox="1"/>
          <p:nvPr/>
        </p:nvSpPr>
        <p:spPr>
          <a:xfrm>
            <a:off x="5973888" y="53580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1650 MHz binding energy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A7257-FB70-D476-E2B9-07115CD6780D}"/>
              </a:ext>
            </a:extLst>
          </p:cNvPr>
          <p:cNvSpPr txBox="1"/>
          <p:nvPr/>
        </p:nvSpPr>
        <p:spPr>
          <a:xfrm>
            <a:off x="9764915" y="2801359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FC factor = 0.5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86FCF4-9CD6-9A09-C4F2-0DB135D6AADB}"/>
              </a:ext>
            </a:extLst>
          </p:cNvPr>
          <p:cNvSpPr txBox="1"/>
          <p:nvPr/>
        </p:nvSpPr>
        <p:spPr>
          <a:xfrm>
            <a:off x="9451585" y="3394922"/>
            <a:ext cx="2574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 be found from </a:t>
            </a:r>
            <a:r>
              <a:rPr lang="en-US" sz="1600" dirty="0" err="1"/>
              <a:t>wfn’s</a:t>
            </a:r>
            <a:r>
              <a:rPr lang="en-US" sz="1600" dirty="0"/>
              <a:t> or </a:t>
            </a:r>
          </a:p>
          <a:p>
            <a:r>
              <a:rPr lang="en-US" sz="1600" dirty="0"/>
              <a:t>exponential asymptotic form</a:t>
            </a:r>
          </a:p>
        </p:txBody>
      </p:sp>
    </p:spTree>
    <p:extLst>
      <p:ext uri="{BB962C8B-B14F-4D97-AF65-F5344CB8AC3E}">
        <p14:creationId xmlns:p14="http://schemas.microsoft.com/office/powerpoint/2010/main" val="377088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054DD1-3D81-F5D2-FAA1-66117D9E29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876549"/>
              </p:ext>
            </p:extLst>
          </p:nvPr>
        </p:nvGraphicFramePr>
        <p:xfrm>
          <a:off x="7922081" y="508981"/>
          <a:ext cx="2746918" cy="587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FD2EBD-8C92-82C5-ACD1-5D129D3E2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41819" y="685836"/>
            <a:ext cx="747410" cy="74741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F4A2CC08-36E5-7F38-178D-F4270A3C9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41819" y="2261922"/>
            <a:ext cx="747410" cy="747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593050-DDF0-1267-1DEF-0F98D2407DA0}"/>
                  </a:ext>
                </a:extLst>
              </p:cNvPr>
              <p:cNvSpPr txBox="1"/>
              <p:nvPr/>
            </p:nvSpPr>
            <p:spPr>
              <a:xfrm>
                <a:off x="552641" y="1341046"/>
                <a:ext cx="7619086" cy="503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Model systems: </a:t>
                </a:r>
                <a:r>
                  <a:rPr lang="en-US" baseline="30000" dirty="0">
                    <a:latin typeface="Helvetica" pitchFamily="2" charset="0"/>
                  </a:rPr>
                  <a:t>6</a:t>
                </a:r>
                <a:r>
                  <a:rPr lang="en-US" dirty="0">
                    <a:latin typeface="Helvetica" pitchFamily="2" charset="0"/>
                  </a:rPr>
                  <a:t>Li</a:t>
                </a:r>
                <a:r>
                  <a:rPr lang="en-US" baseline="30000" dirty="0">
                    <a:latin typeface="Helvetica" pitchFamily="2" charset="0"/>
                  </a:rPr>
                  <a:t>40</a:t>
                </a:r>
                <a:r>
                  <a:rPr lang="en-US" dirty="0">
                    <a:latin typeface="Helvetica" pitchFamily="2" charset="0"/>
                  </a:rPr>
                  <a:t>K and </a:t>
                </a:r>
                <a:r>
                  <a:rPr lang="en-US" baseline="30000" dirty="0">
                    <a:latin typeface="Helvetica" pitchFamily="2" charset="0"/>
                  </a:rPr>
                  <a:t>23</a:t>
                </a:r>
                <a:r>
                  <a:rPr lang="en-US" dirty="0">
                    <a:latin typeface="Helvetica" pitchFamily="2" charset="0"/>
                  </a:rPr>
                  <a:t>Na</a:t>
                </a:r>
                <a:r>
                  <a:rPr lang="en-US" baseline="30000" dirty="0">
                    <a:latin typeface="Helvetica" pitchFamily="2" charset="0"/>
                  </a:rPr>
                  <a:t>40</a:t>
                </a:r>
                <a:r>
                  <a:rPr lang="en-US" dirty="0">
                    <a:latin typeface="Helvetica" pitchFamily="2" charset="0"/>
                  </a:rPr>
                  <a:t>K (slightly more complicated)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aseline="30000" dirty="0">
                    <a:latin typeface="Helvetica" pitchFamily="2" charset="0"/>
                  </a:rPr>
                  <a:t>6</a:t>
                </a:r>
                <a:r>
                  <a:rPr lang="en-US" dirty="0">
                    <a:latin typeface="Helvetica" pitchFamily="2" charset="0"/>
                  </a:rPr>
                  <a:t>Li: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=1/2,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, </a:t>
                </a:r>
                <a:r>
                  <a:rPr lang="en-US" baseline="30000" dirty="0">
                    <a:latin typeface="Helvetica" pitchFamily="2" charset="0"/>
                  </a:rPr>
                  <a:t>40</a:t>
                </a:r>
                <a:r>
                  <a:rPr lang="en-US" dirty="0">
                    <a:latin typeface="Helvetica" pitchFamily="2" charset="0"/>
                  </a:rPr>
                  <a:t>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=9/2,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=−7/2</m:t>
                    </m:r>
                  </m:oMath>
                </a14:m>
                <a:endParaRPr lang="en-US" dirty="0">
                  <a:latin typeface="Helvetica" pitchFamily="2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aseline="30000" dirty="0">
                    <a:latin typeface="Helvetica" pitchFamily="2" charset="0"/>
                  </a:rPr>
                  <a:t>23</a:t>
                </a:r>
                <a:r>
                  <a:rPr lang="en-US" dirty="0">
                    <a:latin typeface="Helvetica" pitchFamily="2" charset="0"/>
                  </a:rPr>
                  <a:t>Na: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, </a:t>
                </a:r>
                <a:r>
                  <a:rPr lang="en-US" baseline="30000" dirty="0">
                    <a:latin typeface="Helvetica" pitchFamily="2" charset="0"/>
                  </a:rPr>
                  <a:t>40</a:t>
                </a:r>
                <a:r>
                  <a:rPr lang="en-US" dirty="0">
                    <a:latin typeface="Helvetica" pitchFamily="2" charset="0"/>
                  </a:rPr>
                  <a:t>K: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=9/2,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baseline="300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b="0" dirty="0">
                    <a:latin typeface="Helvetica" pitchFamily="2" charset="0"/>
                  </a:rPr>
                  <a:t>Simplest form with 03 input parameters: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Helvetica" pitchFamily="2" charset="0"/>
                  </a:rPr>
                  <a:t>2 binding energies + 1 FC factor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Simply detect where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b="0" dirty="0">
                    <a:latin typeface="Helvetica" pitchFamily="2" charset="0"/>
                  </a:rPr>
                  <a:t> 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b="0" dirty="0">
                    <a:latin typeface="Helvetica" pitchFamily="2" charset="0"/>
                  </a:rPr>
                  <a:t>Steps: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  <a:latin typeface="Helvetica" pitchFamily="2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0" dirty="0">
                    <a:solidFill>
                      <a:schemeClr val="tx1"/>
                    </a:solidFill>
                    <a:latin typeface="Helvetica" pitchFamily="2" charset="0"/>
                  </a:rPr>
                  <a:t>Make basis states and unitaries between different bases</a:t>
                </a:r>
                <a:endParaRPr lang="en-US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  <a:latin typeface="Helvetica" pitchFamily="2" charset="0"/>
                  </a:rPr>
                  <a:t>Build Hamiltonian, can define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  <a:latin typeface="Helvetica" pitchFamily="2" charset="0"/>
                  </a:rPr>
                  <a:t>Diagonalize and detect crossings </a:t>
                </a:r>
                <a:endParaRPr lang="en-US" b="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593050-DDF0-1267-1DEF-0F98D2407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41" y="1341046"/>
                <a:ext cx="7619086" cy="5038110"/>
              </a:xfrm>
              <a:prstGeom prst="rect">
                <a:avLst/>
              </a:prstGeom>
              <a:blipFill>
                <a:blip r:embed="rId9"/>
                <a:stretch>
                  <a:fillRect l="-499" b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B8CE100-B894-D34C-869E-F55FD0BFC7AF}"/>
              </a:ext>
            </a:extLst>
          </p:cNvPr>
          <p:cNvSpPr txBox="1"/>
          <p:nvPr/>
        </p:nvSpPr>
        <p:spPr>
          <a:xfrm>
            <a:off x="5005896" y="4397529"/>
            <a:ext cx="212038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latin typeface="Helvetica" pitchFamily="2" charset="0"/>
              </a:rPr>
              <a:t>Standard ABM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6F65C0C-D7BE-44E4-C7FB-008B6FB6849A}"/>
              </a:ext>
            </a:extLst>
          </p:cNvPr>
          <p:cNvSpPr/>
          <p:nvPr/>
        </p:nvSpPr>
        <p:spPr>
          <a:xfrm>
            <a:off x="501805" y="4237463"/>
            <a:ext cx="6802244" cy="2163996"/>
          </a:xfrm>
          <a:prstGeom prst="frame">
            <a:avLst>
              <a:gd name="adj1" fmla="val 1116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0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Implementation: Standard ABM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66D475-8F09-8BD8-2557-600F69936E68}"/>
                  </a:ext>
                </a:extLst>
              </p:cNvPr>
              <p:cNvSpPr txBox="1"/>
              <p:nvPr/>
            </p:nvSpPr>
            <p:spPr>
              <a:xfrm>
                <a:off x="1374442" y="1279766"/>
                <a:ext cx="8278843" cy="17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1" dirty="0">
                    <a:solidFill>
                      <a:srgbClr val="00B050"/>
                    </a:solidFill>
                    <a:latin typeface="Helvetica" pitchFamily="2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Helvetica" pitchFamily="2" charset="0"/>
                  </a:rPr>
                  <a:t>: </a:t>
                </a:r>
                <a:r>
                  <a:rPr lang="en-US" dirty="0">
                    <a:latin typeface="Helvetica" pitchFamily="2" charset="0"/>
                  </a:rPr>
                  <a:t>just add the hfs + Zeeman energies from each atom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  <a:latin typeface="Helvetica" pitchFamily="2" charset="0"/>
                  </a:rPr>
                  <a:t>Make basis states and unitaries between different bases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Helvetica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Helvetica" pitchFamily="2" charset="0"/>
                  </a:rPr>
                  <a:t>Build Hamiltonian, can define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Helvetica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Helvetica" pitchFamily="2" charset="0"/>
                  </a:rPr>
                  <a:t>Diagonalize and detect crossings </a:t>
                </a:r>
                <a:endParaRPr lang="en-US" b="0" dirty="0">
                  <a:solidFill>
                    <a:schemeClr val="bg1">
                      <a:lumMod val="7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66D475-8F09-8BD8-2557-600F6993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42" y="1279766"/>
                <a:ext cx="8278843" cy="1714124"/>
              </a:xfrm>
              <a:prstGeom prst="rect">
                <a:avLst/>
              </a:prstGeom>
              <a:blipFill>
                <a:blip r:embed="rId2"/>
                <a:stretch>
                  <a:fillRect l="-306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EC86B6-A153-9571-F2DA-0AD84745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227" y="3326043"/>
            <a:ext cx="3937063" cy="2922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1AADEF-453A-C8BA-D46A-10C50368B125}"/>
              </a:ext>
            </a:extLst>
          </p:cNvPr>
          <p:cNvSpPr txBox="1"/>
          <p:nvPr/>
        </p:nvSpPr>
        <p:spPr>
          <a:xfrm>
            <a:off x="6470891" y="447951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B206A-394C-EB65-8DDB-81ED7274D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845" y="3326042"/>
            <a:ext cx="4004711" cy="2922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0121B6-A51C-4F3A-2BF1-C9E9181BF03B}"/>
              </a:ext>
            </a:extLst>
          </p:cNvPr>
          <p:cNvSpPr txBox="1"/>
          <p:nvPr/>
        </p:nvSpPr>
        <p:spPr>
          <a:xfrm>
            <a:off x="834181" y="4351957"/>
            <a:ext cx="136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>
                <a:latin typeface="Helvetica" pitchFamily="2" charset="0"/>
              </a:rPr>
              <a:t>23</a:t>
            </a:r>
            <a:r>
              <a:rPr lang="en-US" sz="2400" dirty="0">
                <a:latin typeface="Helvetica" pitchFamily="2" charset="0"/>
              </a:rPr>
              <a:t>Na</a:t>
            </a:r>
            <a:r>
              <a:rPr lang="en-US" sz="2400" baseline="30000" dirty="0">
                <a:latin typeface="Helvetica" pitchFamily="2" charset="0"/>
              </a:rPr>
              <a:t>40</a:t>
            </a:r>
            <a:r>
              <a:rPr lang="en-US" sz="2400" dirty="0">
                <a:latin typeface="Helvetica" pitchFamily="2" charset="0"/>
              </a:rPr>
              <a:t>K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73D90B-F7D8-3DA9-66E1-19158B7EC899}"/>
                  </a:ext>
                </a:extLst>
              </p:cNvPr>
              <p:cNvSpPr txBox="1"/>
              <p:nvPr/>
            </p:nvSpPr>
            <p:spPr>
              <a:xfrm>
                <a:off x="3446362" y="4379111"/>
                <a:ext cx="22628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aseline="30000" dirty="0">
                    <a:latin typeface="Helvetica" pitchFamily="2" charset="0"/>
                  </a:rPr>
                  <a:t>23</a:t>
                </a:r>
                <a:r>
                  <a:rPr lang="en-US" dirty="0">
                    <a:latin typeface="Helvetica" pitchFamily="2" charset="0"/>
                  </a:rPr>
                  <a:t>Na: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73D90B-F7D8-3DA9-66E1-19158B7E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62" y="4379111"/>
                <a:ext cx="2262851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94A702-C0FD-D163-AD97-6827313C6DA2}"/>
                  </a:ext>
                </a:extLst>
              </p:cNvPr>
              <p:cNvSpPr txBox="1"/>
              <p:nvPr/>
            </p:nvSpPr>
            <p:spPr>
              <a:xfrm>
                <a:off x="7682696" y="4396923"/>
                <a:ext cx="26679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aseline="30000" dirty="0">
                    <a:latin typeface="Helvetica" pitchFamily="2" charset="0"/>
                  </a:rPr>
                  <a:t>40</a:t>
                </a:r>
                <a:r>
                  <a:rPr lang="en-US" dirty="0">
                    <a:latin typeface="Helvetica" pitchFamily="2" charset="0"/>
                  </a:rPr>
                  <a:t>K: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=9/2,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94A702-C0FD-D163-AD97-6827313C6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696" y="4396923"/>
                <a:ext cx="2667965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0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Implementation: Standard ABM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C081A4-0930-529D-24E2-A7421CFEBE48}"/>
                  </a:ext>
                </a:extLst>
              </p:cNvPr>
              <p:cNvSpPr txBox="1"/>
              <p:nvPr/>
            </p:nvSpPr>
            <p:spPr>
              <a:xfrm>
                <a:off x="1374442" y="1279766"/>
                <a:ext cx="8278843" cy="17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Helvetica" pitchFamily="2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Helvetica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1" dirty="0">
                    <a:solidFill>
                      <a:srgbClr val="00B050"/>
                    </a:solidFill>
                    <a:latin typeface="Helvetica" pitchFamily="2" charset="0"/>
                  </a:rPr>
                  <a:t>Make basis states and unitaries between different bases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Helvetica" pitchFamily="2" charset="0"/>
                  </a:rPr>
                  <a:t>Build Hamiltonian, can define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Helvetica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Helvetica" pitchFamily="2" charset="0"/>
                  </a:rPr>
                  <a:t>Diagonalize and detect crossings</a:t>
                </a:r>
                <a:endParaRPr lang="en-US" b="0" dirty="0">
                  <a:solidFill>
                    <a:schemeClr val="bg1">
                      <a:lumMod val="7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C081A4-0930-529D-24E2-A7421CFEB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42" y="1279766"/>
                <a:ext cx="8278843" cy="1714124"/>
              </a:xfrm>
              <a:prstGeom prst="rect">
                <a:avLst/>
              </a:prstGeom>
              <a:blipFill>
                <a:blip r:embed="rId2"/>
                <a:stretch>
                  <a:fillRect l="-306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168D84-4872-2443-46A5-ADED0264D8E1}"/>
                  </a:ext>
                </a:extLst>
              </p:cNvPr>
              <p:cNvSpPr txBox="1"/>
              <p:nvPr/>
            </p:nvSpPr>
            <p:spPr>
              <a:xfrm>
                <a:off x="628878" y="3205703"/>
                <a:ext cx="9843408" cy="171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Standard ABM: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Only need spin basis                            &amp; product basis 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Unitaries are </a:t>
                </a:r>
                <a:r>
                  <a:rPr lang="en-US" dirty="0" err="1">
                    <a:latin typeface="Helvetica" pitchFamily="2" charset="0"/>
                  </a:rPr>
                  <a:t>Clebsch</a:t>
                </a:r>
                <a:r>
                  <a:rPr lang="en-US" dirty="0">
                    <a:latin typeface="Helvetica" pitchFamily="2" charset="0"/>
                  </a:rPr>
                  <a:t>-Gordan matrices, no B-field dependence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Only need basis states with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as entrance channel </a:t>
                </a:r>
                <a:r>
                  <a:rPr lang="en-US" dirty="0">
                    <a:latin typeface="Helvetica" pitchFamily="2" charset="0"/>
                    <a:sym typeface="Wingdings" pitchFamily="2" charset="2"/>
                  </a:rPr>
                  <a:t> small Hilbert space!</a:t>
                </a:r>
                <a:endParaRPr lang="en-US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168D84-4872-2443-46A5-ADED0264D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78" y="3205703"/>
                <a:ext cx="9843408" cy="1711687"/>
              </a:xfrm>
              <a:prstGeom prst="rect">
                <a:avLst/>
              </a:prstGeom>
              <a:blipFill>
                <a:blip r:embed="rId3"/>
                <a:stretch>
                  <a:fillRect l="-515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BF12B76-9C58-A4E5-A230-B4833CAC06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279800"/>
                  </p:ext>
                </p:extLst>
              </p:nvPr>
            </p:nvGraphicFramePr>
            <p:xfrm>
              <a:off x="1668379" y="5205081"/>
              <a:ext cx="8855241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51747">
                      <a:extLst>
                        <a:ext uri="{9D8B030D-6E8A-4147-A177-3AD203B41FA5}">
                          <a16:colId xmlns:a16="http://schemas.microsoft.com/office/drawing/2014/main" val="3386339975"/>
                        </a:ext>
                      </a:extLst>
                    </a:gridCol>
                    <a:gridCol w="2951747">
                      <a:extLst>
                        <a:ext uri="{9D8B030D-6E8A-4147-A177-3AD203B41FA5}">
                          <a16:colId xmlns:a16="http://schemas.microsoft.com/office/drawing/2014/main" val="1076983945"/>
                        </a:ext>
                      </a:extLst>
                    </a:gridCol>
                    <a:gridCol w="2951747">
                      <a:extLst>
                        <a:ext uri="{9D8B030D-6E8A-4147-A177-3AD203B41FA5}">
                          <a16:colId xmlns:a16="http://schemas.microsoft.com/office/drawing/2014/main" val="2914748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Helvetica" pitchFamily="2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baseline="30000" dirty="0">
                              <a:latin typeface="Helvetica" pitchFamily="2" charset="0"/>
                            </a:rPr>
                            <a:t>6</a:t>
                          </a:r>
                          <a:r>
                            <a:rPr lang="en-US" sz="1600" b="0" dirty="0">
                              <a:latin typeface="Helvetica" pitchFamily="2" charset="0"/>
                            </a:rPr>
                            <a:t>Li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smtClean="0"/>
                                <m:t>1/2,</m:t>
                              </m:r>
                              <m:r>
                                <a:rPr lang="en-US" sz="1600" b="0" i="1" smtClean="0"/>
                                <m:t> </m:t>
                              </m:r>
                              <m:r>
                                <a:rPr lang="en-US" sz="1600" b="0" smtClean="0"/>
                                <m:t>1/2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dirty="0">
                              <a:latin typeface="Helvetica" pitchFamily="2" charset="0"/>
                            </a:rPr>
                            <a:t>, </a:t>
                          </a:r>
                          <a:r>
                            <a:rPr lang="en-US" sz="1600" b="0" baseline="30000" dirty="0">
                              <a:latin typeface="Helvetica" pitchFamily="2" charset="0"/>
                            </a:rPr>
                            <a:t>40</a:t>
                          </a:r>
                          <a:r>
                            <a:rPr lang="en-US" sz="1600" b="0" dirty="0">
                              <a:latin typeface="Helvetica" pitchFamily="2" charset="0"/>
                            </a:rPr>
                            <a:t>K</a:t>
                          </a:r>
                          <a:r>
                            <a:rPr lang="en-US" sz="1600" b="0" baseline="0" dirty="0">
                              <a:latin typeface="Helvetica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smtClean="0"/>
                                <m:t>9/2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/>
                                <m:t> </m:t>
                              </m:r>
                              <m:r>
                                <a:rPr lang="en-US" sz="1600" b="0" smtClean="0"/>
                                <m:t>−7/2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b="0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30000" dirty="0">
                              <a:latin typeface="Helvetica" pitchFamily="2" charset="0"/>
                            </a:rPr>
                            <a:t>23</a:t>
                          </a:r>
                          <a:r>
                            <a:rPr lang="en-US" sz="1600" dirty="0">
                              <a:latin typeface="Helvetica" pitchFamily="2" charset="0"/>
                            </a:rPr>
                            <a:t>Na</a:t>
                          </a:r>
                          <a:r>
                            <a:rPr lang="en-US" sz="1600" baseline="0" dirty="0">
                              <a:latin typeface="Helvetica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>
                              <a:latin typeface="Helvetica" pitchFamily="2" charset="0"/>
                            </a:rPr>
                            <a:t>, </a:t>
                          </a:r>
                          <a:r>
                            <a:rPr lang="en-US" sz="1600" baseline="30000" dirty="0">
                              <a:latin typeface="Helvetica" pitchFamily="2" charset="0"/>
                            </a:rPr>
                            <a:t>40</a:t>
                          </a:r>
                          <a:r>
                            <a:rPr lang="en-US" sz="1600" dirty="0">
                              <a:latin typeface="Helvetica" pitchFamily="2" charset="0"/>
                            </a:rPr>
                            <a:t>K</a:t>
                          </a:r>
                          <a:r>
                            <a:rPr lang="en-US" sz="1600" baseline="0" dirty="0">
                              <a:latin typeface="Helvetica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9/2,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baseline="30000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2208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Helvetica" pitchFamily="2" charset="0"/>
                            </a:rPr>
                            <a:t>Full basis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Helvetica" pitchFamily="2" charset="0"/>
                            </a:rPr>
                            <a:t>108 states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Helvetica" pitchFamily="2" charset="0"/>
                            </a:rPr>
                            <a:t>144 states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097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Helvetica" pitchFamily="2" charset="0"/>
                            </a:rPr>
                            <a:t>Reduced constant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Helvetica" pitchFamily="2" charset="0"/>
                            </a:rPr>
                            <a:t> basis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Helvetica" pitchFamily="2" charset="0"/>
                            </a:rPr>
                            <a:t>11 states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Helvetica" pitchFamily="2" charset="0"/>
                            </a:rPr>
                            <a:t>12 states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15303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BF12B76-9C58-A4E5-A230-B4833CAC06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279800"/>
                  </p:ext>
                </p:extLst>
              </p:nvPr>
            </p:nvGraphicFramePr>
            <p:xfrm>
              <a:off x="1668379" y="5205081"/>
              <a:ext cx="8855241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51747">
                      <a:extLst>
                        <a:ext uri="{9D8B030D-6E8A-4147-A177-3AD203B41FA5}">
                          <a16:colId xmlns:a16="http://schemas.microsoft.com/office/drawing/2014/main" val="3386339975"/>
                        </a:ext>
                      </a:extLst>
                    </a:gridCol>
                    <a:gridCol w="2951747">
                      <a:extLst>
                        <a:ext uri="{9D8B030D-6E8A-4147-A177-3AD203B41FA5}">
                          <a16:colId xmlns:a16="http://schemas.microsoft.com/office/drawing/2014/main" val="1076983945"/>
                        </a:ext>
                      </a:extLst>
                    </a:gridCol>
                    <a:gridCol w="2951747">
                      <a:extLst>
                        <a:ext uri="{9D8B030D-6E8A-4147-A177-3AD203B41FA5}">
                          <a16:colId xmlns:a16="http://schemas.microsoft.com/office/drawing/2014/main" val="2914748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Helvetica" pitchFamily="2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62" t="-3333" r="-100862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333" r="-429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2208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Helvetica" pitchFamily="2" charset="0"/>
                            </a:rPr>
                            <a:t>Full basis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Helvetica" pitchFamily="2" charset="0"/>
                            </a:rPr>
                            <a:t>108 states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Helvetica" pitchFamily="2" charset="0"/>
                            </a:rPr>
                            <a:t>144 states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097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29" t="-200000" r="-200000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Helvetica" pitchFamily="2" charset="0"/>
                            </a:rPr>
                            <a:t>11 states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Helvetica" pitchFamily="2" charset="0"/>
                            </a:rPr>
                            <a:t>12 states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1530379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E0EDDEC-E186-E6B6-D1DB-ADFE216D6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708" y="3735148"/>
            <a:ext cx="2506482" cy="310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F4AF0F-98F7-EBBC-121C-F7B3875BF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561" y="3748455"/>
            <a:ext cx="1719516" cy="3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Implementation: Standard ABM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C081A4-0930-529D-24E2-A7421CFEBE48}"/>
                  </a:ext>
                </a:extLst>
              </p:cNvPr>
              <p:cNvSpPr txBox="1"/>
              <p:nvPr/>
            </p:nvSpPr>
            <p:spPr>
              <a:xfrm>
                <a:off x="1374442" y="1279766"/>
                <a:ext cx="8278843" cy="17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Helvetica" pitchFamily="2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Helvetica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Helvetica" pitchFamily="2" charset="0"/>
                  </a:rPr>
                  <a:t>Make basis states and unitaries between different bases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Helvetica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1" dirty="0">
                    <a:solidFill>
                      <a:srgbClr val="00B050"/>
                    </a:solidFill>
                    <a:latin typeface="Helvetica" pitchFamily="2" charset="0"/>
                  </a:rPr>
                  <a:t>Build Hamiltonian, can define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00B050"/>
                  </a:solidFill>
                  <a:latin typeface="Helvetica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Helvetica" pitchFamily="2" charset="0"/>
                  </a:rPr>
                  <a:t>Diagonalize and detect crossings </a:t>
                </a:r>
                <a:endParaRPr lang="en-US" b="0" dirty="0">
                  <a:solidFill>
                    <a:schemeClr val="bg1">
                      <a:lumMod val="7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C081A4-0930-529D-24E2-A7421CFEB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42" y="1279766"/>
                <a:ext cx="8278843" cy="1714124"/>
              </a:xfrm>
              <a:prstGeom prst="rect">
                <a:avLst/>
              </a:prstGeom>
              <a:blipFill>
                <a:blip r:embed="rId2"/>
                <a:stretch>
                  <a:fillRect l="-306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7D9D9D6-AE8C-B1F5-AC98-C4D8FA31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90" y="4036518"/>
            <a:ext cx="6384290" cy="704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098985-0204-B5EC-ADCD-1DF1B8FE383E}"/>
              </a:ext>
            </a:extLst>
          </p:cNvPr>
          <p:cNvCxnSpPr>
            <a:cxnSpLocks/>
          </p:cNvCxnSpPr>
          <p:nvPr/>
        </p:nvCxnSpPr>
        <p:spPr>
          <a:xfrm>
            <a:off x="3979871" y="4690445"/>
            <a:ext cx="137160" cy="4865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4853A5-F7D0-2CBC-5443-FE56EB48940E}"/>
              </a:ext>
            </a:extLst>
          </p:cNvPr>
          <p:cNvSpPr txBox="1"/>
          <p:nvPr/>
        </p:nvSpPr>
        <p:spPr>
          <a:xfrm>
            <a:off x="3010465" y="5184556"/>
            <a:ext cx="30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Relative motion Hamiltonian</a:t>
            </a:r>
          </a:p>
          <a:p>
            <a:r>
              <a:rPr lang="en-US" dirty="0">
                <a:latin typeface="Helvetica" pitchFamily="2" charset="0"/>
              </a:rPr>
              <a:t>is diagonal in 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spin basis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948846-DF91-4DDC-B0FA-DE4094094B72}"/>
              </a:ext>
            </a:extLst>
          </p:cNvPr>
          <p:cNvCxnSpPr>
            <a:cxnSpLocks/>
          </p:cNvCxnSpPr>
          <p:nvPr/>
        </p:nvCxnSpPr>
        <p:spPr>
          <a:xfrm flipH="1">
            <a:off x="1889134" y="4649717"/>
            <a:ext cx="300959" cy="6843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39C985-25A5-729E-76F3-F123DBB8219E}"/>
              </a:ext>
            </a:extLst>
          </p:cNvPr>
          <p:cNvSpPr txBox="1"/>
          <p:nvPr/>
        </p:nvSpPr>
        <p:spPr>
          <a:xfrm>
            <a:off x="916859" y="5321170"/>
            <a:ext cx="19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Binding energy of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EB8F48-0EAC-2D63-D470-4A3CF6F20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961" y="5647982"/>
            <a:ext cx="1411823" cy="5270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DA6F7E-D14F-D1E3-10F4-D09191E45F1C}"/>
              </a:ext>
            </a:extLst>
          </p:cNvPr>
          <p:cNvCxnSpPr>
            <a:cxnSpLocks/>
          </p:cNvCxnSpPr>
          <p:nvPr/>
        </p:nvCxnSpPr>
        <p:spPr>
          <a:xfrm>
            <a:off x="6043336" y="4654895"/>
            <a:ext cx="422057" cy="125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5F9752-CBDE-46CE-EF07-EA8A13B0B67A}"/>
              </a:ext>
            </a:extLst>
          </p:cNvPr>
          <p:cNvSpPr txBox="1"/>
          <p:nvPr/>
        </p:nvSpPr>
        <p:spPr>
          <a:xfrm>
            <a:off x="5404558" y="5996605"/>
            <a:ext cx="24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Franck-Condon factor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209E8-12B0-7FAA-328C-7316F626A74E}"/>
              </a:ext>
            </a:extLst>
          </p:cNvPr>
          <p:cNvSpPr txBox="1"/>
          <p:nvPr/>
        </p:nvSpPr>
        <p:spPr>
          <a:xfrm>
            <a:off x="927651" y="3377171"/>
            <a:ext cx="208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In ABM spin basis: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C0EFA6-92DA-F19B-B990-F5CA58DF5A9E}"/>
              </a:ext>
            </a:extLst>
          </p:cNvPr>
          <p:cNvCxnSpPr>
            <a:cxnSpLocks/>
          </p:cNvCxnSpPr>
          <p:nvPr/>
        </p:nvCxnSpPr>
        <p:spPr>
          <a:xfrm flipV="1">
            <a:off x="7665526" y="3482395"/>
            <a:ext cx="1034012" cy="600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5BFAA94-38F3-A5A3-61B0-81D320884E70}"/>
              </a:ext>
            </a:extLst>
          </p:cNvPr>
          <p:cNvSpPr txBox="1"/>
          <p:nvPr/>
        </p:nvSpPr>
        <p:spPr>
          <a:xfrm>
            <a:off x="8699538" y="3147395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calculate in product basis, </a:t>
            </a:r>
          </a:p>
          <a:p>
            <a:r>
              <a:rPr lang="en-US" dirty="0">
                <a:latin typeface="Helvetica" pitchFamily="2" charset="0"/>
              </a:rPr>
              <a:t>then transform to spin basis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DD0842DF-3CE0-9789-A6BB-16B99F072207}"/>
              </a:ext>
            </a:extLst>
          </p:cNvPr>
          <p:cNvSpPr/>
          <p:nvPr/>
        </p:nvSpPr>
        <p:spPr>
          <a:xfrm>
            <a:off x="6717851" y="4082756"/>
            <a:ext cx="1673847" cy="58538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5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Implementation: Standard ABM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C081A4-0930-529D-24E2-A7421CFEBE48}"/>
                  </a:ext>
                </a:extLst>
              </p:cNvPr>
              <p:cNvSpPr txBox="1"/>
              <p:nvPr/>
            </p:nvSpPr>
            <p:spPr>
              <a:xfrm>
                <a:off x="1374442" y="1279766"/>
                <a:ext cx="8278843" cy="17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Helvetica" pitchFamily="2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Helvetica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Helvetica" pitchFamily="2" charset="0"/>
                  </a:rPr>
                  <a:t>Make basis states and unitaries between different bases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Helvetica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Helvetica" pitchFamily="2" charset="0"/>
                  </a:rPr>
                  <a:t>Build Hamiltonian, can define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Helvetica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1" dirty="0">
                    <a:solidFill>
                      <a:srgbClr val="00B050"/>
                    </a:solidFill>
                    <a:latin typeface="Helvetica" pitchFamily="2" charset="0"/>
                  </a:rPr>
                  <a:t>Diagonalize and detect crossings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C081A4-0930-529D-24E2-A7421CFEB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42" y="1279766"/>
                <a:ext cx="8278843" cy="1714124"/>
              </a:xfrm>
              <a:prstGeom prst="rect">
                <a:avLst/>
              </a:prstGeom>
              <a:blipFill>
                <a:blip r:embed="rId3"/>
                <a:stretch>
                  <a:fillRect l="-306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7605C37-806E-8935-9230-50DA24786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38" y="3084029"/>
            <a:ext cx="3445725" cy="3445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FFCB53-B6C2-37D2-362C-8E6779BCD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698" y="3061727"/>
            <a:ext cx="3445724" cy="3445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E4F90D-39C0-0BF9-0C6E-6987012FA63A}"/>
              </a:ext>
            </a:extLst>
          </p:cNvPr>
          <p:cNvSpPr txBox="1"/>
          <p:nvPr/>
        </p:nvSpPr>
        <p:spPr>
          <a:xfrm>
            <a:off x="3903999" y="3112209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Helvetica" pitchFamily="2" charset="0"/>
              </a:rPr>
              <a:t>6</a:t>
            </a:r>
            <a:r>
              <a:rPr lang="en-US" sz="1600" dirty="0">
                <a:latin typeface="Helvetica" pitchFamily="2" charset="0"/>
              </a:rPr>
              <a:t>Li</a:t>
            </a:r>
            <a:r>
              <a:rPr lang="en-US" sz="1600" baseline="30000" dirty="0">
                <a:latin typeface="Helvetica" pitchFamily="2" charset="0"/>
              </a:rPr>
              <a:t>40</a:t>
            </a:r>
            <a:r>
              <a:rPr lang="en-US" sz="1600" dirty="0">
                <a:latin typeface="Helvetica" pitchFamily="2" charset="0"/>
              </a:rPr>
              <a:t>K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6EFE6-5C87-8A06-AC5D-BE7C7A7D9862}"/>
              </a:ext>
            </a:extLst>
          </p:cNvPr>
          <p:cNvSpPr txBox="1"/>
          <p:nvPr/>
        </p:nvSpPr>
        <p:spPr>
          <a:xfrm>
            <a:off x="9125719" y="313998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Helvetica" pitchFamily="2" charset="0"/>
              </a:rPr>
              <a:t>23</a:t>
            </a:r>
            <a:r>
              <a:rPr lang="en-US" sz="1600" dirty="0">
                <a:latin typeface="Helvetica" pitchFamily="2" charset="0"/>
              </a:rPr>
              <a:t>Na</a:t>
            </a:r>
            <a:r>
              <a:rPr lang="en-US" sz="1600" baseline="30000" dirty="0">
                <a:latin typeface="Helvetica" pitchFamily="2" charset="0"/>
              </a:rPr>
              <a:t>40</a:t>
            </a:r>
            <a:r>
              <a:rPr lang="en-US" sz="1600" dirty="0">
                <a:latin typeface="Helvetica" pitchFamily="2" charset="0"/>
              </a:rPr>
              <a:t>K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7C7AA-C576-BE87-E937-2F91920F8850}"/>
              </a:ext>
            </a:extLst>
          </p:cNvPr>
          <p:cNvSpPr txBox="1"/>
          <p:nvPr/>
        </p:nvSpPr>
        <p:spPr>
          <a:xfrm>
            <a:off x="4991755" y="4576229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 threshold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B4BDF5-DCEE-5F0D-F3E3-B4BDC2A143A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903999" y="4745506"/>
            <a:ext cx="10877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4FEEF5-37C9-C44F-2415-5F0479C6C8A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13564" y="4745506"/>
            <a:ext cx="19562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756E42-9238-8FFF-04EC-A9A627A69774}"/>
              </a:ext>
            </a:extLst>
          </p:cNvPr>
          <p:cNvSpPr txBox="1"/>
          <p:nvPr/>
        </p:nvSpPr>
        <p:spPr>
          <a:xfrm>
            <a:off x="3196581" y="3964828"/>
            <a:ext cx="31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Crossings: 149 G, 154 G, 164 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C913F7-2E7D-849E-95F7-FAB53816FE4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757122" y="3883100"/>
            <a:ext cx="439459" cy="251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E44EFA-49E7-2270-94F2-127D00066FEC}"/>
              </a:ext>
            </a:extLst>
          </p:cNvPr>
          <p:cNvSpPr txBox="1"/>
          <p:nvPr/>
        </p:nvSpPr>
        <p:spPr>
          <a:xfrm>
            <a:off x="9566658" y="4806891"/>
            <a:ext cx="2246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Crossings: 74 G, 79 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291179-2748-EBE5-FFD4-CF43EFDA4AFE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9322879" y="4976168"/>
            <a:ext cx="243779" cy="234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D92CF7-6453-A9CE-8735-2EED948D7E52}"/>
              </a:ext>
            </a:extLst>
          </p:cNvPr>
          <p:cNvSpPr txBox="1"/>
          <p:nvPr/>
        </p:nvSpPr>
        <p:spPr>
          <a:xfrm>
            <a:off x="1786982" y="6527412"/>
            <a:ext cx="2980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Measured: 149.2 G, 159.5 G, 165.9 G [1]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2E8F5E-77F8-6003-6975-442B1190BD05}"/>
              </a:ext>
            </a:extLst>
          </p:cNvPr>
          <p:cNvSpPr txBox="1"/>
          <p:nvPr/>
        </p:nvSpPr>
        <p:spPr>
          <a:xfrm>
            <a:off x="7691568" y="6531911"/>
            <a:ext cx="201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Measured: 78.3 G, 88.2 [2]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6099468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 revisited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EC167-C795-9088-35F1-748C6EB2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4417788"/>
            <a:ext cx="4322436" cy="226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A8618-BAD1-3318-596B-24A7670B1869}"/>
              </a:ext>
            </a:extLst>
          </p:cNvPr>
          <p:cNvSpPr txBox="1"/>
          <p:nvPr/>
        </p:nvSpPr>
        <p:spPr>
          <a:xfrm>
            <a:off x="496772" y="1617268"/>
            <a:ext cx="6965188" cy="334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Ground-state alkali atoms collide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Collisions occur within singlet and triplet electronic potentials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A Feshbach resonance occurs when e.g.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Helvetica" pitchFamily="2" charset="0"/>
              </a:rPr>
              <a:t>Energy </a:t>
            </a:r>
            <a:r>
              <a:rPr lang="en-US" baseline="-25000" dirty="0">
                <a:latin typeface="Helvetica" pitchFamily="2" charset="0"/>
              </a:rPr>
              <a:t>two atoms in triplet channel </a:t>
            </a:r>
            <a:r>
              <a:rPr lang="en-US" dirty="0">
                <a:latin typeface="Helvetica" pitchFamily="2" charset="0"/>
              </a:rPr>
              <a:t>= Energy </a:t>
            </a:r>
            <a:r>
              <a:rPr lang="en-US" baseline="-25000" dirty="0">
                <a:latin typeface="Helvetica" pitchFamily="2" charset="0"/>
              </a:rPr>
              <a:t>FB molecule in singlet channel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Singlet-triplet coupling due to hyperfine interaction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Tunable resonance due to differential magnetic moment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FB31D-212B-9848-5A37-0C45FF2E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494" y="70007"/>
            <a:ext cx="4975952" cy="44040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EE55F-D610-BF54-A6E2-5532B04F526B}"/>
              </a:ext>
            </a:extLst>
          </p:cNvPr>
          <p:cNvCxnSpPr>
            <a:cxnSpLocks/>
          </p:cNvCxnSpPr>
          <p:nvPr/>
        </p:nvCxnSpPr>
        <p:spPr>
          <a:xfrm flipH="1">
            <a:off x="9089532" y="2215920"/>
            <a:ext cx="482905" cy="3635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113FF4-C2BD-C895-7846-342C2403989B}"/>
              </a:ext>
            </a:extLst>
          </p:cNvPr>
          <p:cNvSpPr txBox="1"/>
          <p:nvPr/>
        </p:nvSpPr>
        <p:spPr>
          <a:xfrm>
            <a:off x="9552086" y="19954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triplet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B4E1A2-123D-FCFC-3793-6EB65FB5648C}"/>
              </a:ext>
            </a:extLst>
          </p:cNvPr>
          <p:cNvCxnSpPr>
            <a:cxnSpLocks/>
          </p:cNvCxnSpPr>
          <p:nvPr/>
        </p:nvCxnSpPr>
        <p:spPr>
          <a:xfrm flipH="1" flipV="1">
            <a:off x="9999432" y="3018817"/>
            <a:ext cx="509062" cy="2579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C5D38D-85D3-C890-4918-F306FFBB441E}"/>
              </a:ext>
            </a:extLst>
          </p:cNvPr>
          <p:cNvSpPr txBox="1"/>
          <p:nvPr/>
        </p:nvSpPr>
        <p:spPr>
          <a:xfrm>
            <a:off x="10483094" y="30790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singlet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260F8C-F3A7-6068-AC3E-FC862BC0D457}"/>
              </a:ext>
            </a:extLst>
          </p:cNvPr>
          <p:cNvSpPr txBox="1"/>
          <p:nvPr/>
        </p:nvSpPr>
        <p:spPr>
          <a:xfrm>
            <a:off x="10842435" y="98783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rgbClr val="00B050"/>
                </a:solidFill>
                <a:latin typeface="Helvetica" pitchFamily="2" charset="0"/>
              </a:rPr>
              <a:t>23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Na</a:t>
            </a:r>
            <a:r>
              <a:rPr lang="en-US" baseline="30000" dirty="0">
                <a:solidFill>
                  <a:srgbClr val="00B050"/>
                </a:solidFill>
                <a:latin typeface="Helvetica" pitchFamily="2" charset="0"/>
              </a:rPr>
              <a:t>40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FC932E-3137-3FA1-0C92-23EEF33693E1}"/>
              </a:ext>
            </a:extLst>
          </p:cNvPr>
          <p:cNvSpPr txBox="1"/>
          <p:nvPr/>
        </p:nvSpPr>
        <p:spPr>
          <a:xfrm>
            <a:off x="10482096" y="6044875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Helvetica" pitchFamily="2" charset="0"/>
              </a:rPr>
              <a:t>AMO II S’23, </a:t>
            </a:r>
            <a:r>
              <a:rPr lang="en-US" sz="1100" dirty="0" err="1">
                <a:solidFill>
                  <a:srgbClr val="0070C0"/>
                </a:solidFill>
                <a:latin typeface="Helvetica" pitchFamily="2" charset="0"/>
              </a:rPr>
              <a:t>Pset</a:t>
            </a:r>
            <a:r>
              <a:rPr lang="en-US" sz="1100" dirty="0">
                <a:solidFill>
                  <a:srgbClr val="0070C0"/>
                </a:solidFill>
                <a:latin typeface="Helvetica" pitchFamily="2" charset="0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66667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Implementation: Standard ABM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A13EB3-06CF-DAB4-8744-E7380B9536DF}"/>
                  </a:ext>
                </a:extLst>
              </p:cNvPr>
              <p:cNvSpPr txBox="1"/>
              <p:nvPr/>
            </p:nvSpPr>
            <p:spPr>
              <a:xfrm>
                <a:off x="774700" y="1638300"/>
                <a:ext cx="10528300" cy="393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Standard ABM predicts FB resonances with reasonable accuracy, but not fantastic</a:t>
                </a:r>
              </a:p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Works better for </a:t>
                </a:r>
                <a:r>
                  <a:rPr lang="en-US" baseline="30000" dirty="0">
                    <a:latin typeface="Helvetica" pitchFamily="2" charset="0"/>
                  </a:rPr>
                  <a:t>6</a:t>
                </a:r>
                <a:r>
                  <a:rPr lang="en-US" dirty="0">
                    <a:latin typeface="Helvetica" pitchFamily="2" charset="0"/>
                  </a:rPr>
                  <a:t>Li</a:t>
                </a:r>
                <a:r>
                  <a:rPr lang="en-US" baseline="30000" dirty="0">
                    <a:latin typeface="Helvetica" pitchFamily="2" charset="0"/>
                  </a:rPr>
                  <a:t>40</a:t>
                </a:r>
                <a:r>
                  <a:rPr lang="en-US" dirty="0">
                    <a:latin typeface="Helvetica" pitchFamily="2" charset="0"/>
                  </a:rPr>
                  <a:t>K but not </a:t>
                </a:r>
                <a:r>
                  <a:rPr lang="en-US" baseline="30000" dirty="0">
                    <a:latin typeface="Helvetica" pitchFamily="2" charset="0"/>
                  </a:rPr>
                  <a:t>23</a:t>
                </a:r>
                <a:r>
                  <a:rPr lang="en-US" dirty="0">
                    <a:latin typeface="Helvetica" pitchFamily="2" charset="0"/>
                  </a:rPr>
                  <a:t>Na</a:t>
                </a:r>
                <a:r>
                  <a:rPr lang="en-US" baseline="30000" dirty="0">
                    <a:latin typeface="Helvetica" pitchFamily="2" charset="0"/>
                  </a:rPr>
                  <a:t>40</a:t>
                </a:r>
                <a:r>
                  <a:rPr lang="en-US" dirty="0">
                    <a:latin typeface="Helvetica" pitchFamily="2" charset="0"/>
                  </a:rPr>
                  <a:t>K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b="1" dirty="0">
                    <a:latin typeface="Helvetica" pitchFamily="2" charset="0"/>
                  </a:rPr>
                  <a:t>Why?</a:t>
                </a:r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baseline="30000" dirty="0">
                    <a:latin typeface="Helvetica" pitchFamily="2" charset="0"/>
                  </a:rPr>
                  <a:t>23</a:t>
                </a:r>
                <a:r>
                  <a:rPr lang="en-US" dirty="0">
                    <a:latin typeface="Helvetica" pitchFamily="2" charset="0"/>
                  </a:rPr>
                  <a:t>Na</a:t>
                </a:r>
                <a:r>
                  <a:rPr lang="en-US" baseline="30000" dirty="0">
                    <a:latin typeface="Helvetica" pitchFamily="2" charset="0"/>
                  </a:rPr>
                  <a:t>40</a:t>
                </a:r>
                <a:r>
                  <a:rPr lang="en-US" dirty="0">
                    <a:latin typeface="Helvetica" pitchFamily="2" charset="0"/>
                  </a:rPr>
                  <a:t>K has large, negative background scattering length </a:t>
                </a:r>
                <a:r>
                  <a:rPr lang="en-US" dirty="0">
                    <a:latin typeface="Helvetica" pitchFamily="2" charset="0"/>
                    <a:sym typeface="Wingdings" pitchFamily="2" charset="2"/>
                  </a:rPr>
                  <a:t> virtual state</a:t>
                </a: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No predictions for resonance widths or threshold behavior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This requires continuum participation (for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-wave resonances)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	Including coupling to the continuum should give a </a:t>
                </a:r>
                <a:r>
                  <a:rPr lang="en-US" dirty="0">
                    <a:solidFill>
                      <a:srgbClr val="0070C0"/>
                    </a:solidFill>
                    <a:latin typeface="Helvetica" pitchFamily="2" charset="0"/>
                  </a:rPr>
                  <a:t>shift</a:t>
                </a:r>
                <a:r>
                  <a:rPr lang="en-US" dirty="0">
                    <a:latin typeface="Helvetica" pitchFamily="2" charset="0"/>
                  </a:rPr>
                  <a:t> and a </a:t>
                </a:r>
                <a:r>
                  <a:rPr lang="en-US" dirty="0">
                    <a:solidFill>
                      <a:srgbClr val="0070C0"/>
                    </a:solidFill>
                    <a:latin typeface="Helvetica" pitchFamily="2" charset="0"/>
                  </a:rPr>
                  <a:t>width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>
                  <a:solidFill>
                    <a:srgbClr val="0070C0"/>
                  </a:solidFill>
                  <a:latin typeface="Helvetica" pitchFamily="2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</a:rPr>
                  <a:t>But what represents the continuum in ABM?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A13EB3-06CF-DAB4-8744-E7380B953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638300"/>
                <a:ext cx="10528300" cy="3930115"/>
              </a:xfrm>
              <a:prstGeom prst="rect">
                <a:avLst/>
              </a:prstGeom>
              <a:blipFill>
                <a:blip r:embed="rId3"/>
                <a:stretch>
                  <a:fillRect l="-241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07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Dressed ABM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72D7E8-CCCF-4F59-934F-DED19CD449A2}"/>
                  </a:ext>
                </a:extLst>
              </p:cNvPr>
              <p:cNvSpPr txBox="1"/>
              <p:nvPr/>
            </p:nvSpPr>
            <p:spPr>
              <a:xfrm>
                <a:off x="774700" y="1397000"/>
                <a:ext cx="10528300" cy="3653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Approximates continuum participation by analyzing the effect of…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…the least-bound state (LBS) of the open channel on the resonant level close to threshold</a:t>
                </a:r>
              </a:p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Feasible in the ABM framework: can use the same basis states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Just to have partition Hilbert space into </a:t>
                </a:r>
                <a:r>
                  <a:rPr lang="en-US" i="1" dirty="0">
                    <a:solidFill>
                      <a:srgbClr val="0070C0"/>
                    </a:solidFill>
                    <a:latin typeface="Helvetica" pitchFamily="2" charset="0"/>
                  </a:rPr>
                  <a:t>entrance/open channels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  <a:latin typeface="Helvetica" pitchFamily="2" charset="0"/>
                  </a:rPr>
                  <a:t> </a:t>
                </a:r>
                <a:r>
                  <a:rPr lang="en-US" i="1" dirty="0">
                    <a:latin typeface="Helvetica" pitchFamily="2" charset="0"/>
                  </a:rPr>
                  <a:t>⊕</a:t>
                </a:r>
                <a:r>
                  <a:rPr lang="en-US" i="1" dirty="0">
                    <a:solidFill>
                      <a:srgbClr val="0070C0"/>
                    </a:solidFill>
                    <a:latin typeface="Helvetica" pitchFamily="2" charset="0"/>
                  </a:rPr>
                  <a:t> closed channels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0070C0"/>
                  </a:solidFill>
                  <a:latin typeface="Helvetica" pitchFamily="2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Simplest case: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is spanned by the experimentally-prepared </a:t>
                </a:r>
                <a:r>
                  <a:rPr lang="en-US" dirty="0" err="1">
                    <a:latin typeface="Helvetica" pitchFamily="2" charset="0"/>
                  </a:rPr>
                  <a:t>Breit</a:t>
                </a:r>
                <a:r>
                  <a:rPr lang="en-US" dirty="0">
                    <a:latin typeface="Helvetica" pitchFamily="2" charset="0"/>
                  </a:rPr>
                  <a:t>-Rabi basis state (1-dimensional)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is spanned by other states with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Structure of Hamiltonian in </a:t>
                </a:r>
                <a:r>
                  <a:rPr lang="en-US" dirty="0" err="1">
                    <a:latin typeface="Helvetica" pitchFamily="2" charset="0"/>
                  </a:rPr>
                  <a:t>Breit</a:t>
                </a:r>
                <a:r>
                  <a:rPr lang="en-US" dirty="0">
                    <a:latin typeface="Helvetica" pitchFamily="2" charset="0"/>
                  </a:rPr>
                  <a:t>-Rabi basis: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72D7E8-CCCF-4F59-934F-DED19CD44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397000"/>
                <a:ext cx="10528300" cy="3653116"/>
              </a:xfrm>
              <a:prstGeom prst="rect">
                <a:avLst/>
              </a:prstGeom>
              <a:blipFill>
                <a:blip r:embed="rId3"/>
                <a:stretch>
                  <a:fillRect l="-241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74028E-A7F3-FAA5-BA5E-3FEAC7DE5580}"/>
                  </a:ext>
                </a:extLst>
              </p:cNvPr>
              <p:cNvSpPr txBox="1"/>
              <p:nvPr/>
            </p:nvSpPr>
            <p:spPr>
              <a:xfrm>
                <a:off x="3642417" y="5095990"/>
                <a:ext cx="4096506" cy="4877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𝑄𝑄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74028E-A7F3-FAA5-BA5E-3FEAC7DE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417" y="5095990"/>
                <a:ext cx="4096506" cy="487762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EEDE88-52AE-14A8-9458-B426E824E5E8}"/>
              </a:ext>
            </a:extLst>
          </p:cNvPr>
          <p:cNvCxnSpPr>
            <a:cxnSpLocks/>
          </p:cNvCxnSpPr>
          <p:nvPr/>
        </p:nvCxnSpPr>
        <p:spPr>
          <a:xfrm flipV="1">
            <a:off x="2952206" y="5478272"/>
            <a:ext cx="1490327" cy="4522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5A65CD-A8A9-C6B0-B6B9-3E697C6EE874}"/>
              </a:ext>
            </a:extLst>
          </p:cNvPr>
          <p:cNvSpPr txBox="1"/>
          <p:nvPr/>
        </p:nvSpPr>
        <p:spPr>
          <a:xfrm>
            <a:off x="1240971" y="5930537"/>
            <a:ext cx="327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Bare </a:t>
            </a:r>
            <a:r>
              <a:rPr lang="en-US" dirty="0" err="1"/>
              <a:t>E</a:t>
            </a:r>
            <a:r>
              <a:rPr lang="en-US" baseline="-25000" dirty="0" err="1"/>
              <a:t>bind</a:t>
            </a:r>
            <a:r>
              <a:rPr lang="en-US" baseline="-25000" dirty="0"/>
              <a:t>, LBS</a:t>
            </a:r>
            <a:r>
              <a:rPr lang="en-US" dirty="0"/>
              <a:t> of entrance channel</a:t>
            </a:r>
          </a:p>
          <a:p>
            <a:r>
              <a:rPr lang="en-US" dirty="0"/>
              <a:t>a.k.a. “continuum”</a:t>
            </a:r>
          </a:p>
        </p:txBody>
      </p:sp>
    </p:spTree>
    <p:extLst>
      <p:ext uri="{BB962C8B-B14F-4D97-AF65-F5344CB8AC3E}">
        <p14:creationId xmlns:p14="http://schemas.microsoft.com/office/powerpoint/2010/main" val="20880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Dressed ABM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72D7E8-CCCF-4F59-934F-DED19CD449A2}"/>
                  </a:ext>
                </a:extLst>
              </p:cNvPr>
              <p:cNvSpPr txBox="1"/>
              <p:nvPr/>
            </p:nvSpPr>
            <p:spPr>
              <a:xfrm>
                <a:off x="774700" y="1397000"/>
                <a:ext cx="10528300" cy="3374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Structure of Hamiltonian in </a:t>
                </a:r>
                <a:r>
                  <a:rPr lang="en-US" dirty="0" err="1">
                    <a:latin typeface="Helvetica" pitchFamily="2" charset="0"/>
                  </a:rPr>
                  <a:t>Breit</a:t>
                </a:r>
                <a:r>
                  <a:rPr lang="en-US" dirty="0">
                    <a:latin typeface="Helvetica" pitchFamily="2" charset="0"/>
                  </a:rPr>
                  <a:t>-Rabi basis: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>
                  <a:latin typeface="Helvetica" pitchFamily="2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dirty="0">
                  <a:latin typeface="Helvetica" pitchFamily="2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dirty="0">
                  <a:latin typeface="Helvetica" pitchFamily="2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In the </a:t>
                </a:r>
                <a:r>
                  <a:rPr lang="en-US" dirty="0" err="1">
                    <a:latin typeface="Helvetica" pitchFamily="2" charset="0"/>
                  </a:rPr>
                  <a:t>Breit</a:t>
                </a:r>
                <a:r>
                  <a:rPr lang="en-US" dirty="0">
                    <a:latin typeface="Helvetica" pitchFamily="2" charset="0"/>
                  </a:rPr>
                  <a:t>-Rabi basis,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is diagonal (by definition)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Diagonal elements are the “bare” binding energies of pair states – this is standard ABM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	Here, ”bare” = no coupling between channels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72D7E8-CCCF-4F59-934F-DED19CD44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397000"/>
                <a:ext cx="10528300" cy="3374770"/>
              </a:xfrm>
              <a:prstGeom prst="rect">
                <a:avLst/>
              </a:prstGeom>
              <a:blipFill>
                <a:blip r:embed="rId3"/>
                <a:stretch>
                  <a:fillRect l="-241" b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1A05E9-42E8-3FAB-5523-325150127183}"/>
                  </a:ext>
                </a:extLst>
              </p:cNvPr>
              <p:cNvSpPr txBox="1"/>
              <p:nvPr/>
            </p:nvSpPr>
            <p:spPr>
              <a:xfrm>
                <a:off x="4047747" y="1948122"/>
                <a:ext cx="4096506" cy="4877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𝑄𝑄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1A05E9-42E8-3FAB-5523-325150127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747" y="1948122"/>
                <a:ext cx="4096506" cy="487762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422C86-0DF5-24A2-36CA-51248A48FCCE}"/>
              </a:ext>
            </a:extLst>
          </p:cNvPr>
          <p:cNvCxnSpPr>
            <a:cxnSpLocks/>
          </p:cNvCxnSpPr>
          <p:nvPr/>
        </p:nvCxnSpPr>
        <p:spPr>
          <a:xfrm flipV="1">
            <a:off x="3321911" y="2342279"/>
            <a:ext cx="1490327" cy="45226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B96F9D-7097-A103-4BDE-4D044F986ACF}"/>
              </a:ext>
            </a:extLst>
          </p:cNvPr>
          <p:cNvSpPr txBox="1"/>
          <p:nvPr/>
        </p:nvSpPr>
        <p:spPr>
          <a:xfrm>
            <a:off x="1385045" y="2770794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Bare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E</a:t>
            </a:r>
            <a:r>
              <a:rPr lang="en-US" sz="16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bind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, LBS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of entrance channel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376D31-61A2-8F97-BE2A-C8081CBB0C42}"/>
              </a:ext>
            </a:extLst>
          </p:cNvPr>
          <p:cNvCxnSpPr>
            <a:cxnSpLocks/>
          </p:cNvCxnSpPr>
          <p:nvPr/>
        </p:nvCxnSpPr>
        <p:spPr>
          <a:xfrm flipH="1" flipV="1">
            <a:off x="5795442" y="2308419"/>
            <a:ext cx="335874" cy="72104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C7B9C8-5DBB-7354-39EE-773E635E602F}"/>
              </a:ext>
            </a:extLst>
          </p:cNvPr>
          <p:cNvCxnSpPr>
            <a:cxnSpLocks/>
          </p:cNvCxnSpPr>
          <p:nvPr/>
        </p:nvCxnSpPr>
        <p:spPr>
          <a:xfrm flipV="1">
            <a:off x="6131317" y="2332234"/>
            <a:ext cx="526942" cy="69723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B3FFFD-9481-F640-9774-CBC56B46BCD7}"/>
              </a:ext>
            </a:extLst>
          </p:cNvPr>
          <p:cNvSpPr txBox="1"/>
          <p:nvPr/>
        </p:nvSpPr>
        <p:spPr>
          <a:xfrm>
            <a:off x="4666529" y="3039509"/>
            <a:ext cx="292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Open/closed channel coupling</a:t>
            </a:r>
          </a:p>
        </p:txBody>
      </p:sp>
    </p:spTree>
    <p:extLst>
      <p:ext uri="{BB962C8B-B14F-4D97-AF65-F5344CB8AC3E}">
        <p14:creationId xmlns:p14="http://schemas.microsoft.com/office/powerpoint/2010/main" val="92545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9BCE5-74B6-4B10-0FFF-A5244B6F957F}"/>
              </a:ext>
            </a:extLst>
          </p:cNvPr>
          <p:cNvSpPr txBox="1"/>
          <p:nvPr/>
        </p:nvSpPr>
        <p:spPr>
          <a:xfrm>
            <a:off x="952500" y="1406436"/>
            <a:ext cx="10439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Wille, E., et al. "Exploring an ultracold fermi-fermi mixture: interspecies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feshbach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resonances and scattering properties of Li 6 and K 40."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letters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100.5 (2008): 053201.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[2] C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heng-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Hsun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W., et al. "Ultracold fermionic Feshbach molecules of 23 Na 40K."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Phys. Rev. Lett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109 (2012): 085301.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978FF1-AFAF-BCAB-D2D6-F3084279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77" y="3207113"/>
            <a:ext cx="3545759" cy="1610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EDE12B-8112-F662-E54F-665D420B038F}"/>
                  </a:ext>
                </a:extLst>
              </p:cNvPr>
              <p:cNvSpPr txBox="1"/>
              <p:nvPr/>
            </p:nvSpPr>
            <p:spPr>
              <a:xfrm>
                <a:off x="498144" y="1336003"/>
                <a:ext cx="7108001" cy="480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A discrete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 coupled to a continuum of states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Solve: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Result: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Molecular binding energy quadratically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Coupling to continuum gives a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Helvetica" pitchFamily="2" charset="0"/>
                  </a:rPr>
                  <a:t>shift</a:t>
                </a:r>
                <a:r>
                  <a:rPr lang="en-US" dirty="0">
                    <a:latin typeface="Helvetica" pitchFamily="2" charset="0"/>
                  </a:rPr>
                  <a:t> and a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Helvetica" pitchFamily="2" charset="0"/>
                  </a:rPr>
                  <a:t>width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EDE12B-8112-F662-E54F-665D420B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4" y="1336003"/>
                <a:ext cx="7108001" cy="4809778"/>
              </a:xfrm>
              <a:prstGeom prst="rect">
                <a:avLst/>
              </a:prstGeom>
              <a:blipFill>
                <a:blip r:embed="rId4"/>
                <a:stretch>
                  <a:fillRect l="-535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8784063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resonances: a model from AMO II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82C523-71ED-C83B-0EB5-2EF851AC9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475" y="1497959"/>
            <a:ext cx="5440219" cy="4350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B6C2A-4B85-3FEE-B5CE-61D465DD9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52" y="1995691"/>
            <a:ext cx="2607932" cy="1043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FE165E-842C-94BC-F1E0-30A455F81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0509" y="2011457"/>
            <a:ext cx="2051783" cy="538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F99A3-34F6-1BA1-91FB-C6FD25056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2555" y="2469912"/>
            <a:ext cx="1666972" cy="583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8A0692-88C2-DFE9-9306-43D16D81BB6F}"/>
              </a:ext>
            </a:extLst>
          </p:cNvPr>
          <p:cNvSpPr txBox="1"/>
          <p:nvPr/>
        </p:nvSpPr>
        <p:spPr>
          <a:xfrm rot="16200000">
            <a:off x="10075517" y="4481071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FB resonance</a:t>
            </a:r>
          </a:p>
        </p:txBody>
      </p:sp>
    </p:spTree>
    <p:extLst>
      <p:ext uri="{BB962C8B-B14F-4D97-AF65-F5344CB8AC3E}">
        <p14:creationId xmlns:p14="http://schemas.microsoft.com/office/powerpoint/2010/main" val="139298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resonances: the reality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B51A5-F6CF-3ABA-3A6F-366D9AA92E11}"/>
              </a:ext>
            </a:extLst>
          </p:cNvPr>
          <p:cNvSpPr txBox="1"/>
          <p:nvPr/>
        </p:nvSpPr>
        <p:spPr>
          <a:xfrm>
            <a:off x="388486" y="1157827"/>
            <a:ext cx="11078380" cy="494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Helvetica" pitchFamily="2" charset="0"/>
              </a:rPr>
              <a:t>Scenario: </a:t>
            </a:r>
            <a:r>
              <a:rPr lang="en-US" dirty="0">
                <a:latin typeface="Helvetica" pitchFamily="2" charset="0"/>
              </a:rPr>
              <a:t>Find FB resonances in e.g. </a:t>
            </a:r>
            <a:r>
              <a:rPr lang="en-US" baseline="30000" dirty="0">
                <a:latin typeface="Helvetica" pitchFamily="2" charset="0"/>
              </a:rPr>
              <a:t>23</a:t>
            </a:r>
            <a:r>
              <a:rPr lang="en-US" dirty="0">
                <a:latin typeface="Helvetica" pitchFamily="2" charset="0"/>
              </a:rPr>
              <a:t>Na</a:t>
            </a:r>
            <a:r>
              <a:rPr lang="en-US" baseline="30000" dirty="0">
                <a:latin typeface="Helvetica" pitchFamily="2" charset="0"/>
              </a:rPr>
              <a:t>40</a:t>
            </a:r>
            <a:r>
              <a:rPr lang="en-US" dirty="0">
                <a:latin typeface="Helvetica" pitchFamily="2" charset="0"/>
              </a:rPr>
              <a:t>K, </a:t>
            </a:r>
            <a:r>
              <a:rPr lang="en-US" baseline="30000" dirty="0">
                <a:latin typeface="Helvetica" pitchFamily="2" charset="0"/>
              </a:rPr>
              <a:t>6</a:t>
            </a:r>
            <a:r>
              <a:rPr lang="en-US" dirty="0">
                <a:latin typeface="Helvetica" pitchFamily="2" charset="0"/>
              </a:rPr>
              <a:t>Li</a:t>
            </a:r>
            <a:r>
              <a:rPr lang="en-US" baseline="30000" dirty="0">
                <a:latin typeface="Helvetica" pitchFamily="2" charset="0"/>
              </a:rPr>
              <a:t>40</a:t>
            </a:r>
            <a:r>
              <a:rPr lang="en-US" dirty="0">
                <a:latin typeface="Helvetica" pitchFamily="2" charset="0"/>
              </a:rPr>
              <a:t>K, or </a:t>
            </a:r>
            <a:r>
              <a:rPr lang="en-US" baseline="30000" dirty="0">
                <a:latin typeface="Helvetica" pitchFamily="2" charset="0"/>
              </a:rPr>
              <a:t>6</a:t>
            </a:r>
            <a:r>
              <a:rPr lang="en-US" dirty="0">
                <a:latin typeface="Helvetica" pitchFamily="2" charset="0"/>
              </a:rPr>
              <a:t>Li</a:t>
            </a:r>
            <a:r>
              <a:rPr lang="en-US" baseline="-25000" dirty="0">
                <a:latin typeface="Helvetica" pitchFamily="2" charset="0"/>
              </a:rPr>
              <a:t>2</a:t>
            </a:r>
            <a:r>
              <a:rPr lang="en-US" dirty="0">
                <a:latin typeface="Helvetica" pitchFamily="2" charset="0"/>
              </a:rPr>
              <a:t> from spectroscopic data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Helvetica" pitchFamily="2" charset="0"/>
              </a:rPr>
              <a:t>Problem: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Find Feshbach resonances &amp; widths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Find binding energies of Feshbach molecules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Helvetica" pitchFamily="2" charset="0"/>
              </a:rPr>
              <a:t>Solution: </a:t>
            </a:r>
            <a:r>
              <a:rPr lang="en-US" dirty="0">
                <a:latin typeface="Helvetica" pitchFamily="2" charset="0"/>
              </a:rPr>
              <a:t>Calculate, then measure. Two existing methods: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 Coupled-channel calculation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Asymptotic bound-state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D17AB-6087-5428-5B3D-2F982A58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35" y="1645110"/>
            <a:ext cx="2517110" cy="1802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481F7-61BC-4B2A-2C63-1E6D352C5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97" y="1646916"/>
            <a:ext cx="2511414" cy="18020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440CB8-D334-8B34-77C3-EC473D506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407" y="1645110"/>
            <a:ext cx="4391376" cy="38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8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Coupled-channel calculations (CC)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EF3C5-DF99-C835-8D23-B85065FDD981}"/>
              </a:ext>
            </a:extLst>
          </p:cNvPr>
          <p:cNvSpPr txBox="1"/>
          <p:nvPr/>
        </p:nvSpPr>
        <p:spPr>
          <a:xfrm>
            <a:off x="448646" y="1340540"/>
            <a:ext cx="6835854" cy="462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Interactions have spin + orbital degrees of freedom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Resulting in </a:t>
            </a:r>
            <a:r>
              <a:rPr lang="en-US" u="sng" dirty="0">
                <a:latin typeface="Helvetica" pitchFamily="2" charset="0"/>
              </a:rPr>
              <a:t>coupled</a:t>
            </a:r>
            <a:r>
              <a:rPr lang="en-US" dirty="0">
                <a:latin typeface="Helvetica" pitchFamily="2" charset="0"/>
              </a:rPr>
              <a:t> radial SE’s in spin basis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Numerically solve for scattering properties + bound states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Dedicated program by J. M. Hutson &amp; C. R. L. Sueur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3 Fortran programs (code available on </a:t>
            </a:r>
            <a:r>
              <a:rPr lang="en-US" dirty="0" err="1">
                <a:latin typeface="Helvetica" pitchFamily="2" charset="0"/>
              </a:rPr>
              <a:t>Github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  <a:hlinkClick r:id="rId3"/>
              </a:rPr>
              <a:t>here</a:t>
            </a:r>
            <a:r>
              <a:rPr lang="en-US" dirty="0">
                <a:latin typeface="Helvetica" pitchFamily="2" charset="0"/>
              </a:rPr>
              <a:t>):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MOLSCAT</a:t>
            </a:r>
            <a:r>
              <a:rPr lang="en-US" dirty="0">
                <a:latin typeface="Helvetica" pitchFamily="2" charset="0"/>
              </a:rPr>
              <a:t> (</a:t>
            </a:r>
            <a:r>
              <a:rPr lang="en-US" dirty="0">
                <a:latin typeface="Helvetica" pitchFamily="2" charset="0"/>
                <a:hlinkClick r:id="rId4"/>
              </a:rPr>
              <a:t>arXiv</a:t>
            </a:r>
            <a:r>
              <a:rPr lang="en-US" dirty="0">
                <a:latin typeface="Helvetica" pitchFamily="2" charset="0"/>
              </a:rPr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</a:t>
            </a:r>
            <a:r>
              <a:rPr lang="en-US" dirty="0">
                <a:latin typeface="Helvetica" pitchFamily="2" charset="0"/>
              </a:rPr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dirty="0">
                <a:latin typeface="Helvetica" pitchFamily="2" charset="0"/>
              </a:rPr>
              <a:t> (</a:t>
            </a:r>
            <a:r>
              <a:rPr lang="en-US" dirty="0">
                <a:latin typeface="Helvetica" pitchFamily="2" charset="0"/>
                <a:hlinkClick r:id="rId5"/>
              </a:rPr>
              <a:t>arXiv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Drawbacks: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Interaction potentials typically not accurate enough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Many degrees of freedom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time consuming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sym typeface="Wingdings" pitchFamily="2" charset="2"/>
              </a:rPr>
              <a:t>Numerical issues (grid size &amp; numerical accuracy)</a:t>
            </a:r>
            <a:endParaRPr lang="en-US" dirty="0">
              <a:latin typeface="Helvetica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Not easy to learn how to use and implement!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F3F8F7F-074C-CAAE-32F8-C6C1F49CAB16}"/>
              </a:ext>
            </a:extLst>
          </p:cNvPr>
          <p:cNvSpPr/>
          <p:nvPr/>
        </p:nvSpPr>
        <p:spPr>
          <a:xfrm>
            <a:off x="7288512" y="1754169"/>
            <a:ext cx="4526505" cy="3599890"/>
          </a:xfrm>
          <a:prstGeom prst="fram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D5438-0CA2-C30E-7C01-DC53CD807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733" y="1893811"/>
            <a:ext cx="4354051" cy="3359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9ACCE8-96EB-31C5-5C15-3069F2D01FEC}"/>
              </a:ext>
            </a:extLst>
          </p:cNvPr>
          <p:cNvSpPr txBox="1"/>
          <p:nvPr/>
        </p:nvSpPr>
        <p:spPr>
          <a:xfrm>
            <a:off x="8431503" y="549370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210-page user manual</a:t>
            </a:r>
          </a:p>
        </p:txBody>
      </p:sp>
    </p:spTree>
    <p:extLst>
      <p:ext uri="{BB962C8B-B14F-4D97-AF65-F5344CB8AC3E}">
        <p14:creationId xmlns:p14="http://schemas.microsoft.com/office/powerpoint/2010/main" val="62576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AD2-0C3E-28BE-5409-6C11E91D8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1723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Asymptotic Bound-state Model (ABM)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FE653-D194-53E4-7756-C3FDA1734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1398"/>
            <a:ext cx="9144000" cy="548857"/>
          </a:xfrm>
        </p:spPr>
        <p:txBody>
          <a:bodyPr/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Tobias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Tiecke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 et al (Phys. Rev. A 82, 042712)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F41551F-AF25-69D9-8249-6DB5DB1D9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786825"/>
              </p:ext>
            </p:extLst>
          </p:nvPr>
        </p:nvGraphicFramePr>
        <p:xfrm>
          <a:off x="1914358" y="4002330"/>
          <a:ext cx="8363284" cy="117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1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7F9F-B870-43FC-5253-BFD61CBEFD10}"/>
              </a:ext>
            </a:extLst>
          </p:cNvPr>
          <p:cNvSpPr txBox="1"/>
          <p:nvPr/>
        </p:nvSpPr>
        <p:spPr>
          <a:xfrm>
            <a:off x="484743" y="1641332"/>
            <a:ext cx="9946636" cy="162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Two atoms ⍺ and β in their electronic ground state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Hamiltonian = Relative motion in COM frame + Internal energy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8CCD6-CF18-1472-E992-4524C953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02" y="3029221"/>
            <a:ext cx="3162300" cy="52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521D5-3103-FEC2-4FC8-B2FD020BE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82" y="2777203"/>
            <a:ext cx="56007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6D451C-2EC7-6905-65FF-2A7F6870CB1A}"/>
              </a:ext>
            </a:extLst>
          </p:cNvPr>
          <p:cNvCxnSpPr>
            <a:cxnSpLocks/>
          </p:cNvCxnSpPr>
          <p:nvPr/>
        </p:nvCxnSpPr>
        <p:spPr>
          <a:xfrm flipH="1">
            <a:off x="1756610" y="2522629"/>
            <a:ext cx="1012393" cy="59594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822A4D-F915-D181-6547-8BEC82438C28}"/>
              </a:ext>
            </a:extLst>
          </p:cNvPr>
          <p:cNvCxnSpPr>
            <a:cxnSpLocks/>
          </p:cNvCxnSpPr>
          <p:nvPr/>
        </p:nvCxnSpPr>
        <p:spPr>
          <a:xfrm>
            <a:off x="5896929" y="2502090"/>
            <a:ext cx="60158" cy="41293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C03BE0-EA96-83BC-F725-0F890C243628}"/>
              </a:ext>
            </a:extLst>
          </p:cNvPr>
          <p:cNvSpPr txBox="1"/>
          <p:nvPr/>
        </p:nvSpPr>
        <p:spPr>
          <a:xfrm>
            <a:off x="9350003" y="291502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+ atom 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49CB3-3AF8-911E-3970-A8BDA8B9686B}"/>
                  </a:ext>
                </a:extLst>
              </p:cNvPr>
              <p:cNvSpPr txBox="1"/>
              <p:nvPr/>
            </p:nvSpPr>
            <p:spPr>
              <a:xfrm>
                <a:off x="661613" y="3811700"/>
                <a:ext cx="4401706" cy="1991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Effective central potential       :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Helvetica" pitchFamily="2" charset="0"/>
                  </a:rPr>
                  <a:t>Assume diagonal in total S = S</a:t>
                </a:r>
                <a:r>
                  <a:rPr lang="en-US" baseline="-25000" dirty="0">
                    <a:latin typeface="Helvetica" pitchFamily="2" charset="0"/>
                  </a:rPr>
                  <a:t>⍺</a:t>
                </a:r>
                <a:r>
                  <a:rPr lang="en-US" dirty="0">
                    <a:latin typeface="Helvetica" pitchFamily="2" charset="0"/>
                  </a:rPr>
                  <a:t> + S</a:t>
                </a:r>
                <a:r>
                  <a:rPr lang="en-US" baseline="-25000" dirty="0">
                    <a:latin typeface="Helvetica" pitchFamily="2" charset="0"/>
                  </a:rPr>
                  <a:t>β</a:t>
                </a:r>
                <a:endParaRPr lang="en-US" dirty="0">
                  <a:latin typeface="Helvetica" pitchFamily="2" charset="0"/>
                </a:endParaRPr>
              </a:p>
              <a:p>
                <a:r>
                  <a:rPr lang="en-US" dirty="0">
                    <a:latin typeface="Helvetica" pitchFamily="2" charset="0"/>
                    <a:sym typeface="Wingdings" pitchFamily="2" charset="2"/>
                  </a:rPr>
                  <a:t>     (giving singlet-triplet decomposition)</a:t>
                </a: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Helvetica" pitchFamily="2" charset="0"/>
                  </a:rPr>
                  <a:t>Includes centrifugal term ~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Helvetica" pitchFamily="2" charset="0"/>
                  </a:rPr>
                  <a:t>Typically given as spectroscopic data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49CB3-3AF8-911E-3970-A8BDA8B96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3" y="3811700"/>
                <a:ext cx="4401706" cy="1991123"/>
              </a:xfrm>
              <a:prstGeom prst="rect">
                <a:avLst/>
              </a:prstGeom>
              <a:blipFill>
                <a:blip r:embed="rId4"/>
                <a:stretch>
                  <a:fillRect l="-1153"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47C0801-2398-8DAF-477A-AFA47E2DAFAA}"/>
              </a:ext>
            </a:extLst>
          </p:cNvPr>
          <p:cNvSpPr txBox="1"/>
          <p:nvPr/>
        </p:nvSpPr>
        <p:spPr>
          <a:xfrm>
            <a:off x="5957087" y="4543059"/>
            <a:ext cx="493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You may already have this part on your laptop!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21CB9C-BB7D-8E7B-1DB8-0BA61F39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97" y="3811699"/>
            <a:ext cx="368669" cy="4387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0FBB27-7683-6A39-9AD5-9E29E39A7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369" y="1300202"/>
            <a:ext cx="2294761" cy="899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30866E-6DDC-C975-F64F-F603532DE13E}"/>
                  </a:ext>
                </a:extLst>
              </p:cNvPr>
              <p:cNvSpPr txBox="1"/>
              <p:nvPr/>
            </p:nvSpPr>
            <p:spPr>
              <a:xfrm>
                <a:off x="5417117" y="5178480"/>
                <a:ext cx="605274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States: 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⊗</m:t>
                    </m:r>
                  </m:oMath>
                </a14:m>
                <a:r>
                  <a:rPr lang="en-US" b="0" dirty="0">
                    <a:latin typeface="Helvetica" pitchFamily="2" charset="0"/>
                  </a:rPr>
                  <a:t>   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>
                  <a:latin typeface="Helvetica" pitchFamily="2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30866E-6DDC-C975-F64F-F603532D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17" y="5178480"/>
                <a:ext cx="6052747" cy="738664"/>
              </a:xfrm>
              <a:prstGeom prst="rect">
                <a:avLst/>
              </a:prstGeom>
              <a:blipFill>
                <a:blip r:embed="rId7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F5182270-E546-D5DA-9D24-F4F15FE364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6965" y="5652695"/>
            <a:ext cx="1411823" cy="5270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AC8F680-D920-4A10-583E-C9852E2BD1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4782" y="5652695"/>
            <a:ext cx="776045" cy="5270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61B17B-293A-FD24-297D-11CC92FF91F1}"/>
              </a:ext>
            </a:extLst>
          </p:cNvPr>
          <p:cNvSpPr txBox="1"/>
          <p:nvPr/>
        </p:nvSpPr>
        <p:spPr>
          <a:xfrm>
            <a:off x="9361545" y="62455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Helvetica" pitchFamily="2" charset="0"/>
              </a:rPr>
              <a:t>Breit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-Rabi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7F6D90-30F6-F9C8-077B-ACBB1A1838BE}"/>
                  </a:ext>
                </a:extLst>
              </p:cNvPr>
              <p:cNvSpPr txBox="1"/>
              <p:nvPr/>
            </p:nvSpPr>
            <p:spPr>
              <a:xfrm>
                <a:off x="5615862" y="6196088"/>
                <a:ext cx="317035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Helvetica" pitchFamily="2" charset="0"/>
                  </a:rPr>
                  <a:t>Bound-state </a:t>
                </a:r>
                <a:r>
                  <a:rPr lang="en-US" dirty="0" err="1">
                    <a:solidFill>
                      <a:srgbClr val="7030A0"/>
                    </a:solidFill>
                    <a:latin typeface="Helvetica" pitchFamily="2" charset="0"/>
                  </a:rPr>
                  <a:t>wfns</a:t>
                </a:r>
                <a:r>
                  <a:rPr lang="en-US" dirty="0">
                    <a:solidFill>
                      <a:srgbClr val="7030A0"/>
                    </a:solidFill>
                    <a:latin typeface="Helvetica" pitchFamily="2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7F6D90-30F6-F9C8-077B-ACBB1A18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862" y="6196088"/>
                <a:ext cx="3170355" cy="468205"/>
              </a:xfrm>
              <a:prstGeom prst="rect">
                <a:avLst/>
              </a:prstGeom>
              <a:blipFill>
                <a:blip r:embed="rId10"/>
                <a:stretch>
                  <a:fillRect l="-1600" r="-8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32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Basis states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F0FBB27-7683-6A39-9AD5-9E29E39A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69" y="1300202"/>
            <a:ext cx="2294761" cy="899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30866E-6DDC-C975-F64F-F603532DE13E}"/>
                  </a:ext>
                </a:extLst>
              </p:cNvPr>
              <p:cNvSpPr txBox="1"/>
              <p:nvPr/>
            </p:nvSpPr>
            <p:spPr>
              <a:xfrm>
                <a:off x="490210" y="1556282"/>
                <a:ext cx="11431279" cy="4853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States: 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⊗</m:t>
                    </m:r>
                  </m:oMath>
                </a14:m>
                <a:r>
                  <a:rPr lang="en-US" b="0" dirty="0">
                    <a:latin typeface="Helvetica" pitchFamily="2" charset="0"/>
                  </a:rPr>
                  <a:t>   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Helvetica" pitchFamily="2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sz="2400" b="0" dirty="0">
                  <a:latin typeface="Helvetica" pitchFamily="2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sz="2400" dirty="0">
                  <a:latin typeface="Helvetica" pitchFamily="2" charset="0"/>
                </a:endParaRPr>
              </a:p>
              <a:p>
                <a:endParaRPr lang="en-US" sz="2400" b="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Some bases are more natural than others in different circumstances </a:t>
                </a:r>
                <a:r>
                  <a:rPr lang="en-US" dirty="0">
                    <a:latin typeface="Helvetica" pitchFamily="2" charset="0"/>
                    <a:sym typeface="Wingdings" pitchFamily="2" charset="2"/>
                  </a:rPr>
                  <a:t> need B-field dependent unitaries</a:t>
                </a: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</a:rPr>
                  <a:t>Spin basis </a:t>
                </a:r>
                <a:r>
                  <a:rPr lang="en-US" dirty="0">
                    <a:latin typeface="Helvetica" pitchFamily="2" charset="0"/>
                  </a:rPr>
                  <a:t>is most convenient for getting ABM Hamiltonian matrix elements</a:t>
                </a: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30866E-6DDC-C975-F64F-F603532D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10" y="1556282"/>
                <a:ext cx="11431279" cy="4853445"/>
              </a:xfrm>
              <a:prstGeom prst="rect">
                <a:avLst/>
              </a:prstGeom>
              <a:blipFill>
                <a:blip r:embed="rId3"/>
                <a:stretch>
                  <a:fillRect l="-333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F5182270-E546-D5DA-9D24-F4F15FE36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059" y="2030497"/>
            <a:ext cx="1411823" cy="5270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AC8F680-D920-4A10-583E-C9852E2B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876" y="2030497"/>
            <a:ext cx="776045" cy="5270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61B17B-293A-FD24-297D-11CC92FF91F1}"/>
              </a:ext>
            </a:extLst>
          </p:cNvPr>
          <p:cNvSpPr txBox="1"/>
          <p:nvPr/>
        </p:nvSpPr>
        <p:spPr>
          <a:xfrm>
            <a:off x="4434639" y="255474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Helvetica" pitchFamily="2" charset="0"/>
              </a:rPr>
              <a:t>Breit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-Rabi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7F6D90-30F6-F9C8-077B-ACBB1A1838BE}"/>
                  </a:ext>
                </a:extLst>
              </p:cNvPr>
              <p:cNvSpPr txBox="1"/>
              <p:nvPr/>
            </p:nvSpPr>
            <p:spPr>
              <a:xfrm>
                <a:off x="688956" y="2516740"/>
                <a:ext cx="317035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Helvetica" pitchFamily="2" charset="0"/>
                  </a:rPr>
                  <a:t>Bound-state </a:t>
                </a:r>
                <a:r>
                  <a:rPr lang="en-US" dirty="0" err="1">
                    <a:solidFill>
                      <a:srgbClr val="7030A0"/>
                    </a:solidFill>
                    <a:latin typeface="Helvetica" pitchFamily="2" charset="0"/>
                  </a:rPr>
                  <a:t>wfns</a:t>
                </a:r>
                <a:r>
                  <a:rPr lang="en-US" dirty="0">
                    <a:solidFill>
                      <a:srgbClr val="7030A0"/>
                    </a:solidFill>
                    <a:latin typeface="Helvetica" pitchFamily="2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7F6D90-30F6-F9C8-077B-ACBB1A18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6" y="2516740"/>
                <a:ext cx="3170355" cy="468205"/>
              </a:xfrm>
              <a:prstGeom prst="rect">
                <a:avLst/>
              </a:prstGeom>
              <a:blipFill>
                <a:blip r:embed="rId6"/>
                <a:stretch>
                  <a:fillRect l="-1600" r="-80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D03955C3-FF54-14A2-4F2F-398BEC0AA9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988105"/>
                  </p:ext>
                </p:extLst>
              </p:nvPr>
            </p:nvGraphicFramePr>
            <p:xfrm>
              <a:off x="803054" y="3575121"/>
              <a:ext cx="10646362" cy="22770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5846">
                      <a:extLst>
                        <a:ext uri="{9D8B030D-6E8A-4147-A177-3AD203B41FA5}">
                          <a16:colId xmlns:a16="http://schemas.microsoft.com/office/drawing/2014/main" val="3244936718"/>
                        </a:ext>
                      </a:extLst>
                    </a:gridCol>
                    <a:gridCol w="2161464">
                      <a:extLst>
                        <a:ext uri="{9D8B030D-6E8A-4147-A177-3AD203B41FA5}">
                          <a16:colId xmlns:a16="http://schemas.microsoft.com/office/drawing/2014/main" val="1022823167"/>
                        </a:ext>
                      </a:extLst>
                    </a:gridCol>
                    <a:gridCol w="6659052">
                      <a:extLst>
                        <a:ext uri="{9D8B030D-6E8A-4147-A177-3AD203B41FA5}">
                          <a16:colId xmlns:a16="http://schemas.microsoft.com/office/drawing/2014/main" val="759121735"/>
                        </a:ext>
                      </a:extLst>
                    </a:gridCol>
                  </a:tblGrid>
                  <a:tr h="50502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Breit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-Rabi basis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Helvetica" pitchFamily="2" charset="0"/>
                            </a:rPr>
                            <a:t>  eigenstates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Experimentally friendly in zero-field limit, but B-field dependent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6136515"/>
                      </a:ext>
                    </a:extLst>
                  </a:tr>
                  <a:tr h="5050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  <a:latin typeface="Helvetica" pitchFamily="2" charset="0"/>
                            </a:rPr>
                            <a:t>Product basis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Uncoupled, nice for getting </a:t>
                          </a:r>
                          <a:r>
                            <a:rPr lang="en-US" dirty="0" err="1">
                              <a:latin typeface="Helvetica" pitchFamily="2" charset="0"/>
                            </a:rPr>
                            <a:t>hfs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 matrix elements</a:t>
                          </a:r>
                          <a:endParaRPr lang="en-US" dirty="0">
                            <a:solidFill>
                              <a:srgbClr val="0070C0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147672"/>
                      </a:ext>
                    </a:extLst>
                  </a:tr>
                  <a:tr h="126699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Helvetica" pitchFamily="2" charset="0"/>
                            </a:rPr>
                            <a:t>Spin basis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Most natural for getting ABM Hamiltonian matrix elements</a:t>
                          </a:r>
                          <a:r>
                            <a:rPr lang="en-US" baseline="0" dirty="0">
                              <a:latin typeface="Helvetica" pitchFamily="2" charset="0"/>
                            </a:rPr>
                            <a:t> since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 is block-diagonal: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i="1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61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D03955C3-FF54-14A2-4F2F-398BEC0AA9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988105"/>
                  </p:ext>
                </p:extLst>
              </p:nvPr>
            </p:nvGraphicFramePr>
            <p:xfrm>
              <a:off x="803054" y="3575121"/>
              <a:ext cx="10646362" cy="22770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5846">
                      <a:extLst>
                        <a:ext uri="{9D8B030D-6E8A-4147-A177-3AD203B41FA5}">
                          <a16:colId xmlns:a16="http://schemas.microsoft.com/office/drawing/2014/main" val="3244936718"/>
                        </a:ext>
                      </a:extLst>
                    </a:gridCol>
                    <a:gridCol w="2161464">
                      <a:extLst>
                        <a:ext uri="{9D8B030D-6E8A-4147-A177-3AD203B41FA5}">
                          <a16:colId xmlns:a16="http://schemas.microsoft.com/office/drawing/2014/main" val="1022823167"/>
                        </a:ext>
                      </a:extLst>
                    </a:gridCol>
                    <a:gridCol w="6659052">
                      <a:extLst>
                        <a:ext uri="{9D8B030D-6E8A-4147-A177-3AD203B41FA5}">
                          <a16:colId xmlns:a16="http://schemas.microsoft.com/office/drawing/2014/main" val="759121735"/>
                        </a:ext>
                      </a:extLst>
                    </a:gridCol>
                  </a:tblGrid>
                  <a:tr h="50502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Breit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-Rabi basis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5294" t="-5000" r="-309412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Experimentally friendly in zero-field limit, but B-field dependent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6136515"/>
                      </a:ext>
                    </a:extLst>
                  </a:tr>
                  <a:tr h="5050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  <a:latin typeface="Helvetica" pitchFamily="2" charset="0"/>
                            </a:rPr>
                            <a:t>Product basis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Uncoupled, nice for getting </a:t>
                          </a:r>
                          <a:r>
                            <a:rPr lang="en-US" dirty="0" err="1">
                              <a:latin typeface="Helvetica" pitchFamily="2" charset="0"/>
                            </a:rPr>
                            <a:t>hfs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 matrix elements</a:t>
                          </a:r>
                          <a:endParaRPr lang="en-US" dirty="0">
                            <a:solidFill>
                              <a:srgbClr val="0070C0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147672"/>
                      </a:ext>
                    </a:extLst>
                  </a:tr>
                  <a:tr h="126699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Helvetica" pitchFamily="2" charset="0"/>
                            </a:rPr>
                            <a:t>Spin basis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000" t="-82000" r="-19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76130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5D29730-17E2-B033-43F3-FE0EDF2053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2892" y="4657150"/>
            <a:ext cx="1719516" cy="311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0C5E5A-D019-C881-CC7E-AE9E33685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6873" y="4205488"/>
            <a:ext cx="2102452" cy="2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6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Hamiltonian matrix elements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F0FBB27-7683-6A39-9AD5-9E29E39A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829" y="1499085"/>
            <a:ext cx="2294761" cy="899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58AF65-75C0-6AE4-3A24-6334115A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99" y="2128538"/>
            <a:ext cx="6384290" cy="704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955C80-CCAD-FF78-1B3D-6D16C5E17F0C}"/>
              </a:ext>
            </a:extLst>
          </p:cNvPr>
          <p:cNvCxnSpPr>
            <a:cxnSpLocks/>
          </p:cNvCxnSpPr>
          <p:nvPr/>
        </p:nvCxnSpPr>
        <p:spPr>
          <a:xfrm>
            <a:off x="3611880" y="2782465"/>
            <a:ext cx="137160" cy="4865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5C6D88-2A85-69CF-DD51-1848E7B7396B}"/>
              </a:ext>
            </a:extLst>
          </p:cNvPr>
          <p:cNvSpPr txBox="1"/>
          <p:nvPr/>
        </p:nvSpPr>
        <p:spPr>
          <a:xfrm>
            <a:off x="2642474" y="3276576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Relative motion Hamiltonian</a:t>
            </a:r>
          </a:p>
          <a:p>
            <a:r>
              <a:rPr lang="en-US" dirty="0">
                <a:latin typeface="Helvetica" pitchFamily="2" charset="0"/>
              </a:rPr>
              <a:t>is diagonal in 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spin basis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A583E3-A644-86AD-2512-84D51D5C8A43}"/>
              </a:ext>
            </a:extLst>
          </p:cNvPr>
          <p:cNvCxnSpPr>
            <a:cxnSpLocks/>
          </p:cNvCxnSpPr>
          <p:nvPr/>
        </p:nvCxnSpPr>
        <p:spPr>
          <a:xfrm flipH="1">
            <a:off x="1521143" y="2808849"/>
            <a:ext cx="347312" cy="617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1B13E3-158B-F267-7B7A-28A97FBFB423}"/>
              </a:ext>
            </a:extLst>
          </p:cNvPr>
          <p:cNvSpPr txBox="1"/>
          <p:nvPr/>
        </p:nvSpPr>
        <p:spPr>
          <a:xfrm>
            <a:off x="548868" y="34131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Binding energy of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31911D-D76A-3555-6333-5130BAA79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70" y="3740002"/>
            <a:ext cx="1411823" cy="52701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4155BE-6225-8100-87E8-E46A004FDE61}"/>
              </a:ext>
            </a:extLst>
          </p:cNvPr>
          <p:cNvCxnSpPr>
            <a:cxnSpLocks/>
          </p:cNvCxnSpPr>
          <p:nvPr/>
        </p:nvCxnSpPr>
        <p:spPr>
          <a:xfrm>
            <a:off x="5675345" y="2746915"/>
            <a:ext cx="569245" cy="10616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ACE198-C99D-3606-F137-BE7A045B99D3}"/>
              </a:ext>
            </a:extLst>
          </p:cNvPr>
          <p:cNvSpPr txBox="1"/>
          <p:nvPr/>
        </p:nvSpPr>
        <p:spPr>
          <a:xfrm>
            <a:off x="5458175" y="378576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Franck-Condon factor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71F57-87E4-B1B7-7BB0-9D894161213F}"/>
              </a:ext>
            </a:extLst>
          </p:cNvPr>
          <p:cNvCxnSpPr>
            <a:cxnSpLocks/>
          </p:cNvCxnSpPr>
          <p:nvPr/>
        </p:nvCxnSpPr>
        <p:spPr>
          <a:xfrm flipV="1">
            <a:off x="6597618" y="1780515"/>
            <a:ext cx="100362" cy="499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FD47A1-83EB-8978-195B-F26127006D50}"/>
              </a:ext>
            </a:extLst>
          </p:cNvPr>
          <p:cNvSpPr txBox="1"/>
          <p:nvPr/>
        </p:nvSpPr>
        <p:spPr>
          <a:xfrm>
            <a:off x="5465444" y="142561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Spin degree of freedom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36F98E-2B92-310B-69C1-0681E955DFBC}"/>
                  </a:ext>
                </a:extLst>
              </p:cNvPr>
              <p:cNvSpPr txBox="1"/>
              <p:nvPr/>
            </p:nvSpPr>
            <p:spPr>
              <a:xfrm>
                <a:off x="1036215" y="4442563"/>
                <a:ext cx="9783384" cy="2128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ABM solutions are obtained by diagonalizing this Hamiltonian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Interatomic binding energies and FC factors are input parameters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Simplest model: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</a:t>
                </a:r>
                <a:r>
                  <a:rPr lang="en-US" dirty="0">
                    <a:latin typeface="Helvetica" pitchFamily="2" charset="0"/>
                  </a:rPr>
                  <a:t>FB resonance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crosses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, the</a:t>
                </a:r>
                <a:r>
                  <a:rPr lang="en-US" i="1" dirty="0">
                    <a:latin typeface="Helvetica" pitchFamily="2" charset="0"/>
                  </a:rPr>
                  <a:t> threshold energy </a:t>
                </a:r>
                <a:r>
                  <a:rPr lang="en-US" dirty="0">
                    <a:latin typeface="Helvetica" pitchFamily="2" charset="0"/>
                  </a:rPr>
                  <a:t>of </a:t>
                </a:r>
                <a:r>
                  <a:rPr lang="en-US" i="1" dirty="0">
                    <a:latin typeface="Helvetica" pitchFamily="2" charset="0"/>
                  </a:rPr>
                  <a:t>entrance channel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Eigenvalues are FB molecule’s binding energies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36F98E-2B92-310B-69C1-0681E955D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15" y="4442563"/>
                <a:ext cx="9783384" cy="2128275"/>
              </a:xfrm>
              <a:prstGeom prst="rect">
                <a:avLst/>
              </a:prstGeom>
              <a:blipFill>
                <a:blip r:embed="rId5"/>
                <a:stretch>
                  <a:fillRect l="-389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FE7E6FA-F4DA-4D32-5539-AAA7A1881BBA}"/>
              </a:ext>
            </a:extLst>
          </p:cNvPr>
          <p:cNvSpPr txBox="1"/>
          <p:nvPr/>
        </p:nvSpPr>
        <p:spPr>
          <a:xfrm>
            <a:off x="770199" y="1478940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In ABM spin basis:</a:t>
            </a:r>
          </a:p>
        </p:txBody>
      </p:sp>
    </p:spTree>
    <p:extLst>
      <p:ext uri="{BB962C8B-B14F-4D97-AF65-F5344CB8AC3E}">
        <p14:creationId xmlns:p14="http://schemas.microsoft.com/office/powerpoint/2010/main" val="267954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1747</Words>
  <Application>Microsoft Macintosh PowerPoint</Application>
  <PresentationFormat>Widescreen</PresentationFormat>
  <Paragraphs>280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Helvetica</vt:lpstr>
      <vt:lpstr>Wingdings</vt:lpstr>
      <vt:lpstr>Office Theme</vt:lpstr>
      <vt:lpstr>Finding Feshbach resonances, fast</vt:lpstr>
      <vt:lpstr>Feshbach resonances revisited</vt:lpstr>
      <vt:lpstr>Feshbach resonances: a model from AMO II</vt:lpstr>
      <vt:lpstr>Feshbach resonances: the reality</vt:lpstr>
      <vt:lpstr>Coupled-channel calculations (CC)</vt:lpstr>
      <vt:lpstr>Asymptotic Bound-state Model (ABM)</vt:lpstr>
      <vt:lpstr>ABM description: Setup</vt:lpstr>
      <vt:lpstr>ABM description: Basis states</vt:lpstr>
      <vt:lpstr>ABM description: Hamiltonian matrix elements</vt:lpstr>
      <vt:lpstr>ABM description: Some definitions</vt:lpstr>
      <vt:lpstr>ABM description: assumptions/simplifications</vt:lpstr>
      <vt:lpstr>Recap so far…</vt:lpstr>
      <vt:lpstr>Obtaining input parameters for ABM</vt:lpstr>
      <vt:lpstr>Obtaining input parameters for ABM</vt:lpstr>
      <vt:lpstr>Implementation</vt:lpstr>
      <vt:lpstr>Implementation: Standard ABM</vt:lpstr>
      <vt:lpstr>Implementation: Standard ABM</vt:lpstr>
      <vt:lpstr>Implementation: Standard ABM</vt:lpstr>
      <vt:lpstr>Implementation: Standard ABM</vt:lpstr>
      <vt:lpstr>Implementation: Standard ABM</vt:lpstr>
      <vt:lpstr>Dressed ABM</vt:lpstr>
      <vt:lpstr>Dressed ABM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Feshbach resonances, quickly</dc:title>
  <dc:creator>Huan Quang Bui</dc:creator>
  <cp:lastModifiedBy>Huan Quang Bui</cp:lastModifiedBy>
  <cp:revision>889</cp:revision>
  <dcterms:created xsi:type="dcterms:W3CDTF">2023-08-29T04:18:35Z</dcterms:created>
  <dcterms:modified xsi:type="dcterms:W3CDTF">2023-08-31T06:13:47Z</dcterms:modified>
</cp:coreProperties>
</file>