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9" r:id="rId8"/>
    <p:sldId id="272" r:id="rId9"/>
    <p:sldId id="273" r:id="rId10"/>
    <p:sldId id="274" r:id="rId11"/>
    <p:sldId id="260" r:id="rId12"/>
    <p:sldId id="27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9999"/>
    <a:srgbClr val="00CC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270E5-73C9-4A70-BE51-B3C724AA8114}" v="131" dt="2022-08-14T20:38:3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76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69.svg"/><Relationship Id="rId11" Type="http://schemas.openxmlformats.org/officeDocument/2006/relationships/image" Target="../media/image74.sv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2.png"/><Relationship Id="rId5" Type="http://schemas.openxmlformats.org/officeDocument/2006/relationships/tags" Target="../tags/tag10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19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18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3" Type="http://schemas.openxmlformats.org/officeDocument/2006/relationships/image" Target="../media/image44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" Type="http://schemas.openxmlformats.org/officeDocument/2006/relationships/image" Target="../media/image43.png"/><Relationship Id="rId16" Type="http://schemas.openxmlformats.org/officeDocument/2006/relationships/image" Target="../media/image5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4.png"/><Relationship Id="rId5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53.svg"/><Relationship Id="rId4" Type="http://schemas.openxmlformats.org/officeDocument/2006/relationships/image" Target="../media/image45.png"/><Relationship Id="rId9" Type="http://schemas.openxmlformats.org/officeDocument/2006/relationships/image" Target="../media/image52.png"/><Relationship Id="rId14" Type="http://schemas.openxmlformats.org/officeDocument/2006/relationships/image" Target="../media/image5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6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Laser Cooling</a:t>
            </a:r>
            <a:br>
              <a:rPr lang="en-US" sz="4000" dirty="0">
                <a:ea typeface="Calibri Light"/>
                <a:cs typeface="Calibri Light"/>
              </a:rPr>
            </a:br>
            <a:r>
              <a:rPr lang="en-US" sz="4000" dirty="0">
                <a:ea typeface="Calibri Light"/>
                <a:cs typeface="Calibri Light"/>
              </a:rPr>
              <a:t>by Sawtooth Wave Adiabatic Passage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Huan Bui</a:t>
            </a:r>
          </a:p>
          <a:p>
            <a:r>
              <a:rPr lang="en-US" dirty="0">
                <a:ea typeface="Calibri"/>
                <a:cs typeface="Calibri"/>
              </a:rPr>
              <a:t>ZGS – August 26</a:t>
            </a:r>
            <a:r>
              <a:rPr lang="en-US" baseline="30000" dirty="0">
                <a:ea typeface="Calibri"/>
                <a:cs typeface="Calibri"/>
              </a:rPr>
              <a:t>th</a:t>
            </a:r>
            <a:r>
              <a:rPr lang="en-US" dirty="0">
                <a:ea typeface="Calibri"/>
                <a:cs typeface="Calibri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72DC030-F126-2997-44BB-53E88E0DA2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8" y="1253165"/>
            <a:ext cx="3242851" cy="461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5563" y="18202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9FA27-5FB1-47DD-D32D-921E5EE9A8E9}"/>
              </a:ext>
            </a:extLst>
          </p:cNvPr>
          <p:cNvSpPr txBox="1"/>
          <p:nvPr/>
        </p:nvSpPr>
        <p:spPr>
          <a:xfrm>
            <a:off x="6866755" y="2734184"/>
            <a:ext cx="367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Bragg oscillations mix atom between 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E9B24FA-839B-F71B-3A7A-66BFE9872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2621" y="2792167"/>
            <a:ext cx="534882" cy="2533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99A902-CA2F-35BD-5318-E323B475A91C}"/>
              </a:ext>
            </a:extLst>
          </p:cNvPr>
          <p:cNvSpPr txBox="1"/>
          <p:nvPr/>
        </p:nvSpPr>
        <p:spPr>
          <a:xfrm>
            <a:off x="7168751" y="3097098"/>
            <a:ext cx="450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of sweep direction, by symmetry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06881-5B3F-C6F5-7142-07F4B4A95A94}"/>
              </a:ext>
            </a:extLst>
          </p:cNvPr>
          <p:cNvSpPr txBox="1"/>
          <p:nvPr/>
        </p:nvSpPr>
        <p:spPr>
          <a:xfrm>
            <a:off x="6887658" y="3730482"/>
            <a:ext cx="9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626F1A-E446-9605-1847-66EBD7B84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8969" y="4017763"/>
            <a:ext cx="3116901" cy="7264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F86CC1-590B-0ACA-302A-84C4AA40D1D3}"/>
              </a:ext>
            </a:extLst>
          </p:cNvPr>
          <p:cNvSpPr txBox="1"/>
          <p:nvPr/>
        </p:nvSpPr>
        <p:spPr>
          <a:xfrm>
            <a:off x="6887658" y="4943042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Effect p</a:t>
            </a:r>
            <a:r>
              <a:rPr lang="en-US" dirty="0"/>
              <a:t>resent in (+), cancels in (-)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85A58-DD65-9598-45BD-4271E84FE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826" y="2278823"/>
            <a:ext cx="5062324" cy="36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1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8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 limit as </a:t>
            </a:r>
          </a:p>
        </p:txBody>
      </p:sp>
      <p:pic>
        <p:nvPicPr>
          <p:cNvPr id="4" name="Picture 3" descr="\documentclass{article}&#10;\usepackage{amsmath}&#10;\pagestyle{empty}&#10;\begin{document}&#10;&#10;$\gamma \to 0$&#10;&#10;&#10;\end{document}" title="IguanaTex Bitmap Display">
            <a:extLst>
              <a:ext uri="{FF2B5EF4-FFF2-40B4-BE49-F238E27FC236}">
                <a16:creationId xmlns:a16="http://schemas.microsoft.com/office/drawing/2014/main" id="{8B67732A-0ABC-6807-A225-E0537FE8C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96" y="720948"/>
            <a:ext cx="784457" cy="266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8FECB5-570A-A7EE-ACB3-CA1E0805245D}"/>
              </a:ext>
            </a:extLst>
          </p:cNvPr>
          <p:cNvSpPr txBox="1"/>
          <p:nvPr/>
        </p:nvSpPr>
        <p:spPr>
          <a:xfrm>
            <a:off x="1216327" y="1297622"/>
            <a:ext cx="819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Sweep-wait scheme:</a:t>
            </a:r>
            <a:r>
              <a:rPr lang="en-US" dirty="0">
                <a:sym typeface="Wingdings" panose="05000000000000000000" pitchFamily="2" charset="2"/>
              </a:rPr>
              <a:t> mimics cooling process for particle with ultranarrow linewidth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0A286-FBF0-7F67-186A-918857155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64" y="2172792"/>
            <a:ext cx="4203836" cy="28134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416214-177C-CB52-FDBA-5C670EB1509D}"/>
              </a:ext>
            </a:extLst>
          </p:cNvPr>
          <p:cNvCxnSpPr>
            <a:cxnSpLocks/>
          </p:cNvCxnSpPr>
          <p:nvPr/>
        </p:nvCxnSpPr>
        <p:spPr>
          <a:xfrm flipV="1">
            <a:off x="2163011" y="4646863"/>
            <a:ext cx="0" cy="47157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B90DD5CA-BFE4-51C1-97B7-B302BDB3B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5000" y="5165374"/>
            <a:ext cx="476250" cy="1714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23B284-7C2B-C8B2-7AE1-52A11AD36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32306" y="5165374"/>
            <a:ext cx="476250" cy="1714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E2F3AD-5E1C-D9C4-B9E1-36C99C33A16C}"/>
              </a:ext>
            </a:extLst>
          </p:cNvPr>
          <p:cNvCxnSpPr>
            <a:cxnSpLocks/>
          </p:cNvCxnSpPr>
          <p:nvPr/>
        </p:nvCxnSpPr>
        <p:spPr>
          <a:xfrm flipV="1">
            <a:off x="2861679" y="4640513"/>
            <a:ext cx="0" cy="47157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ED0F746-2F6B-4D8B-0FE3-AC730ABE7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340" y="1852424"/>
            <a:ext cx="4075780" cy="289102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5188FB3-0281-C724-F07B-C0B13A7D4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4470" y="5620887"/>
            <a:ext cx="2376578" cy="2829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161D0867-1876-2002-42BD-5524A0834C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0" y="5106795"/>
            <a:ext cx="2713518" cy="2829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458DBA0-9220-EA7D-D559-7CBF111DE005}"/>
              </a:ext>
            </a:extLst>
          </p:cNvPr>
          <p:cNvSpPr/>
          <p:nvPr/>
        </p:nvSpPr>
        <p:spPr>
          <a:xfrm>
            <a:off x="5859785" y="4986254"/>
            <a:ext cx="3223255" cy="10335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88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 limit as               </a:t>
            </a:r>
          </a:p>
        </p:txBody>
      </p:sp>
      <p:pic>
        <p:nvPicPr>
          <p:cNvPr id="4" name="Picture 3" descr="\documentclass{article}&#10;\usepackage{amsmath}&#10;\pagestyle{empty}&#10;\begin{document}&#10;&#10;$\gamma \to 0$&#10;&#10;&#10;\end{document}" title="IguanaTex Bitmap Display">
            <a:extLst>
              <a:ext uri="{FF2B5EF4-FFF2-40B4-BE49-F238E27FC236}">
                <a16:creationId xmlns:a16="http://schemas.microsoft.com/office/drawing/2014/main" id="{8B67732A-0ABC-6807-A225-E0537FE8C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96" y="720948"/>
            <a:ext cx="784457" cy="26697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B60FC13-57E6-93C1-2D87-44B6BC93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4" y="1545432"/>
            <a:ext cx="5444217" cy="3857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3718AD-1688-5DD0-465B-CE1D366E5711}"/>
              </a:ext>
            </a:extLst>
          </p:cNvPr>
          <p:cNvSpPr txBox="1"/>
          <p:nvPr/>
        </p:nvSpPr>
        <p:spPr>
          <a:xfrm>
            <a:off x="1857408" y="5499977"/>
            <a:ext cx="3744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Reduced conservative force </a:t>
            </a:r>
          </a:p>
          <a:p>
            <a:r>
              <a:rPr lang="en-US" sz="1000" dirty="0"/>
              <a:t>+ high excited state fraction </a:t>
            </a:r>
            <a:r>
              <a:rPr lang="en-US" sz="1000" dirty="0">
                <a:sym typeface="Wingdings" panose="05000000000000000000" pitchFamily="2" charset="2"/>
              </a:rPr>
              <a:t> more diffusion due to </a:t>
            </a:r>
            <a:r>
              <a:rPr lang="en-US" sz="1000" dirty="0" err="1">
                <a:sym typeface="Wingdings" panose="05000000000000000000" pitchFamily="2" charset="2"/>
              </a:rPr>
              <a:t>spon</a:t>
            </a:r>
            <a:r>
              <a:rPr lang="en-US" sz="1000" dirty="0">
                <a:sym typeface="Wingdings" panose="05000000000000000000" pitchFamily="2" charset="2"/>
              </a:rPr>
              <a:t>. emission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C8FB5-B19C-0A42-3102-71D698478AD9}"/>
              </a:ext>
            </a:extLst>
          </p:cNvPr>
          <p:cNvSpPr txBox="1"/>
          <p:nvPr/>
        </p:nvSpPr>
        <p:spPr>
          <a:xfrm>
            <a:off x="7553394" y="5556124"/>
            <a:ext cx="373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Decreased time ordering between</a:t>
            </a:r>
          </a:p>
          <a:p>
            <a:r>
              <a:rPr lang="en-US" sz="1000" dirty="0"/>
              <a:t>Adiabatic transfers </a:t>
            </a:r>
            <a:r>
              <a:rPr lang="en-US" sz="1000" dirty="0">
                <a:sym typeface="Wingdings" panose="05000000000000000000" pitchFamily="2" charset="2"/>
              </a:rPr>
              <a:t> particles spend more time in the excited state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BC175-435B-7264-BCEF-BD8C22EBCB62}"/>
              </a:ext>
            </a:extLst>
          </p:cNvPr>
          <p:cNvSpPr txBox="1"/>
          <p:nvPr/>
        </p:nvSpPr>
        <p:spPr>
          <a:xfrm>
            <a:off x="1269834" y="1300051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with      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2F61E98-CC65-1BFA-4B08-0C0586912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7549" y="1408517"/>
            <a:ext cx="233147" cy="1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0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71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08274-D1EB-F28A-3809-8BDB3A5D2916}"/>
              </a:ext>
            </a:extLst>
          </p:cNvPr>
          <p:cNvSpPr txBox="1"/>
          <p:nvPr/>
        </p:nvSpPr>
        <p:spPr>
          <a:xfrm>
            <a:off x="1227221" y="1315453"/>
            <a:ext cx="427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7.5 kHz linewidth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baseline="30000" dirty="0"/>
              <a:t>3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transition in </a:t>
            </a:r>
            <a:r>
              <a:rPr lang="en-US" baseline="30000" dirty="0"/>
              <a:t>88</a:t>
            </a:r>
            <a:r>
              <a:rPr lang="en-US" dirty="0"/>
              <a:t>Sr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78AB0-64AA-A0FA-5786-5C4EDDD3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50" y="1808239"/>
            <a:ext cx="4433426" cy="3137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51C88-FA51-1DCD-DEEC-EA4D0EE2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62" y="2089296"/>
            <a:ext cx="4249920" cy="2679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CE115-7634-0E08-43A5-756EF1F01540}"/>
              </a:ext>
            </a:extLst>
          </p:cNvPr>
          <p:cNvSpPr txBox="1"/>
          <p:nvPr/>
        </p:nvSpPr>
        <p:spPr>
          <a:xfrm>
            <a:off x="1801293" y="5277018"/>
            <a:ext cx="3289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Lowest temperature achieved: 2.3 µK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FF02E-3AD1-D002-95D5-73950BC413DF}"/>
              </a:ext>
            </a:extLst>
          </p:cNvPr>
          <p:cNvSpPr txBox="1"/>
          <p:nvPr/>
        </p:nvSpPr>
        <p:spPr>
          <a:xfrm>
            <a:off x="1801293" y="5660546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Doppler limit: 0.4 µK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FFEB0B-9CB5-A9F5-0B3F-EE3B4344FEEA}"/>
              </a:ext>
            </a:extLst>
          </p:cNvPr>
          <p:cNvSpPr/>
          <p:nvPr/>
        </p:nvSpPr>
        <p:spPr>
          <a:xfrm>
            <a:off x="5212261" y="5624633"/>
            <a:ext cx="385011" cy="718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CC79E-078A-0F66-27CA-24B1BEED565C}"/>
              </a:ext>
            </a:extLst>
          </p:cNvPr>
          <p:cNvSpPr txBox="1"/>
          <p:nvPr/>
        </p:nvSpPr>
        <p:spPr>
          <a:xfrm>
            <a:off x="5887454" y="5126305"/>
            <a:ext cx="437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Cons: </a:t>
            </a:r>
            <a:r>
              <a:rPr lang="en-US" sz="1600" dirty="0"/>
              <a:t>cannot achieve lowest possible temperature</a:t>
            </a:r>
          </a:p>
          <a:p>
            <a:r>
              <a:rPr lang="en-US" sz="1600" b="1" dirty="0"/>
              <a:t>Pros: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Strong forces on weak transitions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Large capture range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Reduced reliance on spontaneous emission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85BC8-4D52-A323-CD75-0D0732D25BCD}"/>
              </a:ext>
            </a:extLst>
          </p:cNvPr>
          <p:cNvSpPr/>
          <p:nvPr/>
        </p:nvSpPr>
        <p:spPr>
          <a:xfrm>
            <a:off x="1732547" y="5069360"/>
            <a:ext cx="8525142" cy="14437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D39C-EDD8-E3AC-621E-F40BFAC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Laser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DE0-5032-9F00-0483-6B6C12F0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01F86F-5364-C13D-149C-298C35B1AE2A}"/>
              </a:ext>
            </a:extLst>
          </p:cNvPr>
          <p:cNvSpPr/>
          <p:nvPr/>
        </p:nvSpPr>
        <p:spPr>
          <a:xfrm>
            <a:off x="8718884" y="1017991"/>
            <a:ext cx="2719137" cy="346509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 1" descr="Diagram&#10;&#10;Description automatically generated">
            <a:extLst>
              <a:ext uri="{FF2B5EF4-FFF2-40B4-BE49-F238E27FC236}">
                <a16:creationId xmlns:a16="http://schemas.microsoft.com/office/drawing/2014/main" id="{A90B836B-01C8-2E5E-74F8-22CB13A67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360" y="1268403"/>
            <a:ext cx="2557430" cy="2043609"/>
          </a:xfrm>
          <a:prstGeom prst="rect">
            <a:avLst/>
          </a:prstGeom>
        </p:spPr>
      </p:pic>
      <p:pic>
        <p:nvPicPr>
          <p:cNvPr id="7" name="Picture 6 2" descr="\documentclass{article}&#10;\usepackage{braket}&#10;&#10;&#10;\usepackage{amsmath}&#10;\pagestyle{empty}&#10;\begin{document}&#10;&#10;$\hat{p} \ket{p} = p \ket{p}$&#10;&#10;&#10;\end{document}" title="IguanaTex Bitmap Display">
            <a:extLst>
              <a:ext uri="{FF2B5EF4-FFF2-40B4-BE49-F238E27FC236}">
                <a16:creationId xmlns:a16="http://schemas.microsoft.com/office/drawing/2014/main" id="{12ECFE5D-85CE-08FD-3526-D4E1754D15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30" y="3617883"/>
            <a:ext cx="1438643" cy="292635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3C6E42-24C6-D922-41BB-5880D64ED5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35" y="1643992"/>
            <a:ext cx="986695" cy="918859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AB8F69-D5FE-C3E3-F92D-73594CA23F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8" y="1539911"/>
            <a:ext cx="3131187" cy="1146459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FF95D86-F04E-D046-E9BD-71CD09DD4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54" y="1499806"/>
            <a:ext cx="3083631" cy="1170294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24604EA8-CFF7-D039-82A8-9B3967AB9B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55" y="651676"/>
            <a:ext cx="805230" cy="1006537"/>
          </a:xfrm>
          <a:prstGeom prst="rect">
            <a:avLst/>
          </a:prstGeom>
        </p:spPr>
      </p:pic>
      <p:pic>
        <p:nvPicPr>
          <p:cNvPr id="19" name="Picture 1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2F1A7A7-1A17-0EB2-CCEF-D7CFAC2676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4" y="3093124"/>
            <a:ext cx="4724918" cy="12592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mechanism</a:t>
            </a:r>
          </a:p>
        </p:txBody>
      </p:sp>
      <p:pic>
        <p:nvPicPr>
          <p:cNvPr id="43" name="Picture 42" descr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 title="IguanaTex Bitmap Display">
            <a:extLst>
              <a:ext uri="{FF2B5EF4-FFF2-40B4-BE49-F238E27FC236}">
                <a16:creationId xmlns:a16="http://schemas.microsoft.com/office/drawing/2014/main" id="{8B0E1304-06A2-40F7-F91D-E17F0F0A8D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2" y="5077651"/>
            <a:ext cx="6347178" cy="43238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 title="IguanaTex Bitmap Display">
            <a:extLst>
              <a:ext uri="{FF2B5EF4-FFF2-40B4-BE49-F238E27FC236}">
                <a16:creationId xmlns:a16="http://schemas.microsoft.com/office/drawing/2014/main" id="{B59077E7-9FAD-A306-A79A-180DF66F88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2" y="5766351"/>
            <a:ext cx="6347176" cy="43238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begin{document}&#10;&#10;\textcolor{red}{$(1)$ stimulated absorption}&#10;&#10;&#10;\end{document}" title="IguanaTex Bitmap Display">
            <a:extLst>
              <a:ext uri="{FF2B5EF4-FFF2-40B4-BE49-F238E27FC236}">
                <a16:creationId xmlns:a16="http://schemas.microsoft.com/office/drawing/2014/main" id="{1488AC28-A2BE-59F2-3166-359D2C8AA6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89" y="5338809"/>
            <a:ext cx="2791619" cy="254476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begin{document}&#10;&#10;\textcolor{blue}{$(2)$ stimulated emission}&#10;&#10;&#10;&#10;\end{document}" title="IguanaTex Bitmap Display">
            <a:extLst>
              <a:ext uri="{FF2B5EF4-FFF2-40B4-BE49-F238E27FC236}">
                <a16:creationId xmlns:a16="http://schemas.microsoft.com/office/drawing/2014/main" id="{7C7EC4E1-24E5-360C-D212-45A424CA08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89" y="5766351"/>
            <a:ext cx="2552381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</p:txBody>
      </p:sp>
      <p:pic>
        <p:nvPicPr>
          <p:cNvPr id="9" name="Picture 8" descr="\documentclass{article}&#10;\usepackage{amsmath}&#10;\pagestyle{empty}&#10;\begin{document}&#10;&#10;$\alpha \equiv \Delta_s/T_s$&#10;&#10;&#10;\end{document}" title="IguanaTex Bitmap Display">
            <a:extLst>
              <a:ext uri="{FF2B5EF4-FFF2-40B4-BE49-F238E27FC236}">
                <a16:creationId xmlns:a16="http://schemas.microsoft.com/office/drawing/2014/main" id="{AEFDD5F9-6C49-DFEF-E290-E37473410A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74" y="5538436"/>
            <a:ext cx="1168762" cy="25447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k \approx \text{constant} \implies \omega_r = \hbar k^2/2m \text{ is fixed}$&#10;&#10;\end{document}" title="IguanaTex Bitmap Display">
            <a:extLst>
              <a:ext uri="{FF2B5EF4-FFF2-40B4-BE49-F238E27FC236}">
                <a16:creationId xmlns:a16="http://schemas.microsoft.com/office/drawing/2014/main" id="{BD02E129-8389-B0D2-D8D0-A3B735672C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1" y="4578243"/>
            <a:ext cx="4428192" cy="272762"/>
          </a:xfrm>
          <a:prstGeom prst="rect">
            <a:avLst/>
          </a:prstGeom>
        </p:spPr>
      </p:pic>
      <p:pic>
        <p:nvPicPr>
          <p:cNvPr id="26" name="Picture 2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1140877-7DBA-AE83-C66F-CF5340FA06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708569"/>
            <a:ext cx="5335218" cy="251913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\tau_e$&#10;&#10;&#10;\end{document}" title="IguanaTex Bitmap Display">
            <a:extLst>
              <a:ext uri="{FF2B5EF4-FFF2-40B4-BE49-F238E27FC236}">
                <a16:creationId xmlns:a16="http://schemas.microsoft.com/office/drawing/2014/main" id="{B98C7801-C309-CB6D-538D-C4F0EFCF67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421" y="2949858"/>
            <a:ext cx="193524" cy="14933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physics}&#10;\pagestyle{empty}&#10;\begin{document}&#10;&#10;$\Delta_s &gt; 4\abs{kv}$&#10;&#10;&#10;\end{document}" title="IguanaTex Bitmap Display">
            <a:extLst>
              <a:ext uri="{FF2B5EF4-FFF2-40B4-BE49-F238E27FC236}">
                <a16:creationId xmlns:a16="http://schemas.microsoft.com/office/drawing/2014/main" id="{33C91E73-E4C3-14F1-A53B-EFB41CAB9B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98" y="1848192"/>
            <a:ext cx="1039543" cy="22902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begin{equation*}&#10;\tau_e \ll \frac{1}{\gamma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A5A1BC5-2EC0-9815-D4CA-A6B6B9FDB0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88" y="2717645"/>
            <a:ext cx="783238" cy="568381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begin{equation*}&#10;\kappa \equiv \frac{\Omega_0^2}{\alpha} \geq 1&#10;\end{equation*}&#10;&#10;&#10;&#10;\end{document}" title="IguanaTex Bitmap Display">
            <a:extLst>
              <a:ext uri="{FF2B5EF4-FFF2-40B4-BE49-F238E27FC236}">
                <a16:creationId xmlns:a16="http://schemas.microsoft.com/office/drawing/2014/main" id="{8647E753-7D38-A708-5D54-7A2405CB62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72" y="3760536"/>
            <a:ext cx="1269333" cy="557714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equation*}&#10;P_a = 1 - \exp\left[ -\frac{\pi}{2} \frac{\Omega_0^2}{\alpha}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8973C9-4C57-3266-0A46-51D5CDDFA96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01" y="5347378"/>
            <a:ext cx="2448762" cy="6201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3030AB-EBDA-8FD5-194C-2B81C6E1A018}"/>
              </a:ext>
            </a:extLst>
          </p:cNvPr>
          <p:cNvSpPr txBox="1"/>
          <p:nvPr/>
        </p:nvSpPr>
        <p:spPr>
          <a:xfrm>
            <a:off x="6325407" y="1756752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begin sweep in      :</a:t>
            </a:r>
          </a:p>
        </p:txBody>
      </p:sp>
      <p:pic>
        <p:nvPicPr>
          <p:cNvPr id="48" name="Picture 47" descr="\documentclass{article}&#10;\usepackage{amsmath}&#10;\usepackage{braket}&#10;\pagestyle{empty}&#10;\begin{document}&#10;&#10;$\ket{g}$&#10;&#10;&#10;\end{document}" title="IguanaTex Bitmap Display">
            <a:extLst>
              <a:ext uri="{FF2B5EF4-FFF2-40B4-BE49-F238E27FC236}">
                <a16:creationId xmlns:a16="http://schemas.microsoft.com/office/drawing/2014/main" id="{18DBE25D-B0BF-2155-ECE9-1E6CA6A4BB5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53" y="1826902"/>
            <a:ext cx="218057" cy="22902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9C2670-8A24-3876-82BB-5EE8007A35C1}"/>
              </a:ext>
            </a:extLst>
          </p:cNvPr>
          <p:cNvSpPr txBox="1"/>
          <p:nvPr/>
        </p:nvSpPr>
        <p:spPr>
          <a:xfrm>
            <a:off x="6325407" y="2805265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decay probability during     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49572-EB52-EBB7-5DAB-49CD49EFD0EC}"/>
              </a:ext>
            </a:extLst>
          </p:cNvPr>
          <p:cNvSpPr txBox="1"/>
          <p:nvPr/>
        </p:nvSpPr>
        <p:spPr>
          <a:xfrm>
            <a:off x="6325407" y="3877587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adiabatic transition probability:</a:t>
            </a:r>
          </a:p>
        </p:txBody>
      </p:sp>
      <p:pic>
        <p:nvPicPr>
          <p:cNvPr id="52" name="Picture 51" descr="\documentclass{article}&#10;\usepackage{amsmath}&#10;\pagestyle{empty}&#10;\begin{document}&#10;&#10;&#10;$\kappa$&#10;&#10;\end{document}" title="IguanaTex Bitmap Display">
            <a:extLst>
              <a:ext uri="{FF2B5EF4-FFF2-40B4-BE49-F238E27FC236}">
                <a16:creationId xmlns:a16="http://schemas.microsoft.com/office/drawing/2014/main" id="{8A883C8F-83DE-0BA2-C83D-C5E6909EA26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348" y="5084881"/>
            <a:ext cx="124952" cy="115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48F2348-9C2B-08CC-F0FC-D38C06450020}"/>
              </a:ext>
            </a:extLst>
          </p:cNvPr>
          <p:cNvSpPr txBox="1"/>
          <p:nvPr/>
        </p:nvSpPr>
        <p:spPr>
          <a:xfrm>
            <a:off x="7580301" y="494774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adiabaticity parameter</a:t>
            </a:r>
          </a:p>
        </p:txBody>
      </p:sp>
    </p:spTree>
    <p:extLst>
      <p:ext uri="{BB962C8B-B14F-4D97-AF65-F5344CB8AC3E}">
        <p14:creationId xmlns:p14="http://schemas.microsoft.com/office/powerpoint/2010/main" val="216510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10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37DD-CCCA-F112-90B3-580513AD417F}"/>
              </a:ext>
            </a:extLst>
          </p:cNvPr>
          <p:cNvSpPr txBox="1"/>
          <p:nvPr/>
        </p:nvSpPr>
        <p:spPr>
          <a:xfrm>
            <a:off x="685558" y="1170676"/>
            <a:ext cx="629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interacts sequentially with one wave and then the other</a:t>
            </a:r>
          </a:p>
        </p:txBody>
      </p:sp>
      <p:pic>
        <p:nvPicPr>
          <p:cNvPr id="5" name="Picture 4" descr="\documentclass{article}&#10;\usepackage{amsmath}&#10;\pagestyle{empty}&#10;\begin{document}&#10;&#10;$v_i$&#10;&#10;&#10;\end{document}" title="IguanaTex Bitmap Display">
            <a:extLst>
              <a:ext uri="{FF2B5EF4-FFF2-40B4-BE49-F238E27FC236}">
                <a16:creationId xmlns:a16="http://schemas.microsoft.com/office/drawing/2014/main" id="{2D4517AD-8CF1-01B4-832D-2AAB37AB3E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78" y="1312868"/>
            <a:ext cx="194230" cy="164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017FE-EE92-7D6F-322B-5475BA403AF3}"/>
              </a:ext>
            </a:extLst>
          </p:cNvPr>
          <p:cNvSpPr txBox="1"/>
          <p:nvPr/>
        </p:nvSpPr>
        <p:spPr>
          <a:xfrm>
            <a:off x="6725251" y="1170676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Need sufficiently large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28F60D-9F0A-E935-F24A-0F325EA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8" y="1622784"/>
            <a:ext cx="4963605" cy="3428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2F28F0-38CB-2B83-E1A5-48B00DABD485}"/>
              </a:ext>
            </a:extLst>
          </p:cNvPr>
          <p:cNvSpPr txBox="1"/>
          <p:nvPr/>
        </p:nvSpPr>
        <p:spPr>
          <a:xfrm>
            <a:off x="1920806" y="5178782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adiabatic:</a:t>
            </a:r>
          </a:p>
        </p:txBody>
      </p:sp>
      <p:pic>
        <p:nvPicPr>
          <p:cNvPr id="11" name="Picture 10" descr="\documentclass{article}&#10;\usepackage{amsmath}&#10;\pagestyle{empty}&#10;\begin{document}&#10;&#10;$\tau_\text{res} = 2(kv_i - 2 \omega_r)/\alpha$&#10;&#10;&#10;\end{document}" title="IguanaTex Bitmap Display">
            <a:extLst>
              <a:ext uri="{FF2B5EF4-FFF2-40B4-BE49-F238E27FC236}">
                <a16:creationId xmlns:a16="http://schemas.microsoft.com/office/drawing/2014/main" id="{DD5C232F-4254-5A4C-726B-C63AF10D69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8" y="5634073"/>
            <a:ext cx="2358857" cy="2544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tau_\text{jump} = 2\Omega_0/\alpha$&#10;&#10;&#10;\end{document}" title="IguanaTex Bitmap Display">
            <a:extLst>
              <a:ext uri="{FF2B5EF4-FFF2-40B4-BE49-F238E27FC236}">
                <a16:creationId xmlns:a16="http://schemas.microsoft.com/office/drawing/2014/main" id="{40D2A456-9F9F-31F0-DD6D-89B55B7F44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48" y="6143155"/>
            <a:ext cx="1609143" cy="265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D90F0E-44F8-B703-74AE-3EF259E43227}"/>
              </a:ext>
            </a:extLst>
          </p:cNvPr>
          <p:cNvSpPr txBox="1"/>
          <p:nvPr/>
        </p:nvSpPr>
        <p:spPr>
          <a:xfrm>
            <a:off x="5264830" y="5178782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</a:t>
            </a:r>
          </a:p>
        </p:txBody>
      </p:sp>
      <p:pic>
        <p:nvPicPr>
          <p:cNvPr id="16" name="Picture 15" descr="\documentclass{article}&#10;\usepackage{amsmath}&#10;\pagestyle{empty}&#10;\begin{document}&#10;&#10;$\tau_\text{jump} &lt; \tau_\text{res}$&#10;&#10;&#10;\end{document}" title="IguanaTex Bitmap Display">
            <a:extLst>
              <a:ext uri="{FF2B5EF4-FFF2-40B4-BE49-F238E27FC236}">
                <a16:creationId xmlns:a16="http://schemas.microsoft.com/office/drawing/2014/main" id="{A1DF7D24-9292-6CA5-A46F-FA33F17C2F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91" y="5289627"/>
            <a:ext cx="1260190" cy="21181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physics}&#10;\usepackage{mathtools}&#10;\usepackage{xcolor}&#10;\pagestyle{empty}&#10;\begin{document}&#10;&#10;$\textcolor{blue}{\abs{\Omega_0} &lt; \abs{kv_i - 2\omega_r}}$&#10;&#10;&#10;\end{document}" title="IguanaTex Bitmap Display">
            <a:extLst>
              <a:ext uri="{FF2B5EF4-FFF2-40B4-BE49-F238E27FC236}">
                <a16:creationId xmlns:a16="http://schemas.microsoft.com/office/drawing/2014/main" id="{32770B14-57D5-F247-A98D-114BEBA542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72" y="5758742"/>
            <a:ext cx="1907809" cy="25447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9E4070B-09A7-A7F2-9D02-83DF8A462E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69" y="1578943"/>
            <a:ext cx="4804840" cy="3515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16010-6B1A-FE8B-CE8D-1A223FF21C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746" y="2040858"/>
            <a:ext cx="219075" cy="209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4275A-BC53-9192-F706-2144CE38F5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28" y="3300794"/>
            <a:ext cx="3619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339517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Conservative forces: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44FF13-11A1-1A88-B532-BEB60DE5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2020" y="1339517"/>
            <a:ext cx="3220113" cy="369332"/>
          </a:xfrm>
          <a:prstGeom prst="rect">
            <a:avLst/>
          </a:prstGeom>
        </p:spPr>
      </p:pic>
      <p:pic>
        <p:nvPicPr>
          <p:cNvPr id="11" name="Picture 10" descr="Chart, diagram, histogram&#10;&#10;Description automatically generated">
            <a:extLst>
              <a:ext uri="{FF2B5EF4-FFF2-40B4-BE49-F238E27FC236}">
                <a16:creationId xmlns:a16="http://schemas.microsoft.com/office/drawing/2014/main" id="{C83A3F41-EB86-A21D-234E-43356310D0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63" y="3355786"/>
            <a:ext cx="4542788" cy="290705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82B5EB2-E6D6-E72A-CCB8-E8C872B73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29" y="3387469"/>
            <a:ext cx="4586308" cy="2907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7C2EFF-6A20-C5CB-8E6D-2FA3DD2127CF}"/>
              </a:ext>
            </a:extLst>
          </p:cNvPr>
          <p:cNvSpPr txBox="1"/>
          <p:nvPr/>
        </p:nvSpPr>
        <p:spPr>
          <a:xfrm>
            <a:off x="1243263" y="1973643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velocity regimes: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E5D29C-ACC9-009B-37BD-CC8585338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2919" y="1987162"/>
            <a:ext cx="923626" cy="42717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A1D3582-F6B5-D88D-CA36-76BE7EAA7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5807" y="1987162"/>
            <a:ext cx="1547073" cy="42717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387799A-33BE-D15A-45CF-1686276FD0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647" y="2112884"/>
            <a:ext cx="981353" cy="207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2E585C-7D57-3693-4E9D-4B88417060EB}"/>
              </a:ext>
            </a:extLst>
          </p:cNvPr>
          <p:cNvSpPr txBox="1"/>
          <p:nvPr/>
        </p:nvSpPr>
        <p:spPr>
          <a:xfrm>
            <a:off x="349467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C95E4-20BE-2896-AA07-71DD1B460A23}"/>
              </a:ext>
            </a:extLst>
          </p:cNvPr>
          <p:cNvSpPr txBox="1"/>
          <p:nvPr/>
        </p:nvSpPr>
        <p:spPr>
          <a:xfrm>
            <a:off x="5352952" y="201645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57F6F-C013-4886-0F5A-27FE77A896B4}"/>
              </a:ext>
            </a:extLst>
          </p:cNvPr>
          <p:cNvSpPr txBox="1"/>
          <p:nvPr/>
        </p:nvSpPr>
        <p:spPr>
          <a:xfrm>
            <a:off x="7866897" y="20160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1F9684-67F1-DF08-98E5-5731392D3758}"/>
              </a:ext>
            </a:extLst>
          </p:cNvPr>
          <p:cNvSpPr txBox="1"/>
          <p:nvPr/>
        </p:nvSpPr>
        <p:spPr>
          <a:xfrm>
            <a:off x="3451933" y="2497072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no interaction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EE126-2077-15B4-3C2A-9C5BC34BC314}"/>
              </a:ext>
            </a:extLst>
          </p:cNvPr>
          <p:cNvSpPr txBox="1"/>
          <p:nvPr/>
        </p:nvSpPr>
        <p:spPr>
          <a:xfrm>
            <a:off x="5673568" y="2497072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high-v regime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3D402E-8F08-DCC6-0D8A-41B54DC074C7}"/>
              </a:ext>
            </a:extLst>
          </p:cNvPr>
          <p:cNvSpPr txBox="1"/>
          <p:nvPr/>
        </p:nvSpPr>
        <p:spPr>
          <a:xfrm>
            <a:off x="7773042" y="2492729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complicated…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FF63F4-D508-CBA0-2E69-8681EAD038D3}"/>
              </a:ext>
            </a:extLst>
          </p:cNvPr>
          <p:cNvSpPr txBox="1"/>
          <p:nvPr/>
        </p:nvSpPr>
        <p:spPr>
          <a:xfrm>
            <a:off x="507821" y="5103246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adiabatic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0D96B5-39E0-6EC6-4706-0CAEC821DC10}"/>
              </a:ext>
            </a:extLst>
          </p:cNvPr>
          <p:cNvSpPr txBox="1"/>
          <p:nvPr/>
        </p:nvSpPr>
        <p:spPr>
          <a:xfrm>
            <a:off x="581696" y="3802723"/>
            <a:ext cx="92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diabatic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DBFBA-CFBC-10B8-EECE-F032F3C16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76" y="3140991"/>
            <a:ext cx="1200150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5BB82-B7D4-9D38-87CC-4ECF35A6AD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52" y="3148996"/>
            <a:ext cx="1200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34" y="2220840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72DC030-F126-2997-44BB-53E88E0DA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8" y="1253165"/>
            <a:ext cx="3242851" cy="461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237506-1CBD-C34E-AB1D-BE8BA94B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755" y="1744676"/>
            <a:ext cx="439069" cy="337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8F8A19-AAD1-A109-AFB7-EDFAE01D7E25}"/>
              </a:ext>
            </a:extLst>
          </p:cNvPr>
          <p:cNvSpPr txBox="1"/>
          <p:nvPr/>
        </p:nvSpPr>
        <p:spPr>
          <a:xfrm>
            <a:off x="7204311" y="1728621"/>
            <a:ext cx="344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: steady-state population for each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C5027A-0A1A-F422-BE26-D30B5AF04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5655" y="1851579"/>
            <a:ext cx="233787" cy="208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E2E076-8CB2-41BD-2373-9B807744E9BB}"/>
              </a:ext>
            </a:extLst>
          </p:cNvPr>
          <p:cNvSpPr txBox="1"/>
          <p:nvPr/>
        </p:nvSpPr>
        <p:spPr>
          <a:xfrm>
            <a:off x="6933379" y="3168936"/>
            <a:ext cx="25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Impulse towards zero for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50902C-2AFC-65AC-A117-45FDA5298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0661" y="3563398"/>
            <a:ext cx="1353001" cy="2813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68ABDC-EC03-CBBD-B0F9-C257928A343E}"/>
              </a:ext>
            </a:extLst>
          </p:cNvPr>
          <p:cNvSpPr txBox="1"/>
          <p:nvPr/>
        </p:nvSpPr>
        <p:spPr>
          <a:xfrm>
            <a:off x="6933379" y="4104105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Impulse away from zero for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D8EB64-CD4D-69CF-B574-532BC0315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8702" y="4473437"/>
            <a:ext cx="2281238" cy="28122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1E374-FA6A-B416-25E7-D6DDCC0E113C}"/>
              </a:ext>
            </a:extLst>
          </p:cNvPr>
          <p:cNvCxnSpPr>
            <a:cxnSpLocks/>
          </p:cNvCxnSpPr>
          <p:nvPr/>
        </p:nvCxnSpPr>
        <p:spPr>
          <a:xfrm flipH="1">
            <a:off x="5134311" y="2042884"/>
            <a:ext cx="73794" cy="28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DF774B-0A1A-9002-CF20-F417A3AE647A}"/>
              </a:ext>
            </a:extLst>
          </p:cNvPr>
          <p:cNvCxnSpPr>
            <a:cxnSpLocks/>
          </p:cNvCxnSpPr>
          <p:nvPr/>
        </p:nvCxnSpPr>
        <p:spPr>
          <a:xfrm flipH="1">
            <a:off x="6043255" y="2042884"/>
            <a:ext cx="42861" cy="27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821CA60D-E902-FCF5-9F83-88F4935D70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6210" y="1829642"/>
            <a:ext cx="374090" cy="17720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C07D99B-6876-4C18-97CB-445D1CF083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13917" y="1826523"/>
            <a:ext cx="361950" cy="1714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4A2DBF3-6A6E-2615-94D7-8196B15B75B8}"/>
              </a:ext>
            </a:extLst>
          </p:cNvPr>
          <p:cNvSpPr txBox="1"/>
          <p:nvPr/>
        </p:nvSpPr>
        <p:spPr>
          <a:xfrm>
            <a:off x="9183182" y="3520170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Capture range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5563" y="18202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DF1248E4-A1F0-A4BA-94BD-5ECE137A34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1714" y="2203461"/>
            <a:ext cx="147249" cy="29449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E0B382-161B-8B53-D5D5-3EBA9C905126}"/>
              </a:ext>
            </a:extLst>
          </p:cNvPr>
          <p:cNvSpPr txBox="1"/>
          <p:nvPr/>
        </p:nvSpPr>
        <p:spPr>
          <a:xfrm>
            <a:off x="7256936" y="2180151"/>
            <a:ext cx="437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avg number of incoherent scattering events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214AB6-2D7E-5741-35FB-AD9EA4DFB2F4}"/>
              </a:ext>
            </a:extLst>
          </p:cNvPr>
          <p:cNvSpPr/>
          <p:nvPr/>
        </p:nvSpPr>
        <p:spPr>
          <a:xfrm>
            <a:off x="6729889" y="2979824"/>
            <a:ext cx="4700111" cy="199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34" y="2220840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72DC030-F126-2997-44BB-53E88E0DA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8" y="1253165"/>
            <a:ext cx="3242851" cy="461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237506-1CBD-C34E-AB1D-BE8BA94BB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755" y="1744676"/>
            <a:ext cx="439069" cy="337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8F8A19-AAD1-A109-AFB7-EDFAE01D7E25}"/>
              </a:ext>
            </a:extLst>
          </p:cNvPr>
          <p:cNvSpPr txBox="1"/>
          <p:nvPr/>
        </p:nvSpPr>
        <p:spPr>
          <a:xfrm>
            <a:off x="7204311" y="1728621"/>
            <a:ext cx="344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: steady-state population for each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C5027A-0A1A-F422-BE26-D30B5AF04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5655" y="1851579"/>
            <a:ext cx="233787" cy="2081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8A282-504B-C15D-D2ED-682957FFC7EF}"/>
              </a:ext>
            </a:extLst>
          </p:cNvPr>
          <p:cNvCxnSpPr>
            <a:cxnSpLocks/>
          </p:cNvCxnSpPr>
          <p:nvPr/>
        </p:nvCxnSpPr>
        <p:spPr>
          <a:xfrm flipH="1" flipV="1">
            <a:off x="4255294" y="4421164"/>
            <a:ext cx="2457926" cy="140092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243EF9-CCA9-F506-470A-AF958460B378}"/>
              </a:ext>
            </a:extLst>
          </p:cNvPr>
          <p:cNvCxnSpPr>
            <a:cxnSpLocks/>
          </p:cNvCxnSpPr>
          <p:nvPr/>
        </p:nvCxnSpPr>
        <p:spPr>
          <a:xfrm flipH="1" flipV="1">
            <a:off x="4271963" y="3420355"/>
            <a:ext cx="2441257" cy="240172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BF2C07-7A8C-793A-0E6F-5E61E4C0D9CD}"/>
              </a:ext>
            </a:extLst>
          </p:cNvPr>
          <p:cNvSpPr txBox="1"/>
          <p:nvPr/>
        </p:nvSpPr>
        <p:spPr>
          <a:xfrm>
            <a:off x="6767168" y="5560474"/>
            <a:ext cx="4324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complicated dynamics at low momentum:</a:t>
            </a:r>
          </a:p>
          <a:p>
            <a:r>
              <a:rPr lang="en-US" sz="1400" dirty="0"/>
              <a:t>Bragg oscillations, </a:t>
            </a:r>
            <a:r>
              <a:rPr lang="en-US" sz="1400" dirty="0" err="1"/>
              <a:t>Dopplerons</a:t>
            </a:r>
            <a:r>
              <a:rPr lang="en-US" sz="1400" dirty="0"/>
              <a:t>, ambiguous time-ordering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1E374-FA6A-B416-25E7-D6DDCC0E113C}"/>
              </a:ext>
            </a:extLst>
          </p:cNvPr>
          <p:cNvCxnSpPr>
            <a:cxnSpLocks/>
          </p:cNvCxnSpPr>
          <p:nvPr/>
        </p:nvCxnSpPr>
        <p:spPr>
          <a:xfrm flipH="1">
            <a:off x="5134311" y="2042884"/>
            <a:ext cx="73794" cy="28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DF774B-0A1A-9002-CF20-F417A3AE647A}"/>
              </a:ext>
            </a:extLst>
          </p:cNvPr>
          <p:cNvCxnSpPr>
            <a:cxnSpLocks/>
          </p:cNvCxnSpPr>
          <p:nvPr/>
        </p:nvCxnSpPr>
        <p:spPr>
          <a:xfrm flipH="1">
            <a:off x="6043255" y="2042884"/>
            <a:ext cx="42861" cy="27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821CA60D-E902-FCF5-9F83-88F4935D7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56210" y="1829642"/>
            <a:ext cx="374090" cy="17720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C07D99B-6876-4C18-97CB-445D1CF083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13917" y="1826523"/>
            <a:ext cx="361950" cy="1714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5563" y="18202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5EED8C-A3FC-C4A9-F0EC-279ECEC10C04}"/>
              </a:ext>
            </a:extLst>
          </p:cNvPr>
          <p:cNvCxnSpPr>
            <a:cxnSpLocks/>
          </p:cNvCxnSpPr>
          <p:nvPr/>
        </p:nvCxnSpPr>
        <p:spPr>
          <a:xfrm flipH="1" flipV="1">
            <a:off x="4249695" y="5281064"/>
            <a:ext cx="2463525" cy="54102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DF1248E4-A1F0-A4BA-94BD-5ECE137A34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1714" y="2203461"/>
            <a:ext cx="147249" cy="29449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E0B382-161B-8B53-D5D5-3EBA9C905126}"/>
              </a:ext>
            </a:extLst>
          </p:cNvPr>
          <p:cNvSpPr txBox="1"/>
          <p:nvPr/>
        </p:nvSpPr>
        <p:spPr>
          <a:xfrm>
            <a:off x="7256936" y="2180151"/>
            <a:ext cx="437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avg number of incoherent scattering events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214AB6-2D7E-5741-35FB-AD9EA4DFB2F4}"/>
              </a:ext>
            </a:extLst>
          </p:cNvPr>
          <p:cNvSpPr/>
          <p:nvPr/>
        </p:nvSpPr>
        <p:spPr>
          <a:xfrm>
            <a:off x="6729889" y="2903624"/>
            <a:ext cx="4700111" cy="2138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0EA87AA-C47D-CCEA-A974-6B05584E2C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62680" y="3105594"/>
            <a:ext cx="999736" cy="2142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6D730F3-E9A2-8084-601E-A5590B0FC4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68162" y="3115514"/>
            <a:ext cx="1129075" cy="204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70EB-0F0B-F9D7-6E23-AD3DC2405802}"/>
              </a:ext>
            </a:extLst>
          </p:cNvPr>
          <p:cNvSpPr txBox="1"/>
          <p:nvPr/>
        </p:nvSpPr>
        <p:spPr>
          <a:xfrm>
            <a:off x="6767168" y="3025034"/>
            <a:ext cx="345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Impulse of                           imparted for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03D8D8-FBE3-4ACA-B094-D023461C2443}"/>
              </a:ext>
            </a:extLst>
          </p:cNvPr>
          <p:cNvSpPr txBox="1"/>
          <p:nvPr/>
        </p:nvSpPr>
        <p:spPr>
          <a:xfrm>
            <a:off x="7144753" y="3482641"/>
            <a:ext cx="2059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Low scattering rate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Average force: 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7103BF7-9D55-A823-5CDC-B4D7A6CD10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82979" y="3817910"/>
            <a:ext cx="1589805" cy="21422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85FA42-92CB-0CF8-4DF5-90813890051E}"/>
              </a:ext>
            </a:extLst>
          </p:cNvPr>
          <p:cNvCxnSpPr/>
          <p:nvPr/>
        </p:nvCxnSpPr>
        <p:spPr>
          <a:xfrm flipV="1">
            <a:off x="9766300" y="4032139"/>
            <a:ext cx="209550" cy="2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0106C7-1EEA-94C4-258E-808E95EFEFC2}"/>
              </a:ext>
            </a:extLst>
          </p:cNvPr>
          <p:cNvSpPr txBox="1"/>
          <p:nvPr/>
        </p:nvSpPr>
        <p:spPr>
          <a:xfrm>
            <a:off x="8486500" y="4267752"/>
            <a:ext cx="2716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x radiation pressure force at saturation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C2566F-A1CB-A4B9-AF1F-F946EB87A88E}"/>
              </a:ext>
            </a:extLst>
          </p:cNvPr>
          <p:cNvSpPr txBox="1"/>
          <p:nvPr/>
        </p:nvSpPr>
        <p:spPr>
          <a:xfrm>
            <a:off x="6828655" y="4661353"/>
            <a:ext cx="4217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 SWAP cools with relatively low scattering rate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293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0F9DBE52-5F7C-3543-8502-50E3EB7C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34" y="2220840"/>
            <a:ext cx="4975860" cy="37381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33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Forces and capture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B8B7B-B84B-BAFC-65DF-9EE12AE4C277}"/>
              </a:ext>
            </a:extLst>
          </p:cNvPr>
          <p:cNvSpPr txBox="1"/>
          <p:nvPr/>
        </p:nvSpPr>
        <p:spPr>
          <a:xfrm>
            <a:off x="1243263" y="1291391"/>
            <a:ext cx="307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Forces with dissipation,           ::</a:t>
            </a:r>
          </a:p>
        </p:txBody>
      </p:sp>
      <p:pic>
        <p:nvPicPr>
          <p:cNvPr id="4" name="Picture 3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372DC030-F126-2997-44BB-53E88E0DA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8" y="1253165"/>
            <a:ext cx="3242851" cy="461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113B6-1355-673A-C0DA-C962E1C5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35" y="1329370"/>
            <a:ext cx="615307" cy="29337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8A282-504B-C15D-D2ED-682957FFC7EF}"/>
              </a:ext>
            </a:extLst>
          </p:cNvPr>
          <p:cNvCxnSpPr>
            <a:cxnSpLocks/>
          </p:cNvCxnSpPr>
          <p:nvPr/>
        </p:nvCxnSpPr>
        <p:spPr>
          <a:xfrm flipH="1" flipV="1">
            <a:off x="4249695" y="4086225"/>
            <a:ext cx="2463525" cy="173585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243EF9-CCA9-F506-470A-AF958460B378}"/>
              </a:ext>
            </a:extLst>
          </p:cNvPr>
          <p:cNvCxnSpPr>
            <a:cxnSpLocks/>
          </p:cNvCxnSpPr>
          <p:nvPr/>
        </p:nvCxnSpPr>
        <p:spPr>
          <a:xfrm flipH="1" flipV="1">
            <a:off x="4249695" y="2876550"/>
            <a:ext cx="2463525" cy="294553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BF2C07-7A8C-793A-0E6F-5E61E4C0D9CD}"/>
              </a:ext>
            </a:extLst>
          </p:cNvPr>
          <p:cNvSpPr txBox="1"/>
          <p:nvPr/>
        </p:nvSpPr>
        <p:spPr>
          <a:xfrm>
            <a:off x="6767168" y="5560474"/>
            <a:ext cx="3570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complicated dynamics at low momentum:</a:t>
            </a:r>
          </a:p>
          <a:p>
            <a:r>
              <a:rPr lang="en-US" sz="1400" dirty="0"/>
              <a:t>Bragg oscillations, ambiguous time-ordering,…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82917-611B-102A-DE0E-9840FB92AA91}"/>
              </a:ext>
            </a:extLst>
          </p:cNvPr>
          <p:cNvSpPr txBox="1"/>
          <p:nvPr/>
        </p:nvSpPr>
        <p:spPr>
          <a:xfrm>
            <a:off x="1245563" y="18202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sweep dynamics: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5EED8C-A3FC-C4A9-F0EC-279ECEC10C04}"/>
              </a:ext>
            </a:extLst>
          </p:cNvPr>
          <p:cNvCxnSpPr>
            <a:cxnSpLocks/>
          </p:cNvCxnSpPr>
          <p:nvPr/>
        </p:nvCxnSpPr>
        <p:spPr>
          <a:xfrm flipH="1" flipV="1">
            <a:off x="4249695" y="4810125"/>
            <a:ext cx="2463525" cy="1011959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29FA27-5FB1-47DD-D32D-921E5EE9A8E9}"/>
              </a:ext>
            </a:extLst>
          </p:cNvPr>
          <p:cNvSpPr txBox="1"/>
          <p:nvPr/>
        </p:nvSpPr>
        <p:spPr>
          <a:xfrm>
            <a:off x="6866755" y="2220840"/>
            <a:ext cx="367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Bragg oscillations mix atom between 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E9B24FA-839B-F71B-3A7A-66BFE9872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12621" y="2278823"/>
            <a:ext cx="534882" cy="2533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99A902-CA2F-35BD-5318-E323B475A91C}"/>
              </a:ext>
            </a:extLst>
          </p:cNvPr>
          <p:cNvSpPr txBox="1"/>
          <p:nvPr/>
        </p:nvSpPr>
        <p:spPr>
          <a:xfrm>
            <a:off x="7353234" y="2559691"/>
            <a:ext cx="318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of sweep direction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06881-5B3F-C6F5-7142-07F4B4A95A94}"/>
              </a:ext>
            </a:extLst>
          </p:cNvPr>
          <p:cNvSpPr txBox="1"/>
          <p:nvPr/>
        </p:nvSpPr>
        <p:spPr>
          <a:xfrm>
            <a:off x="6887658" y="3096823"/>
            <a:ext cx="9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626F1A-E446-9605-1847-66EBD7B84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8969" y="3384104"/>
            <a:ext cx="3116901" cy="7264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F86CC1-590B-0ACA-302A-84C4AA40D1D3}"/>
              </a:ext>
            </a:extLst>
          </p:cNvPr>
          <p:cNvSpPr txBox="1"/>
          <p:nvPr/>
        </p:nvSpPr>
        <p:spPr>
          <a:xfrm>
            <a:off x="6887658" y="4213131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Effects p</a:t>
            </a:r>
            <a:r>
              <a:rPr lang="en-US" dirty="0"/>
              <a:t>resent in (+), cancel in (-)</a:t>
            </a:r>
          </a:p>
        </p:txBody>
      </p:sp>
    </p:spTree>
    <p:extLst>
      <p:ext uri="{BB962C8B-B14F-4D97-AF65-F5344CB8AC3E}">
        <p14:creationId xmlns:p14="http://schemas.microsoft.com/office/powerpoint/2010/main" val="2746508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5.6731"/>
  <p:tag name="OUTPUTTYPE" val="PNG"/>
  <p:tag name="IGUANATEXVERSION" val="160"/>
  <p:tag name="LATEXADDIN" val="\documentclass{article}&#10;\usepackage{braket}&#10;&#10;&#10;\usepackage{amsmath}&#10;\pagestyle{empty}&#10;\begin{document}&#10;&#10;$\hat{p} \ket{p} = p \ket{p}$&#10;&#10;&#10;\end{document}"/>
  <p:tag name="IGUANATEXSIZE" val="20"/>
  <p:tag name="IGUANATEXCURSOR" val="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385.4518"/>
  <p:tag name="OUTPUTTYPE" val="PNG"/>
  <p:tag name="IGUANATEXVERSION" val="160"/>
  <p:tag name="LATEXADDIN" val="\documentclass{article}&#10;\usepackage{amsmath}&#10;\pagestyle{empty}&#10;\begin{document}&#10;&#10;\begin{equation*}&#10;\tau_e \ll \frac{1}{\gamma}&#10;\end{equation*}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624.6719"/>
  <p:tag name="OUTPUTTYPE" val="PNG"/>
  <p:tag name="IGUANATEXVERSION" val="160"/>
  <p:tag name="LATEXADDIN" val="\documentclass{article}&#10;\usepackage{amsmath}&#10;\pagestyle{empty}&#10;\begin{document}&#10;&#10;\begin{equation*}&#10;\kappa \equiv \frac{\Omega_0^2}{\alpha} \geq 1&#10;\end{equation*}&#10;&#10;&#10;&#10;\end{document}"/>
  <p:tag name="IGUANATEXSIZE" val="20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205.099"/>
  <p:tag name="OUTPUTTYPE" val="PNG"/>
  <p:tag name="IGUANATEXVERSION" val="160"/>
  <p:tag name="LATEXADDIN" val="\documentclass{article}&#10;\usepackage{amsmath}&#10;\pagestyle{empty}&#10;\begin{document}&#10;&#10;\begin{equation*}&#10;P_a = 1 - \exp\left[ -\frac{\pi}{2} \frac{\Omega_0^2}{\alpha} \right]&#10;\end{equation*}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.2351"/>
  <p:tag name="OUTPUTTYPE" val="PNG"/>
  <p:tag name="IGUANATEXVERSION" val="160"/>
  <p:tag name="LATEXADDIN" val="\documentclass{article}&#10;\usepackage{amsmath}&#10;\usepackage{braket}&#10;\pagestyle{empty}&#10;\begin{document}&#10;&#10;$\ket{g}$&#10;&#10;&#10;\end{document}"/>
  <p:tag name="IGUANATEXSIZE" val="18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61.49228"/>
  <p:tag name="OUTPUTTYPE" val="PNG"/>
  <p:tag name="IGUANATEXVERSION" val="160"/>
  <p:tag name="LATEXADDIN" val="\documentclass{article}&#10;\usepackage{amsmath}&#10;\pagestyle{empty}&#10;\begin{document}&#10;&#10;&#10;$\kappa$&#10;&#10;\end{document}"/>
  <p:tag name="IGUANATEXSIZE" val="2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7.73905"/>
  <p:tag name="OUTPUTTYPE" val="PNG"/>
  <p:tag name="IGUANATEXVERSION" val="160"/>
  <p:tag name="LATEXADDIN" val="\documentclass{article}&#10;\usepackage{amsmath}&#10;\pagestyle{empty}&#10;\begin{document}&#10;&#10;$v_i$&#10;&#10;&#10;\end{document}"/>
  <p:tag name="IGUANATEXSIZE" val="18"/>
  <p:tag name="IGUANATEXCURSOR" val="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0.855"/>
  <p:tag name="OUTPUTTYPE" val="PNG"/>
  <p:tag name="IGUANATEXVERSION" val="160"/>
  <p:tag name="LATEXADDIN" val="\documentclass{article}&#10;\usepackage{amsmath}&#10;\pagestyle{empty}&#10;\begin{document}&#10;&#10;$\tau_\text{res} = 2(kv_i - 2 \omega_r)/\alpha$&#10;&#10;&#10;\end{document}"/>
  <p:tag name="IGUANATEXSIZE" val="20"/>
  <p:tag name="IGUANATEXCURSOR" val="12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791.901"/>
  <p:tag name="OUTPUTTYPE" val="PNG"/>
  <p:tag name="IGUANATEXVERSION" val="160"/>
  <p:tag name="LATEXADDIN" val="\documentclass{article}&#10;\usepackage{amsmath}&#10;\pagestyle{empty}&#10;\begin{document}&#10;&#10;$\tau_\text{jump} = 2\Omega_0/\alpha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620.1724"/>
  <p:tag name="OUTPUTTYPE" val="PNG"/>
  <p:tag name="IGUANATEXVERSION" val="160"/>
  <p:tag name="LATEXADDIN" val="\documentclass{article}&#10;\usepackage{amsmath}&#10;\pagestyle{empty}&#10;\begin{document}&#10;&#10;$\tau_\text{jump} &lt; \tau_\text{res}$&#10;&#10;&#10;\end{document}"/>
  <p:tag name="IGUANATEXSIZE" val="20"/>
  <p:tag name="IGUANATEXCURSOR" val="1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8.8826"/>
  <p:tag name="OUTPUTTYPE" val="PNG"/>
  <p:tag name="IGUANATEXVERSION" val="160"/>
  <p:tag name="LATEXADDIN" val="\documentclass{article}&#10;\usepackage{amsmath}&#10;\usepackage{physics}&#10;\usepackage{mathtools}&#10;\usepackage{xcolor}&#10;\pagestyle{empty}&#10;\begin{document}&#10;&#10;$\textcolor{blue}{\abs{\Omega_0} &lt; \abs{kv_i - 2\omega_r}}$&#10;&#10;&#10;\end{document}"/>
  <p:tag name="IGUANATEXSIZE" val="20"/>
  <p:tag name="IGUANATEXCURSOR" val="2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/>
  <p:tag name="IGUANATEXSIZE" val="20"/>
  <p:tag name="IGUANATEXCURSOR" val="2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21.7098"/>
  <p:tag name="OUTPUTTYPE" val="PNG"/>
  <p:tag name="IGUANATEXVERSION" val="160"/>
  <p:tag name="LATEXADDIN" val="\documentclass{article}&#10;\usepackage{amsmath}&#10;\pagestyle{empty}&#10;\begin{document}&#10;&#10;$\gamma \to 0$&#10;&#10;&#10;\end{document}"/>
  <p:tag name="IGUANATEXSIZE" val="24"/>
  <p:tag name="IGUANATEXCURSOR" val="9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21.7098"/>
  <p:tag name="OUTPUTTYPE" val="PNG"/>
  <p:tag name="IGUANATEXVERSION" val="160"/>
  <p:tag name="LATEXADDIN" val="\documentclass{article}&#10;\usepackage{amsmath}&#10;\pagestyle{empty}&#10;\begin{document}&#10;&#10;$\gamma \to 0$&#10;&#10;&#10;\end{document}"/>
  <p:tag name="IGUANATEXSIZE" val="24"/>
  <p:tag name="IGUANATEXCURSOR" val="9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/>
  <p:tag name="IGUANATEXSIZE" val="20"/>
  <p:tag name="IGUANATEXCURSOR" val="2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3.828"/>
  <p:tag name="OUTPUTTYPE" val="PNG"/>
  <p:tag name="IGUANATEXVERSION" val="160"/>
  <p:tag name="LATEXADDIN" val="\documentclass{article}&#10;\usepackage{amsmath}&#10;\pagestyle{empty}&#10;\usepackage{xcolor}&#10;\begin{document}&#10;&#10;\textcolor{red}{$(1)$ stimulated absorption}&#10;&#10;&#10;\end{document}"/>
  <p:tag name="IGUANATEXSIZE" val="20"/>
  <p:tag name="IGUANATEXCURSOR" val="8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093"/>
  <p:tag name="OUTPUTTYPE" val="PNG"/>
  <p:tag name="IGUANATEXVERSION" val="160"/>
  <p:tag name="LATEXADDIN" val="\documentclass{article}&#10;\usepackage{amsmath}&#10;\pagestyle{empty}&#10;\usepackage{xcolor}&#10;\begin{document}&#10;&#10;\textcolor{blue}{$(2)$ stimulated emission}&#10;&#10;&#10;&#10;\end{document}"/>
  <p:tag name="IGUANATEXSIZE" val="20"/>
  <p:tag name="IGUANATEXCURSOR" val="1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5.1781"/>
  <p:tag name="OUTPUTTYPE" val="PNG"/>
  <p:tag name="IGUANATEXVERSION" val="160"/>
  <p:tag name="LATEXADDIN" val="\documentclass{article}&#10;\usepackage{amsmath}&#10;\pagestyle{empty}&#10;\begin{document}&#10;&#10;$\alpha \equiv \Delta_s/T_s$&#10;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179.228"/>
  <p:tag name="OUTPUTTYPE" val="PNG"/>
  <p:tag name="IGUANATEXVERSION" val="160"/>
  <p:tag name="LATEXADDIN" val="\documentclass{article}&#10;\usepackage{amsmath}&#10;\pagestyle{empty}&#10;\begin{document}&#10;&#10;&#10;$k \approx \text{constant} \implies \omega_r = \hbar k^2/2m \text{ is fixed}$&#10;&#10;\end{document}"/>
  <p:tag name="IGUANATEXSIZE" val="20"/>
  <p:tag name="IGUANATEXCURSOR" val="1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5.23811"/>
  <p:tag name="OUTPUTTYPE" val="PNG"/>
  <p:tag name="IGUANATEXVERSION" val="160"/>
  <p:tag name="LATEXADDIN" val="\documentclass{article}&#10;\usepackage{amsmath}&#10;\pagestyle{empty}&#10;\begin{document}&#10;&#10;$\tau_e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8.429"/>
  <p:tag name="OUTPUTTYPE" val="PNG"/>
  <p:tag name="IGUANATEXVERSION" val="160"/>
  <p:tag name="LATEXADDIN" val="\documentclass{article}&#10;\usepackage{amsmath}&#10;\usepackage{physics}&#10;\pagestyle{empty}&#10;\begin{document}&#10;&#10;$\Delta_s &gt; 4\abs{kv}$&#10;&#10;&#10;\end{document}"/>
  <p:tag name="IGUANATEXSIZE" val="18"/>
  <p:tag name="IGUANATEXCURSOR" val="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</TotalTime>
  <Words>366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Laser Cooling by Sawtooth Wave Adiabatic Passage</vt:lpstr>
      <vt:lpstr>Laser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Huan Quang Bui</cp:lastModifiedBy>
  <cp:revision>182</cp:revision>
  <dcterms:created xsi:type="dcterms:W3CDTF">2022-08-14T20:33:16Z</dcterms:created>
  <dcterms:modified xsi:type="dcterms:W3CDTF">2022-08-25T05:56:55Z</dcterms:modified>
</cp:coreProperties>
</file>