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9" r:id="rId8"/>
    <p:sldId id="260" r:id="rId9"/>
    <p:sldId id="261" r:id="rId10"/>
    <p:sldId id="270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9999"/>
    <a:srgbClr val="00CC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70E5-73C9-4A70-BE51-B3C724AA8114}" v="131" dt="2022-08-14T20:38:3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23.xml"/><Relationship Id="rId7" Type="http://schemas.openxmlformats.org/officeDocument/2006/relationships/image" Target="../media/image4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26.xml"/><Relationship Id="rId7" Type="http://schemas.openxmlformats.org/officeDocument/2006/relationships/image" Target="../media/image4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27.xm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Laser Cooling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4000" dirty="0">
                <a:ea typeface="Calibri Light"/>
                <a:cs typeface="Calibri Light"/>
              </a:rPr>
              <a:t>by Sawtooth Wave Adiabatic Passage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Huan Bui</a:t>
            </a:r>
          </a:p>
          <a:p>
            <a:r>
              <a:rPr lang="en-US" dirty="0">
                <a:ea typeface="Calibri"/>
                <a:cs typeface="Calibri"/>
              </a:rPr>
              <a:t>ZGS – August 26</a:t>
            </a:r>
            <a:r>
              <a:rPr lang="en-US" baseline="30000" dirty="0">
                <a:ea typeface="Calibri"/>
                <a:cs typeface="Calibri"/>
              </a:rPr>
              <a:t>th</a:t>
            </a:r>
            <a:r>
              <a:rPr lang="en-US" dirty="0">
                <a:ea typeface="Calibri"/>
                <a:cs typeface="Calibri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358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28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 material</a:t>
            </a:r>
          </a:p>
        </p:txBody>
      </p:sp>
    </p:spTree>
    <p:extLst>
      <p:ext uri="{BB962C8B-B14F-4D97-AF65-F5344CB8AC3E}">
        <p14:creationId xmlns:p14="http://schemas.microsoft.com/office/powerpoint/2010/main" val="32977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5FB6B9F-1993-544F-1B2E-E65718DA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4" y="1251481"/>
            <a:ext cx="5478380" cy="4002523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 title="IguanaTex Bitmap Display">
            <a:extLst>
              <a:ext uri="{FF2B5EF4-FFF2-40B4-BE49-F238E27FC236}">
                <a16:creationId xmlns:a16="http://schemas.microsoft.com/office/drawing/2014/main" id="{65468DC4-2004-4910-0B83-7AA2143789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29" y="2394438"/>
            <a:ext cx="4361143" cy="557714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physics}&#10;\pagestyle{empty}&#10;\begin{document}&#10;&#10;$\{ \ket{g,p}, \ket{e,p-\hbar k}, \ket{g,p-2\hbar k}, \ket{e,p-3\hbar k} \}$&#10;&#10;&#10;\end{document}" title="IguanaTex Bitmap Display">
            <a:extLst>
              <a:ext uri="{FF2B5EF4-FFF2-40B4-BE49-F238E27FC236}">
                <a16:creationId xmlns:a16="http://schemas.microsoft.com/office/drawing/2014/main" id="{68C1C349-00D2-4B2F-A454-505E9D58D5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8" y="4508029"/>
            <a:ext cx="3663065" cy="19230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physics}&#10;&#10;\pagestyle{empty}&#10;\begin{document}&#10;&#10;$\abs{\delta(t)} \gg \abs{kv}$&#10;&#10;&#10;\end{document}" title="IguanaTex Bitmap Display">
            <a:extLst>
              <a:ext uri="{FF2B5EF4-FFF2-40B4-BE49-F238E27FC236}">
                <a16:creationId xmlns:a16="http://schemas.microsoft.com/office/drawing/2014/main" id="{78E898EA-D8D2-5069-4BBF-34D8178849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44" y="3981638"/>
            <a:ext cx="1298286" cy="254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4322B8-A921-7A6F-37BD-7E0A9083F16E}"/>
              </a:ext>
            </a:extLst>
          </p:cNvPr>
          <p:cNvSpPr txBox="1"/>
          <p:nvPr/>
        </p:nvSpPr>
        <p:spPr>
          <a:xfrm>
            <a:off x="1013469" y="3905849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detuning limit:</a:t>
            </a:r>
          </a:p>
        </p:txBody>
      </p:sp>
    </p:spTree>
    <p:extLst>
      <p:ext uri="{BB962C8B-B14F-4D97-AF65-F5344CB8AC3E}">
        <p14:creationId xmlns:p14="http://schemas.microsoft.com/office/powerpoint/2010/main" val="138925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77537" y="61558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6A9EEF4-813A-E070-A68E-27DCAB11C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8" y="1726415"/>
            <a:ext cx="5080307" cy="3717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3B0D4-3375-FE1F-3C6C-2F4E0F92FC5C}"/>
              </a:ext>
            </a:extLst>
          </p:cNvPr>
          <p:cNvSpPr txBox="1"/>
          <p:nvPr/>
        </p:nvSpPr>
        <p:spPr>
          <a:xfrm>
            <a:off x="850232" y="1541749"/>
            <a:ext cx="20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Coherent evolution: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5BD1E-8E70-8531-F721-8BEF62CD35BC}"/>
              </a:ext>
            </a:extLst>
          </p:cNvPr>
          <p:cNvSpPr txBox="1"/>
          <p:nvPr/>
        </p:nvSpPr>
        <p:spPr>
          <a:xfrm>
            <a:off x="850232" y="5246807"/>
            <a:ext cx="30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spontaneous emission:   </a:t>
            </a:r>
          </a:p>
        </p:txBody>
      </p:sp>
      <p:pic>
        <p:nvPicPr>
          <p:cNvPr id="12" name="Picture 11" descr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4744B2AC-9801-A001-B020-BDBCD4832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20" y="5218854"/>
            <a:ext cx="1689905" cy="55161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p_\text{rms} = \sqrt{\langle \hat{p}^2 \rangle}$&#10;&#10;&#10;\end{document}" title="IguanaTex Bitmap Display">
            <a:extLst>
              <a:ext uri="{FF2B5EF4-FFF2-40B4-BE49-F238E27FC236}">
                <a16:creationId xmlns:a16="http://schemas.microsoft.com/office/drawing/2014/main" id="{6A93F286-5134-B9AA-182E-4609079747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93" y="1607843"/>
            <a:ext cx="1504000" cy="30323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p_i \downarrow$&#10;&#10;&#10;\end{document}" title="IguanaTex Bitmap Display">
            <a:extLst>
              <a:ext uri="{FF2B5EF4-FFF2-40B4-BE49-F238E27FC236}">
                <a16:creationId xmlns:a16="http://schemas.microsoft.com/office/drawing/2014/main" id="{44D1E699-82C6-DC7C-0AFD-C83EE21413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2180683"/>
            <a:ext cx="414476" cy="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252580-F8B6-1598-ED3D-FCAA502CFA6F}"/>
              </a:ext>
            </a:extLst>
          </p:cNvPr>
          <p:cNvSpPr txBox="1"/>
          <p:nvPr/>
        </p:nvSpPr>
        <p:spPr>
          <a:xfrm>
            <a:off x="1719265" y="2124059"/>
            <a:ext cx="432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Doppler shift decreases </a:t>
            </a:r>
            <a:r>
              <a:rPr lang="en-US" dirty="0">
                <a:sym typeface="Wingdings" panose="05000000000000000000" pitchFamily="2" charset="2"/>
              </a:rPr>
              <a:t> pulse narrows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2C66A-ACB2-3D10-8461-6D50DA97A945}"/>
              </a:ext>
            </a:extLst>
          </p:cNvPr>
          <p:cNvSpPr txBox="1"/>
          <p:nvPr/>
        </p:nvSpPr>
        <p:spPr>
          <a:xfrm>
            <a:off x="1304789" y="2893476"/>
            <a:ext cx="564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force drives particle to zero velocity</a:t>
            </a:r>
          </a:p>
          <a:p>
            <a:r>
              <a:rPr lang="en-US" dirty="0">
                <a:sym typeface="Wingdings" panose="05000000000000000000" pitchFamily="2" charset="2"/>
              </a:rPr>
              <a:t>   unlike “slowing force” in e.g. chirped-frequency light</a:t>
            </a:r>
            <a:endParaRPr lang="en-US" dirty="0"/>
          </a:p>
        </p:txBody>
      </p:sp>
      <p:pic>
        <p:nvPicPr>
          <p:cNvPr id="29" name="Picture 28" descr="\documentclass{article}&#10;\usepackage{amsmath}&#10;\pagestyle{empty}&#10;\begin{document}&#10;&#10;$p_\text{rms, final} = \hbar k /\sqrt{2}$&#10;&#10;&#10;\end{document}" title="IguanaTex Bitmap Display">
            <a:extLst>
              <a:ext uri="{FF2B5EF4-FFF2-40B4-BE49-F238E27FC236}">
                <a16:creationId xmlns:a16="http://schemas.microsoft.com/office/drawing/2014/main" id="{B13FBD5E-E50E-55D0-C2FD-8E2AB39C57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4120714"/>
            <a:ext cx="2070857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39C-EDD8-E3AC-621E-F40BFAC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Laser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DE0-5032-9F00-0483-6B6C12F0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718884" y="1017991"/>
            <a:ext cx="2719137" cy="346509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360" y="1268403"/>
            <a:ext cx="2557430" cy="2043609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30" y="3617883"/>
            <a:ext cx="1438643" cy="292635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35" y="1643992"/>
            <a:ext cx="986695" cy="918859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8" y="1539911"/>
            <a:ext cx="3131187" cy="114645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4" y="1499806"/>
            <a:ext cx="3083631" cy="1170294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24604EA8-CFF7-D039-82A8-9B3967AB9B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55" y="651676"/>
            <a:ext cx="805230" cy="1006537"/>
          </a:xfrm>
          <a:prstGeom prst="rect">
            <a:avLst/>
          </a:prstGeom>
        </p:spPr>
      </p:pic>
      <p:pic>
        <p:nvPicPr>
          <p:cNvPr id="19" name="Picture 1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2F1A7A7-1A17-0EB2-CCEF-D7CFAC2676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3093124"/>
            <a:ext cx="4724918" cy="1259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  <p:pic>
        <p:nvPicPr>
          <p:cNvPr id="43" name="Picture 42" descr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 title="IguanaTex Bitmap Display">
            <a:extLst>
              <a:ext uri="{FF2B5EF4-FFF2-40B4-BE49-F238E27FC236}">
                <a16:creationId xmlns:a16="http://schemas.microsoft.com/office/drawing/2014/main" id="{8B0E1304-06A2-40F7-F91D-E17F0F0A8D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077651"/>
            <a:ext cx="6347178" cy="43238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 title="IguanaTex Bitmap Display">
            <a:extLst>
              <a:ext uri="{FF2B5EF4-FFF2-40B4-BE49-F238E27FC236}">
                <a16:creationId xmlns:a16="http://schemas.microsoft.com/office/drawing/2014/main" id="{B59077E7-9FAD-A306-A79A-180DF66F88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766351"/>
            <a:ext cx="6347176" cy="43238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begin{document}&#10;&#10;\textcolor{red}{$(1)$ stimulated absorption}&#10;&#10;&#10;\end{document}" title="IguanaTex Bitmap Display">
            <a:extLst>
              <a:ext uri="{FF2B5EF4-FFF2-40B4-BE49-F238E27FC236}">
                <a16:creationId xmlns:a16="http://schemas.microsoft.com/office/drawing/2014/main" id="{1488AC28-A2BE-59F2-3166-359D2C8AA6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338809"/>
            <a:ext cx="2791619" cy="254476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begin{document}&#10;&#10;\textcolor{blue}{$(2)$ stimulated emission}&#10;&#10;&#10;&#10;\end{document}" title="IguanaTex Bitmap Display">
            <a:extLst>
              <a:ext uri="{FF2B5EF4-FFF2-40B4-BE49-F238E27FC236}">
                <a16:creationId xmlns:a16="http://schemas.microsoft.com/office/drawing/2014/main" id="{7C7EC4E1-24E5-360C-D212-45A424CA08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766351"/>
            <a:ext cx="2552381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4" y="5538436"/>
            <a:ext cx="1168762" cy="25447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k \approx \text{constant} \implies \omega_r = \hbar k^2/2m \text{ is fixed}$&#10;&#10;\end{document}" title="IguanaTex Bitmap Display">
            <a:extLst>
              <a:ext uri="{FF2B5EF4-FFF2-40B4-BE49-F238E27FC236}">
                <a16:creationId xmlns:a16="http://schemas.microsoft.com/office/drawing/2014/main" id="{BD02E129-8389-B0D2-D8D0-A3B735672C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1" y="4578243"/>
            <a:ext cx="4428192" cy="272762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tau_e$&#10;&#10;&#10;\end{document}" title="IguanaTex Bitmap Display">
            <a:extLst>
              <a:ext uri="{FF2B5EF4-FFF2-40B4-BE49-F238E27FC236}">
                <a16:creationId xmlns:a16="http://schemas.microsoft.com/office/drawing/2014/main" id="{B98C7801-C309-CB6D-538D-C4F0EFCF67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21" y="2949858"/>
            <a:ext cx="193524" cy="14933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48192"/>
            <a:ext cx="1039543" cy="2290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begin{equation*}&#10;\tau_e \ll \frac{1}{\gamma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5A1BC5-2EC0-9815-D4CA-A6B6B9FDB0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88" y="2717645"/>
            <a:ext cx="783238" cy="568381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begin{equation*}&#10;\kappa \equiv \frac{\Omega_0^2}{\alpha} \geq 1&#10;\end{equation*}&#10;&#10;&#10;&#10;\end{document}" title="IguanaTex Bitmap Display">
            <a:extLst>
              <a:ext uri="{FF2B5EF4-FFF2-40B4-BE49-F238E27FC236}">
                <a16:creationId xmlns:a16="http://schemas.microsoft.com/office/drawing/2014/main" id="{8647E753-7D38-A708-5D54-7A2405CB62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72" y="3760536"/>
            <a:ext cx="1269333" cy="557714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01" y="5347378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56752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826902"/>
            <a:ext cx="218057" cy="2290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9C2670-8A24-3876-82BB-5EE8007A35C1}"/>
              </a:ext>
            </a:extLst>
          </p:cNvPr>
          <p:cNvSpPr txBox="1"/>
          <p:nvPr/>
        </p:nvSpPr>
        <p:spPr>
          <a:xfrm>
            <a:off x="6325407" y="2805265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decay probability during    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9572-EB52-EBB7-5DAB-49CD49EFD0EC}"/>
              </a:ext>
            </a:extLst>
          </p:cNvPr>
          <p:cNvSpPr txBox="1"/>
          <p:nvPr/>
        </p:nvSpPr>
        <p:spPr>
          <a:xfrm>
            <a:off x="6325407" y="3877587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adiabatic transition probability:</a:t>
            </a:r>
          </a:p>
        </p:txBody>
      </p:sp>
      <p:pic>
        <p:nvPicPr>
          <p:cNvPr id="52" name="Picture 51" descr="\documentclass{article}&#10;\usepackage{amsmath}&#10;\pagestyle{empty}&#10;\begin{document}&#10;&#10;&#10;$\kappa$&#10;&#10;\end{document}" title="IguanaTex Bitmap Display">
            <a:extLst>
              <a:ext uri="{FF2B5EF4-FFF2-40B4-BE49-F238E27FC236}">
                <a16:creationId xmlns:a16="http://schemas.microsoft.com/office/drawing/2014/main" id="{8A883C8F-83DE-0BA2-C83D-C5E6909EA26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48" y="5084881"/>
            <a:ext cx="124952" cy="115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48F2348-9C2B-08CC-F0FC-D38C06450020}"/>
              </a:ext>
            </a:extLst>
          </p:cNvPr>
          <p:cNvSpPr txBox="1"/>
          <p:nvPr/>
        </p:nvSpPr>
        <p:spPr>
          <a:xfrm>
            <a:off x="7580301" y="494774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adiabaticity parameter</a:t>
            </a:r>
          </a:p>
        </p:txBody>
      </p:sp>
    </p:spTree>
    <p:extLst>
      <p:ext uri="{BB962C8B-B14F-4D97-AF65-F5344CB8AC3E}">
        <p14:creationId xmlns:p14="http://schemas.microsoft.com/office/powerpoint/2010/main" val="21651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37DD-CCCA-F112-90B3-580513AD417F}"/>
              </a:ext>
            </a:extLst>
          </p:cNvPr>
          <p:cNvSpPr txBox="1"/>
          <p:nvPr/>
        </p:nvSpPr>
        <p:spPr>
          <a:xfrm>
            <a:off x="685558" y="1170676"/>
            <a:ext cx="62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interacts sequentially with one wave and then the other</a:t>
            </a:r>
          </a:p>
        </p:txBody>
      </p:sp>
      <p:pic>
        <p:nvPicPr>
          <p:cNvPr id="5" name="Picture 4" descr="\documentclass{article}&#10;\usepackage{amsmath}&#10;\pagestyle{empty}&#10;\begin{document}&#10;&#10;$v_i$&#10;&#10;&#10;\end{document}" title="IguanaTex Bitmap Display">
            <a:extLst>
              <a:ext uri="{FF2B5EF4-FFF2-40B4-BE49-F238E27FC236}">
                <a16:creationId xmlns:a16="http://schemas.microsoft.com/office/drawing/2014/main" id="{2D4517AD-8CF1-01B4-832D-2AAB37AB3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78" y="1312868"/>
            <a:ext cx="194230" cy="16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017FE-EE92-7D6F-322B-5475BA403AF3}"/>
              </a:ext>
            </a:extLst>
          </p:cNvPr>
          <p:cNvSpPr txBox="1"/>
          <p:nvPr/>
        </p:nvSpPr>
        <p:spPr>
          <a:xfrm>
            <a:off x="6725251" y="1170676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sufficiently large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28F60D-9F0A-E935-F24A-0F325EA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8" y="1622784"/>
            <a:ext cx="4963605" cy="342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F28F0-38CB-2B83-E1A5-48B00DABD485}"/>
              </a:ext>
            </a:extLst>
          </p:cNvPr>
          <p:cNvSpPr txBox="1"/>
          <p:nvPr/>
        </p:nvSpPr>
        <p:spPr>
          <a:xfrm>
            <a:off x="1920806" y="5178782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adiabatic:</a:t>
            </a:r>
          </a:p>
        </p:txBody>
      </p:sp>
      <p:pic>
        <p:nvPicPr>
          <p:cNvPr id="11" name="Picture 10" descr="\documentclass{article}&#10;\usepackage{amsmath}&#10;\pagestyle{empty}&#10;\begin{document}&#10;&#10;$\tau_\text{res} = 2(kv_i - 2 \omega_r)/\alpha$&#10;&#10;&#10;\end{document}" title="IguanaTex Bitmap Display">
            <a:extLst>
              <a:ext uri="{FF2B5EF4-FFF2-40B4-BE49-F238E27FC236}">
                <a16:creationId xmlns:a16="http://schemas.microsoft.com/office/drawing/2014/main" id="{DD5C232F-4254-5A4C-726B-C63AF10D69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5634073"/>
            <a:ext cx="2358857" cy="254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tau_\text{jump} = 2\Omega_0/\alpha$&#10;&#10;&#10;\end{document}" title="IguanaTex Bitmap Display">
            <a:extLst>
              <a:ext uri="{FF2B5EF4-FFF2-40B4-BE49-F238E27FC236}">
                <a16:creationId xmlns:a16="http://schemas.microsoft.com/office/drawing/2014/main" id="{40D2A456-9F9F-31F0-DD6D-89B55B7F44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6143155"/>
            <a:ext cx="1609143" cy="265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D90F0E-44F8-B703-74AE-3EF259E43227}"/>
              </a:ext>
            </a:extLst>
          </p:cNvPr>
          <p:cNvSpPr txBox="1"/>
          <p:nvPr/>
        </p:nvSpPr>
        <p:spPr>
          <a:xfrm>
            <a:off x="5264830" y="5178782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</a:t>
            </a:r>
          </a:p>
        </p:txBody>
      </p:sp>
      <p:pic>
        <p:nvPicPr>
          <p:cNvPr id="16" name="Picture 15" descr="\documentclass{article}&#10;\usepackage{amsmath}&#10;\pagestyle{empty}&#10;\begin{document}&#10;&#10;$\tau_\text{jump} &lt; \tau_\text{res}$&#10;&#10;&#10;\end{document}" title="IguanaTex Bitmap Display">
            <a:extLst>
              <a:ext uri="{FF2B5EF4-FFF2-40B4-BE49-F238E27FC236}">
                <a16:creationId xmlns:a16="http://schemas.microsoft.com/office/drawing/2014/main" id="{A1DF7D24-9292-6CA5-A46F-FA33F17C2F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91" y="5289627"/>
            <a:ext cx="1260190" cy="21181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physics}&#10;\usepackage{mathtools}&#10;\usepackage{xcolor}&#10;\pagestyle{empty}&#10;\begin{document}&#10;&#10;$\textcolor{blue}{\abs{\Omega_0} &lt; \abs{kv_i - 2\omega_r}}$&#10;&#10;&#10;\end{document}" title="IguanaTex Bitmap Display">
            <a:extLst>
              <a:ext uri="{FF2B5EF4-FFF2-40B4-BE49-F238E27FC236}">
                <a16:creationId xmlns:a16="http://schemas.microsoft.com/office/drawing/2014/main" id="{32770B14-57D5-F247-A98D-114BEBA542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72" y="5758742"/>
            <a:ext cx="1907809" cy="25447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E4070B-09A7-A7F2-9D02-83DF8A462E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69" y="1578943"/>
            <a:ext cx="4804840" cy="351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16010-6B1A-FE8B-CE8D-1A223FF21C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746" y="2040858"/>
            <a:ext cx="21907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4275A-BC53-9192-F706-2144CE38F5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28" y="3300794"/>
            <a:ext cx="3619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33951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 forces: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44FF13-11A1-1A88-B532-BEB60DE5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020" y="1339517"/>
            <a:ext cx="3220113" cy="369332"/>
          </a:xfrm>
          <a:prstGeom prst="rect">
            <a:avLst/>
          </a:prstGeom>
        </p:spPr>
      </p:pic>
      <p:pic>
        <p:nvPicPr>
          <p:cNvPr id="11" name="Picture 10" descr="Chart, diagram, histogram&#10;&#10;Description automatically generated">
            <a:extLst>
              <a:ext uri="{FF2B5EF4-FFF2-40B4-BE49-F238E27FC236}">
                <a16:creationId xmlns:a16="http://schemas.microsoft.com/office/drawing/2014/main" id="{C83A3F41-EB86-A21D-234E-43356310D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27" y="3083072"/>
            <a:ext cx="4542788" cy="290705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82B5EB2-E6D6-E72A-CCB8-E8C872B73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93" y="3114755"/>
            <a:ext cx="4586308" cy="2907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7C2EFF-6A20-C5CB-8E6D-2FA3DD2127CF}"/>
              </a:ext>
            </a:extLst>
          </p:cNvPr>
          <p:cNvSpPr txBox="1"/>
          <p:nvPr/>
        </p:nvSpPr>
        <p:spPr>
          <a:xfrm>
            <a:off x="1243263" y="1973643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velocity regimes: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E5D29C-ACC9-009B-37BD-CC8585338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919" y="1987162"/>
            <a:ext cx="923626" cy="4271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1D3582-F6B5-D88D-CA36-76BE7EAA7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5807" y="1987162"/>
            <a:ext cx="1547073" cy="42717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387799A-33BE-D15A-45CF-1686276FD0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647" y="2112884"/>
            <a:ext cx="981353" cy="207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2E585C-7D57-3693-4E9D-4B88417060EB}"/>
              </a:ext>
            </a:extLst>
          </p:cNvPr>
          <p:cNvSpPr txBox="1"/>
          <p:nvPr/>
        </p:nvSpPr>
        <p:spPr>
          <a:xfrm>
            <a:off x="349467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C95E4-20BE-2896-AA07-71DD1B460A23}"/>
              </a:ext>
            </a:extLst>
          </p:cNvPr>
          <p:cNvSpPr txBox="1"/>
          <p:nvPr/>
        </p:nvSpPr>
        <p:spPr>
          <a:xfrm>
            <a:off x="535295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57F6F-C013-4886-0F5A-27FE77A896B4}"/>
              </a:ext>
            </a:extLst>
          </p:cNvPr>
          <p:cNvSpPr txBox="1"/>
          <p:nvPr/>
        </p:nvSpPr>
        <p:spPr>
          <a:xfrm>
            <a:off x="7866897" y="20160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F9684-67F1-DF08-98E5-5731392D3758}"/>
              </a:ext>
            </a:extLst>
          </p:cNvPr>
          <p:cNvSpPr txBox="1"/>
          <p:nvPr/>
        </p:nvSpPr>
        <p:spPr>
          <a:xfrm>
            <a:off x="3451933" y="2497072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no interaction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EE126-2077-15B4-3C2A-9C5BC34BC314}"/>
              </a:ext>
            </a:extLst>
          </p:cNvPr>
          <p:cNvSpPr txBox="1"/>
          <p:nvPr/>
        </p:nvSpPr>
        <p:spPr>
          <a:xfrm>
            <a:off x="5673568" y="2497072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high-v regime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D402E-8F08-DCC6-0D8A-41B54DC074C7}"/>
              </a:ext>
            </a:extLst>
          </p:cNvPr>
          <p:cNvSpPr txBox="1"/>
          <p:nvPr/>
        </p:nvSpPr>
        <p:spPr>
          <a:xfrm>
            <a:off x="7773042" y="2492729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complicated…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F63F4-D508-CBA0-2E69-8681EAD038D3}"/>
              </a:ext>
            </a:extLst>
          </p:cNvPr>
          <p:cNvSpPr txBox="1"/>
          <p:nvPr/>
        </p:nvSpPr>
        <p:spPr>
          <a:xfrm>
            <a:off x="379485" y="4830532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adiabatic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D96B5-39E0-6EC6-4706-0CAEC821DC10}"/>
              </a:ext>
            </a:extLst>
          </p:cNvPr>
          <p:cNvSpPr txBox="1"/>
          <p:nvPr/>
        </p:nvSpPr>
        <p:spPr>
          <a:xfrm>
            <a:off x="453360" y="3530009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diabatic</a:t>
            </a:r>
          </a:p>
        </p:txBody>
      </p:sp>
    </p:spTree>
    <p:extLst>
      <p:ext uri="{BB962C8B-B14F-4D97-AF65-F5344CB8AC3E}">
        <p14:creationId xmlns:p14="http://schemas.microsoft.com/office/powerpoint/2010/main" val="29091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483895"/>
            <a:ext cx="23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dissipation:</a:t>
            </a:r>
          </a:p>
        </p:txBody>
      </p:sp>
    </p:spTree>
    <p:extLst>
      <p:ext uri="{BB962C8B-B14F-4D97-AF65-F5344CB8AC3E}">
        <p14:creationId xmlns:p14="http://schemas.microsoft.com/office/powerpoint/2010/main" val="88927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8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B60FC13-57E6-93C1-2D87-44B6BC93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37" y="1653561"/>
            <a:ext cx="5545693" cy="392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3718AD-1688-5DD0-465B-CE1D366E5711}"/>
              </a:ext>
            </a:extLst>
          </p:cNvPr>
          <p:cNvSpPr txBox="1"/>
          <p:nvPr/>
        </p:nvSpPr>
        <p:spPr>
          <a:xfrm>
            <a:off x="3806524" y="5646820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Reduced conservative force </a:t>
            </a:r>
          </a:p>
          <a:p>
            <a:r>
              <a:rPr lang="en-US" sz="1000" dirty="0"/>
              <a:t>+ high excited state fraction </a:t>
            </a:r>
            <a:r>
              <a:rPr lang="en-US" sz="1000" dirty="0">
                <a:sym typeface="Wingdings" panose="05000000000000000000" pitchFamily="2" charset="2"/>
              </a:rPr>
              <a:t> more diffusion due to </a:t>
            </a:r>
            <a:r>
              <a:rPr lang="en-US" sz="1000" dirty="0" err="1">
                <a:sym typeface="Wingdings" panose="05000000000000000000" pitchFamily="2" charset="2"/>
              </a:rPr>
              <a:t>spon</a:t>
            </a:r>
            <a:r>
              <a:rPr lang="en-US" sz="1000" dirty="0">
                <a:sym typeface="Wingdings" panose="05000000000000000000" pitchFamily="2" charset="2"/>
              </a:rPr>
              <a:t>. emission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C8FB5-B19C-0A42-3102-71D698478AD9}"/>
              </a:ext>
            </a:extLst>
          </p:cNvPr>
          <p:cNvSpPr txBox="1"/>
          <p:nvPr/>
        </p:nvSpPr>
        <p:spPr>
          <a:xfrm>
            <a:off x="8082783" y="5646820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Decreased time ordering between</a:t>
            </a:r>
          </a:p>
          <a:p>
            <a:r>
              <a:rPr lang="en-US" sz="1000" dirty="0"/>
              <a:t>Adiabatic transfers </a:t>
            </a:r>
            <a:r>
              <a:rPr lang="en-US" sz="1000" dirty="0">
                <a:sym typeface="Wingdings" panose="05000000000000000000" pitchFamily="2" charset="2"/>
              </a:rPr>
              <a:t> particles spend more time in the excited state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5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8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Cooling efficiency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FC484D-CFC2-FCFB-7117-7B84254C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48" y="1153847"/>
            <a:ext cx="4816353" cy="3450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2A8E-1856-A04F-CDAE-FD122D7A0D24}"/>
              </a:ext>
            </a:extLst>
          </p:cNvPr>
          <p:cNvSpPr txBox="1"/>
          <p:nvPr/>
        </p:nvSpPr>
        <p:spPr>
          <a:xfrm>
            <a:off x="952500" y="1524000"/>
            <a:ext cx="493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efficiency ≡ energy removed per scattering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1B047-1ACD-625C-41AC-A03BF7A4893B}"/>
              </a:ext>
            </a:extLst>
          </p:cNvPr>
          <p:cNvSpPr txBox="1"/>
          <p:nvPr/>
        </p:nvSpPr>
        <p:spPr>
          <a:xfrm>
            <a:off x="952500" y="2782669"/>
            <a:ext cx="5018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Many fewer scatterings required than Doppler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SWAP is well-suited to cooling e.g. particles that </a:t>
            </a:r>
          </a:p>
          <a:p>
            <a:r>
              <a:rPr lang="en-US" dirty="0">
                <a:sym typeface="Wingdings" panose="05000000000000000000" pitchFamily="2" charset="2"/>
              </a:rPr>
              <a:t>     lack closed cycling transitions</a:t>
            </a:r>
          </a:p>
        </p:txBody>
      </p:sp>
    </p:spTree>
    <p:extLst>
      <p:ext uri="{BB962C8B-B14F-4D97-AF65-F5344CB8AC3E}">
        <p14:creationId xmlns:p14="http://schemas.microsoft.com/office/powerpoint/2010/main" val="118435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85.4518"/>
  <p:tag name="OUTPUTTYPE" val="PNG"/>
  <p:tag name="IGUANATEXVERSION" val="160"/>
  <p:tag name="LATEXADDIN" val="\documentclass{article}&#10;\usepackage{amsmath}&#10;\pagestyle{empty}&#10;\begin{document}&#10;&#10;\begin{equation*}&#10;\tau_e \ll \frac{1}{\gamma}&#10;\end{equation*}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624.6719"/>
  <p:tag name="OUTPUTTYPE" val="PNG"/>
  <p:tag name="IGUANATEXVERSION" val="160"/>
  <p:tag name="LATEXADDIN" val="\documentclass{article}&#10;\usepackage{amsmath}&#10;\pagestyle{empty}&#10;\begin{document}&#10;&#10;\begin{equation*}&#10;\kappa \equiv \frac{\Omega_0^2}{\alpha} \geq 1&#10;\end{equation*}&#10;&#10;&#10;&#10;\end{document}"/>
  <p:tag name="IGUANATEXSIZE" val="20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1.49228"/>
  <p:tag name="OUTPUTTYPE" val="PNG"/>
  <p:tag name="IGUANATEXVERSION" val="160"/>
  <p:tag name="LATEXADDIN" val="\documentclass{article}&#10;\usepackage{amsmath}&#10;\pagestyle{empty}&#10;\begin{document}&#10;&#10;&#10;$\kappa$&#10;&#10;\end{document}"/>
  <p:tag name="IGUANATEXSIZE" val="2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7.73905"/>
  <p:tag name="OUTPUTTYPE" val="PNG"/>
  <p:tag name="IGUANATEXVERSION" val="160"/>
  <p:tag name="LATEXADDIN" val="\documentclass{article}&#10;\usepackage{amsmath}&#10;\pagestyle{empty}&#10;\begin{document}&#10;&#10;$v_i$&#10;&#10;&#10;\end{document}"/>
  <p:tag name="IGUANATEXSIZE" val="18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0.855"/>
  <p:tag name="OUTPUTTYPE" val="PNG"/>
  <p:tag name="IGUANATEXVERSION" val="160"/>
  <p:tag name="LATEXADDIN" val="\documentclass{article}&#10;\usepackage{amsmath}&#10;\pagestyle{empty}&#10;\begin{document}&#10;&#10;$\tau_\text{res} = 2(kv_i - 2 \omega_r)/\alpha$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791.901"/>
  <p:tag name="OUTPUTTYPE" val="PNG"/>
  <p:tag name="IGUANATEXVERSION" val="160"/>
  <p:tag name="LATEXADDIN" val="\documentclass{article}&#10;\usepackage{amsmath}&#10;\pagestyle{empty}&#10;\begin{document}&#10;&#10;$\tau_\text{jump} = 2\Omega_0/\alpha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20.1724"/>
  <p:tag name="OUTPUTTYPE" val="PNG"/>
  <p:tag name="IGUANATEXVERSION" val="160"/>
  <p:tag name="LATEXADDIN" val="\documentclass{article}&#10;\usepackage{amsmath}&#10;\pagestyle{empty}&#10;\begin{document}&#10;&#10;$\tau_\text{jump} &lt; \tau_\text{res}$&#10;&#10;&#10;\end{document}"/>
  <p:tag name="IGUANATEXSIZE" val="20"/>
  <p:tag name="IGUANATEXCURSOR" val="1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8.8826"/>
  <p:tag name="OUTPUTTYPE" val="PNG"/>
  <p:tag name="IGUANATEXVERSION" val="160"/>
  <p:tag name="LATEXADDIN" val="\documentclass{article}&#10;\usepackage{amsmath}&#10;\usepackage{physics}&#10;\usepackage{mathtools}&#10;\usepackage{xcolor}&#10;\pagestyle{empty}&#10;\begin{document}&#10;&#10;$\textcolor{blue}{\abs{\Omega_0} &lt; \abs{kv_i - 2\omega_r}}$&#10;&#10;&#10;\end{document}"/>
  <p:tag name="IGUANATEXSIZE" val="20"/>
  <p:tag name="IGUANATEXCURSOR" val="2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146.232"/>
  <p:tag name="OUTPUTTYPE" val="PNG"/>
  <p:tag name="IGUANATEXVERSION" val="160"/>
  <p:tag name="LATEXADDIN" val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/>
  <p:tag name="IGUANATEXSIZE" val="20"/>
  <p:tag name="IGUANATEXCURSOR" val="2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5.452"/>
  <p:tag name="OUTPUTTYPE" val="PNG"/>
  <p:tag name="IGUANATEXVERSION" val="160"/>
  <p:tag name="LATEXADDIN" val="\documentclass{article}&#10;\usepackage{amsmath}&#10;\usepackage{physics}&#10;\pagestyle{empty}&#10;\begin{document}&#10;&#10;$\{ \ket{g,p}, \ket{e,p-\hbar k}, \ket{g,p-2\hbar k}, \ket{e,p-3\hbar k} \}$&#10;&#10;&#10;\end{document}"/>
  <p:tag name="IGUANATEXSIZE" val="20"/>
  <p:tag name="IGUANATEXCURSOR" val="1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8.9202"/>
  <p:tag name="OUTPUTTYPE" val="PNG"/>
  <p:tag name="IGUANATEXVERSION" val="160"/>
  <p:tag name="LATEXADDIN" val="\documentclass{article}&#10;\usepackage{amsmath}&#10;\usepackage{physics}&#10;&#10;\pagestyle{empty}&#10;\begin{document}&#10;&#10;$\abs{\delta(t)} \gg \abs{kv}$&#10;&#10;&#10;\end{document}"/>
  <p:tag name="IGUANATEXSIZE" val="20"/>
  <p:tag name="IGUANATEXCURSOR" val="1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.4661"/>
  <p:tag name="ORIGINALWIDTH" val="831.6461"/>
  <p:tag name="OUTPUTTYPE" val="PNG"/>
  <p:tag name="IGUANATEXVERSION" val="160"/>
  <p:tag name="LATEXADDIN" val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/>
  <p:tag name="IGUANATEXSIZE" val="20"/>
  <p:tag name="IGUANATEXCURSOR" val="2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40.1575"/>
  <p:tag name="OUTPUTTYPE" val="PNG"/>
  <p:tag name="IGUANATEXVERSION" val="160"/>
  <p:tag name="LATEXADDIN" val="\documentclass{article}&#10;\usepackage{amsmath}&#10;\pagestyle{empty}&#10;\begin{document}&#10;&#10;$p_\text{rms} = \sqrt{\langle \hat{p}^2 \rangle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03.9745"/>
  <p:tag name="OUTPUTTYPE" val="PNG"/>
  <p:tag name="IGUANATEXVERSION" val="160"/>
  <p:tag name="LATEXADDIN" val="\documentclass{article}&#10;\usepackage{amsmath}&#10;\pagestyle{empty}&#10;\begin{document}&#10;&#10;$p_i \downarrow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019.123"/>
  <p:tag name="OUTPUTTYPE" val="PNG"/>
  <p:tag name="IGUANATEXVERSION" val="160"/>
  <p:tag name="LATEXADDIN" val="\documentclass{article}&#10;\usepackage{amsmath}&#10;\pagestyle{empty}&#10;\begin{document}&#10;&#10;$p_\text{rms, final} = \hbar k /\sqrt{2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/>
  <p:tag name="IGUANATEXSIZE" val="20"/>
  <p:tag name="IGUANATEXCURSOR" val="2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3.828"/>
  <p:tag name="OUTPUTTYPE" val="PNG"/>
  <p:tag name="IGUANATEXVERSION" val="160"/>
  <p:tag name="LATEXADDIN" val="\documentclass{article}&#10;\usepackage{amsmath}&#10;\pagestyle{empty}&#10;\usepackage{xcolor}&#10;\begin{document}&#10;&#10;\textcolor{red}{$(1)$ stimulated absorption}&#10;&#10;&#10;\end{document}"/>
  <p:tag name="IGUANATEXSIZE" val="20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093"/>
  <p:tag name="OUTPUTTYPE" val="PNG"/>
  <p:tag name="IGUANATEXVERSION" val="160"/>
  <p:tag name="LATEXADDIN" val="\documentclass{article}&#10;\usepackage{amsmath}&#10;\pagestyle{empty}&#10;\usepackage{xcolor}&#10;\begin{document}&#10;&#10;\textcolor{blue}{$(2)$ stimulated emission}&#10;&#10;&#10;&#10;\end{document}"/>
  <p:tag name="IGUANATEXSIZE" val="20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79.228"/>
  <p:tag name="OUTPUTTYPE" val="PNG"/>
  <p:tag name="IGUANATEXVERSION" val="160"/>
  <p:tag name="LATEXADDIN" val="\documentclass{article}&#10;\usepackage{amsmath}&#10;\pagestyle{empty}&#10;\begin{document}&#10;&#10;&#10;$k \approx \text{constant} \implies \omega_r = \hbar k^2/2m \text{ is fixed}$&#10;&#10;\end{document}"/>
  <p:tag name="IGUANATEXSIZE" val="20"/>
  <p:tag name="IGUANATEXCURSOR" val="1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5.23811"/>
  <p:tag name="OUTPUTTYPE" val="PNG"/>
  <p:tag name="IGUANATEXVERSION" val="160"/>
  <p:tag name="LATEXADDIN" val="\documentclass{article}&#10;\usepackage{amsmath}&#10;\pagestyle{empty}&#10;\begin{document}&#10;&#10;$\tau_e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206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Laser Cooling by Sawtooth Wave Adiabatic Passage</vt:lpstr>
      <vt:lpstr>Laser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Huan Quang Bui</cp:lastModifiedBy>
  <cp:revision>59</cp:revision>
  <dcterms:created xsi:type="dcterms:W3CDTF">2022-08-14T20:33:16Z</dcterms:created>
  <dcterms:modified xsi:type="dcterms:W3CDTF">2022-08-22T05:11:50Z</dcterms:modified>
</cp:coreProperties>
</file>