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  <p:sldId id="257" r:id="rId7"/>
    <p:sldId id="258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B7D0B-5473-6C7D-B856-D70BBAED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198F9-A1E0-4E59-C133-F2307282C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50128-8467-8A97-E2FF-8822A457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F098-0E14-48EF-A76D-F0BFF16B703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067B4-228E-F480-69C8-0CE6A84E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6001E-8F20-BAA9-261C-894D763C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4422-EEF1-4050-A1E0-6BAC68066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9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58BF-A517-266F-ED43-EE329652D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AD1E3-C99D-6E6C-6EA0-14F5977B5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03D2D-089C-B6F5-8F80-9D638B8D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F098-0E14-48EF-A76D-F0BFF16B703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E848C-4A94-1C52-AC2A-A57843FC8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6B827-E956-3D6E-0B99-B51BDE25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4422-EEF1-4050-A1E0-6BAC68066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7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CDCE8-C5CA-C64D-8CED-E24F89E43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46E91-9390-6A41-3C22-4C1C273AB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FEBB0-E00E-CD32-AC0F-4FCB5CEE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F098-0E14-48EF-A76D-F0BFF16B703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EBBE1-1F08-5688-21EA-C998416C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57266-8432-234C-CA31-D9A0EFAB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4422-EEF1-4050-A1E0-6BAC68066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7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3171-70F8-6B86-385F-88639C57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CE79C-84FB-8CAD-6721-B077AAA2A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D1B33-938E-EC50-15C7-0933F933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F098-0E14-48EF-A76D-F0BFF16B703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35FF6-1B8D-EF24-3284-60C217C4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A0795-E460-2128-9DAC-C7F1AC44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4422-EEF1-4050-A1E0-6BAC68066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8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E375-08EA-AD56-80A4-32E3984C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75161-2ABA-3A26-2F51-EED1C89AE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2066C-FCB6-F1D0-743C-37744A78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F098-0E14-48EF-A76D-F0BFF16B703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3195A-BC6B-0E64-0A63-F173E85C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92931-CD32-B99E-EA02-20630E63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4422-EEF1-4050-A1E0-6BAC68066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2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5D914-6EF1-C22B-594E-BDB700E5F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547A3-6DA5-6916-825D-0C7667A35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64B36-E2BD-B123-1D24-E482B83D4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375DF-0C84-5D51-6E3A-64B12B3B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F098-0E14-48EF-A76D-F0BFF16B703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EABDD-967B-F0DC-FCD0-FFECAEAE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48F1B-3E39-3E2D-F2B6-C6A77EC8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4422-EEF1-4050-A1E0-6BAC68066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0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F7C0-D37A-4413-E4C5-60208A932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3C2D6-224A-8341-9419-8CFFA8309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17E44-44DA-D799-41AB-7A50D5000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70D1E-5E0F-BD83-5048-5321DE0D9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55871-8BF3-1E09-DE87-C2A37BE40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D14AE3-6670-FEFD-BF2F-940059B6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F098-0E14-48EF-A76D-F0BFF16B703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7ECAC0-D773-4379-CC02-4DCD78A0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5C9D45-05C7-7B77-5F29-A8263BA4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4422-EEF1-4050-A1E0-6BAC68066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6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91E31-CFF0-9EA1-4235-98D51625F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1FC64-7F3D-4402-7455-90BA11B64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F098-0E14-48EF-A76D-F0BFF16B703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FEFAD-B172-6D44-00B5-A1243341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C5A04-F1B6-AF9C-CD21-7F582447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4422-EEF1-4050-A1E0-6BAC68066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7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F625F-7D5F-6107-58A5-2B684309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F098-0E14-48EF-A76D-F0BFF16B703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9E377-29F9-6EC6-7233-68D63C8D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04A36-BEAA-6FF5-28B1-A00E50CE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4422-EEF1-4050-A1E0-6BAC68066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6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30B37-768F-1DFE-ACDE-8A14BD28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A0A4E-30A9-DAD7-D080-4328D8FAC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F6E30-BAD9-8D47-18F1-E00E93D1D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E0B8B-3F9C-EE32-8647-A332F9F59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F098-0E14-48EF-A76D-F0BFF16B703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8A6AB-D032-5758-3DA1-775BB884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D08C0-1EC4-9DCF-1C6E-73D9FCDF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4422-EEF1-4050-A1E0-6BAC68066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2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51E1-C991-1FCA-2B12-C47B5FBE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148D9-95EF-0230-44B5-4068D91DB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5019A-D463-20C6-5E2B-431D9BA31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6BCFD-0540-7CC9-ECC5-EC24A337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F098-0E14-48EF-A76D-F0BFF16B703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C8516-A887-EEEB-7AB5-49067388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E4C04-D124-3B60-1200-7DEFB825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4422-EEF1-4050-A1E0-6BAC68066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1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A9806-2688-6226-41B8-AF34B9347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8C2CE-5C44-4A3A-799E-17CDA4582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86E03-D5F2-6F9E-1C06-0D1711C48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9F098-0E14-48EF-A76D-F0BFF16B7036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E7B38-9981-FBBD-2EE1-49AA99229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BDF66-2A0A-F466-B5BC-6C32638FD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B4422-EEF1-4050-A1E0-6BAC68066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6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FF9E-7155-3DB3-130B-B1FDCBA36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M Squared </a:t>
            </a:r>
            <a:r>
              <a:rPr lang="en-US" err="1">
                <a:ea typeface="Calibri Light"/>
                <a:cs typeface="Calibri Light"/>
              </a:rPr>
              <a:t>TiSapph</a:t>
            </a:r>
            <a:r>
              <a:rPr lang="en-US">
                <a:ea typeface="Calibri Light"/>
                <a:cs typeface="Calibri Light"/>
              </a:rPr>
              <a:t> Power Loss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10554-0D49-9417-ACB0-829CFC8D0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895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Calibri"/>
                <a:cs typeface="Calibri"/>
              </a:rPr>
              <a:t>SolsTiS</a:t>
            </a:r>
            <a:r>
              <a:rPr lang="en-US" dirty="0">
                <a:ea typeface="Calibri"/>
                <a:cs typeface="Calibri"/>
              </a:rPr>
              <a:t> gave 5 W of power at 703 nm when bought, has gradually declined to 3.3 W </a:t>
            </a:r>
          </a:p>
          <a:p>
            <a:r>
              <a:rPr lang="en-US" dirty="0">
                <a:ea typeface="Calibri"/>
                <a:cs typeface="Calibri"/>
              </a:rPr>
              <a:t>Three possible issues</a:t>
            </a:r>
          </a:p>
          <a:p>
            <a:pPr lvl="1"/>
            <a:r>
              <a:rPr lang="en-US" dirty="0">
                <a:ea typeface="Calibri"/>
                <a:cs typeface="Calibri"/>
              </a:rPr>
              <a:t>Only one that we can definitely fix ourselves</a:t>
            </a:r>
          </a:p>
          <a:p>
            <a:pPr lvl="1"/>
            <a:r>
              <a:rPr lang="en-US" dirty="0">
                <a:ea typeface="Calibri"/>
                <a:cs typeface="Calibri"/>
              </a:rPr>
              <a:t>Ruled one out today!</a:t>
            </a:r>
          </a:p>
        </p:txBody>
      </p:sp>
    </p:spTree>
    <p:extLst>
      <p:ext uri="{BB962C8B-B14F-4D97-AF65-F5344CB8AC3E}">
        <p14:creationId xmlns:p14="http://schemas.microsoft.com/office/powerpoint/2010/main" val="253280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447D-C308-3927-9600-BDDC8BFC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Contamination of Cavity Surfaces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C94FB-2E9B-A780-A722-6C7F7DB36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Over time, contamination may build up on optical surfaces in the cavity</a:t>
            </a:r>
          </a:p>
          <a:p>
            <a:r>
              <a:rPr lang="en-US" dirty="0">
                <a:ea typeface="Calibri"/>
                <a:cs typeface="Calibri"/>
              </a:rPr>
              <a:t>First clean external mirrors + mode-matching lenses</a:t>
            </a:r>
          </a:p>
          <a:p>
            <a:r>
              <a:rPr lang="en-US" dirty="0">
                <a:ea typeface="Calibri"/>
                <a:cs typeface="Calibri"/>
              </a:rPr>
              <a:t>Clean crystal facets and cavity mirrors with high purity methanol</a:t>
            </a:r>
            <a:endParaRPr lang="en-US" dirty="0"/>
          </a:p>
          <a:p>
            <a:r>
              <a:rPr lang="en-US" dirty="0">
                <a:ea typeface="Calibri"/>
                <a:cs typeface="Calibri"/>
              </a:rPr>
              <a:t>To limit further contamination, close off optical table except working space so HEPA filter + positive pressure keeps dust out</a:t>
            </a:r>
          </a:p>
          <a:p>
            <a:r>
              <a:rPr lang="en-US" dirty="0">
                <a:ea typeface="Calibri"/>
                <a:cs typeface="Calibri"/>
              </a:rPr>
              <a:t>Once order is placed for </a:t>
            </a:r>
            <a:r>
              <a:rPr lang="en-US" dirty="0" err="1">
                <a:ea typeface="Calibri"/>
                <a:cs typeface="Calibri"/>
              </a:rPr>
              <a:t>Precilaser</a:t>
            </a:r>
            <a:r>
              <a:rPr lang="en-US" dirty="0">
                <a:ea typeface="Calibri"/>
                <a:cs typeface="Calibri"/>
              </a:rPr>
              <a:t> 703, will move forward with this</a:t>
            </a:r>
          </a:p>
        </p:txBody>
      </p:sp>
    </p:spTree>
    <p:extLst>
      <p:ext uri="{BB962C8B-B14F-4D97-AF65-F5344CB8AC3E}">
        <p14:creationId xmlns:p14="http://schemas.microsoft.com/office/powerpoint/2010/main" val="393602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7F54-7DCC-D0E4-B27F-FF3554C3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43" y="-429"/>
            <a:ext cx="10515600" cy="1325563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Piezo actuator sag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4DA902-B1FD-0EF5-B885-A9B96682E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3610" y="1583638"/>
            <a:ext cx="5411482" cy="4351338"/>
          </a:xfr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EF58F79-F4D3-2EAF-87F8-1A86FF2B4147}"/>
              </a:ext>
            </a:extLst>
          </p:cNvPr>
          <p:cNvSpPr/>
          <p:nvPr/>
        </p:nvSpPr>
        <p:spPr>
          <a:xfrm>
            <a:off x="10426014" y="4149811"/>
            <a:ext cx="1081215" cy="1132702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1BF73-514B-9FB1-CFB5-2170F50E5BB8}"/>
              </a:ext>
            </a:extLst>
          </p:cNvPr>
          <p:cNvSpPr txBox="1"/>
          <p:nvPr/>
        </p:nvSpPr>
        <p:spPr>
          <a:xfrm>
            <a:off x="432486" y="1163595"/>
            <a:ext cx="5467865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Calibri" panose="020F0502020204030204"/>
                <a:cs typeface="Calibri" panose="020F0502020204030204"/>
              </a:rPr>
              <a:t>One of the cavity mirrors is mounted on a ~2 cm piezo stack</a:t>
            </a:r>
          </a:p>
          <a:p>
            <a:pPr marL="285750" indent="-285750">
              <a:buFont typeface="Arial"/>
              <a:buChar char="•"/>
            </a:pPr>
            <a:r>
              <a:rPr lang="en-US" sz="2800">
                <a:ea typeface="Calibri" panose="020F0502020204030204"/>
                <a:cs typeface="Calibri" panose="020F0502020204030204"/>
              </a:rPr>
              <a:t>Over time, this can sag and misalign cavity</a:t>
            </a:r>
          </a:p>
          <a:p>
            <a:pPr marL="285750" indent="-285750">
              <a:buFont typeface="Arial"/>
              <a:buChar char="•"/>
            </a:pPr>
            <a:r>
              <a:rPr lang="en-US" sz="2800">
                <a:ea typeface="Calibri" panose="020F0502020204030204"/>
                <a:cs typeface="Calibri" panose="020F0502020204030204"/>
              </a:rPr>
              <a:t>Can check by comparing vertical position of two directions of </a:t>
            </a:r>
            <a:r>
              <a:rPr lang="en-US" sz="2800">
                <a:solidFill>
                  <a:srgbClr val="000000"/>
                </a:solidFill>
                <a:ea typeface="+mn-lt"/>
                <a:cs typeface="+mn-lt"/>
              </a:rPr>
              <a:t>fluorescence </a:t>
            </a:r>
            <a:r>
              <a:rPr lang="en-US" sz="2800">
                <a:ea typeface="Calibri" panose="020F0502020204030204"/>
                <a:cs typeface="Calibri" panose="020F0502020204030204"/>
              </a:rPr>
              <a:t>at output coupling mirror</a:t>
            </a:r>
          </a:p>
          <a:p>
            <a:pPr marL="285750" indent="-285750">
              <a:buFont typeface="Arial"/>
              <a:buChar char="•"/>
            </a:pPr>
            <a:r>
              <a:rPr lang="en-US" sz="2800">
                <a:ea typeface="Calibri" panose="020F0502020204030204"/>
                <a:cs typeface="Calibri" panose="020F0502020204030204"/>
              </a:rPr>
              <a:t>May be able to initially compensate with pump alignment, but eventually mirrors will need to be desoldered/resoldered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64F084-97BE-0A20-F5C3-464108C0E1FE}"/>
              </a:ext>
            </a:extLst>
          </p:cNvPr>
          <p:cNvSpPr/>
          <p:nvPr/>
        </p:nvSpPr>
        <p:spPr>
          <a:xfrm>
            <a:off x="6997014" y="4149811"/>
            <a:ext cx="1081215" cy="113270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05732DE-9C81-00F7-2AD1-FF5BD7476A01}"/>
              </a:ext>
            </a:extLst>
          </p:cNvPr>
          <p:cNvSpPr/>
          <p:nvPr/>
        </p:nvSpPr>
        <p:spPr>
          <a:xfrm rot="-2100000">
            <a:off x="6085703" y="5339149"/>
            <a:ext cx="1101810" cy="30891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FE2CB-461B-6BE6-0344-303AC848DA7A}"/>
              </a:ext>
            </a:extLst>
          </p:cNvPr>
          <p:cNvSpPr txBox="1"/>
          <p:nvPr/>
        </p:nvSpPr>
        <p:spPr>
          <a:xfrm>
            <a:off x="5931242" y="5807675"/>
            <a:ext cx="166816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B050"/>
                </a:solidFill>
                <a:ea typeface="Calibri"/>
                <a:cs typeface="Calibri"/>
              </a:rPr>
              <a:t>Check vertical position of fluorescence 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2E0157B-4030-5626-BC2C-A23C2CC5E129}"/>
              </a:ext>
            </a:extLst>
          </p:cNvPr>
          <p:cNvSpPr/>
          <p:nvPr/>
        </p:nvSpPr>
        <p:spPr>
          <a:xfrm>
            <a:off x="9329351" y="1905000"/>
            <a:ext cx="1451918" cy="684770"/>
          </a:xfrm>
          <a:prstGeom prst="rightArrow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ea typeface="Calibri"/>
                <a:cs typeface="Calibri"/>
              </a:rPr>
              <a:t>Fluorescence 2</a:t>
            </a:r>
            <a:endParaRPr lang="en-US" sz="1400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77EB100A-F1E2-0A65-9225-6C2946050D24}"/>
              </a:ext>
            </a:extLst>
          </p:cNvPr>
          <p:cNvSpPr/>
          <p:nvPr/>
        </p:nvSpPr>
        <p:spPr>
          <a:xfrm>
            <a:off x="7455242" y="1905000"/>
            <a:ext cx="1462216" cy="556054"/>
          </a:xfrm>
          <a:prstGeom prst="leftArrow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ea typeface="Calibri"/>
                <a:cs typeface="Calibri"/>
              </a:rPr>
              <a:t>Fluorescence 1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73493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4880C-C6AB-C3F7-0AD0-3D4E671C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Etalon misalignment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9C6A3-77A9-4E72-B218-9B02524F4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17" y="1825625"/>
            <a:ext cx="6056870" cy="3826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Etalon can drift out of alignment -&gt; higher cavity loss -&gt; lower power</a:t>
            </a:r>
          </a:p>
          <a:p>
            <a:r>
              <a:rPr lang="en-US" dirty="0">
                <a:ea typeface="Calibri"/>
                <a:cs typeface="Calibri"/>
              </a:rPr>
              <a:t>This is hardest to deal with. Cannot fix without desoldering/resoldering components</a:t>
            </a:r>
          </a:p>
          <a:p>
            <a:r>
              <a:rPr lang="en-US" dirty="0">
                <a:ea typeface="Calibri"/>
                <a:cs typeface="Calibri"/>
              </a:rPr>
              <a:t>Can check with etalon reflection photodiode (Provided etalon photodiode voltage &lt; 1.5 V, should be okay)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8F6ABA9-FDDC-5F8B-01C5-9FAB92C9A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789" y="1760531"/>
            <a:ext cx="5411482" cy="435133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E64DD28-DC2B-C679-E3A3-3159146F40D9}"/>
              </a:ext>
            </a:extLst>
          </p:cNvPr>
          <p:cNvSpPr/>
          <p:nvPr/>
        </p:nvSpPr>
        <p:spPr>
          <a:xfrm>
            <a:off x="8675473" y="4293973"/>
            <a:ext cx="1081215" cy="1132702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67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266D-5D16-66FF-C217-1C4DEC67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Etalon is okay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F0CD8D8-DA2A-6C71-BA8C-12597428C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8054" y="1825625"/>
            <a:ext cx="6895892" cy="4351338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BB0348F-755F-79AB-558F-0373F56A175A}"/>
              </a:ext>
            </a:extLst>
          </p:cNvPr>
          <p:cNvSpPr/>
          <p:nvPr/>
        </p:nvSpPr>
        <p:spPr>
          <a:xfrm>
            <a:off x="2584621" y="3696729"/>
            <a:ext cx="1338647" cy="2986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62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580B9B63A08B438FE68D5DECD6D7C0" ma:contentTypeVersion="5" ma:contentTypeDescription="Create a new document." ma:contentTypeScope="" ma:versionID="64cf3ea6d5164bd325b4969a7f3f3158">
  <xsd:schema xmlns:xsd="http://www.w3.org/2001/XMLSchema" xmlns:xs="http://www.w3.org/2001/XMLSchema" xmlns:p="http://schemas.microsoft.com/office/2006/metadata/properties" xmlns:ns3="6140543c-2b49-4d54-8965-31db0a65b5e7" xmlns:ns4="89da3d5a-79a0-4490-87c4-6b915a226508" targetNamespace="http://schemas.microsoft.com/office/2006/metadata/properties" ma:root="true" ma:fieldsID="1b046496c512f8eed0b01aaf1e0a3a5e" ns3:_="" ns4:_="">
    <xsd:import namespace="6140543c-2b49-4d54-8965-31db0a65b5e7"/>
    <xsd:import namespace="89da3d5a-79a0-4490-87c4-6b915a22650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40543c-2b49-4d54-8965-31db0a65b5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da3d5a-79a0-4490-87c4-6b915a2265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7F5720-2821-4714-8687-CE37E56DBD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40543c-2b49-4d54-8965-31db0a65b5e7"/>
    <ds:schemaRef ds:uri="89da3d5a-79a0-4490-87c4-6b915a2265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C9FA00-FC61-4A93-AA9A-CD8243DB5D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8A8AC9-D37D-472B-BE0A-29F62B10DD83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  <ds:schemaRef ds:uri="89da3d5a-79a0-4490-87c4-6b915a226508"/>
    <ds:schemaRef ds:uri="6140543c-2b49-4d54-8965-31db0a65b5e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 Squared TiSapph Power Loss</vt:lpstr>
      <vt:lpstr>Contamination of Cavity Surfaces</vt:lpstr>
      <vt:lpstr>Piezo actuator sag</vt:lpstr>
      <vt:lpstr>Etalon misalignment</vt:lpstr>
      <vt:lpstr>Etalon is okay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 Squared TiSapph Power Loss</dc:title>
  <dc:creator>Collin Raymond Diver</dc:creator>
  <cp:lastModifiedBy>Collin Raymond Diver</cp:lastModifiedBy>
  <cp:revision>1</cp:revision>
  <dcterms:created xsi:type="dcterms:W3CDTF">2023-10-13T14:30:54Z</dcterms:created>
  <dcterms:modified xsi:type="dcterms:W3CDTF">2023-10-13T15:03:25Z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0x010100B8580B9B63A08B438FE68D5DECD6D7C0</vt:lpwstr>
  </property>
</Properties>
</file>