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58" r:id="rId8"/>
    <p:sldId id="282" r:id="rId9"/>
    <p:sldId id="283" r:id="rId10"/>
    <p:sldId id="284" r:id="rId11"/>
    <p:sldId id="259" r:id="rId12"/>
    <p:sldId id="285" r:id="rId13"/>
    <p:sldId id="286" r:id="rId14"/>
    <p:sldId id="287" r:id="rId15"/>
    <p:sldId id="263" r:id="rId16"/>
    <p:sldId id="293" r:id="rId17"/>
    <p:sldId id="288" r:id="rId18"/>
    <p:sldId id="268" r:id="rId19"/>
    <p:sldId id="269" r:id="rId20"/>
    <p:sldId id="299" r:id="rId21"/>
    <p:sldId id="290" r:id="rId22"/>
    <p:sldId id="294" r:id="rId23"/>
    <p:sldId id="260" r:id="rId24"/>
    <p:sldId id="275" r:id="rId25"/>
    <p:sldId id="270" r:id="rId26"/>
    <p:sldId id="298" r:id="rId27"/>
    <p:sldId id="297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9999"/>
    <a:srgbClr val="00CC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270E5-73C9-4A70-BE51-B3C724AA8114}" v="131" dt="2022-08-14T20:38:32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tags" Target="../tags/tag6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5.xml"/><Relationship Id="rId16" Type="http://schemas.openxmlformats.org/officeDocument/2006/relationships/image" Target="../media/image23.svg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7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2.xml"/><Relationship Id="rId7" Type="http://schemas.openxmlformats.org/officeDocument/2006/relationships/image" Target="../media/image2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0.png"/><Relationship Id="rId4" Type="http://schemas.openxmlformats.org/officeDocument/2006/relationships/tags" Target="../tags/tag13.xml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29.png"/><Relationship Id="rId5" Type="http://schemas.openxmlformats.org/officeDocument/2006/relationships/tags" Target="../tags/tag18.xml"/><Relationship Id="rId10" Type="http://schemas.openxmlformats.org/officeDocument/2006/relationships/image" Target="../media/image31.png"/><Relationship Id="rId4" Type="http://schemas.openxmlformats.org/officeDocument/2006/relationships/tags" Target="../tags/tag17.xml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2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9.png"/><Relationship Id="rId2" Type="http://schemas.openxmlformats.org/officeDocument/2006/relationships/tags" Target="../tags/tag21.xml"/><Relationship Id="rId16" Type="http://schemas.openxmlformats.org/officeDocument/2006/relationships/image" Target="../media/image30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31.png"/><Relationship Id="rId5" Type="http://schemas.openxmlformats.org/officeDocument/2006/relationships/tags" Target="../tags/tag24.xml"/><Relationship Id="rId15" Type="http://schemas.openxmlformats.org/officeDocument/2006/relationships/image" Target="../media/image28.png"/><Relationship Id="rId10" Type="http://schemas.openxmlformats.org/officeDocument/2006/relationships/image" Target="../media/image27.PNG"/><Relationship Id="rId4" Type="http://schemas.openxmlformats.org/officeDocument/2006/relationships/tags" Target="../tags/tag23.xml"/><Relationship Id="rId9" Type="http://schemas.openxmlformats.org/officeDocument/2006/relationships/image" Target="../media/image26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6.PNG"/><Relationship Id="rId3" Type="http://schemas.openxmlformats.org/officeDocument/2006/relationships/tags" Target="../tags/tag30.xml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5" Type="http://schemas.openxmlformats.org/officeDocument/2006/relationships/tags" Target="../tags/tag32.xml"/><Relationship Id="rId1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tags" Target="../tags/tag31.xml"/><Relationship Id="rId9" Type="http://schemas.openxmlformats.org/officeDocument/2006/relationships/image" Target="../media/image39.png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4.sv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2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51.PNG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5.png"/><Relationship Id="rId7" Type="http://schemas.openxmlformats.org/officeDocument/2006/relationships/image" Target="../media/image67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5.png"/><Relationship Id="rId7" Type="http://schemas.openxmlformats.org/officeDocument/2006/relationships/image" Target="../media/image67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13" Type="http://schemas.openxmlformats.org/officeDocument/2006/relationships/image" Target="../media/image80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73.svg"/><Relationship Id="rId11" Type="http://schemas.openxmlformats.org/officeDocument/2006/relationships/image" Target="../media/image78.sv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svg"/><Relationship Id="rId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Laser Cooling</a:t>
            </a:r>
            <a:br>
              <a:rPr lang="en-US" sz="4000" dirty="0">
                <a:ea typeface="Calibri Light"/>
                <a:cs typeface="Calibri Light"/>
              </a:rPr>
            </a:br>
            <a:r>
              <a:rPr lang="en-US" sz="4000" dirty="0">
                <a:ea typeface="Calibri Light"/>
                <a:cs typeface="Calibri Light"/>
              </a:rPr>
              <a:t>by Sawtooth Wave Adiabatic Passage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071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Huan Bui</a:t>
            </a:r>
          </a:p>
          <a:p>
            <a:r>
              <a:rPr lang="en-US" dirty="0">
                <a:ea typeface="Calibri"/>
                <a:cs typeface="Calibri"/>
              </a:rPr>
              <a:t>ZGS – August 26</a:t>
            </a:r>
            <a:r>
              <a:rPr lang="en-US" baseline="30000" dirty="0">
                <a:ea typeface="Calibri"/>
                <a:cs typeface="Calibri"/>
              </a:rPr>
              <a:t>th</a:t>
            </a:r>
            <a:r>
              <a:rPr lang="en-US" dirty="0">
                <a:ea typeface="Calibri"/>
                <a:cs typeface="Calibri"/>
              </a:rPr>
              <a:t>,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B3FE2B-56A3-FC6D-0527-CB4643126462}"/>
              </a:ext>
            </a:extLst>
          </p:cNvPr>
          <p:cNvSpPr txBox="1"/>
          <p:nvPr/>
        </p:nvSpPr>
        <p:spPr>
          <a:xfrm>
            <a:off x="4851108" y="3574842"/>
            <a:ext cx="2489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 arXiv:1806.02931, arXiv:1707.01944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701F86F-5364-C13D-149C-298C35B1AE2A}"/>
              </a:ext>
            </a:extLst>
          </p:cNvPr>
          <p:cNvSpPr/>
          <p:nvPr/>
        </p:nvSpPr>
        <p:spPr>
          <a:xfrm>
            <a:off x="8568842" y="2086611"/>
            <a:ext cx="2210201" cy="234823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 1" descr="Diagram&#10;&#10;Description automatically generated">
            <a:extLst>
              <a:ext uri="{FF2B5EF4-FFF2-40B4-BE49-F238E27FC236}">
                <a16:creationId xmlns:a16="http://schemas.microsoft.com/office/drawing/2014/main" id="{A90B836B-01C8-2E5E-74F8-22CB13A67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3506" y="2156419"/>
            <a:ext cx="2095406" cy="1674412"/>
          </a:xfrm>
          <a:prstGeom prst="rect">
            <a:avLst/>
          </a:prstGeom>
        </p:spPr>
      </p:pic>
      <p:pic>
        <p:nvPicPr>
          <p:cNvPr id="7" name="Picture 6 2" descr="\documentclass{article}&#10;\usepackage{braket}&#10;&#10;&#10;\usepackage{amsmath}&#10;\pagestyle{empty}&#10;\begin{document}&#10;&#10;$\hat{p} \ket{p} = p \ket{p}$&#10;&#10;&#10;\end{document}" title="IguanaTex Bitmap Display">
            <a:extLst>
              <a:ext uri="{FF2B5EF4-FFF2-40B4-BE49-F238E27FC236}">
                <a16:creationId xmlns:a16="http://schemas.microsoft.com/office/drawing/2014/main" id="{12ECFE5D-85CE-08FD-3526-D4E1754D15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46" y="3916407"/>
            <a:ext cx="1178740" cy="239768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3C6E42-24C6-D922-41BB-5880D64ED5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59" y="1749991"/>
            <a:ext cx="872871" cy="812860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AB8F69-D5FE-C3E3-F92D-73594CA23F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1" y="1612485"/>
            <a:ext cx="2971167" cy="1087869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6FF95D86-F04E-D046-E9BD-71CD09DD46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30" y="1606172"/>
            <a:ext cx="2899721" cy="1100497"/>
          </a:xfrm>
          <a:prstGeom prst="rect">
            <a:avLst/>
          </a:prstGeom>
        </p:spPr>
      </p:pic>
      <p:pic>
        <p:nvPicPr>
          <p:cNvPr id="19" name="Picture 18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2F1A7A7-1A17-0EB2-CCEF-D7CFAC2676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14" y="3093124"/>
            <a:ext cx="4724918" cy="12592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mechanism</a:t>
            </a:r>
          </a:p>
        </p:txBody>
      </p:sp>
      <p:pic>
        <p:nvPicPr>
          <p:cNvPr id="43" name="Picture 42" descr="\documentclass{article}&#10;\usepackage{amsmath}&#10;\usepackage{braket}&#10;\usepackage{xcolor}&#10;\usepackage{mathtools}&#10;&#10;\pagestyle{empty}&#10;\begin{document}&#10;&#10;$p_i &gt;0:\quad \ket{g,p_i} \textcolor{red}{\xrightarrow{(1)}} \ket{e,p_i-\hbar k} \textcolor{blue}{\xrightarrow{(2)}} \ket{g,p_i - 2\hbar k}$&#10;&#10;&#10;\end{document}" title="IguanaTex Bitmap Display">
            <a:extLst>
              <a:ext uri="{FF2B5EF4-FFF2-40B4-BE49-F238E27FC236}">
                <a16:creationId xmlns:a16="http://schemas.microsoft.com/office/drawing/2014/main" id="{8B0E1304-06A2-40F7-F91D-E17F0F0A8D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14" y="5077651"/>
            <a:ext cx="5019610" cy="341951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braket}&#10;\usepackage{xcolor}&#10;\pagestyle{empty}&#10;\begin{document}&#10;&#10;$p_i &gt;0:\quad \ket{g,p_i} \textcolor{red}{\xrightarrow{(1)}} \ket{e,p_i+\hbar k} \textcolor{blue}{\xrightarrow{(2)}} \ket{g,p_i + 2\hbar k}$&#10;&#10;\end{document}" title="IguanaTex Bitmap Display">
            <a:extLst>
              <a:ext uri="{FF2B5EF4-FFF2-40B4-BE49-F238E27FC236}">
                <a16:creationId xmlns:a16="http://schemas.microsoft.com/office/drawing/2014/main" id="{B59077E7-9FAD-A306-A79A-180DF66F88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14" y="5766351"/>
            <a:ext cx="5019608" cy="341951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begin{document}&#10;&#10;\textcolor{blue}{$(2)$ stimulated emission}&#10;&#10;&#10;&#10;\end{document}" title="IguanaTex Bitmap Display">
            <a:extLst>
              <a:ext uri="{FF2B5EF4-FFF2-40B4-BE49-F238E27FC236}">
                <a16:creationId xmlns:a16="http://schemas.microsoft.com/office/drawing/2014/main" id="{7C7EC4E1-24E5-360C-D212-45A424CA08A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251" y="5688313"/>
            <a:ext cx="2383630" cy="2376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002F96-9721-6E32-8BDC-999E15A61DAA}"/>
              </a:ext>
            </a:extLst>
          </p:cNvPr>
          <p:cNvSpPr/>
          <p:nvPr/>
        </p:nvSpPr>
        <p:spPr>
          <a:xfrm>
            <a:off x="2178844" y="5865019"/>
            <a:ext cx="200025" cy="243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68D6931-FC09-2938-5787-AA3F5F3134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87588" y="5916556"/>
            <a:ext cx="168250" cy="14020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8AC8ADB-810E-DE8B-79C2-9505143B8D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31866" y="5298648"/>
            <a:ext cx="1464880" cy="2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5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9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Requirements</a:t>
            </a:r>
          </a:p>
        </p:txBody>
      </p:sp>
      <p:pic>
        <p:nvPicPr>
          <p:cNvPr id="9" name="Picture 8" descr="\documentclass{article}&#10;\usepackage{amsmath}&#10;\pagestyle{empty}&#10;\begin{document}&#10;&#10;$\alpha \equiv \Delta_s/T_s$&#10;&#10;&#10;\end{document}" title="IguanaTex Bitmap Display">
            <a:extLst>
              <a:ext uri="{FF2B5EF4-FFF2-40B4-BE49-F238E27FC236}">
                <a16:creationId xmlns:a16="http://schemas.microsoft.com/office/drawing/2014/main" id="{AEFDD5F9-6C49-DFEF-E290-E37473410A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34" y="4828703"/>
            <a:ext cx="1168762" cy="254476"/>
          </a:xfrm>
          <a:prstGeom prst="rect">
            <a:avLst/>
          </a:prstGeom>
        </p:spPr>
      </p:pic>
      <p:pic>
        <p:nvPicPr>
          <p:cNvPr id="26" name="Picture 2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91140877-7DBA-AE83-C66F-CF5340FA0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" y="1708569"/>
            <a:ext cx="5335218" cy="2519134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\begin{equation*}&#10;P_a = 1 - \exp\left[ -\frac{\pi}{2} \frac{\Omega_0^2}{\alpha} \right]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8973C9-4C57-3266-0A46-51D5CDDFA9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81" y="4637645"/>
            <a:ext cx="2448762" cy="6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0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9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Requirements</a:t>
            </a:r>
          </a:p>
        </p:txBody>
      </p:sp>
      <p:pic>
        <p:nvPicPr>
          <p:cNvPr id="9" name="Picture 8" descr="\documentclass{article}&#10;\usepackage{amsmath}&#10;\pagestyle{empty}&#10;\begin{document}&#10;&#10;$\alpha \equiv \Delta_s/T_s$&#10;&#10;&#10;\end{document}" title="IguanaTex Bitmap Display">
            <a:extLst>
              <a:ext uri="{FF2B5EF4-FFF2-40B4-BE49-F238E27FC236}">
                <a16:creationId xmlns:a16="http://schemas.microsoft.com/office/drawing/2014/main" id="{AEFDD5F9-6C49-DFEF-E290-E37473410A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34" y="4828703"/>
            <a:ext cx="1168762" cy="254476"/>
          </a:xfrm>
          <a:prstGeom prst="rect">
            <a:avLst/>
          </a:prstGeom>
        </p:spPr>
      </p:pic>
      <p:pic>
        <p:nvPicPr>
          <p:cNvPr id="26" name="Picture 2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91140877-7DBA-AE83-C66F-CF5340FA06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" y="1708569"/>
            <a:ext cx="5335218" cy="2519134"/>
          </a:xfrm>
          <a:prstGeom prst="rect">
            <a:avLst/>
          </a:prstGeom>
        </p:spPr>
      </p:pic>
      <p:pic>
        <p:nvPicPr>
          <p:cNvPr id="33" name="Picture 32" descr="\documentclass{article}&#10;\usepackage{amsmath}&#10;\usepackage{physics}&#10;\pagestyle{empty}&#10;\begin{document}&#10;&#10;$\Delta_s &gt; 4\abs{kv}$&#10;&#10;&#10;\end{document}" title="IguanaTex Bitmap Display">
            <a:extLst>
              <a:ext uri="{FF2B5EF4-FFF2-40B4-BE49-F238E27FC236}">
                <a16:creationId xmlns:a16="http://schemas.microsoft.com/office/drawing/2014/main" id="{33C91E73-E4C3-14F1-A53B-EFB41CAB9B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98" y="1848192"/>
            <a:ext cx="1039543" cy="229029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\begin{equation*}&#10;P_a = 1 - \exp\left[ -\frac{\pi}{2} \frac{\Omega_0^2}{\alpha} \right]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8973C9-4C57-3266-0A46-51D5CDDFA96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81" y="4637645"/>
            <a:ext cx="2448762" cy="6201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A3030AB-EBDA-8FD5-194C-2B81C6E1A018}"/>
              </a:ext>
            </a:extLst>
          </p:cNvPr>
          <p:cNvSpPr txBox="1"/>
          <p:nvPr/>
        </p:nvSpPr>
        <p:spPr>
          <a:xfrm>
            <a:off x="6325407" y="1756752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begin sweep in      :</a:t>
            </a:r>
          </a:p>
        </p:txBody>
      </p:sp>
      <p:pic>
        <p:nvPicPr>
          <p:cNvPr id="48" name="Picture 47" descr="\documentclass{article}&#10;\usepackage{amsmath}&#10;\usepackage{braket}&#10;\pagestyle{empty}&#10;\begin{document}&#10;&#10;$\ket{g}$&#10;&#10;&#10;\end{document}" title="IguanaTex Bitmap Display">
            <a:extLst>
              <a:ext uri="{FF2B5EF4-FFF2-40B4-BE49-F238E27FC236}">
                <a16:creationId xmlns:a16="http://schemas.microsoft.com/office/drawing/2014/main" id="{18DBE25D-B0BF-2155-ECE9-1E6CA6A4BB5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53" y="1826902"/>
            <a:ext cx="218057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1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9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Requirements</a:t>
            </a:r>
          </a:p>
        </p:txBody>
      </p:sp>
      <p:pic>
        <p:nvPicPr>
          <p:cNvPr id="9" name="Picture 8" descr="\documentclass{article}&#10;\usepackage{amsmath}&#10;\pagestyle{empty}&#10;\begin{document}&#10;&#10;$\alpha \equiv \Delta_s/T_s$&#10;&#10;&#10;\end{document}" title="IguanaTex Bitmap Display">
            <a:extLst>
              <a:ext uri="{FF2B5EF4-FFF2-40B4-BE49-F238E27FC236}">
                <a16:creationId xmlns:a16="http://schemas.microsoft.com/office/drawing/2014/main" id="{AEFDD5F9-6C49-DFEF-E290-E37473410A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34" y="4828703"/>
            <a:ext cx="1168762" cy="254476"/>
          </a:xfrm>
          <a:prstGeom prst="rect">
            <a:avLst/>
          </a:prstGeom>
        </p:spPr>
      </p:pic>
      <p:pic>
        <p:nvPicPr>
          <p:cNvPr id="26" name="Picture 2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91140877-7DBA-AE83-C66F-CF5340FA06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" y="1708569"/>
            <a:ext cx="5335218" cy="2519134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\tau_e$&#10;&#10;&#10;\end{document}" title="IguanaTex Bitmap Display">
            <a:extLst>
              <a:ext uri="{FF2B5EF4-FFF2-40B4-BE49-F238E27FC236}">
                <a16:creationId xmlns:a16="http://schemas.microsoft.com/office/drawing/2014/main" id="{B98C7801-C309-CB6D-538D-C4F0EFCF67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421" y="2721258"/>
            <a:ext cx="193524" cy="14933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usepackage{physics}&#10;\pagestyle{empty}&#10;\begin{document}&#10;&#10;$\Delta_s &gt; 4\abs{kv}$&#10;&#10;&#10;\end{document}" title="IguanaTex Bitmap Display">
            <a:extLst>
              <a:ext uri="{FF2B5EF4-FFF2-40B4-BE49-F238E27FC236}">
                <a16:creationId xmlns:a16="http://schemas.microsoft.com/office/drawing/2014/main" id="{33C91E73-E4C3-14F1-A53B-EFB41CAB9B9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98" y="1848192"/>
            <a:ext cx="1039543" cy="22902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begin{equation*}&#10;\tau_e \ll \frac{1}{\gamma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A5A1BC5-2EC0-9815-D4CA-A6B6B9FDB03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88" y="2489045"/>
            <a:ext cx="783238" cy="568381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\begin{equation*}&#10;P_a = 1 - \exp\left[ -\frac{\pi}{2} \frac{\Omega_0^2}{\alpha} \right]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8973C9-4C57-3266-0A46-51D5CDDFA96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81" y="4637645"/>
            <a:ext cx="2448762" cy="6201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A3030AB-EBDA-8FD5-194C-2B81C6E1A018}"/>
              </a:ext>
            </a:extLst>
          </p:cNvPr>
          <p:cNvSpPr txBox="1"/>
          <p:nvPr/>
        </p:nvSpPr>
        <p:spPr>
          <a:xfrm>
            <a:off x="6325407" y="1756752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begin sweep in      :</a:t>
            </a:r>
          </a:p>
        </p:txBody>
      </p:sp>
      <p:pic>
        <p:nvPicPr>
          <p:cNvPr id="48" name="Picture 47" descr="\documentclass{article}&#10;\usepackage{amsmath}&#10;\usepackage{braket}&#10;\pagestyle{empty}&#10;\begin{document}&#10;&#10;$\ket{g}$&#10;&#10;&#10;\end{document}" title="IguanaTex Bitmap Display">
            <a:extLst>
              <a:ext uri="{FF2B5EF4-FFF2-40B4-BE49-F238E27FC236}">
                <a16:creationId xmlns:a16="http://schemas.microsoft.com/office/drawing/2014/main" id="{18DBE25D-B0BF-2155-ECE9-1E6CA6A4BB5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53" y="1826902"/>
            <a:ext cx="218057" cy="22902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B9C2670-8A24-3876-82BB-5EE8007A35C1}"/>
              </a:ext>
            </a:extLst>
          </p:cNvPr>
          <p:cNvSpPr txBox="1"/>
          <p:nvPr/>
        </p:nvSpPr>
        <p:spPr>
          <a:xfrm>
            <a:off x="6325407" y="2576665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decay probability during     :</a:t>
            </a:r>
          </a:p>
        </p:txBody>
      </p:sp>
    </p:spTree>
    <p:extLst>
      <p:ext uri="{BB962C8B-B14F-4D97-AF65-F5344CB8AC3E}">
        <p14:creationId xmlns:p14="http://schemas.microsoft.com/office/powerpoint/2010/main" val="171615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9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Requirements</a:t>
            </a:r>
          </a:p>
        </p:txBody>
      </p:sp>
      <p:pic>
        <p:nvPicPr>
          <p:cNvPr id="9" name="Picture 8" descr="\documentclass{article}&#10;\usepackage{amsmath}&#10;\pagestyle{empty}&#10;\begin{document}&#10;&#10;$\alpha \equiv \Delta_s/T_s$&#10;&#10;&#10;\end{document}" title="IguanaTex Bitmap Display">
            <a:extLst>
              <a:ext uri="{FF2B5EF4-FFF2-40B4-BE49-F238E27FC236}">
                <a16:creationId xmlns:a16="http://schemas.microsoft.com/office/drawing/2014/main" id="{AEFDD5F9-6C49-DFEF-E290-E37473410A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34" y="4828703"/>
            <a:ext cx="1168762" cy="254476"/>
          </a:xfrm>
          <a:prstGeom prst="rect">
            <a:avLst/>
          </a:prstGeom>
        </p:spPr>
      </p:pic>
      <p:pic>
        <p:nvPicPr>
          <p:cNvPr id="26" name="Picture 2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91140877-7DBA-AE83-C66F-CF5340FA06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" y="1708569"/>
            <a:ext cx="5335218" cy="2519134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\tau_e$&#10;&#10;&#10;\end{document}" title="IguanaTex Bitmap Display">
            <a:extLst>
              <a:ext uri="{FF2B5EF4-FFF2-40B4-BE49-F238E27FC236}">
                <a16:creationId xmlns:a16="http://schemas.microsoft.com/office/drawing/2014/main" id="{B98C7801-C309-CB6D-538D-C4F0EFCF67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421" y="2721258"/>
            <a:ext cx="193524" cy="14933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usepackage{physics}&#10;\pagestyle{empty}&#10;\begin{document}&#10;&#10;$\Delta_s &gt; 4\abs{kv}$&#10;&#10;&#10;\end{document}" title="IguanaTex Bitmap Display">
            <a:extLst>
              <a:ext uri="{FF2B5EF4-FFF2-40B4-BE49-F238E27FC236}">
                <a16:creationId xmlns:a16="http://schemas.microsoft.com/office/drawing/2014/main" id="{33C91E73-E4C3-14F1-A53B-EFB41CAB9B9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98" y="1848192"/>
            <a:ext cx="1039543" cy="22902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begin{equation*}&#10;\tau_e \ll \frac{1}{\gamma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A5A1BC5-2EC0-9815-D4CA-A6B6B9FDB03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88" y="2489045"/>
            <a:ext cx="783238" cy="568381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begin{equation*}&#10;\kappa \equiv \frac{\Omega_0^2}{\alpha} \geq 1&#10;\end{equation*}&#10;&#10;&#10;&#10;\end{document}" title="IguanaTex Bitmap Display">
            <a:extLst>
              <a:ext uri="{FF2B5EF4-FFF2-40B4-BE49-F238E27FC236}">
                <a16:creationId xmlns:a16="http://schemas.microsoft.com/office/drawing/2014/main" id="{8647E753-7D38-A708-5D54-7A2405CB629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72" y="3298859"/>
            <a:ext cx="1269333" cy="557714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\begin{equation*}&#10;P_a = 1 - \exp\left[ -\frac{\pi}{2} \frac{\Omega_0^2}{\alpha} \right]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8973C9-4C57-3266-0A46-51D5CDDFA9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81" y="4637645"/>
            <a:ext cx="2448762" cy="6201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A3030AB-EBDA-8FD5-194C-2B81C6E1A018}"/>
              </a:ext>
            </a:extLst>
          </p:cNvPr>
          <p:cNvSpPr txBox="1"/>
          <p:nvPr/>
        </p:nvSpPr>
        <p:spPr>
          <a:xfrm>
            <a:off x="6325407" y="1756752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begin sweep in      :</a:t>
            </a:r>
          </a:p>
        </p:txBody>
      </p:sp>
      <p:pic>
        <p:nvPicPr>
          <p:cNvPr id="48" name="Picture 47" descr="\documentclass{article}&#10;\usepackage{amsmath}&#10;\usepackage{braket}&#10;\pagestyle{empty}&#10;\begin{document}&#10;&#10;$\ket{g}$&#10;&#10;&#10;\end{document}" title="IguanaTex Bitmap Display">
            <a:extLst>
              <a:ext uri="{FF2B5EF4-FFF2-40B4-BE49-F238E27FC236}">
                <a16:creationId xmlns:a16="http://schemas.microsoft.com/office/drawing/2014/main" id="{18DBE25D-B0BF-2155-ECE9-1E6CA6A4BB5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53" y="1826902"/>
            <a:ext cx="218057" cy="22902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B9C2670-8A24-3876-82BB-5EE8007A35C1}"/>
              </a:ext>
            </a:extLst>
          </p:cNvPr>
          <p:cNvSpPr txBox="1"/>
          <p:nvPr/>
        </p:nvSpPr>
        <p:spPr>
          <a:xfrm>
            <a:off x="6325407" y="2576665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decay probability during     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649572-EB52-EBB7-5DAB-49CD49EFD0EC}"/>
              </a:ext>
            </a:extLst>
          </p:cNvPr>
          <p:cNvSpPr txBox="1"/>
          <p:nvPr/>
        </p:nvSpPr>
        <p:spPr>
          <a:xfrm>
            <a:off x="6325407" y="3415910"/>
            <a:ext cx="368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adiabatic transition probability:</a:t>
            </a:r>
          </a:p>
        </p:txBody>
      </p:sp>
    </p:spTree>
    <p:extLst>
      <p:ext uri="{BB962C8B-B14F-4D97-AF65-F5344CB8AC3E}">
        <p14:creationId xmlns:p14="http://schemas.microsoft.com/office/powerpoint/2010/main" val="161300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10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37DD-CCCA-F112-90B3-580513AD417F}"/>
              </a:ext>
            </a:extLst>
          </p:cNvPr>
          <p:cNvSpPr txBox="1"/>
          <p:nvPr/>
        </p:nvSpPr>
        <p:spPr>
          <a:xfrm>
            <a:off x="685558" y="1170676"/>
            <a:ext cx="629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interacts sequentially with one wave and then the other</a:t>
            </a:r>
          </a:p>
        </p:txBody>
      </p:sp>
      <p:pic>
        <p:nvPicPr>
          <p:cNvPr id="5" name="Picture 4" descr="\documentclass{article}&#10;\usepackage{amsmath}&#10;\pagestyle{empty}&#10;\begin{document}&#10;&#10;$v_i$&#10;&#10;&#10;\end{document}" title="IguanaTex Bitmap Display">
            <a:extLst>
              <a:ext uri="{FF2B5EF4-FFF2-40B4-BE49-F238E27FC236}">
                <a16:creationId xmlns:a16="http://schemas.microsoft.com/office/drawing/2014/main" id="{2D4517AD-8CF1-01B4-832D-2AAB37AB3E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78" y="1312868"/>
            <a:ext cx="194230" cy="164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017FE-EE92-7D6F-322B-5475BA403AF3}"/>
              </a:ext>
            </a:extLst>
          </p:cNvPr>
          <p:cNvSpPr txBox="1"/>
          <p:nvPr/>
        </p:nvSpPr>
        <p:spPr>
          <a:xfrm>
            <a:off x="6725251" y="1170676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Need sufficiently large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28F60D-9F0A-E935-F24A-0F325EAC3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8" y="1622784"/>
            <a:ext cx="4963605" cy="3428211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9E4070B-09A7-A7F2-9D02-83DF8A462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69" y="1578943"/>
            <a:ext cx="4804840" cy="3515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16010-6B1A-FE8B-CE8D-1A223FF21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746" y="2040858"/>
            <a:ext cx="219075" cy="209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04275A-BC53-9192-F706-2144CE38F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28" y="3300794"/>
            <a:ext cx="3619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10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37DD-CCCA-F112-90B3-580513AD417F}"/>
              </a:ext>
            </a:extLst>
          </p:cNvPr>
          <p:cNvSpPr txBox="1"/>
          <p:nvPr/>
        </p:nvSpPr>
        <p:spPr>
          <a:xfrm>
            <a:off x="685558" y="1170676"/>
            <a:ext cx="629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interacts sequentially with one wave and then the other</a:t>
            </a:r>
          </a:p>
        </p:txBody>
      </p:sp>
      <p:pic>
        <p:nvPicPr>
          <p:cNvPr id="5" name="Picture 4" descr="\documentclass{article}&#10;\usepackage{amsmath}&#10;\pagestyle{empty}&#10;\begin{document}&#10;&#10;$v_i$&#10;&#10;&#10;\end{document}" title="IguanaTex Bitmap Display">
            <a:extLst>
              <a:ext uri="{FF2B5EF4-FFF2-40B4-BE49-F238E27FC236}">
                <a16:creationId xmlns:a16="http://schemas.microsoft.com/office/drawing/2014/main" id="{2D4517AD-8CF1-01B4-832D-2AAB37AB3E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78" y="1312868"/>
            <a:ext cx="194230" cy="164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017FE-EE92-7D6F-322B-5475BA403AF3}"/>
              </a:ext>
            </a:extLst>
          </p:cNvPr>
          <p:cNvSpPr txBox="1"/>
          <p:nvPr/>
        </p:nvSpPr>
        <p:spPr>
          <a:xfrm>
            <a:off x="6725251" y="1170676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Need sufficiently large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28F60D-9F0A-E935-F24A-0F325EA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8" y="1622784"/>
            <a:ext cx="4963605" cy="3428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2F28F0-38CB-2B83-E1A5-48B00DABD485}"/>
              </a:ext>
            </a:extLst>
          </p:cNvPr>
          <p:cNvSpPr txBox="1"/>
          <p:nvPr/>
        </p:nvSpPr>
        <p:spPr>
          <a:xfrm>
            <a:off x="1920806" y="5178782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adiabatic:</a:t>
            </a:r>
          </a:p>
        </p:txBody>
      </p:sp>
      <p:pic>
        <p:nvPicPr>
          <p:cNvPr id="11" name="Picture 10" descr="\documentclass{article}&#10;\usepackage{amsmath}&#10;\pagestyle{empty}&#10;\begin{document}&#10;&#10;$\tau_\text{res} = 2(kv_i - 2 \omega_r)/\alpha$&#10;&#10;&#10;\end{document}" title="IguanaTex Bitmap Display">
            <a:extLst>
              <a:ext uri="{FF2B5EF4-FFF2-40B4-BE49-F238E27FC236}">
                <a16:creationId xmlns:a16="http://schemas.microsoft.com/office/drawing/2014/main" id="{DD5C232F-4254-5A4C-726B-C63AF10D69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48" y="5634073"/>
            <a:ext cx="2358857" cy="25447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tau_\text{jump} = 2\Omega_0/\alpha$&#10;&#10;&#10;\end{document}" title="IguanaTex Bitmap Display">
            <a:extLst>
              <a:ext uri="{FF2B5EF4-FFF2-40B4-BE49-F238E27FC236}">
                <a16:creationId xmlns:a16="http://schemas.microsoft.com/office/drawing/2014/main" id="{40D2A456-9F9F-31F0-DD6D-89B55B7F44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48" y="6143155"/>
            <a:ext cx="1609143" cy="265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D90F0E-44F8-B703-74AE-3EF259E43227}"/>
              </a:ext>
            </a:extLst>
          </p:cNvPr>
          <p:cNvSpPr txBox="1"/>
          <p:nvPr/>
        </p:nvSpPr>
        <p:spPr>
          <a:xfrm>
            <a:off x="5264830" y="517878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if </a:t>
            </a:r>
          </a:p>
        </p:txBody>
      </p:sp>
      <p:pic>
        <p:nvPicPr>
          <p:cNvPr id="16" name="Picture 15" descr="\documentclass{article}&#10;\usepackage{amsmath}&#10;\pagestyle{empty}&#10;\begin{document}&#10;&#10;$\tau_\text{jump} &lt; \tau_\text{res}$&#10;&#10;&#10;\end{document}" title="IguanaTex Bitmap Display">
            <a:extLst>
              <a:ext uri="{FF2B5EF4-FFF2-40B4-BE49-F238E27FC236}">
                <a16:creationId xmlns:a16="http://schemas.microsoft.com/office/drawing/2014/main" id="{A1DF7D24-9292-6CA5-A46F-FA33F17C2F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64" y="5289627"/>
            <a:ext cx="1260190" cy="21181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physics}&#10;\usepackage{mathtools}&#10;\usepackage{xcolor}&#10;\pagestyle{empty}&#10;\begin{document}&#10;&#10;$\textcolor{blue}{\abs{\Omega_0} &lt; \abs{kv_i - 2\omega_r}}$&#10;&#10;&#10;\end{document}" title="IguanaTex Bitmap Display">
            <a:extLst>
              <a:ext uri="{FF2B5EF4-FFF2-40B4-BE49-F238E27FC236}">
                <a16:creationId xmlns:a16="http://schemas.microsoft.com/office/drawing/2014/main" id="{32770B14-57D5-F247-A98D-114BEBA542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86" y="5761311"/>
            <a:ext cx="1907809" cy="254476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9E4070B-09A7-A7F2-9D02-83DF8A462E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69" y="1578943"/>
            <a:ext cx="4804840" cy="3515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16010-6B1A-FE8B-CE8D-1A223FF21C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746" y="2040858"/>
            <a:ext cx="219075" cy="209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04275A-BC53-9192-F706-2144CE38F5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28" y="3300794"/>
            <a:ext cx="3619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0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339517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Conservative forces: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544FF13-11A1-1A88-B532-BEB60DE5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2020" y="1339517"/>
            <a:ext cx="3220113" cy="369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7C2EFF-6A20-C5CB-8E6D-2FA3DD2127CF}"/>
              </a:ext>
            </a:extLst>
          </p:cNvPr>
          <p:cNvSpPr txBox="1"/>
          <p:nvPr/>
        </p:nvSpPr>
        <p:spPr>
          <a:xfrm>
            <a:off x="1243263" y="1973643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velocity regimes: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9E5D29C-ACC9-009B-37BD-CC8585338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919" y="1987162"/>
            <a:ext cx="923626" cy="42717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A1D3582-F6B5-D88D-CA36-76BE7EAA75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5807" y="1987162"/>
            <a:ext cx="1547073" cy="42717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387799A-33BE-D15A-45CF-1686276FD0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9647" y="2112884"/>
            <a:ext cx="981353" cy="207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2E585C-7D57-3693-4E9D-4B88417060EB}"/>
              </a:ext>
            </a:extLst>
          </p:cNvPr>
          <p:cNvSpPr txBox="1"/>
          <p:nvPr/>
        </p:nvSpPr>
        <p:spPr>
          <a:xfrm>
            <a:off x="3494672" y="20164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6C95E4-20BE-2896-AA07-71DD1B460A23}"/>
              </a:ext>
            </a:extLst>
          </p:cNvPr>
          <p:cNvSpPr txBox="1"/>
          <p:nvPr/>
        </p:nvSpPr>
        <p:spPr>
          <a:xfrm>
            <a:off x="5352952" y="20164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57F6F-C013-4886-0F5A-27FE77A896B4}"/>
              </a:ext>
            </a:extLst>
          </p:cNvPr>
          <p:cNvSpPr txBox="1"/>
          <p:nvPr/>
        </p:nvSpPr>
        <p:spPr>
          <a:xfrm>
            <a:off x="7866897" y="20160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F9684-67F1-DF08-98E5-5731392D3758}"/>
              </a:ext>
            </a:extLst>
          </p:cNvPr>
          <p:cNvSpPr txBox="1"/>
          <p:nvPr/>
        </p:nvSpPr>
        <p:spPr>
          <a:xfrm>
            <a:off x="3451933" y="2497072"/>
            <a:ext cx="16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no interaction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EE126-2077-15B4-3C2A-9C5BC34BC314}"/>
              </a:ext>
            </a:extLst>
          </p:cNvPr>
          <p:cNvSpPr txBox="1"/>
          <p:nvPr/>
        </p:nvSpPr>
        <p:spPr>
          <a:xfrm>
            <a:off x="5673568" y="2497072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high-v regime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3D402E-8F08-DCC6-0D8A-41B54DC074C7}"/>
              </a:ext>
            </a:extLst>
          </p:cNvPr>
          <p:cNvSpPr txBox="1"/>
          <p:nvPr/>
        </p:nvSpPr>
        <p:spPr>
          <a:xfrm>
            <a:off x="7773042" y="2492729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complicated…</a:t>
            </a:r>
          </a:p>
        </p:txBody>
      </p:sp>
    </p:spTree>
    <p:extLst>
      <p:ext uri="{BB962C8B-B14F-4D97-AF65-F5344CB8AC3E}">
        <p14:creationId xmlns:p14="http://schemas.microsoft.com/office/powerpoint/2010/main" val="244053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339517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Conservative forces: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544FF13-11A1-1A88-B532-BEB60DE5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2020" y="1339517"/>
            <a:ext cx="3220113" cy="369332"/>
          </a:xfrm>
          <a:prstGeom prst="rect">
            <a:avLst/>
          </a:prstGeom>
        </p:spPr>
      </p:pic>
      <p:pic>
        <p:nvPicPr>
          <p:cNvPr id="11" name="Picture 10" descr="Chart, diagram, histogram&#10;&#10;Description automatically generated">
            <a:extLst>
              <a:ext uri="{FF2B5EF4-FFF2-40B4-BE49-F238E27FC236}">
                <a16:creationId xmlns:a16="http://schemas.microsoft.com/office/drawing/2014/main" id="{C83A3F41-EB86-A21D-234E-43356310D0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71" y="3327502"/>
            <a:ext cx="5016912" cy="32104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7C2EFF-6A20-C5CB-8E6D-2FA3DD2127CF}"/>
              </a:ext>
            </a:extLst>
          </p:cNvPr>
          <p:cNvSpPr txBox="1"/>
          <p:nvPr/>
        </p:nvSpPr>
        <p:spPr>
          <a:xfrm>
            <a:off x="1243263" y="1973643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velocity regimes: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9E5D29C-ACC9-009B-37BD-CC8585338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2919" y="1987162"/>
            <a:ext cx="923626" cy="42717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A1D3582-F6B5-D88D-CA36-76BE7EAA75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5807" y="1987162"/>
            <a:ext cx="1547073" cy="42717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387799A-33BE-D15A-45CF-1686276FD0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9647" y="2112884"/>
            <a:ext cx="981353" cy="207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2E585C-7D57-3693-4E9D-4B88417060EB}"/>
              </a:ext>
            </a:extLst>
          </p:cNvPr>
          <p:cNvSpPr txBox="1"/>
          <p:nvPr/>
        </p:nvSpPr>
        <p:spPr>
          <a:xfrm>
            <a:off x="3494672" y="20164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6C95E4-20BE-2896-AA07-71DD1B460A23}"/>
              </a:ext>
            </a:extLst>
          </p:cNvPr>
          <p:cNvSpPr txBox="1"/>
          <p:nvPr/>
        </p:nvSpPr>
        <p:spPr>
          <a:xfrm>
            <a:off x="5352952" y="20164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57F6F-C013-4886-0F5A-27FE77A896B4}"/>
              </a:ext>
            </a:extLst>
          </p:cNvPr>
          <p:cNvSpPr txBox="1"/>
          <p:nvPr/>
        </p:nvSpPr>
        <p:spPr>
          <a:xfrm>
            <a:off x="7866897" y="20160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F9684-67F1-DF08-98E5-5731392D3758}"/>
              </a:ext>
            </a:extLst>
          </p:cNvPr>
          <p:cNvSpPr txBox="1"/>
          <p:nvPr/>
        </p:nvSpPr>
        <p:spPr>
          <a:xfrm>
            <a:off x="3451933" y="2497072"/>
            <a:ext cx="16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no interaction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EE126-2077-15B4-3C2A-9C5BC34BC314}"/>
              </a:ext>
            </a:extLst>
          </p:cNvPr>
          <p:cNvSpPr txBox="1"/>
          <p:nvPr/>
        </p:nvSpPr>
        <p:spPr>
          <a:xfrm>
            <a:off x="5673568" y="2497072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high-v regime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3D402E-8F08-DCC6-0D8A-41B54DC074C7}"/>
              </a:ext>
            </a:extLst>
          </p:cNvPr>
          <p:cNvSpPr txBox="1"/>
          <p:nvPr/>
        </p:nvSpPr>
        <p:spPr>
          <a:xfrm>
            <a:off x="7773042" y="2492729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complicated…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FF63F4-D508-CBA0-2E69-8681EAD038D3}"/>
              </a:ext>
            </a:extLst>
          </p:cNvPr>
          <p:cNvSpPr txBox="1"/>
          <p:nvPr/>
        </p:nvSpPr>
        <p:spPr>
          <a:xfrm>
            <a:off x="2440976" y="5339651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adiabatic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0D96B5-39E0-6EC6-4706-0CAEC821DC10}"/>
              </a:ext>
            </a:extLst>
          </p:cNvPr>
          <p:cNvSpPr txBox="1"/>
          <p:nvPr/>
        </p:nvSpPr>
        <p:spPr>
          <a:xfrm>
            <a:off x="2440976" y="3857260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diabatic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DBFBA-CFBC-10B8-EECE-F032F3C16F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642" y="3046352"/>
            <a:ext cx="12001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0F9DBE52-5F7C-3543-8502-50E3EB7C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34" y="2404257"/>
            <a:ext cx="4975860" cy="3738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4" name="Picture 3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372DC030-F126-2997-44BB-53E88E0DA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49" y="1268405"/>
            <a:ext cx="3077446" cy="437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237506-1CBD-C34E-AB1D-BE8BA94BB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455" y="2415773"/>
            <a:ext cx="439069" cy="337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8F8A19-AAD1-A109-AFB7-EDFAE01D7E25}"/>
              </a:ext>
            </a:extLst>
          </p:cNvPr>
          <p:cNvSpPr txBox="1"/>
          <p:nvPr/>
        </p:nvSpPr>
        <p:spPr>
          <a:xfrm>
            <a:off x="7202011" y="2399718"/>
            <a:ext cx="344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: steady-state population for each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C5027A-0A1A-F422-BE26-D30B5AF04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3835" y="2522676"/>
            <a:ext cx="233787" cy="20819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3263" y="200365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DF1248E4-A1F0-A4BA-94BD-5ECE137A3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29414" y="2874558"/>
            <a:ext cx="147249" cy="29449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EE0B382-161B-8B53-D5D5-3EBA9C905126}"/>
              </a:ext>
            </a:extLst>
          </p:cNvPr>
          <p:cNvSpPr txBox="1"/>
          <p:nvPr/>
        </p:nvSpPr>
        <p:spPr>
          <a:xfrm>
            <a:off x="7254636" y="2851248"/>
            <a:ext cx="437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avg number of incoherent scattering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F9A0B-D80E-26E6-A783-6CEDCF15D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15" y="2239898"/>
            <a:ext cx="476250" cy="209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411B2-37CE-B5E0-540B-A32A3DA0D6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43" y="2239898"/>
            <a:ext cx="4762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7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81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Laser cooling</a:t>
            </a:r>
          </a:p>
        </p:txBody>
      </p:sp>
      <p:pic>
        <p:nvPicPr>
          <p:cNvPr id="5" name="Picture 4" descr="A picture containing close, silver&#10;&#10;Description automatically generated">
            <a:extLst>
              <a:ext uri="{FF2B5EF4-FFF2-40B4-BE49-F238E27FC236}">
                <a16:creationId xmlns:a16="http://schemas.microsoft.com/office/drawing/2014/main" id="{8BA256C7-93B9-2BCE-CE21-106AB28A4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62" y="1433261"/>
            <a:ext cx="3812804" cy="245143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90C2168-E6A8-AB7B-7C1E-695D0BFE0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63" y="1840506"/>
            <a:ext cx="3152275" cy="540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7C2DE0-D764-9136-320C-F93F8AE9DE9A}"/>
              </a:ext>
            </a:extLst>
          </p:cNvPr>
          <p:cNvSpPr txBox="1"/>
          <p:nvPr/>
        </p:nvSpPr>
        <p:spPr>
          <a:xfrm>
            <a:off x="5550570" y="1259308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Scattering force + Doppler effect: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427943-FFBB-CEAA-8209-041FC3BAD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3916" y="4065922"/>
            <a:ext cx="1467610" cy="1402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64F0BE-7DAA-DFA6-FE4D-1D60CB7E8E60}"/>
              </a:ext>
            </a:extLst>
          </p:cNvPr>
          <p:cNvSpPr txBox="1"/>
          <p:nvPr/>
        </p:nvSpPr>
        <p:spPr>
          <a:xfrm>
            <a:off x="5550570" y="257475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Cooling limits: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717FC0-86A4-BB7F-2A36-6A5E0FE79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2944" y="3108603"/>
            <a:ext cx="1689028" cy="47931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512B7D9-4198-AAD7-E424-596C347AA3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72463" y="3131427"/>
            <a:ext cx="1768914" cy="4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7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0F9DBE52-5F7C-3543-8502-50E3EB7C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34" y="2404257"/>
            <a:ext cx="4975860" cy="3738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4" name="Picture 3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372DC030-F126-2997-44BB-53E88E0DA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49" y="1268405"/>
            <a:ext cx="3077446" cy="437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E2E076-8CB2-41BD-2373-9B807744E9BB}"/>
              </a:ext>
            </a:extLst>
          </p:cNvPr>
          <p:cNvSpPr txBox="1"/>
          <p:nvPr/>
        </p:nvSpPr>
        <p:spPr>
          <a:xfrm>
            <a:off x="6931079" y="3122955"/>
            <a:ext cx="25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Impulse towards zero for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750902C-2AFC-65AC-A117-45FDA5298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361" y="3517417"/>
            <a:ext cx="1353001" cy="2813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68ABDC-EC03-CBBD-B0F9-C257928A343E}"/>
              </a:ext>
            </a:extLst>
          </p:cNvPr>
          <p:cNvSpPr txBox="1"/>
          <p:nvPr/>
        </p:nvSpPr>
        <p:spPr>
          <a:xfrm>
            <a:off x="6931079" y="4058124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Impulse away from zero for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D8EB64-CD4D-69CF-B574-532BC0315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402" y="4427456"/>
            <a:ext cx="2281238" cy="2812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4A2DBF3-6A6E-2615-94D7-8196B15B75B8}"/>
              </a:ext>
            </a:extLst>
          </p:cNvPr>
          <p:cNvSpPr txBox="1"/>
          <p:nvPr/>
        </p:nvSpPr>
        <p:spPr>
          <a:xfrm>
            <a:off x="9180882" y="3474189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Capture range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3263" y="200365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214AB6-2D7E-5741-35FB-AD9EA4DFB2F4}"/>
              </a:ext>
            </a:extLst>
          </p:cNvPr>
          <p:cNvSpPr/>
          <p:nvPr/>
        </p:nvSpPr>
        <p:spPr>
          <a:xfrm>
            <a:off x="6727589" y="2933843"/>
            <a:ext cx="4700111" cy="199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F9A0B-D80E-26E6-A783-6CEDCF15D5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15" y="2239898"/>
            <a:ext cx="476250" cy="209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411B2-37CE-B5E0-540B-A32A3DA0D6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43" y="2239898"/>
            <a:ext cx="4762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6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0F9DBE52-5F7C-3543-8502-50E3EB7C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34" y="2404257"/>
            <a:ext cx="4975860" cy="3738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3263" y="200365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287FE9-DE63-5C11-74BA-E0C0DD5DFB8F}"/>
              </a:ext>
            </a:extLst>
          </p:cNvPr>
          <p:cNvSpPr/>
          <p:nvPr/>
        </p:nvSpPr>
        <p:spPr>
          <a:xfrm>
            <a:off x="6781456" y="3009900"/>
            <a:ext cx="4700111" cy="2138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E73CBE7-FCA1-C99B-E5A5-934F1178D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4247" y="3211870"/>
            <a:ext cx="999736" cy="21422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11C4733B-1995-3F5D-7C49-DF8DEE8EA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9729" y="3221790"/>
            <a:ext cx="1129075" cy="20430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D3FFA56-6FA8-3AE4-1D0C-C7752A0EA028}"/>
              </a:ext>
            </a:extLst>
          </p:cNvPr>
          <p:cNvSpPr txBox="1"/>
          <p:nvPr/>
        </p:nvSpPr>
        <p:spPr>
          <a:xfrm>
            <a:off x="6818735" y="3131310"/>
            <a:ext cx="345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Impulse of                           imparted for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327F44-69F4-3DCA-1640-92CF35AA1203}"/>
              </a:ext>
            </a:extLst>
          </p:cNvPr>
          <p:cNvSpPr txBox="1"/>
          <p:nvPr/>
        </p:nvSpPr>
        <p:spPr>
          <a:xfrm>
            <a:off x="7196320" y="3588917"/>
            <a:ext cx="2059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Low scattering rate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Average force: 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7F6EC328-00DF-4CDF-F7EB-ACAD92B94F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4546" y="3924186"/>
            <a:ext cx="1589805" cy="21422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0EB239-E070-84C3-0FB4-3C86F36C8B33}"/>
              </a:ext>
            </a:extLst>
          </p:cNvPr>
          <p:cNvCxnSpPr/>
          <p:nvPr/>
        </p:nvCxnSpPr>
        <p:spPr>
          <a:xfrm flipV="1">
            <a:off x="9817867" y="4138415"/>
            <a:ext cx="209550" cy="29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6235C4-02CE-B83B-D130-8C302840FD44}"/>
              </a:ext>
            </a:extLst>
          </p:cNvPr>
          <p:cNvSpPr txBox="1"/>
          <p:nvPr/>
        </p:nvSpPr>
        <p:spPr>
          <a:xfrm>
            <a:off x="8538067" y="4374028"/>
            <a:ext cx="2197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 x scattering force at saturation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F2BB49-8789-DBB5-37FF-36C5D7E86BDC}"/>
              </a:ext>
            </a:extLst>
          </p:cNvPr>
          <p:cNvSpPr txBox="1"/>
          <p:nvPr/>
        </p:nvSpPr>
        <p:spPr>
          <a:xfrm>
            <a:off x="6880222" y="4767629"/>
            <a:ext cx="4566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 SWAP cools with low scattering rate + large forces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857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0F9DBE52-5F7C-3543-8502-50E3EB7C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34" y="2404257"/>
            <a:ext cx="4975860" cy="3738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3263" y="200365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287FE9-DE63-5C11-74BA-E0C0DD5DFB8F}"/>
              </a:ext>
            </a:extLst>
          </p:cNvPr>
          <p:cNvSpPr/>
          <p:nvPr/>
        </p:nvSpPr>
        <p:spPr>
          <a:xfrm>
            <a:off x="6781456" y="3009900"/>
            <a:ext cx="4700111" cy="2138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E73CBE7-FCA1-C99B-E5A5-934F1178D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4247" y="3211870"/>
            <a:ext cx="999736" cy="21422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11C4733B-1995-3F5D-7C49-DF8DEE8EA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9729" y="3221790"/>
            <a:ext cx="1129075" cy="20430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D3FFA56-6FA8-3AE4-1D0C-C7752A0EA028}"/>
              </a:ext>
            </a:extLst>
          </p:cNvPr>
          <p:cNvSpPr txBox="1"/>
          <p:nvPr/>
        </p:nvSpPr>
        <p:spPr>
          <a:xfrm>
            <a:off x="6818735" y="3131310"/>
            <a:ext cx="345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Impulse of                           imparted for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327F44-69F4-3DCA-1640-92CF35AA1203}"/>
              </a:ext>
            </a:extLst>
          </p:cNvPr>
          <p:cNvSpPr txBox="1"/>
          <p:nvPr/>
        </p:nvSpPr>
        <p:spPr>
          <a:xfrm>
            <a:off x="7196320" y="3588917"/>
            <a:ext cx="2059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Low scattering rate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Average force: 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7F6EC328-00DF-4CDF-F7EB-ACAD92B94F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4546" y="3924186"/>
            <a:ext cx="1589805" cy="21422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0EB239-E070-84C3-0FB4-3C86F36C8B33}"/>
              </a:ext>
            </a:extLst>
          </p:cNvPr>
          <p:cNvCxnSpPr/>
          <p:nvPr/>
        </p:nvCxnSpPr>
        <p:spPr>
          <a:xfrm flipV="1">
            <a:off x="9817867" y="4138415"/>
            <a:ext cx="209550" cy="29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6235C4-02CE-B83B-D130-8C302840FD44}"/>
              </a:ext>
            </a:extLst>
          </p:cNvPr>
          <p:cNvSpPr txBox="1"/>
          <p:nvPr/>
        </p:nvSpPr>
        <p:spPr>
          <a:xfrm>
            <a:off x="8538067" y="4374028"/>
            <a:ext cx="2197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 x scattering force at saturation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F2BB49-8789-DBB5-37FF-36C5D7E86BDC}"/>
              </a:ext>
            </a:extLst>
          </p:cNvPr>
          <p:cNvSpPr txBox="1"/>
          <p:nvPr/>
        </p:nvSpPr>
        <p:spPr>
          <a:xfrm>
            <a:off x="6880222" y="4767629"/>
            <a:ext cx="4566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 SWAP cools with low scattering rate + large forces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55A1E5-4E0F-C7F4-B383-9355B7B6CACE}"/>
              </a:ext>
            </a:extLst>
          </p:cNvPr>
          <p:cNvSpPr txBox="1"/>
          <p:nvPr/>
        </p:nvSpPr>
        <p:spPr>
          <a:xfrm>
            <a:off x="6773824" y="5808297"/>
            <a:ext cx="3439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complicated dynamics at low momentum:</a:t>
            </a:r>
          </a:p>
          <a:p>
            <a:r>
              <a:rPr lang="en-US" sz="1400" dirty="0"/>
              <a:t>Bragg oscillations, ambiguous time-ordering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7A6B98-6A49-6926-36BD-D4852EB38D98}"/>
              </a:ext>
            </a:extLst>
          </p:cNvPr>
          <p:cNvCxnSpPr>
            <a:cxnSpLocks/>
          </p:cNvCxnSpPr>
          <p:nvPr/>
        </p:nvCxnSpPr>
        <p:spPr>
          <a:xfrm flipH="1" flipV="1">
            <a:off x="4254380" y="4338931"/>
            <a:ext cx="2463525" cy="173585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9F286E-963F-9EF4-0733-2B67C23F5291}"/>
              </a:ext>
            </a:extLst>
          </p:cNvPr>
          <p:cNvCxnSpPr>
            <a:cxnSpLocks/>
          </p:cNvCxnSpPr>
          <p:nvPr/>
        </p:nvCxnSpPr>
        <p:spPr>
          <a:xfrm flipH="1" flipV="1">
            <a:off x="4254380" y="3129256"/>
            <a:ext cx="2463525" cy="29455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BE22E1-A0A9-D683-5143-3495969B6ADA}"/>
              </a:ext>
            </a:extLst>
          </p:cNvPr>
          <p:cNvCxnSpPr>
            <a:cxnSpLocks/>
          </p:cNvCxnSpPr>
          <p:nvPr/>
        </p:nvCxnSpPr>
        <p:spPr>
          <a:xfrm flipH="1" flipV="1">
            <a:off x="4254380" y="5062831"/>
            <a:ext cx="2463525" cy="101195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74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8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Temperature limit as </a:t>
            </a:r>
          </a:p>
        </p:txBody>
      </p:sp>
      <p:pic>
        <p:nvPicPr>
          <p:cNvPr id="4" name="Picture 3" descr="\documentclass{article}&#10;\usepackage{amsmath}&#10;\pagestyle{empty}&#10;\begin{document}&#10;&#10;$\gamma \to 0$&#10;&#10;&#10;\end{document}" title="IguanaTex Bitmap Display">
            <a:extLst>
              <a:ext uri="{FF2B5EF4-FFF2-40B4-BE49-F238E27FC236}">
                <a16:creationId xmlns:a16="http://schemas.microsoft.com/office/drawing/2014/main" id="{8B67732A-0ABC-6807-A225-E0537FE8C8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96" y="720948"/>
            <a:ext cx="784457" cy="266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8FECB5-570A-A7EE-ACB3-CA1E0805245D}"/>
              </a:ext>
            </a:extLst>
          </p:cNvPr>
          <p:cNvSpPr txBox="1"/>
          <p:nvPr/>
        </p:nvSpPr>
        <p:spPr>
          <a:xfrm>
            <a:off x="1216327" y="1297622"/>
            <a:ext cx="819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Sweep-wait scheme:</a:t>
            </a:r>
            <a:r>
              <a:rPr lang="en-US" dirty="0">
                <a:sym typeface="Wingdings" panose="05000000000000000000" pitchFamily="2" charset="2"/>
              </a:rPr>
              <a:t> mimics cooling process for particle with ultranarrow linewidth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0A286-FBF0-7F67-186A-918857155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768" y="1919873"/>
            <a:ext cx="4203836" cy="28134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416214-177C-CB52-FDBA-5C670EB1509D}"/>
              </a:ext>
            </a:extLst>
          </p:cNvPr>
          <p:cNvCxnSpPr>
            <a:cxnSpLocks/>
          </p:cNvCxnSpPr>
          <p:nvPr/>
        </p:nvCxnSpPr>
        <p:spPr>
          <a:xfrm flipV="1">
            <a:off x="2415547" y="4414912"/>
            <a:ext cx="0" cy="47157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B90DD5CA-BFE4-51C1-97B7-B302BDB3B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8016" y="4933423"/>
            <a:ext cx="476250" cy="1714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D23B284-7C2B-C8B2-7AE1-52A11AD36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4842" y="4933423"/>
            <a:ext cx="476250" cy="1714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E2F3AD-5E1C-D9C4-B9E1-36C99C33A16C}"/>
              </a:ext>
            </a:extLst>
          </p:cNvPr>
          <p:cNvCxnSpPr>
            <a:cxnSpLocks/>
          </p:cNvCxnSpPr>
          <p:nvPr/>
        </p:nvCxnSpPr>
        <p:spPr>
          <a:xfrm flipV="1">
            <a:off x="3144695" y="4408562"/>
            <a:ext cx="0" cy="47157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ED0F746-2F6B-4D8B-0FE3-AC730ABE75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7340" y="1852424"/>
            <a:ext cx="4075780" cy="289102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5188FB3-0281-C724-F07B-C0B13A7D4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0742" y="5634729"/>
            <a:ext cx="2260305" cy="269084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61D0867-1876-2002-42BD-5524A0834C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28756" y="5120637"/>
            <a:ext cx="2580761" cy="26908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458DBA0-9220-EA7D-D559-7CBF111DE005}"/>
              </a:ext>
            </a:extLst>
          </p:cNvPr>
          <p:cNvSpPr/>
          <p:nvPr/>
        </p:nvSpPr>
        <p:spPr>
          <a:xfrm>
            <a:off x="6027420" y="5036820"/>
            <a:ext cx="3055620" cy="98298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88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Temperature limit as               </a:t>
            </a:r>
          </a:p>
        </p:txBody>
      </p:sp>
      <p:pic>
        <p:nvPicPr>
          <p:cNvPr id="4" name="Picture 3" descr="\documentclass{article}&#10;\usepackage{amsmath}&#10;\pagestyle{empty}&#10;\begin{document}&#10;&#10;$\gamma \to 0$&#10;&#10;&#10;\end{document}" title="IguanaTex Bitmap Display">
            <a:extLst>
              <a:ext uri="{FF2B5EF4-FFF2-40B4-BE49-F238E27FC236}">
                <a16:creationId xmlns:a16="http://schemas.microsoft.com/office/drawing/2014/main" id="{8B67732A-0ABC-6807-A225-E0537FE8C8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96" y="720948"/>
            <a:ext cx="784457" cy="266971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B60FC13-57E6-93C1-2D87-44B6BC93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04" y="1545432"/>
            <a:ext cx="5444217" cy="38571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8BC175-435B-7264-BCEF-BD8C22EBCB62}"/>
              </a:ext>
            </a:extLst>
          </p:cNvPr>
          <p:cNvSpPr txBox="1"/>
          <p:nvPr/>
        </p:nvSpPr>
        <p:spPr>
          <a:xfrm>
            <a:off x="1269834" y="1300051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with      :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2F61E98-CC65-1BFA-4B08-0C0586912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7549" y="1408517"/>
            <a:ext cx="233147" cy="1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06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08274-D1EB-F28A-3809-8BDB3A5D2916}"/>
              </a:ext>
            </a:extLst>
          </p:cNvPr>
          <p:cNvSpPr txBox="1"/>
          <p:nvPr/>
        </p:nvSpPr>
        <p:spPr>
          <a:xfrm>
            <a:off x="1227221" y="1315453"/>
            <a:ext cx="427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7.5 kHz linewidth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baseline="30000" dirty="0"/>
              <a:t>3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transition in </a:t>
            </a:r>
            <a:r>
              <a:rPr lang="en-US" baseline="30000" dirty="0"/>
              <a:t>88</a:t>
            </a:r>
            <a:r>
              <a:rPr lang="en-US" dirty="0"/>
              <a:t>Sr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78AB0-64AA-A0FA-5786-5C4EDDD3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50" y="1808239"/>
            <a:ext cx="4433426" cy="3137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CE115-7634-0E08-43A5-756EF1F01540}"/>
              </a:ext>
            </a:extLst>
          </p:cNvPr>
          <p:cNvSpPr txBox="1"/>
          <p:nvPr/>
        </p:nvSpPr>
        <p:spPr>
          <a:xfrm>
            <a:off x="1801293" y="5277018"/>
            <a:ext cx="3289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Lowest temperature achieved: 2.3 µK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FF02E-3AD1-D002-95D5-73950BC413DF}"/>
              </a:ext>
            </a:extLst>
          </p:cNvPr>
          <p:cNvSpPr txBox="1"/>
          <p:nvPr/>
        </p:nvSpPr>
        <p:spPr>
          <a:xfrm>
            <a:off x="1801293" y="5660546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Doppler limit: 0.4 µK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485BC8-4D52-A323-CD75-0D0732D25BCD}"/>
              </a:ext>
            </a:extLst>
          </p:cNvPr>
          <p:cNvSpPr/>
          <p:nvPr/>
        </p:nvSpPr>
        <p:spPr>
          <a:xfrm>
            <a:off x="1732547" y="5069360"/>
            <a:ext cx="8525142" cy="144373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FB886-A502-BFB7-E03C-EB17EDF0264E}"/>
              </a:ext>
            </a:extLst>
          </p:cNvPr>
          <p:cNvSpPr txBox="1"/>
          <p:nvPr/>
        </p:nvSpPr>
        <p:spPr>
          <a:xfrm>
            <a:off x="6248400" y="1661968"/>
            <a:ext cx="258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Norcia (2018), New J. Phys. 20-023021</a:t>
            </a:r>
          </a:p>
        </p:txBody>
      </p:sp>
    </p:spTree>
    <p:extLst>
      <p:ext uri="{BB962C8B-B14F-4D97-AF65-F5344CB8AC3E}">
        <p14:creationId xmlns:p14="http://schemas.microsoft.com/office/powerpoint/2010/main" val="301358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08274-D1EB-F28A-3809-8BDB3A5D2916}"/>
              </a:ext>
            </a:extLst>
          </p:cNvPr>
          <p:cNvSpPr txBox="1"/>
          <p:nvPr/>
        </p:nvSpPr>
        <p:spPr>
          <a:xfrm>
            <a:off x="1227221" y="1315453"/>
            <a:ext cx="427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7.5 kHz linewidth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baseline="30000" dirty="0"/>
              <a:t>3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transition in </a:t>
            </a:r>
            <a:r>
              <a:rPr lang="en-US" baseline="30000" dirty="0"/>
              <a:t>88</a:t>
            </a:r>
            <a:r>
              <a:rPr lang="en-US" dirty="0"/>
              <a:t>Sr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78AB0-64AA-A0FA-5786-5C4EDDD3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50" y="1808239"/>
            <a:ext cx="4433426" cy="3137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51C88-FA51-1DCD-DEEC-EA4D0EE2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62" y="2089296"/>
            <a:ext cx="4249920" cy="2679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CE115-7634-0E08-43A5-756EF1F01540}"/>
              </a:ext>
            </a:extLst>
          </p:cNvPr>
          <p:cNvSpPr txBox="1"/>
          <p:nvPr/>
        </p:nvSpPr>
        <p:spPr>
          <a:xfrm>
            <a:off x="1801293" y="5277018"/>
            <a:ext cx="3289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Lowest temperature achieved: 2.3 µK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FF02E-3AD1-D002-95D5-73950BC413DF}"/>
              </a:ext>
            </a:extLst>
          </p:cNvPr>
          <p:cNvSpPr txBox="1"/>
          <p:nvPr/>
        </p:nvSpPr>
        <p:spPr>
          <a:xfrm>
            <a:off x="1801293" y="5660546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Doppler limit: 0.4 µK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485BC8-4D52-A323-CD75-0D0732D25BCD}"/>
              </a:ext>
            </a:extLst>
          </p:cNvPr>
          <p:cNvSpPr/>
          <p:nvPr/>
        </p:nvSpPr>
        <p:spPr>
          <a:xfrm>
            <a:off x="1732547" y="5069360"/>
            <a:ext cx="8525142" cy="144373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A4164-906C-108B-5001-158AC2A8DAAB}"/>
              </a:ext>
            </a:extLst>
          </p:cNvPr>
          <p:cNvSpPr txBox="1"/>
          <p:nvPr/>
        </p:nvSpPr>
        <p:spPr>
          <a:xfrm>
            <a:off x="6248400" y="1661968"/>
            <a:ext cx="258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Norcia (2018), New J. Phys. 20-023021</a:t>
            </a:r>
          </a:p>
        </p:txBody>
      </p:sp>
    </p:spTree>
    <p:extLst>
      <p:ext uri="{BB962C8B-B14F-4D97-AF65-F5344CB8AC3E}">
        <p14:creationId xmlns:p14="http://schemas.microsoft.com/office/powerpoint/2010/main" val="1992224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08274-D1EB-F28A-3809-8BDB3A5D2916}"/>
              </a:ext>
            </a:extLst>
          </p:cNvPr>
          <p:cNvSpPr txBox="1"/>
          <p:nvPr/>
        </p:nvSpPr>
        <p:spPr>
          <a:xfrm>
            <a:off x="1227221" y="1315453"/>
            <a:ext cx="427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7.5 kHz linewidth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baseline="30000" dirty="0"/>
              <a:t>3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transition in </a:t>
            </a:r>
            <a:r>
              <a:rPr lang="en-US" baseline="30000" dirty="0"/>
              <a:t>88</a:t>
            </a:r>
            <a:r>
              <a:rPr lang="en-US" dirty="0"/>
              <a:t>Sr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78AB0-64AA-A0FA-5786-5C4EDDD3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50" y="1808239"/>
            <a:ext cx="4433426" cy="3137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CE115-7634-0E08-43A5-756EF1F01540}"/>
              </a:ext>
            </a:extLst>
          </p:cNvPr>
          <p:cNvSpPr txBox="1"/>
          <p:nvPr/>
        </p:nvSpPr>
        <p:spPr>
          <a:xfrm>
            <a:off x="1801293" y="5277018"/>
            <a:ext cx="3289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Lowest temperature achieved: 2.3 µK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FF02E-3AD1-D002-95D5-73950BC413DF}"/>
              </a:ext>
            </a:extLst>
          </p:cNvPr>
          <p:cNvSpPr txBox="1"/>
          <p:nvPr/>
        </p:nvSpPr>
        <p:spPr>
          <a:xfrm>
            <a:off x="1801293" y="5660546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Doppler limit: 0.4 µK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FFEB0B-9CB5-A9F5-0B3F-EE3B4344FEEA}"/>
              </a:ext>
            </a:extLst>
          </p:cNvPr>
          <p:cNvSpPr/>
          <p:nvPr/>
        </p:nvSpPr>
        <p:spPr>
          <a:xfrm>
            <a:off x="5212261" y="5624633"/>
            <a:ext cx="385011" cy="718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CC79E-078A-0F66-27CA-24B1BEED565C}"/>
              </a:ext>
            </a:extLst>
          </p:cNvPr>
          <p:cNvSpPr txBox="1"/>
          <p:nvPr/>
        </p:nvSpPr>
        <p:spPr>
          <a:xfrm>
            <a:off x="5887454" y="5126305"/>
            <a:ext cx="437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Cons: </a:t>
            </a:r>
            <a:r>
              <a:rPr lang="en-US" sz="1600" dirty="0"/>
              <a:t>cannot achieve lowest possible temperature</a:t>
            </a:r>
          </a:p>
          <a:p>
            <a:r>
              <a:rPr lang="en-US" sz="1600" b="1" dirty="0"/>
              <a:t>Pros: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Strong forces on weak transitions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Large capture range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Reduced reliance on spontaneous emission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485BC8-4D52-A323-CD75-0D0732D25BCD}"/>
              </a:ext>
            </a:extLst>
          </p:cNvPr>
          <p:cNvSpPr/>
          <p:nvPr/>
        </p:nvSpPr>
        <p:spPr>
          <a:xfrm>
            <a:off x="1732547" y="5069360"/>
            <a:ext cx="8525142" cy="144373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1A6438-DC50-3893-7E23-AEDD7018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62" y="2089296"/>
            <a:ext cx="4249920" cy="2679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02E20-3396-4C65-789A-468EC52A7142}"/>
              </a:ext>
            </a:extLst>
          </p:cNvPr>
          <p:cNvSpPr txBox="1"/>
          <p:nvPr/>
        </p:nvSpPr>
        <p:spPr>
          <a:xfrm>
            <a:off x="6248400" y="1661968"/>
            <a:ext cx="258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Norcia (2018), New J. Phys. 20-023021</a:t>
            </a:r>
          </a:p>
        </p:txBody>
      </p:sp>
    </p:spTree>
    <p:extLst>
      <p:ext uri="{BB962C8B-B14F-4D97-AF65-F5344CB8AC3E}">
        <p14:creationId xmlns:p14="http://schemas.microsoft.com/office/powerpoint/2010/main" val="2820087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0F9DBE52-5F7C-3543-8502-50E3EB7C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34" y="2404257"/>
            <a:ext cx="4975860" cy="3738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3263" y="200365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5C843-0118-F700-8EE8-3158BB4CADAB}"/>
              </a:ext>
            </a:extLst>
          </p:cNvPr>
          <p:cNvSpPr txBox="1"/>
          <p:nvPr/>
        </p:nvSpPr>
        <p:spPr>
          <a:xfrm>
            <a:off x="6935335" y="2759924"/>
            <a:ext cx="367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Bragg oscillations mix atom between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3D51B68-3935-C388-364C-D801583B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1201" y="2817907"/>
            <a:ext cx="534882" cy="253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B0EDE-A6F6-2DE8-9D9D-4119B94DB316}"/>
              </a:ext>
            </a:extLst>
          </p:cNvPr>
          <p:cNvSpPr txBox="1"/>
          <p:nvPr/>
        </p:nvSpPr>
        <p:spPr>
          <a:xfrm>
            <a:off x="7421814" y="3098775"/>
            <a:ext cx="318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of sweep direction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68B41-E36C-BE99-01F2-2532CC139F2D}"/>
              </a:ext>
            </a:extLst>
          </p:cNvPr>
          <p:cNvSpPr txBox="1"/>
          <p:nvPr/>
        </p:nvSpPr>
        <p:spPr>
          <a:xfrm>
            <a:off x="6956238" y="3635907"/>
            <a:ext cx="9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927D89-2F65-A8E5-4416-6C8E1F20C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7549" y="3923188"/>
            <a:ext cx="3116901" cy="726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5D48E6-CAED-2F2A-E348-71C685CD1DAB}"/>
              </a:ext>
            </a:extLst>
          </p:cNvPr>
          <p:cNvSpPr txBox="1"/>
          <p:nvPr/>
        </p:nvSpPr>
        <p:spPr>
          <a:xfrm>
            <a:off x="6956238" y="4752215"/>
            <a:ext cx="367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Effects p</a:t>
            </a:r>
            <a:r>
              <a:rPr lang="en-US" dirty="0"/>
              <a:t>resent in (+), cancel in (-)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77428-FA97-3F6E-9557-4BE8EB0752FB}"/>
              </a:ext>
            </a:extLst>
          </p:cNvPr>
          <p:cNvSpPr txBox="1"/>
          <p:nvPr/>
        </p:nvSpPr>
        <p:spPr>
          <a:xfrm>
            <a:off x="6786240" y="5698441"/>
            <a:ext cx="3439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complicated dynamics at low momentum:</a:t>
            </a:r>
          </a:p>
          <a:p>
            <a:r>
              <a:rPr lang="en-US" sz="1400" dirty="0"/>
              <a:t>Bragg oscillations, ambiguous time-ordering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5F2294-C3DE-BD1E-E1F9-6158CEF291CC}"/>
              </a:ext>
            </a:extLst>
          </p:cNvPr>
          <p:cNvCxnSpPr>
            <a:cxnSpLocks/>
          </p:cNvCxnSpPr>
          <p:nvPr/>
        </p:nvCxnSpPr>
        <p:spPr>
          <a:xfrm flipH="1" flipV="1">
            <a:off x="4266796" y="4229075"/>
            <a:ext cx="2463525" cy="173585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F7FB03-6552-20BE-CB13-A33CB85B1EF3}"/>
              </a:ext>
            </a:extLst>
          </p:cNvPr>
          <p:cNvCxnSpPr>
            <a:cxnSpLocks/>
          </p:cNvCxnSpPr>
          <p:nvPr/>
        </p:nvCxnSpPr>
        <p:spPr>
          <a:xfrm flipH="1" flipV="1">
            <a:off x="4266796" y="3019400"/>
            <a:ext cx="2463525" cy="29455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A30D3E-ADAF-36EA-EB8F-186161C50D4D}"/>
              </a:ext>
            </a:extLst>
          </p:cNvPr>
          <p:cNvCxnSpPr>
            <a:cxnSpLocks/>
          </p:cNvCxnSpPr>
          <p:nvPr/>
        </p:nvCxnSpPr>
        <p:spPr>
          <a:xfrm flipH="1" flipV="1">
            <a:off x="4266796" y="4952975"/>
            <a:ext cx="2463525" cy="101195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46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3263" y="200365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5C843-0118-F700-8EE8-3158BB4CADAB}"/>
              </a:ext>
            </a:extLst>
          </p:cNvPr>
          <p:cNvSpPr txBox="1"/>
          <p:nvPr/>
        </p:nvSpPr>
        <p:spPr>
          <a:xfrm>
            <a:off x="6935335" y="2759924"/>
            <a:ext cx="367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Bragg oscillations mix atom between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3D51B68-3935-C388-364C-D801583B1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1201" y="2817907"/>
            <a:ext cx="534882" cy="253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B0EDE-A6F6-2DE8-9D9D-4119B94DB316}"/>
              </a:ext>
            </a:extLst>
          </p:cNvPr>
          <p:cNvSpPr txBox="1"/>
          <p:nvPr/>
        </p:nvSpPr>
        <p:spPr>
          <a:xfrm>
            <a:off x="7421814" y="3098775"/>
            <a:ext cx="318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of sweep direction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68B41-E36C-BE99-01F2-2532CC139F2D}"/>
              </a:ext>
            </a:extLst>
          </p:cNvPr>
          <p:cNvSpPr txBox="1"/>
          <p:nvPr/>
        </p:nvSpPr>
        <p:spPr>
          <a:xfrm>
            <a:off x="6956238" y="3635907"/>
            <a:ext cx="9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927D89-2F65-A8E5-4416-6C8E1F20C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549" y="3923188"/>
            <a:ext cx="3116901" cy="726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5D48E6-CAED-2F2A-E348-71C685CD1DAB}"/>
              </a:ext>
            </a:extLst>
          </p:cNvPr>
          <p:cNvSpPr txBox="1"/>
          <p:nvPr/>
        </p:nvSpPr>
        <p:spPr>
          <a:xfrm>
            <a:off x="6956238" y="4752215"/>
            <a:ext cx="367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Effects p</a:t>
            </a:r>
            <a:r>
              <a:rPr lang="en-US" dirty="0"/>
              <a:t>resent in (+), cancel in (-)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A0D600-9CCE-79A5-6A89-99BAFEB48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685" y="2496757"/>
            <a:ext cx="4575450" cy="33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3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81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Laser cooling</a:t>
            </a:r>
          </a:p>
        </p:txBody>
      </p:sp>
      <p:pic>
        <p:nvPicPr>
          <p:cNvPr id="5" name="Picture 4" descr="A picture containing close, silver&#10;&#10;Description automatically generated">
            <a:extLst>
              <a:ext uri="{FF2B5EF4-FFF2-40B4-BE49-F238E27FC236}">
                <a16:creationId xmlns:a16="http://schemas.microsoft.com/office/drawing/2014/main" id="{8BA256C7-93B9-2BCE-CE21-106AB28A4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62" y="1433261"/>
            <a:ext cx="3812804" cy="245143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90C2168-E6A8-AB7B-7C1E-695D0BFE0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63" y="1840506"/>
            <a:ext cx="3152275" cy="540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7C2DE0-D764-9136-320C-F93F8AE9DE9A}"/>
              </a:ext>
            </a:extLst>
          </p:cNvPr>
          <p:cNvSpPr txBox="1"/>
          <p:nvPr/>
        </p:nvSpPr>
        <p:spPr>
          <a:xfrm>
            <a:off x="5550570" y="1259308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Scattering force + Doppler effect: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427943-FFBB-CEAA-8209-041FC3BAD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3916" y="4065922"/>
            <a:ext cx="1467610" cy="1402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64F0BE-7DAA-DFA6-FE4D-1D60CB7E8E60}"/>
              </a:ext>
            </a:extLst>
          </p:cNvPr>
          <p:cNvSpPr txBox="1"/>
          <p:nvPr/>
        </p:nvSpPr>
        <p:spPr>
          <a:xfrm>
            <a:off x="5550570" y="257475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Cooling limits: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717FC0-86A4-BB7F-2A36-6A5E0FE79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2944" y="3108603"/>
            <a:ext cx="1689028" cy="47931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512B7D9-4198-AAD7-E424-596C347AA3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72463" y="3131427"/>
            <a:ext cx="1768914" cy="45649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17BC57A-1B88-2B15-F3F8-E28AD57AB559}"/>
              </a:ext>
            </a:extLst>
          </p:cNvPr>
          <p:cNvSpPr/>
          <p:nvPr/>
        </p:nvSpPr>
        <p:spPr>
          <a:xfrm>
            <a:off x="6104021" y="3039980"/>
            <a:ext cx="2053390" cy="60157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4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81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Laser cooling</a:t>
            </a:r>
          </a:p>
        </p:txBody>
      </p:sp>
      <p:pic>
        <p:nvPicPr>
          <p:cNvPr id="5" name="Picture 4" descr="A picture containing close, silver&#10;&#10;Description automatically generated">
            <a:extLst>
              <a:ext uri="{FF2B5EF4-FFF2-40B4-BE49-F238E27FC236}">
                <a16:creationId xmlns:a16="http://schemas.microsoft.com/office/drawing/2014/main" id="{8BA256C7-93B9-2BCE-CE21-106AB28A4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62" y="1433261"/>
            <a:ext cx="3812804" cy="245143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90C2168-E6A8-AB7B-7C1E-695D0BFE0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63" y="1840506"/>
            <a:ext cx="3152275" cy="540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7C2DE0-D764-9136-320C-F93F8AE9DE9A}"/>
              </a:ext>
            </a:extLst>
          </p:cNvPr>
          <p:cNvSpPr txBox="1"/>
          <p:nvPr/>
        </p:nvSpPr>
        <p:spPr>
          <a:xfrm>
            <a:off x="5550570" y="1259308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Scattering force + Doppler effect: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427943-FFBB-CEAA-8209-041FC3BAD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3916" y="4065922"/>
            <a:ext cx="1467610" cy="1402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64F0BE-7DAA-DFA6-FE4D-1D60CB7E8E60}"/>
              </a:ext>
            </a:extLst>
          </p:cNvPr>
          <p:cNvSpPr txBox="1"/>
          <p:nvPr/>
        </p:nvSpPr>
        <p:spPr>
          <a:xfrm>
            <a:off x="5550570" y="257475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Cooling limits: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717FC0-86A4-BB7F-2A36-6A5E0FE79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2944" y="3108603"/>
            <a:ext cx="1689028" cy="47931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512B7D9-4198-AAD7-E424-596C347AA3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72463" y="3131427"/>
            <a:ext cx="1768914" cy="45649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17BC57A-1B88-2B15-F3F8-E28AD57AB559}"/>
              </a:ext>
            </a:extLst>
          </p:cNvPr>
          <p:cNvSpPr/>
          <p:nvPr/>
        </p:nvSpPr>
        <p:spPr>
          <a:xfrm>
            <a:off x="6104021" y="3039980"/>
            <a:ext cx="2053390" cy="60157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F36F1-325E-AA4B-7DFF-68FA78D0B789}"/>
              </a:ext>
            </a:extLst>
          </p:cNvPr>
          <p:cNvSpPr txBox="1"/>
          <p:nvPr/>
        </p:nvSpPr>
        <p:spPr>
          <a:xfrm>
            <a:off x="833392" y="4939101"/>
            <a:ext cx="207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cooling limit?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7E9DEF-5CFB-99AF-ACCE-9161E44C886C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910845" y="4660628"/>
            <a:ext cx="1035873" cy="47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DDF258-8F1C-EE53-219B-54A5F15D6172}"/>
              </a:ext>
            </a:extLst>
          </p:cNvPr>
          <p:cNvSpPr txBox="1"/>
          <p:nvPr/>
        </p:nvSpPr>
        <p:spPr>
          <a:xfrm>
            <a:off x="3946718" y="4475962"/>
            <a:ext cx="44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sub-Doppler cooling: Sisyphus, </a:t>
            </a:r>
            <a:r>
              <a:rPr lang="en-US" i="1" dirty="0"/>
              <a:t>Raman, VSCPT</a:t>
            </a:r>
          </a:p>
        </p:txBody>
      </p:sp>
    </p:spTree>
    <p:extLst>
      <p:ext uri="{BB962C8B-B14F-4D97-AF65-F5344CB8AC3E}">
        <p14:creationId xmlns:p14="http://schemas.microsoft.com/office/powerpoint/2010/main" val="95517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81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Laser cooling</a:t>
            </a:r>
          </a:p>
        </p:txBody>
      </p:sp>
      <p:pic>
        <p:nvPicPr>
          <p:cNvPr id="5" name="Picture 4" descr="A picture containing close, silver&#10;&#10;Description automatically generated">
            <a:extLst>
              <a:ext uri="{FF2B5EF4-FFF2-40B4-BE49-F238E27FC236}">
                <a16:creationId xmlns:a16="http://schemas.microsoft.com/office/drawing/2014/main" id="{8BA256C7-93B9-2BCE-CE21-106AB28A4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62" y="1433261"/>
            <a:ext cx="3812804" cy="245143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90C2168-E6A8-AB7B-7C1E-695D0BFE0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63" y="1840506"/>
            <a:ext cx="3152275" cy="540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7C2DE0-D764-9136-320C-F93F8AE9DE9A}"/>
              </a:ext>
            </a:extLst>
          </p:cNvPr>
          <p:cNvSpPr txBox="1"/>
          <p:nvPr/>
        </p:nvSpPr>
        <p:spPr>
          <a:xfrm>
            <a:off x="5550570" y="1259308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Scattering force + Doppler effect: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427943-FFBB-CEAA-8209-041FC3BAD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3916" y="4065922"/>
            <a:ext cx="1467610" cy="1402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64F0BE-7DAA-DFA6-FE4D-1D60CB7E8E60}"/>
              </a:ext>
            </a:extLst>
          </p:cNvPr>
          <p:cNvSpPr txBox="1"/>
          <p:nvPr/>
        </p:nvSpPr>
        <p:spPr>
          <a:xfrm>
            <a:off x="5550570" y="257475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Cooling limits: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717FC0-86A4-BB7F-2A36-6A5E0FE79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2944" y="3108603"/>
            <a:ext cx="1689028" cy="47931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512B7D9-4198-AAD7-E424-596C347AA3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72463" y="3131427"/>
            <a:ext cx="1768914" cy="45649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17BC57A-1B88-2B15-F3F8-E28AD57AB559}"/>
              </a:ext>
            </a:extLst>
          </p:cNvPr>
          <p:cNvSpPr/>
          <p:nvPr/>
        </p:nvSpPr>
        <p:spPr>
          <a:xfrm>
            <a:off x="6104021" y="3039980"/>
            <a:ext cx="2053390" cy="60157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F36F1-325E-AA4B-7DFF-68FA78D0B789}"/>
              </a:ext>
            </a:extLst>
          </p:cNvPr>
          <p:cNvSpPr txBox="1"/>
          <p:nvPr/>
        </p:nvSpPr>
        <p:spPr>
          <a:xfrm>
            <a:off x="833392" y="4939101"/>
            <a:ext cx="207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cooling limit?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7E9DEF-5CFB-99AF-ACCE-9161E44C886C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910845" y="4660628"/>
            <a:ext cx="1035873" cy="47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761118-6895-B14E-EB53-19BE263C2DA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910845" y="5139809"/>
            <a:ext cx="1019831" cy="39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DDF258-8F1C-EE53-219B-54A5F15D6172}"/>
              </a:ext>
            </a:extLst>
          </p:cNvPr>
          <p:cNvSpPr txBox="1"/>
          <p:nvPr/>
        </p:nvSpPr>
        <p:spPr>
          <a:xfrm>
            <a:off x="3946718" y="4475962"/>
            <a:ext cx="44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sub-Doppler cooling: Sisyphus, </a:t>
            </a:r>
            <a:r>
              <a:rPr lang="en-US" i="1" dirty="0"/>
              <a:t>Raman, VSCPT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8EEB8A-505A-E226-6ACC-DBFC8BB28AEF}"/>
              </a:ext>
            </a:extLst>
          </p:cNvPr>
          <p:cNvSpPr txBox="1"/>
          <p:nvPr/>
        </p:nvSpPr>
        <p:spPr>
          <a:xfrm>
            <a:off x="3930676" y="5347261"/>
            <a:ext cx="297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Narrow linewidth transitions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0104667-9731-A88C-DDE1-55F9063D4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1316" y="3884699"/>
            <a:ext cx="3087535" cy="267018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A0E12C6-1DCD-E85F-6A54-B9E053EB9FDB}"/>
              </a:ext>
            </a:extLst>
          </p:cNvPr>
          <p:cNvSpPr/>
          <p:nvPr/>
        </p:nvSpPr>
        <p:spPr>
          <a:xfrm>
            <a:off x="8369819" y="3876661"/>
            <a:ext cx="463124" cy="417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10C4EC21-A069-3809-91EC-E72FB4B1ED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16126" y="5798477"/>
            <a:ext cx="361146" cy="2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2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81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Laser cooling</a:t>
            </a:r>
          </a:p>
        </p:txBody>
      </p:sp>
      <p:pic>
        <p:nvPicPr>
          <p:cNvPr id="5" name="Picture 4" descr="A picture containing close, silver&#10;&#10;Description automatically generated">
            <a:extLst>
              <a:ext uri="{FF2B5EF4-FFF2-40B4-BE49-F238E27FC236}">
                <a16:creationId xmlns:a16="http://schemas.microsoft.com/office/drawing/2014/main" id="{8BA256C7-93B9-2BCE-CE21-106AB28A4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62" y="1433261"/>
            <a:ext cx="3812804" cy="245143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90C2168-E6A8-AB7B-7C1E-695D0BFE0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63" y="1840506"/>
            <a:ext cx="3152275" cy="540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7C2DE0-D764-9136-320C-F93F8AE9DE9A}"/>
              </a:ext>
            </a:extLst>
          </p:cNvPr>
          <p:cNvSpPr txBox="1"/>
          <p:nvPr/>
        </p:nvSpPr>
        <p:spPr>
          <a:xfrm>
            <a:off x="5550570" y="1259308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Scattering force + Doppler effect: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427943-FFBB-CEAA-8209-041FC3BAD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3916" y="4065922"/>
            <a:ext cx="1467610" cy="1402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64F0BE-7DAA-DFA6-FE4D-1D60CB7E8E60}"/>
              </a:ext>
            </a:extLst>
          </p:cNvPr>
          <p:cNvSpPr txBox="1"/>
          <p:nvPr/>
        </p:nvSpPr>
        <p:spPr>
          <a:xfrm>
            <a:off x="5550570" y="257475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Cooling limits: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717FC0-86A4-BB7F-2A36-6A5E0FE79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2944" y="3108603"/>
            <a:ext cx="1689028" cy="47931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512B7D9-4198-AAD7-E424-596C347AA3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72463" y="3131427"/>
            <a:ext cx="1768914" cy="45649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17BC57A-1B88-2B15-F3F8-E28AD57AB559}"/>
              </a:ext>
            </a:extLst>
          </p:cNvPr>
          <p:cNvSpPr/>
          <p:nvPr/>
        </p:nvSpPr>
        <p:spPr>
          <a:xfrm>
            <a:off x="6104021" y="3039980"/>
            <a:ext cx="2053390" cy="60157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F36F1-325E-AA4B-7DFF-68FA78D0B789}"/>
              </a:ext>
            </a:extLst>
          </p:cNvPr>
          <p:cNvSpPr txBox="1"/>
          <p:nvPr/>
        </p:nvSpPr>
        <p:spPr>
          <a:xfrm>
            <a:off x="833392" y="4939101"/>
            <a:ext cx="207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cooling limit?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7E9DEF-5CFB-99AF-ACCE-9161E44C886C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910845" y="4660628"/>
            <a:ext cx="1035873" cy="47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761118-6895-B14E-EB53-19BE263C2DA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910845" y="5139809"/>
            <a:ext cx="1019831" cy="39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DDF258-8F1C-EE53-219B-54A5F15D6172}"/>
              </a:ext>
            </a:extLst>
          </p:cNvPr>
          <p:cNvSpPr txBox="1"/>
          <p:nvPr/>
        </p:nvSpPr>
        <p:spPr>
          <a:xfrm>
            <a:off x="3946718" y="4475962"/>
            <a:ext cx="44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sub-Doppler cooling: Sisyphus, </a:t>
            </a:r>
            <a:r>
              <a:rPr lang="en-US" i="1" dirty="0"/>
              <a:t>Raman, VSCPT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8EEB8A-505A-E226-6ACC-DBFC8BB28AEF}"/>
              </a:ext>
            </a:extLst>
          </p:cNvPr>
          <p:cNvSpPr txBox="1"/>
          <p:nvPr/>
        </p:nvSpPr>
        <p:spPr>
          <a:xfrm>
            <a:off x="3930676" y="5347261"/>
            <a:ext cx="297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Narrow linewidth transitions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0104667-9731-A88C-DDE1-55F9063D4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1316" y="3884699"/>
            <a:ext cx="3087535" cy="267018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A0E12C6-1DCD-E85F-6A54-B9E053EB9FDB}"/>
              </a:ext>
            </a:extLst>
          </p:cNvPr>
          <p:cNvSpPr/>
          <p:nvPr/>
        </p:nvSpPr>
        <p:spPr>
          <a:xfrm>
            <a:off x="8369819" y="3876661"/>
            <a:ext cx="463124" cy="417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10C4EC21-A069-3809-91EC-E72FB4B1ED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16126" y="5798477"/>
            <a:ext cx="361146" cy="29343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C1B031F-C9DC-A114-BC46-EC03207133B8}"/>
              </a:ext>
            </a:extLst>
          </p:cNvPr>
          <p:cNvSpPr txBox="1"/>
          <p:nvPr/>
        </p:nvSpPr>
        <p:spPr>
          <a:xfrm>
            <a:off x="1590934" y="6062218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High capture range?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C8C66F-1ECE-D7B6-34D2-DB768C24B24D}"/>
              </a:ext>
            </a:extLst>
          </p:cNvPr>
          <p:cNvCxnSpPr>
            <a:cxnSpLocks/>
          </p:cNvCxnSpPr>
          <p:nvPr/>
        </p:nvCxnSpPr>
        <p:spPr>
          <a:xfrm>
            <a:off x="3835826" y="6273878"/>
            <a:ext cx="705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7A38B7-539D-590E-9645-5C0083E00693}"/>
              </a:ext>
            </a:extLst>
          </p:cNvPr>
          <p:cNvSpPr txBox="1"/>
          <p:nvPr/>
        </p:nvSpPr>
        <p:spPr>
          <a:xfrm>
            <a:off x="4607686" y="6062218"/>
            <a:ext cx="15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SWAP cooling?</a:t>
            </a:r>
          </a:p>
        </p:txBody>
      </p:sp>
    </p:spTree>
    <p:extLst>
      <p:ext uri="{BB962C8B-B14F-4D97-AF65-F5344CB8AC3E}">
        <p14:creationId xmlns:p14="http://schemas.microsoft.com/office/powerpoint/2010/main" val="985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701F86F-5364-C13D-149C-298C35B1AE2A}"/>
              </a:ext>
            </a:extLst>
          </p:cNvPr>
          <p:cNvSpPr/>
          <p:nvPr/>
        </p:nvSpPr>
        <p:spPr>
          <a:xfrm>
            <a:off x="8568842" y="2086611"/>
            <a:ext cx="2210201" cy="234823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 1" descr="Diagram&#10;&#10;Description automatically generated">
            <a:extLst>
              <a:ext uri="{FF2B5EF4-FFF2-40B4-BE49-F238E27FC236}">
                <a16:creationId xmlns:a16="http://schemas.microsoft.com/office/drawing/2014/main" id="{A90B836B-01C8-2E5E-74F8-22CB13A67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506" y="2156419"/>
            <a:ext cx="2095406" cy="1674412"/>
          </a:xfrm>
          <a:prstGeom prst="rect">
            <a:avLst/>
          </a:prstGeom>
        </p:spPr>
      </p:pic>
      <p:pic>
        <p:nvPicPr>
          <p:cNvPr id="7" name="Picture 6 2" descr="\documentclass{article}&#10;\usepackage{braket}&#10;&#10;&#10;\usepackage{amsmath}&#10;\pagestyle{empty}&#10;\begin{document}&#10;&#10;$\hat{p} \ket{p} = p \ket{p}$&#10;&#10;&#10;\end{document}" title="IguanaTex Bitmap Display">
            <a:extLst>
              <a:ext uri="{FF2B5EF4-FFF2-40B4-BE49-F238E27FC236}">
                <a16:creationId xmlns:a16="http://schemas.microsoft.com/office/drawing/2014/main" id="{12ECFE5D-85CE-08FD-3526-D4E1754D15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46" y="3916407"/>
            <a:ext cx="1178740" cy="239768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3C6E42-24C6-D922-41BB-5880D64ED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59" y="1749991"/>
            <a:ext cx="872871" cy="8128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mechanism</a:t>
            </a:r>
          </a:p>
        </p:txBody>
      </p:sp>
    </p:spTree>
    <p:extLst>
      <p:ext uri="{BB962C8B-B14F-4D97-AF65-F5344CB8AC3E}">
        <p14:creationId xmlns:p14="http://schemas.microsoft.com/office/powerpoint/2010/main" val="285103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701F86F-5364-C13D-149C-298C35B1AE2A}"/>
              </a:ext>
            </a:extLst>
          </p:cNvPr>
          <p:cNvSpPr/>
          <p:nvPr/>
        </p:nvSpPr>
        <p:spPr>
          <a:xfrm>
            <a:off x="8568842" y="2086611"/>
            <a:ext cx="2210201" cy="234823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 1" descr="Diagram&#10;&#10;Description automatically generated">
            <a:extLst>
              <a:ext uri="{FF2B5EF4-FFF2-40B4-BE49-F238E27FC236}">
                <a16:creationId xmlns:a16="http://schemas.microsoft.com/office/drawing/2014/main" id="{A90B836B-01C8-2E5E-74F8-22CB13A67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506" y="2156419"/>
            <a:ext cx="2095406" cy="1674412"/>
          </a:xfrm>
          <a:prstGeom prst="rect">
            <a:avLst/>
          </a:prstGeom>
        </p:spPr>
      </p:pic>
      <p:pic>
        <p:nvPicPr>
          <p:cNvPr id="7" name="Picture 6 2" descr="\documentclass{article}&#10;\usepackage{braket}&#10;&#10;&#10;\usepackage{amsmath}&#10;\pagestyle{empty}&#10;\begin{document}&#10;&#10;$\hat{p} \ket{p} = p \ket{p}$&#10;&#10;&#10;\end{document}" title="IguanaTex Bitmap Display">
            <a:extLst>
              <a:ext uri="{FF2B5EF4-FFF2-40B4-BE49-F238E27FC236}">
                <a16:creationId xmlns:a16="http://schemas.microsoft.com/office/drawing/2014/main" id="{12ECFE5D-85CE-08FD-3526-D4E1754D15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46" y="3916407"/>
            <a:ext cx="1178740" cy="239768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3C6E42-24C6-D922-41BB-5880D64ED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59" y="1749991"/>
            <a:ext cx="872871" cy="812860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AB8F69-D5FE-C3E3-F92D-73594CA23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1" y="1612485"/>
            <a:ext cx="2971167" cy="1087869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6FF95D86-F04E-D046-E9BD-71CD09DD4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30" y="1606172"/>
            <a:ext cx="2899721" cy="11004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mechanism</a:t>
            </a:r>
          </a:p>
        </p:txBody>
      </p:sp>
    </p:spTree>
    <p:extLst>
      <p:ext uri="{BB962C8B-B14F-4D97-AF65-F5344CB8AC3E}">
        <p14:creationId xmlns:p14="http://schemas.microsoft.com/office/powerpoint/2010/main" val="94065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701F86F-5364-C13D-149C-298C35B1AE2A}"/>
              </a:ext>
            </a:extLst>
          </p:cNvPr>
          <p:cNvSpPr/>
          <p:nvPr/>
        </p:nvSpPr>
        <p:spPr>
          <a:xfrm>
            <a:off x="8568842" y="2086611"/>
            <a:ext cx="2210201" cy="234823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 1" descr="Diagram&#10;&#10;Description automatically generated">
            <a:extLst>
              <a:ext uri="{FF2B5EF4-FFF2-40B4-BE49-F238E27FC236}">
                <a16:creationId xmlns:a16="http://schemas.microsoft.com/office/drawing/2014/main" id="{A90B836B-01C8-2E5E-74F8-22CB13A67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506" y="2156419"/>
            <a:ext cx="2095406" cy="1674412"/>
          </a:xfrm>
          <a:prstGeom prst="rect">
            <a:avLst/>
          </a:prstGeom>
        </p:spPr>
      </p:pic>
      <p:pic>
        <p:nvPicPr>
          <p:cNvPr id="7" name="Picture 6 2" descr="\documentclass{article}&#10;\usepackage{braket}&#10;&#10;&#10;\usepackage{amsmath}&#10;\pagestyle{empty}&#10;\begin{document}&#10;&#10;$\hat{p} \ket{p} = p \ket{p}$&#10;&#10;&#10;\end{document}" title="IguanaTex Bitmap Display">
            <a:extLst>
              <a:ext uri="{FF2B5EF4-FFF2-40B4-BE49-F238E27FC236}">
                <a16:creationId xmlns:a16="http://schemas.microsoft.com/office/drawing/2014/main" id="{12ECFE5D-85CE-08FD-3526-D4E1754D15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746" y="3916407"/>
            <a:ext cx="1178740" cy="239768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3C6E42-24C6-D922-41BB-5880D64ED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59" y="1749991"/>
            <a:ext cx="872871" cy="812860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AB8F69-D5FE-C3E3-F92D-73594CA23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1" y="1612485"/>
            <a:ext cx="2971167" cy="1087869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6FF95D86-F04E-D046-E9BD-71CD09DD4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30" y="1606172"/>
            <a:ext cx="2899721" cy="1100497"/>
          </a:xfrm>
          <a:prstGeom prst="rect">
            <a:avLst/>
          </a:prstGeom>
        </p:spPr>
      </p:pic>
      <p:pic>
        <p:nvPicPr>
          <p:cNvPr id="19" name="Picture 18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2F1A7A7-1A17-0EB2-CCEF-D7CFAC2676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14" y="3093124"/>
            <a:ext cx="4724918" cy="12592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mechanism</a:t>
            </a:r>
          </a:p>
        </p:txBody>
      </p:sp>
    </p:spTree>
    <p:extLst>
      <p:ext uri="{BB962C8B-B14F-4D97-AF65-F5344CB8AC3E}">
        <p14:creationId xmlns:p14="http://schemas.microsoft.com/office/powerpoint/2010/main" val="2559055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5.6731"/>
  <p:tag name="OUTPUTTYPE" val="PNG"/>
  <p:tag name="IGUANATEXVERSION" val="160"/>
  <p:tag name="LATEXADDIN" val="\documentclass{article}&#10;\usepackage{braket}&#10;&#10;&#10;\usepackage{amsmath}&#10;\pagestyle{empty}&#10;\begin{document}&#10;&#10;$\hat{p} \ket{p} = p \ket{p}$&#10;&#10;&#10;\end{document}"/>
  <p:tag name="IGUANATEXSIZE" val="20"/>
  <p:tag name="IGUANATEXCURSOR" val="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5.1781"/>
  <p:tag name="OUTPUTTYPE" val="PNG"/>
  <p:tag name="IGUANATEXVERSION" val="160"/>
  <p:tag name="LATEXADDIN" val="\documentclass{article}&#10;\usepackage{amsmath}&#10;\pagestyle{empty}&#10;\begin{document}&#10;&#10;$\alpha \equiv \Delta_s/T_s$&#10;&#10;&#10;\end{document}"/>
  <p:tag name="IGUANATEXSIZE" val="20"/>
  <p:tag name="IGUANATEXCURSOR" val="10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8.429"/>
  <p:tag name="OUTPUTTYPE" val="PNG"/>
  <p:tag name="IGUANATEXVERSION" val="160"/>
  <p:tag name="LATEXADDIN" val="\documentclass{article}&#10;\usepackage{amsmath}&#10;\usepackage{physics}&#10;\pagestyle{empty}&#10;\begin{document}&#10;&#10;$\Delta_s &gt; 4\abs{kv}$&#10;&#10;&#10;\end{document}"/>
  <p:tag name="IGUANATEXSIZE" val="18"/>
  <p:tag name="IGUANATEXCURSOR" val="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205.099"/>
  <p:tag name="OUTPUTTYPE" val="PNG"/>
  <p:tag name="IGUANATEXVERSION" val="160"/>
  <p:tag name="LATEXADDIN" val="\documentclass{article}&#10;\usepackage{amsmath}&#10;\pagestyle{empty}&#10;\begin{document}&#10;&#10;\begin{equation*}&#10;P_a = 1 - \exp\left[ -\frac{\pi}{2} \frac{\Omega_0^2}{\alpha} \right]&#10;\end{equation*}&#10;&#10;&#10;\end{document}"/>
  <p:tag name="IGUANATEXSIZE" val="20"/>
  <p:tag name="IGUANATEXCURSOR" val="1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.2351"/>
  <p:tag name="OUTPUTTYPE" val="PNG"/>
  <p:tag name="IGUANATEXVERSION" val="160"/>
  <p:tag name="LATEXADDIN" val="\documentclass{article}&#10;\usepackage{amsmath}&#10;\usepackage{braket}&#10;\pagestyle{empty}&#10;\begin{document}&#10;&#10;$\ket{g}$&#10;&#10;&#10;\end{document}"/>
  <p:tag name="IGUANATEXSIZE" val="18"/>
  <p:tag name="IGUANATEXCURSOR" val="1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5.1781"/>
  <p:tag name="OUTPUTTYPE" val="PNG"/>
  <p:tag name="IGUANATEXVERSION" val="160"/>
  <p:tag name="LATEXADDIN" val="\documentclass{article}&#10;\usepackage{amsmath}&#10;\pagestyle{empty}&#10;\begin{document}&#10;&#10;$\alpha \equiv \Delta_s/T_s$&#10;&#10;&#10;\end{document}"/>
  <p:tag name="IGUANATEXSIZE" val="20"/>
  <p:tag name="IGUANATEXCURSOR" val="10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5.23811"/>
  <p:tag name="OUTPUTTYPE" val="PNG"/>
  <p:tag name="IGUANATEXVERSION" val="160"/>
  <p:tag name="LATEXADDIN" val="\documentclass{article}&#10;\usepackage{amsmath}&#10;\pagestyle{empty}&#10;\begin{document}&#10;&#10;$\tau_e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8.429"/>
  <p:tag name="OUTPUTTYPE" val="PNG"/>
  <p:tag name="IGUANATEXVERSION" val="160"/>
  <p:tag name="LATEXADDIN" val="\documentclass{article}&#10;\usepackage{amsmath}&#10;\usepackage{physics}&#10;\pagestyle{empty}&#10;\begin{document}&#10;&#10;$\Delta_s &gt; 4\abs{kv}$&#10;&#10;&#10;\end{document}"/>
  <p:tag name="IGUANATEXSIZE" val="18"/>
  <p:tag name="IGUANATEXCURSOR" val="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385.4518"/>
  <p:tag name="OUTPUTTYPE" val="PNG"/>
  <p:tag name="IGUANATEXVERSION" val="160"/>
  <p:tag name="LATEXADDIN" val="\documentclass{article}&#10;\usepackage{amsmath}&#10;\pagestyle{empty}&#10;\begin{document}&#10;&#10;\begin{equation*}&#10;\tau_e \ll \frac{1}{\gamma}&#10;\end{equation*}&#10;&#10;&#10;\end{document}"/>
  <p:tag name="IGUANATEXSIZE" val="20"/>
  <p:tag name="IGUANATEXCURSOR" val="1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205.099"/>
  <p:tag name="OUTPUTTYPE" val="PNG"/>
  <p:tag name="IGUANATEXVERSION" val="160"/>
  <p:tag name="LATEXADDIN" val="\documentclass{article}&#10;\usepackage{amsmath}&#10;\pagestyle{empty}&#10;\begin{document}&#10;&#10;\begin{equation*}&#10;P_a = 1 - \exp\left[ -\frac{\pi}{2} \frac{\Omega_0^2}{\alpha} \right]&#10;\end{equation*}&#10;&#10;&#10;\end{document}"/>
  <p:tag name="IGUANATEXSIZE" val="20"/>
  <p:tag name="IGUANATEXCURSOR" val="1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.2351"/>
  <p:tag name="OUTPUTTYPE" val="PNG"/>
  <p:tag name="IGUANATEXVERSION" val="160"/>
  <p:tag name="LATEXADDIN" val="\documentclass{article}&#10;\usepackage{amsmath}&#10;\usepackage{braket}&#10;\pagestyle{empty}&#10;\begin{document}&#10;&#10;$\ket{g}$&#10;&#10;&#10;\end{document}"/>
  <p:tag name="IGUANATEXSIZE" val="18"/>
  <p:tag name="IGUANATEXCURSOR" val="1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5.6731"/>
  <p:tag name="OUTPUTTYPE" val="PNG"/>
  <p:tag name="IGUANATEXVERSION" val="160"/>
  <p:tag name="LATEXADDIN" val="\documentclass{article}&#10;\usepackage{braket}&#10;&#10;&#10;\usepackage{amsmath}&#10;\pagestyle{empty}&#10;\begin{document}&#10;&#10;$\hat{p} \ket{p} = p \ket{p}$&#10;&#10;&#10;\end{document}"/>
  <p:tag name="IGUANATEXSIZE" val="20"/>
  <p:tag name="IGUANATEXCURSOR" val="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5.1781"/>
  <p:tag name="OUTPUTTYPE" val="PNG"/>
  <p:tag name="IGUANATEXVERSION" val="160"/>
  <p:tag name="LATEXADDIN" val="\documentclass{article}&#10;\usepackage{amsmath}&#10;\pagestyle{empty}&#10;\begin{document}&#10;&#10;$\alpha \equiv \Delta_s/T_s$&#10;&#10;&#10;\end{document}"/>
  <p:tag name="IGUANATEXSIZE" val="20"/>
  <p:tag name="IGUANATEXCURSOR" val="10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5.23811"/>
  <p:tag name="OUTPUTTYPE" val="PNG"/>
  <p:tag name="IGUANATEXVERSION" val="160"/>
  <p:tag name="LATEXADDIN" val="\documentclass{article}&#10;\usepackage{amsmath}&#10;\pagestyle{empty}&#10;\begin{document}&#10;&#10;$\tau_e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8.429"/>
  <p:tag name="OUTPUTTYPE" val="PNG"/>
  <p:tag name="IGUANATEXVERSION" val="160"/>
  <p:tag name="LATEXADDIN" val="\documentclass{article}&#10;\usepackage{amsmath}&#10;\usepackage{physics}&#10;\pagestyle{empty}&#10;\begin{document}&#10;&#10;$\Delta_s &gt; 4\abs{kv}$&#10;&#10;&#10;\end{document}"/>
  <p:tag name="IGUANATEXSIZE" val="18"/>
  <p:tag name="IGUANATEXCURSOR" val="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385.4518"/>
  <p:tag name="OUTPUTTYPE" val="PNG"/>
  <p:tag name="IGUANATEXVERSION" val="160"/>
  <p:tag name="LATEXADDIN" val="\documentclass{article}&#10;\usepackage{amsmath}&#10;\pagestyle{empty}&#10;\begin{document}&#10;&#10;\begin{equation*}&#10;\tau_e \ll \frac{1}{\gamma}&#10;\end{equation*}&#10;&#10;&#10;\end{document}"/>
  <p:tag name="IGUANATEXSIZE" val="20"/>
  <p:tag name="IGUANATEXCURSOR" val="1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624.6719"/>
  <p:tag name="OUTPUTTYPE" val="PNG"/>
  <p:tag name="IGUANATEXVERSION" val="160"/>
  <p:tag name="LATEXADDIN" val="\documentclass{article}&#10;\usepackage{amsmath}&#10;\pagestyle{empty}&#10;\begin{document}&#10;&#10;\begin{equation*}&#10;\kappa \equiv \frac{\Omega_0^2}{\alpha} \geq 1&#10;\end{equation*}&#10;&#10;&#10;&#10;\end{document}"/>
  <p:tag name="IGUANATEXSIZE" val="20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205.099"/>
  <p:tag name="OUTPUTTYPE" val="PNG"/>
  <p:tag name="IGUANATEXVERSION" val="160"/>
  <p:tag name="LATEXADDIN" val="\documentclass{article}&#10;\usepackage{amsmath}&#10;\pagestyle{empty}&#10;\begin{document}&#10;&#10;\begin{equation*}&#10;P_a = 1 - \exp\left[ -\frac{\pi}{2} \frac{\Omega_0^2}{\alpha} \right]&#10;\end{equation*}&#10;&#10;&#10;\end{document}"/>
  <p:tag name="IGUANATEXSIZE" val="20"/>
  <p:tag name="IGUANATEXCURSOR" val="1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.2351"/>
  <p:tag name="OUTPUTTYPE" val="PNG"/>
  <p:tag name="IGUANATEXVERSION" val="160"/>
  <p:tag name="LATEXADDIN" val="\documentclass{article}&#10;\usepackage{amsmath}&#10;\usepackage{braket}&#10;\pagestyle{empty}&#10;\begin{document}&#10;&#10;$\ket{g}$&#10;&#10;&#10;\end{document}"/>
  <p:tag name="IGUANATEXSIZE" val="18"/>
  <p:tag name="IGUANATEXCURSOR" val="1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87.73905"/>
  <p:tag name="OUTPUTTYPE" val="PNG"/>
  <p:tag name="IGUANATEXVERSION" val="160"/>
  <p:tag name="LATEXADDIN" val="\documentclass{article}&#10;\usepackage{amsmath}&#10;\pagestyle{empty}&#10;\begin{document}&#10;&#10;$v_i$&#10;&#10;&#10;\end{document}"/>
  <p:tag name="IGUANATEXSIZE" val="18"/>
  <p:tag name="IGUANATEXCURSOR" val="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87.73905"/>
  <p:tag name="OUTPUTTYPE" val="PNG"/>
  <p:tag name="IGUANATEXVERSION" val="160"/>
  <p:tag name="LATEXADDIN" val="\documentclass{article}&#10;\usepackage{amsmath}&#10;\pagestyle{empty}&#10;\begin{document}&#10;&#10;$v_i$&#10;&#10;&#10;\end{document}"/>
  <p:tag name="IGUANATEXSIZE" val="18"/>
  <p:tag name="IGUANATEXCURSOR" val="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0.855"/>
  <p:tag name="OUTPUTTYPE" val="PNG"/>
  <p:tag name="IGUANATEXVERSION" val="160"/>
  <p:tag name="LATEXADDIN" val="\documentclass{article}&#10;\usepackage{amsmath}&#10;\pagestyle{empty}&#10;\begin{document}&#10;&#10;$\tau_\text{res} = 2(kv_i - 2 \omega_r)/\alpha$&#10;&#10;&#10;\end{document}"/>
  <p:tag name="IGUANATEXSIZE" val="20"/>
  <p:tag name="IGUANATEXCURSOR" val="12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5.6731"/>
  <p:tag name="OUTPUTTYPE" val="PNG"/>
  <p:tag name="IGUANATEXVERSION" val="160"/>
  <p:tag name="LATEXADDIN" val="\documentclass{article}&#10;\usepackage{braket}&#10;&#10;&#10;\usepackage{amsmath}&#10;\pagestyle{empty}&#10;\begin{document}&#10;&#10;$\hat{p} \ket{p} = p \ket{p}$&#10;&#10;&#10;\end{document}"/>
  <p:tag name="IGUANATEXSIZE" val="20"/>
  <p:tag name="IGUANATEXCURSOR" val="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791.901"/>
  <p:tag name="OUTPUTTYPE" val="PNG"/>
  <p:tag name="IGUANATEXVERSION" val="160"/>
  <p:tag name="LATEXADDIN" val="\documentclass{article}&#10;\usepackage{amsmath}&#10;\pagestyle{empty}&#10;\begin{document}&#10;&#10;$\tau_\text{jump} = 2\Omega_0/\alpha$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620.1724"/>
  <p:tag name="OUTPUTTYPE" val="PNG"/>
  <p:tag name="IGUANATEXVERSION" val="160"/>
  <p:tag name="LATEXADDIN" val="\documentclass{article}&#10;\usepackage{amsmath}&#10;\pagestyle{empty}&#10;\begin{document}&#10;&#10;$\tau_\text{jump} &lt; \tau_\text{res}$&#10;&#10;&#10;\end{document}"/>
  <p:tag name="IGUANATEXSIZE" val="20"/>
  <p:tag name="IGUANATEXCURSOR" val="11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8.8826"/>
  <p:tag name="OUTPUTTYPE" val="PNG"/>
  <p:tag name="IGUANATEXVERSION" val="160"/>
  <p:tag name="LATEXADDIN" val="\documentclass{article}&#10;\usepackage{amsmath}&#10;\usepackage{physics}&#10;\usepackage{mathtools}&#10;\usepackage{xcolor}&#10;\pagestyle{empty}&#10;\begin{document}&#10;&#10;$\textcolor{blue}{\abs{\Omega_0} &lt; \abs{kv_i - 2\omega_r}}$&#10;&#10;&#10;\end{document}"/>
  <p:tag name="IGUANATEXSIZE" val="20"/>
  <p:tag name="IGUANATEXCURSOR" val="2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21.7098"/>
  <p:tag name="OUTPUTTYPE" val="PNG"/>
  <p:tag name="IGUANATEXVERSION" val="160"/>
  <p:tag name="LATEXADDIN" val="\documentclass{article}&#10;\usepackage{amsmath}&#10;\pagestyle{empty}&#10;\begin{document}&#10;&#10;$\gamma \to 0$&#10;&#10;&#10;\end{document}"/>
  <p:tag name="IGUANATEXSIZE" val="24"/>
  <p:tag name="IGUANATEXCURSOR" val="9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21.7098"/>
  <p:tag name="OUTPUTTYPE" val="PNG"/>
  <p:tag name="IGUANATEXVERSION" val="160"/>
  <p:tag name="LATEXADDIN" val="\documentclass{article}&#10;\usepackage{amsmath}&#10;\pagestyle{empty}&#10;\begin{document}&#10;&#10;$\gamma \to 0$&#10;&#10;&#10;\end{document}"/>
  <p:tag name="IGUANATEXSIZE" val="24"/>
  <p:tag name="IGUANATEXCURSOR" val="9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5.6731"/>
  <p:tag name="OUTPUTTYPE" val="PNG"/>
  <p:tag name="IGUANATEXVERSION" val="160"/>
  <p:tag name="LATEXADDIN" val="\documentclass{article}&#10;\usepackage{braket}&#10;&#10;&#10;\usepackage{amsmath}&#10;\pagestyle{empty}&#10;\begin{document}&#10;&#10;$\hat{p} \ket{p} = p \ket{p}$&#10;&#10;&#10;\end{document}"/>
  <p:tag name="IGUANATEXSIZE" val="20"/>
  <p:tag name="IGUANATEXCURSOR" val="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2608.924"/>
  <p:tag name="OUTPUTTYPE" val="PNG"/>
  <p:tag name="IGUANATEXVERSION" val="160"/>
  <p:tag name="LATEXADDIN" val="\documentclass{article}&#10;\usepackage{amsmath}&#10;\usepackage{braket}&#10;\usepackage{xcolor}&#10;\usepackage{mathtools}&#10;&#10;\pagestyle{empty}&#10;\begin{document}&#10;&#10;$p_i &gt;0:\quad \ket{g,p_i} \textcolor{red}{\xrightarrow{(1)}} \ket{e,p_i-\hbar k} \textcolor{blue}{\xrightarrow{(2)}} \ket{g,p_i - 2\hbar k}$&#10;&#10;&#10;\end{document}"/>
  <p:tag name="IGUANATEXSIZE" val="20"/>
  <p:tag name="IGUANATEXCURSOR" val="2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2608.924"/>
  <p:tag name="OUTPUTTYPE" val="PNG"/>
  <p:tag name="IGUANATEXVERSION" val="160"/>
  <p:tag name="LATEXADDIN" val="\documentclass{article}&#10;\usepackage{amsmath}&#10;\usepackage{braket}&#10;\usepackage{xcolor}&#10;\pagestyle{empty}&#10;\begin{document}&#10;&#10;$p_i &gt;0:\quad \ket{g,p_i} \textcolor{red}{\xrightarrow{(1)}} \ket{e,p_i+\hbar k} \textcolor{blue}{\xrightarrow{(2)}} \ket{g,p_i + 2\hbar k}$&#10;&#10;\end{document}"/>
  <p:tag name="IGUANATEXSIZE" val="20"/>
  <p:tag name="IGUANATEXCURSOR" val="2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093"/>
  <p:tag name="OUTPUTTYPE" val="PNG"/>
  <p:tag name="IGUANATEXVERSION" val="160"/>
  <p:tag name="LATEXADDIN" val="\documentclass{article}&#10;\usepackage{amsmath}&#10;\pagestyle{empty}&#10;\usepackage{xcolor}&#10;\begin{document}&#10;&#10;\textcolor{blue}{$(2)$ stimulated emission}&#10;&#10;&#10;&#10;\end{document}"/>
  <p:tag name="IGUANATEXSIZE" val="20"/>
  <p:tag name="IGUANATEXCURSOR" val="1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5.1781"/>
  <p:tag name="OUTPUTTYPE" val="PNG"/>
  <p:tag name="IGUANATEXVERSION" val="160"/>
  <p:tag name="LATEXADDIN" val="\documentclass{article}&#10;\usepackage{amsmath}&#10;\pagestyle{empty}&#10;\begin{document}&#10;&#10;$\alpha \equiv \Delta_s/T_s$&#10;&#10;&#10;\end{document}"/>
  <p:tag name="IGUANATEXSIZE" val="20"/>
  <p:tag name="IGUANATEXCURSOR" val="10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205.099"/>
  <p:tag name="OUTPUTTYPE" val="PNG"/>
  <p:tag name="IGUANATEXVERSION" val="160"/>
  <p:tag name="LATEXADDIN" val="\documentclass{article}&#10;\usepackage{amsmath}&#10;\pagestyle{empty}&#10;\begin{document}&#10;&#10;\begin{equation*}&#10;P_a = 1 - \exp\left[ -\frac{\pi}{2} \frac{\Omega_0^2}{\alpha} \right]&#10;\end{equation*}&#10;&#10;&#10;\end{document}"/>
  <p:tag name="IGUANATEXSIZE" val="20"/>
  <p:tag name="IGUANATEXCURSOR" val="1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</TotalTime>
  <Words>618</Words>
  <Application>Microsoft Office PowerPoint</Application>
  <PresentationFormat>Widescreen</PresentationFormat>
  <Paragraphs>141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Laser Cooling by Sawtooth Wave Adiabatic Passage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Huan Quang Bui</cp:lastModifiedBy>
  <cp:revision>293</cp:revision>
  <dcterms:created xsi:type="dcterms:W3CDTF">2022-08-14T20:33:16Z</dcterms:created>
  <dcterms:modified xsi:type="dcterms:W3CDTF">2022-08-26T12:40:50Z</dcterms:modified>
</cp:coreProperties>
</file>