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270E5-73C9-4A70-BE51-B3C724AA8114}" v="131" dt="2022-08-14T20:38:3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6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2.png"/><Relationship Id="rId5" Type="http://schemas.openxmlformats.org/officeDocument/2006/relationships/tags" Target="../tags/tag10.xml"/><Relationship Id="rId15" Type="http://schemas.openxmlformats.org/officeDocument/2006/relationships/image" Target="../media/image1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5" Type="http://schemas.openxmlformats.org/officeDocument/2006/relationships/tags" Target="../tags/tag19.xml"/><Relationship Id="rId10" Type="http://schemas.openxmlformats.org/officeDocument/2006/relationships/image" Target="../media/image25.png"/><Relationship Id="rId4" Type="http://schemas.openxmlformats.org/officeDocument/2006/relationships/tags" Target="../tags/tag18.xml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2.xml"/><Relationship Id="rId7" Type="http://schemas.openxmlformats.org/officeDocument/2006/relationships/image" Target="../media/image3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25.xml"/><Relationship Id="rId7" Type="http://schemas.openxmlformats.org/officeDocument/2006/relationships/image" Target="../media/image3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6.png"/><Relationship Id="rId4" Type="http://schemas.openxmlformats.org/officeDocument/2006/relationships/tags" Target="../tags/tag26.xml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Calibri Light"/>
                <a:cs typeface="Calibri Light"/>
              </a:rPr>
              <a:t>Laser Cooling</a:t>
            </a:r>
            <a:br>
              <a:rPr lang="en-US" sz="4000" dirty="0">
                <a:ea typeface="Calibri Light"/>
                <a:cs typeface="Calibri Light"/>
              </a:rPr>
            </a:br>
            <a:r>
              <a:rPr lang="en-US" sz="4000" dirty="0">
                <a:ea typeface="Calibri Light"/>
                <a:cs typeface="Calibri Light"/>
              </a:rPr>
              <a:t>by Sawtooth Wave Adiabatic Passage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Huan Q. Bui</a:t>
            </a:r>
          </a:p>
          <a:p>
            <a:r>
              <a:rPr lang="en-US" dirty="0">
                <a:ea typeface="Calibri"/>
                <a:cs typeface="Calibri"/>
              </a:rPr>
              <a:t>ZGS – August 26</a:t>
            </a:r>
            <a:r>
              <a:rPr lang="en-US" baseline="30000" dirty="0">
                <a:ea typeface="Calibri"/>
                <a:cs typeface="Calibri"/>
              </a:rPr>
              <a:t>th</a:t>
            </a:r>
            <a:r>
              <a:rPr lang="en-US" dirty="0">
                <a:ea typeface="Calibri"/>
                <a:cs typeface="Calibri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8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Cooling efficiency</a:t>
            </a:r>
          </a:p>
        </p:txBody>
      </p:sp>
    </p:spTree>
    <p:extLst>
      <p:ext uri="{BB962C8B-B14F-4D97-AF65-F5344CB8AC3E}">
        <p14:creationId xmlns:p14="http://schemas.microsoft.com/office/powerpoint/2010/main" val="118435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D39C-EDD8-E3AC-621E-F40BFAC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Laser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EDE0-5032-9F00-0483-6B6C12F0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01F86F-5364-C13D-149C-298C35B1AE2A}"/>
              </a:ext>
            </a:extLst>
          </p:cNvPr>
          <p:cNvSpPr/>
          <p:nvPr/>
        </p:nvSpPr>
        <p:spPr>
          <a:xfrm>
            <a:off x="8718884" y="1017991"/>
            <a:ext cx="2719137" cy="346509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 1" descr="Diagram&#10;&#10;Description automatically generated">
            <a:extLst>
              <a:ext uri="{FF2B5EF4-FFF2-40B4-BE49-F238E27FC236}">
                <a16:creationId xmlns:a16="http://schemas.microsoft.com/office/drawing/2014/main" id="{A90B836B-01C8-2E5E-74F8-22CB13A67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360" y="1268403"/>
            <a:ext cx="2557430" cy="2043609"/>
          </a:xfrm>
          <a:prstGeom prst="rect">
            <a:avLst/>
          </a:prstGeom>
        </p:spPr>
      </p:pic>
      <p:pic>
        <p:nvPicPr>
          <p:cNvPr id="7" name="Picture 6 2" descr="\documentclass{article}&#10;\usepackage{braket}&#10;&#10;&#10;\usepackage{amsmath}&#10;\pagestyle{empty}&#10;\begin{document}&#10;&#10;$\hat{p} \ket{p} = p \ket{p}$&#10;&#10;&#10;\end{document}" title="IguanaTex Bitmap Display">
            <a:extLst>
              <a:ext uri="{FF2B5EF4-FFF2-40B4-BE49-F238E27FC236}">
                <a16:creationId xmlns:a16="http://schemas.microsoft.com/office/drawing/2014/main" id="{12ECFE5D-85CE-08FD-3526-D4E1754D15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130" y="3617883"/>
            <a:ext cx="1438643" cy="292635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3C6E42-24C6-D922-41BB-5880D64ED5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35" y="1643992"/>
            <a:ext cx="986695" cy="918859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AB8F69-D5FE-C3E3-F92D-73594CA23F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8" y="1539911"/>
            <a:ext cx="3131187" cy="1146459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6FF95D86-F04E-D046-E9BD-71CD09DD46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54" y="1499806"/>
            <a:ext cx="3083631" cy="1170294"/>
          </a:xfrm>
          <a:prstGeom prst="rect">
            <a:avLst/>
          </a:prstGeom>
        </p:spPr>
      </p:pic>
      <p:pic>
        <p:nvPicPr>
          <p:cNvPr id="17" name="Picture 16" descr="Shape, arrow&#10;&#10;Description automatically generated">
            <a:extLst>
              <a:ext uri="{FF2B5EF4-FFF2-40B4-BE49-F238E27FC236}">
                <a16:creationId xmlns:a16="http://schemas.microsoft.com/office/drawing/2014/main" id="{24604EA8-CFF7-D039-82A8-9B3967AB9B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55" y="651676"/>
            <a:ext cx="805230" cy="1006537"/>
          </a:xfrm>
          <a:prstGeom prst="rect">
            <a:avLst/>
          </a:prstGeom>
        </p:spPr>
      </p:pic>
      <p:pic>
        <p:nvPicPr>
          <p:cNvPr id="19" name="Picture 18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2F1A7A7-1A17-0EB2-CCEF-D7CFAC2676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514" y="3093124"/>
            <a:ext cx="4724918" cy="12592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mechanism</a:t>
            </a:r>
          </a:p>
        </p:txBody>
      </p:sp>
      <p:pic>
        <p:nvPicPr>
          <p:cNvPr id="43" name="Picture 42" descr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 title="IguanaTex Bitmap Display">
            <a:extLst>
              <a:ext uri="{FF2B5EF4-FFF2-40B4-BE49-F238E27FC236}">
                <a16:creationId xmlns:a16="http://schemas.microsoft.com/office/drawing/2014/main" id="{8B0E1304-06A2-40F7-F91D-E17F0F0A8D8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077651"/>
            <a:ext cx="6347178" cy="43238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 title="IguanaTex Bitmap Display">
            <a:extLst>
              <a:ext uri="{FF2B5EF4-FFF2-40B4-BE49-F238E27FC236}">
                <a16:creationId xmlns:a16="http://schemas.microsoft.com/office/drawing/2014/main" id="{B59077E7-9FAD-A306-A79A-180DF66F88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92" y="5766351"/>
            <a:ext cx="6347176" cy="43238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begin{document}&#10;&#10;\textcolor{red}{$(1)$ stimulated absorption}&#10;&#10;&#10;\end{document}" title="IguanaTex Bitmap Display">
            <a:extLst>
              <a:ext uri="{FF2B5EF4-FFF2-40B4-BE49-F238E27FC236}">
                <a16:creationId xmlns:a16="http://schemas.microsoft.com/office/drawing/2014/main" id="{1488AC28-A2BE-59F2-3166-359D2C8AA6B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338809"/>
            <a:ext cx="2791619" cy="254476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begin{document}&#10;&#10;\textcolor{blue}{$(2)$ stimulated emission}&#10;&#10;&#10;&#10;\end{document}" title="IguanaTex Bitmap Display">
            <a:extLst>
              <a:ext uri="{FF2B5EF4-FFF2-40B4-BE49-F238E27FC236}">
                <a16:creationId xmlns:a16="http://schemas.microsoft.com/office/drawing/2014/main" id="{7C7EC4E1-24E5-360C-D212-45A424CA08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89" y="5766351"/>
            <a:ext cx="2552381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9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Requirements</a:t>
            </a:r>
          </a:p>
        </p:txBody>
      </p:sp>
      <p:pic>
        <p:nvPicPr>
          <p:cNvPr id="9" name="Picture 8" descr="\documentclass{article}&#10;\usepackage{amsmath}&#10;\pagestyle{empty}&#10;\begin{document}&#10;&#10;$\alpha \equiv \Delta_s/T_s$&#10;&#10;&#10;\end{document}" title="IguanaTex Bitmap Display">
            <a:extLst>
              <a:ext uri="{FF2B5EF4-FFF2-40B4-BE49-F238E27FC236}">
                <a16:creationId xmlns:a16="http://schemas.microsoft.com/office/drawing/2014/main" id="{AEFDD5F9-6C49-DFEF-E290-E37473410A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35" y="4152587"/>
            <a:ext cx="1168762" cy="254476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&#10;$k \approx \text{constant} \implies \omega_r = \hbar k^2/2m \text{ is fixed}$&#10;&#10;\end{document}" title="IguanaTex Bitmap Display">
            <a:extLst>
              <a:ext uri="{FF2B5EF4-FFF2-40B4-BE49-F238E27FC236}">
                <a16:creationId xmlns:a16="http://schemas.microsoft.com/office/drawing/2014/main" id="{BD02E129-8389-B0D2-D8D0-A3B735672C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71" y="4578243"/>
            <a:ext cx="4428192" cy="272762"/>
          </a:xfrm>
          <a:prstGeom prst="rect">
            <a:avLst/>
          </a:prstGeom>
        </p:spPr>
      </p:pic>
      <p:pic>
        <p:nvPicPr>
          <p:cNvPr id="26" name="Picture 2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91140877-7DBA-AE83-C66F-CF5340FA06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708569"/>
            <a:ext cx="5335218" cy="251913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\tau_e$&#10;&#10;&#10;\end{document}" title="IguanaTex Bitmap Display">
            <a:extLst>
              <a:ext uri="{FF2B5EF4-FFF2-40B4-BE49-F238E27FC236}">
                <a16:creationId xmlns:a16="http://schemas.microsoft.com/office/drawing/2014/main" id="{B98C7801-C309-CB6D-538D-C4F0EFCF67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421" y="2532766"/>
            <a:ext cx="193524" cy="149333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physics}&#10;\pagestyle{empty}&#10;\begin{document}&#10;&#10;$\Delta_s &gt; 4\abs{kv}$&#10;&#10;&#10;\end{document}" title="IguanaTex Bitmap Display">
            <a:extLst>
              <a:ext uri="{FF2B5EF4-FFF2-40B4-BE49-F238E27FC236}">
                <a16:creationId xmlns:a16="http://schemas.microsoft.com/office/drawing/2014/main" id="{33C91E73-E4C3-14F1-A53B-EFB41CAB9B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98" y="1800009"/>
            <a:ext cx="1039543" cy="229029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\begin{equation*}&#10;\tau_e \ll \frac{1}{\gamma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A5A1BC5-2EC0-9815-D4CA-A6B6B9FDB0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88" y="2300553"/>
            <a:ext cx="783238" cy="568381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\begin{equation*}&#10;\kappa \equiv \frac{\Omega_0^2}{\alpha} \geq 1&#10;\end{equation*}&#10;&#10;&#10;&#10;\end{document}" title="IguanaTex Bitmap Display">
            <a:extLst>
              <a:ext uri="{FF2B5EF4-FFF2-40B4-BE49-F238E27FC236}">
                <a16:creationId xmlns:a16="http://schemas.microsoft.com/office/drawing/2014/main" id="{8647E753-7D38-A708-5D54-7A2405CB629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72" y="2962438"/>
            <a:ext cx="1269333" cy="557714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\begin{equation*}&#10;P_a = 1 - \exp\left[ -\frac{\pi}{2} \frac{\Omega_0^2}{\alpha} \right]&#10;\end{equation*}&#10;&#10;&#10;\end{document}" title="IguanaTex Bitmap Display">
            <a:extLst>
              <a:ext uri="{FF2B5EF4-FFF2-40B4-BE49-F238E27FC236}">
                <a16:creationId xmlns:a16="http://schemas.microsoft.com/office/drawing/2014/main" id="{168973C9-4C57-3266-0A46-51D5CDDFA96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762" y="3961529"/>
            <a:ext cx="2448762" cy="6201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3030AB-EBDA-8FD5-194C-2B81C6E1A018}"/>
              </a:ext>
            </a:extLst>
          </p:cNvPr>
          <p:cNvSpPr txBox="1"/>
          <p:nvPr/>
        </p:nvSpPr>
        <p:spPr>
          <a:xfrm>
            <a:off x="6325407" y="1708569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begin sweep in      :</a:t>
            </a:r>
          </a:p>
        </p:txBody>
      </p:sp>
      <p:pic>
        <p:nvPicPr>
          <p:cNvPr id="48" name="Picture 47" descr="\documentclass{article}&#10;\usepackage{amsmath}&#10;\usepackage{braket}&#10;\pagestyle{empty}&#10;\begin{document}&#10;&#10;$\ket{g}$&#10;&#10;&#10;\end{document}" title="IguanaTex Bitmap Display">
            <a:extLst>
              <a:ext uri="{FF2B5EF4-FFF2-40B4-BE49-F238E27FC236}">
                <a16:creationId xmlns:a16="http://schemas.microsoft.com/office/drawing/2014/main" id="{18DBE25D-B0BF-2155-ECE9-1E6CA6A4BB5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53" y="1778719"/>
            <a:ext cx="218057" cy="22902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B9C2670-8A24-3876-82BB-5EE8007A35C1}"/>
              </a:ext>
            </a:extLst>
          </p:cNvPr>
          <p:cNvSpPr txBox="1"/>
          <p:nvPr/>
        </p:nvSpPr>
        <p:spPr>
          <a:xfrm>
            <a:off x="6325407" y="2388173"/>
            <a:ext cx="327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decay probability during     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649572-EB52-EBB7-5DAB-49CD49EFD0EC}"/>
              </a:ext>
            </a:extLst>
          </p:cNvPr>
          <p:cNvSpPr txBox="1"/>
          <p:nvPr/>
        </p:nvSpPr>
        <p:spPr>
          <a:xfrm>
            <a:off x="6325407" y="3079489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adiabatic transition probability:</a:t>
            </a:r>
          </a:p>
        </p:txBody>
      </p:sp>
      <p:pic>
        <p:nvPicPr>
          <p:cNvPr id="52" name="Picture 51" descr="\documentclass{article}&#10;\usepackage{amsmath}&#10;\pagestyle{empty}&#10;\begin{document}&#10;&#10;&#10;$\kappa$&#10;&#10;\end{document}" title="IguanaTex Bitmap Display">
            <a:extLst>
              <a:ext uri="{FF2B5EF4-FFF2-40B4-BE49-F238E27FC236}">
                <a16:creationId xmlns:a16="http://schemas.microsoft.com/office/drawing/2014/main" id="{8A883C8F-83DE-0BA2-C83D-C5E6909EA26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348" y="5231568"/>
            <a:ext cx="124952" cy="115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48F2348-9C2B-08CC-F0FC-D38C06450020}"/>
              </a:ext>
            </a:extLst>
          </p:cNvPr>
          <p:cNvSpPr txBox="1"/>
          <p:nvPr/>
        </p:nvSpPr>
        <p:spPr>
          <a:xfrm>
            <a:off x="7580301" y="5094427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adiabaticity parameter</a:t>
            </a:r>
          </a:p>
        </p:txBody>
      </p:sp>
    </p:spTree>
    <p:extLst>
      <p:ext uri="{BB962C8B-B14F-4D97-AF65-F5344CB8AC3E}">
        <p14:creationId xmlns:p14="http://schemas.microsoft.com/office/powerpoint/2010/main" val="216510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10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37DD-CCCA-F112-90B3-580513AD417F}"/>
              </a:ext>
            </a:extLst>
          </p:cNvPr>
          <p:cNvSpPr txBox="1"/>
          <p:nvPr/>
        </p:nvSpPr>
        <p:spPr>
          <a:xfrm>
            <a:off x="685558" y="1258907"/>
            <a:ext cx="629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interact sequentially with one wave and then the other</a:t>
            </a:r>
          </a:p>
        </p:txBody>
      </p:sp>
      <p:pic>
        <p:nvPicPr>
          <p:cNvPr id="5" name="Picture 4" descr="\documentclass{article}&#10;\usepackage{amsmath}&#10;\pagestyle{empty}&#10;\begin{document}&#10;&#10;$v_i$&#10;&#10;&#10;\end{document}" title="IguanaTex Bitmap Display">
            <a:extLst>
              <a:ext uri="{FF2B5EF4-FFF2-40B4-BE49-F238E27FC236}">
                <a16:creationId xmlns:a16="http://schemas.microsoft.com/office/drawing/2014/main" id="{2D4517AD-8CF1-01B4-832D-2AAB37AB3E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957" y="1393078"/>
            <a:ext cx="194230" cy="164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017FE-EE92-7D6F-322B-5475BA403AF3}"/>
              </a:ext>
            </a:extLst>
          </p:cNvPr>
          <p:cNvSpPr txBox="1"/>
          <p:nvPr/>
        </p:nvSpPr>
        <p:spPr>
          <a:xfrm>
            <a:off x="6701188" y="1258907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Need sufficiently large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28F60D-9F0A-E935-F24A-0F325EA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" y="1863657"/>
            <a:ext cx="5811495" cy="4013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2F28F0-38CB-2B83-E1A5-48B00DABD485}"/>
              </a:ext>
            </a:extLst>
          </p:cNvPr>
          <p:cNvSpPr txBox="1"/>
          <p:nvPr/>
        </p:nvSpPr>
        <p:spPr>
          <a:xfrm>
            <a:off x="7153566" y="2181346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adiabatic:</a:t>
            </a:r>
          </a:p>
        </p:txBody>
      </p:sp>
      <p:pic>
        <p:nvPicPr>
          <p:cNvPr id="11" name="Picture 10" descr="\documentclass{article}&#10;\usepackage{amsmath}&#10;\pagestyle{empty}&#10;\begin{document}&#10;&#10;$\tau_\text{res} = 2(kv_i - 2 \omega_r)/\alpha$&#10;&#10;&#10;\end{document}" title="IguanaTex Bitmap Display">
            <a:extLst>
              <a:ext uri="{FF2B5EF4-FFF2-40B4-BE49-F238E27FC236}">
                <a16:creationId xmlns:a16="http://schemas.microsoft.com/office/drawing/2014/main" id="{DD5C232F-4254-5A4C-726B-C63AF10D69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08" y="2636637"/>
            <a:ext cx="2358857" cy="254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tau_\text{jump} = 2\Omega_0/\alpha$&#10;&#10;&#10;\end{document}" title="IguanaTex Bitmap Display">
            <a:extLst>
              <a:ext uri="{FF2B5EF4-FFF2-40B4-BE49-F238E27FC236}">
                <a16:creationId xmlns:a16="http://schemas.microsoft.com/office/drawing/2014/main" id="{40D2A456-9F9F-31F0-DD6D-89B55B7F44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08" y="3145719"/>
            <a:ext cx="1609143" cy="2651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D90F0E-44F8-B703-74AE-3EF259E43227}"/>
              </a:ext>
            </a:extLst>
          </p:cNvPr>
          <p:cNvSpPr txBox="1"/>
          <p:nvPr/>
        </p:nvSpPr>
        <p:spPr>
          <a:xfrm>
            <a:off x="7153566" y="3870568"/>
            <a:ext cx="7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</a:t>
            </a:r>
          </a:p>
        </p:txBody>
      </p:sp>
      <p:pic>
        <p:nvPicPr>
          <p:cNvPr id="16" name="Picture 15" descr="\documentclass{article}&#10;\usepackage{amsmath}&#10;\pagestyle{empty}&#10;\begin{document}&#10;&#10;$\tau_\text{jump} &lt; \tau_\text{res}$&#10;&#10;&#10;\end{document}" title="IguanaTex Bitmap Display">
            <a:extLst>
              <a:ext uri="{FF2B5EF4-FFF2-40B4-BE49-F238E27FC236}">
                <a16:creationId xmlns:a16="http://schemas.microsoft.com/office/drawing/2014/main" id="{A1DF7D24-9292-6CA5-A46F-FA33F17C2F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27" y="3981413"/>
            <a:ext cx="1260190" cy="211810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physics}&#10;\usepackage{mathtools}&#10;\usepackage{xcolor}&#10;\pagestyle{empty}&#10;\begin{document}&#10;&#10;$\textcolor{blue}{\abs{\Omega_0} &lt; \abs{kv_i - 2\omega_r}}$&#10;&#10;&#10;\end{document}" title="IguanaTex Bitmap Display">
            <a:extLst>
              <a:ext uri="{FF2B5EF4-FFF2-40B4-BE49-F238E27FC236}">
                <a16:creationId xmlns:a16="http://schemas.microsoft.com/office/drawing/2014/main" id="{32770B14-57D5-F247-A98D-114BEBA542F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808" y="4450528"/>
            <a:ext cx="1907809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5FB6B9F-1993-544F-1B2E-E65718DA2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04" y="1251481"/>
            <a:ext cx="5478380" cy="4002523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&#10;\begin{equation*}&#10;\hat{H}(t) = \frac{\hat{p}^2}{2m} - \frac{\hbar}{2}\delta(t) \hat{\sigma}^z + \frac{\hbar}{2}\Omega_s \cos(k\hat{z}) \hat{\sigma}^x&#10;\end{equation*}&#10;&#10;\end{document}" title="IguanaTex Bitmap Display">
            <a:extLst>
              <a:ext uri="{FF2B5EF4-FFF2-40B4-BE49-F238E27FC236}">
                <a16:creationId xmlns:a16="http://schemas.microsoft.com/office/drawing/2014/main" id="{65468DC4-2004-4910-0B83-7AA2143789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29" y="2394438"/>
            <a:ext cx="4361143" cy="557714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physics}&#10;\pagestyle{empty}&#10;\begin{document}&#10;&#10;$\{ \ket{g,p}, \ket{e,p-\hbar k}, \ket{g,p-2\hbar k}, \ket{e,p-3\hbar k} \}$&#10;&#10;&#10;\end{document}" title="IguanaTex Bitmap Display">
            <a:extLst>
              <a:ext uri="{FF2B5EF4-FFF2-40B4-BE49-F238E27FC236}">
                <a16:creationId xmlns:a16="http://schemas.microsoft.com/office/drawing/2014/main" id="{68C1C349-00D2-4B2F-A454-505E9D58D5F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88" y="4508029"/>
            <a:ext cx="3663065" cy="192308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physics}&#10;&#10;\pagestyle{empty}&#10;\begin{document}&#10;&#10;$\abs{\delta(t)} \gg \abs{kv}$&#10;&#10;&#10;\end{document}" title="IguanaTex Bitmap Display">
            <a:extLst>
              <a:ext uri="{FF2B5EF4-FFF2-40B4-BE49-F238E27FC236}">
                <a16:creationId xmlns:a16="http://schemas.microsoft.com/office/drawing/2014/main" id="{78E898EA-D8D2-5069-4BBF-34D8178849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44" y="3981638"/>
            <a:ext cx="1298286" cy="254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4322B8-A921-7A6F-37BD-7E0A9083F16E}"/>
              </a:ext>
            </a:extLst>
          </p:cNvPr>
          <p:cNvSpPr txBox="1"/>
          <p:nvPr/>
        </p:nvSpPr>
        <p:spPr>
          <a:xfrm>
            <a:off x="1013469" y="3905849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detuning limit:</a:t>
            </a:r>
          </a:p>
        </p:txBody>
      </p:sp>
    </p:spTree>
    <p:extLst>
      <p:ext uri="{BB962C8B-B14F-4D97-AF65-F5344CB8AC3E}">
        <p14:creationId xmlns:p14="http://schemas.microsoft.com/office/powerpoint/2010/main" val="138925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Dynamics: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6A9EEF4-813A-E070-A68E-27DCAB11CD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387" y="1392324"/>
            <a:ext cx="5364795" cy="3925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3B0D4-3375-FE1F-3C6C-2F4E0F92FC5C}"/>
              </a:ext>
            </a:extLst>
          </p:cNvPr>
          <p:cNvSpPr txBox="1"/>
          <p:nvPr/>
        </p:nvSpPr>
        <p:spPr>
          <a:xfrm>
            <a:off x="850232" y="1541749"/>
            <a:ext cx="20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Coherent evolution: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5BD1E-8E70-8531-F721-8BEF62CD35BC}"/>
              </a:ext>
            </a:extLst>
          </p:cNvPr>
          <p:cNvSpPr txBox="1"/>
          <p:nvPr/>
        </p:nvSpPr>
        <p:spPr>
          <a:xfrm>
            <a:off x="850232" y="5246807"/>
            <a:ext cx="30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spontaneous emission:   </a:t>
            </a:r>
          </a:p>
        </p:txBody>
      </p:sp>
      <p:pic>
        <p:nvPicPr>
          <p:cNvPr id="12" name="Picture 11" descr="\documentclass{article}&#10;\usepackage{amsmath, amssymb}&#10;\usepackage{physics}&#10;\usepackage{mathtools}&#10;\pagestyle{empty}&#10;\begin{document}&#10;&#10;\begin{equation*}&#10;\abs{\frac{p}{\hbar k}} \gtrapprox 1 + \frac{2\kappa \gamma}{\omega_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4744B2AC-9801-A001-B020-BDBCD48326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020" y="5218854"/>
            <a:ext cx="1689905" cy="551619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$p_\text{rms} = \sqrt{\langle \hat{p}^2 \rangle}$&#10;&#10;&#10;\end{document}" title="IguanaTex Bitmap Display">
            <a:extLst>
              <a:ext uri="{FF2B5EF4-FFF2-40B4-BE49-F238E27FC236}">
                <a16:creationId xmlns:a16="http://schemas.microsoft.com/office/drawing/2014/main" id="{6A93F286-5134-B9AA-182E-4609079747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84" y="1240705"/>
            <a:ext cx="1504000" cy="303238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p_i \downarrow$&#10;&#10;&#10;\end{document}" title="IguanaTex Bitmap Display">
            <a:extLst>
              <a:ext uri="{FF2B5EF4-FFF2-40B4-BE49-F238E27FC236}">
                <a16:creationId xmlns:a16="http://schemas.microsoft.com/office/drawing/2014/main" id="{44D1E699-82C6-DC7C-0AFD-C83EE214132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89" y="2180683"/>
            <a:ext cx="414476" cy="224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252580-F8B6-1598-ED3D-FCAA502CFA6F}"/>
              </a:ext>
            </a:extLst>
          </p:cNvPr>
          <p:cNvSpPr txBox="1"/>
          <p:nvPr/>
        </p:nvSpPr>
        <p:spPr>
          <a:xfrm>
            <a:off x="1719265" y="2124059"/>
            <a:ext cx="432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Doppler shift decreases </a:t>
            </a:r>
            <a:r>
              <a:rPr lang="en-US" dirty="0">
                <a:sym typeface="Wingdings" panose="05000000000000000000" pitchFamily="2" charset="2"/>
              </a:rPr>
              <a:t> pulse narrows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A2C66A-ACB2-3D10-8461-6D50DA97A945}"/>
              </a:ext>
            </a:extLst>
          </p:cNvPr>
          <p:cNvSpPr txBox="1"/>
          <p:nvPr/>
        </p:nvSpPr>
        <p:spPr>
          <a:xfrm>
            <a:off x="1304789" y="2893476"/>
            <a:ext cx="4591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force drives particle to zero velocity</a:t>
            </a:r>
          </a:p>
          <a:p>
            <a:r>
              <a:rPr lang="en-US" dirty="0">
                <a:sym typeface="Wingdings" panose="05000000000000000000" pitchFamily="2" charset="2"/>
              </a:rPr>
              <a:t>      unlike “slowing force” that does not lead </a:t>
            </a:r>
          </a:p>
          <a:p>
            <a:r>
              <a:rPr lang="en-US" dirty="0">
                <a:sym typeface="Wingdings" panose="05000000000000000000" pitchFamily="2" charset="2"/>
              </a:rPr>
              <a:t>           to steady-state cooling</a:t>
            </a:r>
            <a:endParaRPr lang="en-US" dirty="0"/>
          </a:p>
        </p:txBody>
      </p:sp>
      <p:pic>
        <p:nvPicPr>
          <p:cNvPr id="29" name="Picture 28" descr="\documentclass{article}&#10;\usepackage{amsmath}&#10;\pagestyle{empty}&#10;\begin{document}&#10;&#10;$p_\text{rms, final} = \hbar k /\sqrt{2}$&#10;&#10;&#10;\end{document}" title="IguanaTex Bitmap Display">
            <a:extLst>
              <a:ext uri="{FF2B5EF4-FFF2-40B4-BE49-F238E27FC236}">
                <a16:creationId xmlns:a16="http://schemas.microsoft.com/office/drawing/2014/main" id="{B13FBD5E-E50E-55D0-C2FD-8E2AB39C57E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89" y="4120714"/>
            <a:ext cx="2070857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0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494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Dynamics: with spontaneous emission</a:t>
            </a:r>
          </a:p>
        </p:txBody>
      </p:sp>
    </p:spTree>
    <p:extLst>
      <p:ext uri="{BB962C8B-B14F-4D97-AF65-F5344CB8AC3E}">
        <p14:creationId xmlns:p14="http://schemas.microsoft.com/office/powerpoint/2010/main" val="278618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6F6163E-3579-7211-59A6-656D4BBC4241}"/>
              </a:ext>
            </a:extLst>
          </p:cNvPr>
          <p:cNvSpPr txBox="1"/>
          <p:nvPr/>
        </p:nvSpPr>
        <p:spPr>
          <a:xfrm>
            <a:off x="685558" y="623602"/>
            <a:ext cx="28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 limit as </a:t>
            </a:r>
          </a:p>
        </p:txBody>
      </p:sp>
      <p:pic>
        <p:nvPicPr>
          <p:cNvPr id="4" name="Picture 3" descr="\documentclass{article}&#10;\usepackage{amsmath}&#10;\pagestyle{empty}&#10;\begin{document}&#10;&#10;$\gamma \to 0$&#10;&#10;&#10;\end{document}" title="IguanaTex Bitmap Display">
            <a:extLst>
              <a:ext uri="{FF2B5EF4-FFF2-40B4-BE49-F238E27FC236}">
                <a16:creationId xmlns:a16="http://schemas.microsoft.com/office/drawing/2014/main" id="{8B67732A-0ABC-6807-A225-E0537FE8C8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296" y="720948"/>
            <a:ext cx="784457" cy="2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9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5.6731"/>
  <p:tag name="OUTPUTTYPE" val="PNG"/>
  <p:tag name="IGUANATEXVERSION" val="160"/>
  <p:tag name="LATEXADDIN" val="\documentclass{article}&#10;\usepackage{braket}&#10;&#10;&#10;\usepackage{amsmath}&#10;\pagestyle{empty}&#10;\begin{document}&#10;&#10;$\hat{p} \ket{p} = p \ket{p}$&#10;&#10;&#10;\end{document}"/>
  <p:tag name="IGUANATEXSIZE" val="20"/>
  <p:tag name="IGUANATEXCURSOR" val="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9.715"/>
  <p:tag name="ORIGINALWIDTH" val="385.4518"/>
  <p:tag name="OUTPUTTYPE" val="PNG"/>
  <p:tag name="IGUANATEXVERSION" val="160"/>
  <p:tag name="LATEXADDIN" val="\documentclass{article}&#10;\usepackage{amsmath}&#10;\pagestyle{empty}&#10;\begin{document}&#10;&#10;\begin{equation*}&#10;\tau_e \ll \frac{1}{\gamma}&#10;\end{equation*}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624.6719"/>
  <p:tag name="OUTPUTTYPE" val="PNG"/>
  <p:tag name="IGUANATEXVERSION" val="160"/>
  <p:tag name="LATEXADDIN" val="\documentclass{article}&#10;\usepackage{amsmath}&#10;\pagestyle{empty}&#10;\begin{document}&#10;&#10;\begin{equation*}&#10;\kappa \equiv \frac{\Omega_0^2}{\alpha} \geq 1&#10;\end{equation*}&#10;&#10;&#10;&#10;\end{document}"/>
  <p:tag name="IGUANATEXSIZE" val="20"/>
  <p:tag name="IGUANATEXCURSOR" val="1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1205.099"/>
  <p:tag name="OUTPUTTYPE" val="PNG"/>
  <p:tag name="IGUANATEXVERSION" val="160"/>
  <p:tag name="LATEXADDIN" val="\documentclass{article}&#10;\usepackage{amsmath}&#10;\pagestyle{empty}&#10;\begin{document}&#10;&#10;\begin{equation*}&#10;P_a = 1 - \exp\left[ -\frac{\pi}{2} \frac{\Omega_0^2}{\alpha} \right]&#10;\end{equation*}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.2351"/>
  <p:tag name="OUTPUTTYPE" val="PNG"/>
  <p:tag name="IGUANATEXVERSION" val="160"/>
  <p:tag name="LATEXADDIN" val="\documentclass{article}&#10;\usepackage{amsmath}&#10;\usepackage{braket}&#10;\pagestyle{empty}&#10;\begin{document}&#10;&#10;$\ket{g}$&#10;&#10;&#10;\end{document}"/>
  <p:tag name="IGUANATEXSIZE" val="18"/>
  <p:tag name="IGUANATEXCURSOR" val="10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1.49228"/>
  <p:tag name="OUTPUTTYPE" val="PNG"/>
  <p:tag name="IGUANATEXVERSION" val="160"/>
  <p:tag name="LATEXADDIN" val="\documentclass{article}&#10;\usepackage{amsmath}&#10;\pagestyle{empty}&#10;\begin{document}&#10;&#10;&#10;$\kappa$&#10;&#10;\end{document}"/>
  <p:tag name="IGUANATEXSIZE" val="2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7.73905"/>
  <p:tag name="OUTPUTTYPE" val="PNG"/>
  <p:tag name="IGUANATEXVERSION" val="160"/>
  <p:tag name="LATEXADDIN" val="\documentclass{article}&#10;\usepackage{amsmath}&#10;\pagestyle{empty}&#10;\begin{document}&#10;&#10;$v_i$&#10;&#10;&#10;\end{document}"/>
  <p:tag name="IGUANATEXSIZE" val="18"/>
  <p:tag name="IGUANATEXCURSOR" val="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0.855"/>
  <p:tag name="OUTPUTTYPE" val="PNG"/>
  <p:tag name="IGUANATEXVERSION" val="160"/>
  <p:tag name="LATEXADDIN" val="\documentclass{article}&#10;\usepackage{amsmath}&#10;\pagestyle{empty}&#10;\begin{document}&#10;&#10;$\tau_\text{res} = 2(kv_i - 2 \omega_r)/\alpha$&#10;&#10;&#10;\end{document}"/>
  <p:tag name="IGUANATEXSIZE" val="20"/>
  <p:tag name="IGUANATEXCURSOR" val="12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791.901"/>
  <p:tag name="OUTPUTTYPE" val="PNG"/>
  <p:tag name="IGUANATEXVERSION" val="160"/>
  <p:tag name="LATEXADDIN" val="\documentclass{article}&#10;\usepackage{amsmath}&#10;\pagestyle{empty}&#10;\begin{document}&#10;&#10;$\tau_\text{jump} = 2\Omega_0/\alpha$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620.1724"/>
  <p:tag name="OUTPUTTYPE" val="PNG"/>
  <p:tag name="IGUANATEXVERSION" val="160"/>
  <p:tag name="LATEXADDIN" val="\documentclass{article}&#10;\usepackage{amsmath}&#10;\pagestyle{empty}&#10;\begin{document}&#10;&#10;$\tau_\text{jump} &lt; \tau_\text{res}$&#10;&#10;&#10;\end{document}"/>
  <p:tag name="IGUANATEXSIZE" val="20"/>
  <p:tag name="IGUANATEXCURSOR" val="11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38.8826"/>
  <p:tag name="OUTPUTTYPE" val="PNG"/>
  <p:tag name="IGUANATEXVERSION" val="160"/>
  <p:tag name="LATEXADDIN" val="\documentclass{article}&#10;\usepackage{amsmath}&#10;\usepackage{physics}&#10;\usepackage{mathtools}&#10;\usepackage{xcolor}&#10;\pagestyle{empty}&#10;\begin{document}&#10;&#10;$\textcolor{blue}{\abs{\Omega_0} &lt; \abs{kv_i - 2\omega_r}}$&#10;&#10;&#10;\end{document}"/>
  <p:tag name="IGUANATEXSIZE" val="20"/>
  <p:tag name="IGUANATEXCURSOR" val="2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usepackage{mathtools}&#10;&#10;\pagestyle{empty}&#10;\begin{document}&#10;&#10;$p_i &gt;0:\quad \ket{g,p_i} \textcolor{red}{\xrightarrow{(1)}} \ket{e,p_i-\hbar k} \textcolor{blue}{\xrightarrow{(2)}} \ket{g,p_i - 2\hbar k}$&#10;&#10;&#10;\end{document}"/>
  <p:tag name="IGUANATEXSIZE" val="20"/>
  <p:tag name="IGUANATEXCURSOR" val="24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146.232"/>
  <p:tag name="OUTPUTTYPE" val="PNG"/>
  <p:tag name="IGUANATEXVERSION" val="160"/>
  <p:tag name="LATEXADDIN" val="\documentclass{article}&#10;\usepackage{amsmath}&#10;\pagestyle{empty}&#10;\begin{document}&#10;&#10;\begin{equation*}&#10;\hat{H}(t) = \frac{\hat{p}^2}{2m} - \frac{\hbar}{2}\delta(t) \hat{\sigma}^z + \frac{\hbar}{2}\Omega_s \cos(k\hat{z}) \hat{\sigma}^x&#10;\end{equation*}&#10;&#10;\end{document}"/>
  <p:tag name="IGUANATEXSIZE" val="20"/>
  <p:tag name="IGUANATEXCURSOR" val="23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85.452"/>
  <p:tag name="OUTPUTTYPE" val="PNG"/>
  <p:tag name="IGUANATEXVERSION" val="160"/>
  <p:tag name="LATEXADDIN" val="\documentclass{article}&#10;\usepackage{amsmath}&#10;\usepackage{physics}&#10;\pagestyle{empty}&#10;\begin{document}&#10;&#10;$\{ \ket{g,p}, \ket{e,p-\hbar k}, \ket{g,p-2\hbar k}, \ket{e,p-3\hbar k} \}$&#10;&#10;&#10;\end{document}"/>
  <p:tag name="IGUANATEXSIZE" val="20"/>
  <p:tag name="IGUANATEXCURSOR" val="17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38.9202"/>
  <p:tag name="OUTPUTTYPE" val="PNG"/>
  <p:tag name="IGUANATEXVERSION" val="160"/>
  <p:tag name="LATEXADDIN" val="\documentclass{article}&#10;\usepackage{amsmath}&#10;\usepackage{physics}&#10;&#10;\pagestyle{empty}&#10;\begin{document}&#10;&#10;$\abs{\delta(t)} \gg \abs{kv}$&#10;&#10;&#10;\end{document}"/>
  <p:tag name="IGUANATEXSIZE" val="20"/>
  <p:tag name="IGUANATEXCURSOR" val="11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.4661"/>
  <p:tag name="ORIGINALWIDTH" val="831.6461"/>
  <p:tag name="OUTPUTTYPE" val="PNG"/>
  <p:tag name="IGUANATEXVERSION" val="160"/>
  <p:tag name="LATEXADDIN" val="\documentclass{article}&#10;\usepackage{amsmath, amssymb}&#10;\usepackage{physics}&#10;\usepackage{mathtools}&#10;\pagestyle{empty}&#10;\begin{document}&#10;&#10;\begin{equation*}&#10;\abs{\frac{p}{\hbar k}} \gtrapprox 1 + \frac{2\kappa \gamma}{\omega_r}&#10;\end{equation*}&#10;&#10;&#10;\end{document}"/>
  <p:tag name="IGUANATEXSIZE" val="20"/>
  <p:tag name="IGUANATEXCURSOR" val="22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40.1575"/>
  <p:tag name="OUTPUTTYPE" val="PNG"/>
  <p:tag name="IGUANATEXVERSION" val="160"/>
  <p:tag name="LATEXADDIN" val="\documentclass{article}&#10;\usepackage{amsmath}&#10;\pagestyle{empty}&#10;\begin{document}&#10;&#10;$p_\text{rms} = \sqrt{\langle \hat{p}^2 \rangle}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203.9745"/>
  <p:tag name="OUTPUTTYPE" val="PNG"/>
  <p:tag name="IGUANATEXVERSION" val="160"/>
  <p:tag name="LATEXADDIN" val="\documentclass{article}&#10;\usepackage{amsmath}&#10;\pagestyle{empty}&#10;\begin{document}&#10;&#10;$p_i \downarrow$&#10;&#10;&#10;\end{document}"/>
  <p:tag name="IGUANATEXSIZE" val="20"/>
  <p:tag name="IGUANATEXCURSOR" val="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019.123"/>
  <p:tag name="OUTPUTTYPE" val="PNG"/>
  <p:tag name="IGUANATEXVERSION" val="160"/>
  <p:tag name="LATEXADDIN" val="\documentclass{article}&#10;\usepackage{amsmath}&#10;\pagestyle{empty}&#10;\begin{document}&#10;&#10;$p_\text{rms, final} = \hbar k /\sqrt{2}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21.7098"/>
  <p:tag name="OUTPUTTYPE" val="PNG"/>
  <p:tag name="IGUANATEXVERSION" val="160"/>
  <p:tag name="LATEXADDIN" val="\documentclass{article}&#10;\usepackage{amsmath}&#10;\pagestyle{empty}&#10;\begin{document}&#10;&#10;$\gamma \to 0$&#10;&#10;&#10;\end{document}"/>
  <p:tag name="IGUANATEXSIZE" val="24"/>
  <p:tag name="IGUANATEXCURSOR" val="9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7.7278"/>
  <p:tag name="ORIGINALWIDTH" val="2608.924"/>
  <p:tag name="OUTPUTTYPE" val="PNG"/>
  <p:tag name="IGUANATEXVERSION" val="160"/>
  <p:tag name="LATEXADDIN" val="\documentclass{article}&#10;\usepackage{amsmath}&#10;\usepackage{braket}&#10;\usepackage{xcolor}&#10;\pagestyle{empty}&#10;\begin{document}&#10;&#10;$p_i &gt;0:\quad \ket{g,p_i} \textcolor{red}{\xrightarrow{(1)}} \ket{e,p_i+\hbar k} \textcolor{blue}{\xrightarrow{(2)}} \ket{g,p_i + 2\hbar k}$&#10;&#10;\end{document}"/>
  <p:tag name="IGUANATEXSIZE" val="20"/>
  <p:tag name="IGUANATEXCURSOR" val="2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73.828"/>
  <p:tag name="OUTPUTTYPE" val="PNG"/>
  <p:tag name="IGUANATEXVERSION" val="160"/>
  <p:tag name="LATEXADDIN" val="\documentclass{article}&#10;\usepackage{amsmath}&#10;\pagestyle{empty}&#10;\usepackage{xcolor}&#10;\begin{document}&#10;&#10;\textcolor{red}{$(1)$ stimulated absorption}&#10;&#10;&#10;\end{document}"/>
  <p:tag name="IGUANATEXSIZE" val="20"/>
  <p:tag name="IGUANATEXCURSOR" val="8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56.093"/>
  <p:tag name="OUTPUTTYPE" val="PNG"/>
  <p:tag name="IGUANATEXVERSION" val="160"/>
  <p:tag name="LATEXADDIN" val="\documentclass{article}&#10;\usepackage{amsmath}&#10;\pagestyle{empty}&#10;\usepackage{xcolor}&#10;\begin{document}&#10;&#10;\textcolor{blue}{$(2)$ stimulated emission}&#10;&#10;&#10;&#10;\end{document}"/>
  <p:tag name="IGUANATEXSIZE" val="20"/>
  <p:tag name="IGUANATEXCURSOR" val="1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5.1781"/>
  <p:tag name="OUTPUTTYPE" val="PNG"/>
  <p:tag name="IGUANATEXVERSION" val="160"/>
  <p:tag name="LATEXADDIN" val="\documentclass{article}&#10;\usepackage{amsmath}&#10;\pagestyle{empty}&#10;\begin{document}&#10;&#10;$\alpha \equiv \Delta_s/T_s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179.228"/>
  <p:tag name="OUTPUTTYPE" val="PNG"/>
  <p:tag name="IGUANATEXVERSION" val="160"/>
  <p:tag name="LATEXADDIN" val="\documentclass{article}&#10;\usepackage{amsmath}&#10;\pagestyle{empty}&#10;\begin{document}&#10;&#10;&#10;$k \approx \text{constant} \implies \omega_r = \hbar k^2/2m \text{ is fixed}$&#10;&#10;\end{document}"/>
  <p:tag name="IGUANATEXSIZE" val="20"/>
  <p:tag name="IGUANATEXCURSOR" val="15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5.23811"/>
  <p:tag name="OUTPUTTYPE" val="PNG"/>
  <p:tag name="IGUANATEXVERSION" val="160"/>
  <p:tag name="LATEXADDIN" val="\documentclass{article}&#10;\usepackage{amsmath}&#10;\pagestyle{empty}&#10;\begin{document}&#10;&#10;$\tau_e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8.429"/>
  <p:tag name="OUTPUTTYPE" val="PNG"/>
  <p:tag name="IGUANATEXVERSION" val="160"/>
  <p:tag name="LATEXADDIN" val="\documentclass{article}&#10;\usepackage{amsmath}&#10;\usepackage{physics}&#10;\pagestyle{empty}&#10;\begin{document}&#10;&#10;$\Delta_s &gt; 4\abs{kv}$&#10;&#10;&#10;\end{document}"/>
  <p:tag name="IGUANATEXSIZE" val="18"/>
  <p:tag name="IGUANATEXCURSOR" val="6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113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Laser Cooling by Sawtooth Wave Adiabatic Passage</vt:lpstr>
      <vt:lpstr>Laser Cooling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Huan Quang Bui</cp:lastModifiedBy>
  <cp:revision>41</cp:revision>
  <dcterms:created xsi:type="dcterms:W3CDTF">2022-08-14T20:33:16Z</dcterms:created>
  <dcterms:modified xsi:type="dcterms:W3CDTF">2022-08-15T05:33:17Z</dcterms:modified>
</cp:coreProperties>
</file>