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1"/>
  </p:normalViewPr>
  <p:slideViewPr>
    <p:cSldViewPr snapToGrid="0">
      <p:cViewPr>
        <p:scale>
          <a:sx n="106" d="100"/>
          <a:sy n="106" d="100"/>
        </p:scale>
        <p:origin x="8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223EB-5A3E-0448-B4C5-DD5913FC8C4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79E60-E2AC-554F-8799-36094DB6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79E60-E2AC-554F-8799-36094DB67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9196-B23F-06C6-A74A-EEFCE0099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81109-DE52-5F95-B9DB-5CA8CDEBF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2E150-0D74-AB47-AE7A-5E7BAE4E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0743-50AB-3136-0AF3-F4DFC718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8365-AF0C-CE5D-F7CA-F0522D77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9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8DF3-0CAB-5456-5E43-78FA01D3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CEA5-A344-B67F-ED20-89D21D04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4117-522B-1C90-621F-7530D99A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4D88-B563-1D94-D1FD-B20B294A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EF27-CEF4-638B-E9EC-4B5E4A61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6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DE090-733C-5322-EEB5-D6CB746CC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CF63D-15BA-65C7-B559-53B20B8F9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343D-4DD3-F5DE-F0D7-CCCCBD18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A4C2-E0A0-64B7-E452-E728C474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9862-BCE4-266F-BC7F-A6581869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2325-097E-405E-CF16-B1C0FFD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AEB6-DAE7-DDDE-66C3-5FDC134F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8171-9A8D-5339-2509-998F8275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DA38-5E4E-074C-0773-E936A1C8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A02-F576-F73D-F33C-174F037D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723F-D69B-A3D2-E1E1-40F7D841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A77C-3B7F-CD01-06EF-28B45051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AEA0-DA03-E637-10AF-A67C6D9C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5BD2F-E670-D0ED-8025-22F4C406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22FF-430F-B75B-6BC7-EE81AD69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C0CF-4590-7DA1-4CE8-D9337507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A8FC-3ADA-10DD-BFC6-1FBC74C93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E1CB6-7F6D-4725-2570-0B66A6A0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45B43-627F-90FF-1352-212829F0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F397-2CC2-99EB-6A05-AAC59805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322F2-6896-9D3D-9422-9EBBF5CF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AB8A-8D96-09A9-D29F-5F5532E3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5234-840D-3B26-D4E6-49465D17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525B-13A8-9DC9-9439-D568796F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083F3-DEC8-D689-0EEA-A9914560F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D37D6-8DDC-2153-6E13-3FFDC6092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6CA44-259A-C2B6-D4E9-A1DAD28C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B986E-6523-96BF-F147-6EE01229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988C2-B3E4-C00A-066A-5373E28D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04FF-FAA8-612E-9406-BCE3534E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B47A4-38A1-D4A7-9708-08F3ADD2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B6770-5D10-6705-9CE3-BBF220E9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44CF4-E24C-C7A0-E511-A5EB1058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8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98BCA-970A-C26C-E8B1-12C4059D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EF77A-7399-CD7D-90DF-238BB220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7398C-4A6C-C3B2-7365-B096D09D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683A-2EFC-9016-6B8E-CD117BA4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868D3-C990-885E-F5AC-FABD6799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6A4BC-9EEF-D495-7A63-9F837949B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EC850-C0BD-6212-CEB0-424705CF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0F977-7626-607A-41E6-F477178E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F7B68-2888-05CB-375A-F3CC215D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1FDF-9F51-60E8-0454-64643BD6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75F8D-544E-9E8F-A9AB-83829F161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ADFFC-0171-C32C-2020-6814D156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D48E2-A27F-A6CC-1B93-1A97140B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F1A56-2CEE-C96C-96A7-C31362D8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0163-AB56-5726-49FF-469074BC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588D9-8F47-F87E-580C-681A5EAB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59E-4E42-FF69-C264-288427F3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479B-1362-13C2-9AF3-4F0CD23AE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97C7-137C-D8FE-4EC7-D4F57C975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537E-0E94-C795-B5EB-4C185304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3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1.09584" TargetMode="External"/><Relationship Id="rId2" Type="http://schemas.openxmlformats.org/officeDocument/2006/relationships/hyperlink" Target="https://github.com/molscat/molsc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arxiv.org/abs/1811.0911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AD2-0C3E-28BE-5409-6C11E91D8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Finding Feshbach resonances fast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FE653-D194-53E4-7756-C3FDA1734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Huan Bui</a:t>
            </a: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ZGS Sep 01,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0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441317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Feshbach resonances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EC167-C795-9088-35F1-748C6EB2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4417788"/>
            <a:ext cx="4322436" cy="226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A8618-BAD1-3318-596B-24A7670B1869}"/>
              </a:ext>
            </a:extLst>
          </p:cNvPr>
          <p:cNvSpPr txBox="1"/>
          <p:nvPr/>
        </p:nvSpPr>
        <p:spPr>
          <a:xfrm>
            <a:off x="484742" y="1641332"/>
            <a:ext cx="6235547" cy="298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>
                <a:latin typeface="Helvetica" pitchFamily="2" charset="0"/>
              </a:rPr>
              <a:t>Ground-state alkali atoms collide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>
                <a:latin typeface="Helvetica" pitchFamily="2" charset="0"/>
              </a:rPr>
              <a:t>Collisions occur within singlet and triplet electronic potentials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>
                <a:latin typeface="Helvetica" pitchFamily="2" charset="0"/>
              </a:rPr>
              <a:t>A Feshbach resonance occurs when e.g.</a:t>
            </a:r>
          </a:p>
          <a:p>
            <a:pPr lvl="1">
              <a:lnSpc>
                <a:spcPct val="200000"/>
              </a:lnSpc>
            </a:pPr>
            <a:r>
              <a:rPr lang="en-US" sz="1600" dirty="0">
                <a:latin typeface="Helvetica" pitchFamily="2" charset="0"/>
              </a:rPr>
              <a:t>Energy </a:t>
            </a:r>
            <a:r>
              <a:rPr lang="en-US" baseline="-25000" dirty="0">
                <a:latin typeface="Helvetica" pitchFamily="2" charset="0"/>
              </a:rPr>
              <a:t>two atoms in triplet channel</a:t>
            </a:r>
            <a:r>
              <a:rPr lang="en-US" sz="1600" baseline="-25000" dirty="0"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= Energy </a:t>
            </a:r>
            <a:r>
              <a:rPr lang="en-US" baseline="-25000" dirty="0">
                <a:latin typeface="Helvetica" pitchFamily="2" charset="0"/>
              </a:rPr>
              <a:t>FB molecule in singlet channel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>
                <a:latin typeface="Helvetica" pitchFamily="2" charset="0"/>
              </a:rPr>
              <a:t>Singlet-triplet coupling due to hyperfine interaction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>
                <a:latin typeface="Helvetica" pitchFamily="2" charset="0"/>
              </a:rPr>
              <a:t>Tunable resonance due to differential magnetic moment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FB31D-212B-9848-5A37-0C45FF2ED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90" y="70007"/>
            <a:ext cx="4975952" cy="44040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BEE55F-D610-BF54-A6E2-5532B04F526B}"/>
              </a:ext>
            </a:extLst>
          </p:cNvPr>
          <p:cNvCxnSpPr>
            <a:cxnSpLocks/>
          </p:cNvCxnSpPr>
          <p:nvPr/>
        </p:nvCxnSpPr>
        <p:spPr>
          <a:xfrm flipH="1">
            <a:off x="8632328" y="2215920"/>
            <a:ext cx="482905" cy="3635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113FF4-C2BD-C895-7846-342C2403989B}"/>
              </a:ext>
            </a:extLst>
          </p:cNvPr>
          <p:cNvSpPr txBox="1"/>
          <p:nvPr/>
        </p:nvSpPr>
        <p:spPr>
          <a:xfrm>
            <a:off x="9094882" y="19954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triplet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B4E1A2-123D-FCFC-3793-6EB65FB5648C}"/>
              </a:ext>
            </a:extLst>
          </p:cNvPr>
          <p:cNvCxnSpPr>
            <a:cxnSpLocks/>
          </p:cNvCxnSpPr>
          <p:nvPr/>
        </p:nvCxnSpPr>
        <p:spPr>
          <a:xfrm flipH="1" flipV="1">
            <a:off x="9542228" y="3018817"/>
            <a:ext cx="509062" cy="2579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C5D38D-85D3-C890-4918-F306FFBB441E}"/>
              </a:ext>
            </a:extLst>
          </p:cNvPr>
          <p:cNvSpPr txBox="1"/>
          <p:nvPr/>
        </p:nvSpPr>
        <p:spPr>
          <a:xfrm>
            <a:off x="10025890" y="30790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singlet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260F8C-F3A7-6068-AC3E-FC862BC0D457}"/>
              </a:ext>
            </a:extLst>
          </p:cNvPr>
          <p:cNvSpPr txBox="1"/>
          <p:nvPr/>
        </p:nvSpPr>
        <p:spPr>
          <a:xfrm>
            <a:off x="10385231" y="98783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rgbClr val="00B050"/>
                </a:solidFill>
                <a:latin typeface="Helvetica" pitchFamily="2" charset="0"/>
              </a:rPr>
              <a:t>23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Na</a:t>
            </a:r>
            <a:r>
              <a:rPr lang="en-US" baseline="30000" dirty="0">
                <a:solidFill>
                  <a:srgbClr val="00B050"/>
                </a:solidFill>
                <a:latin typeface="Helvetica" pitchFamily="2" charset="0"/>
              </a:rPr>
              <a:t>40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FC932E-3137-3FA1-0C92-23EEF33693E1}"/>
              </a:ext>
            </a:extLst>
          </p:cNvPr>
          <p:cNvSpPr txBox="1"/>
          <p:nvPr/>
        </p:nvSpPr>
        <p:spPr>
          <a:xfrm>
            <a:off x="10482096" y="6044875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Helvetica" pitchFamily="2" charset="0"/>
              </a:rPr>
              <a:t>AMO II S’23, </a:t>
            </a:r>
            <a:r>
              <a:rPr lang="en-US" sz="1100" dirty="0" err="1">
                <a:solidFill>
                  <a:srgbClr val="0070C0"/>
                </a:solidFill>
                <a:latin typeface="Helvetica" pitchFamily="2" charset="0"/>
              </a:rPr>
              <a:t>Pset</a:t>
            </a:r>
            <a:r>
              <a:rPr lang="en-US" sz="1100" dirty="0">
                <a:solidFill>
                  <a:srgbClr val="0070C0"/>
                </a:solidFill>
                <a:latin typeface="Helvetica" pitchFamily="2" charset="0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66667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978FF1-AFAF-BCAB-D2D6-F3084279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77" y="3207113"/>
            <a:ext cx="3545759" cy="1610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EDE12B-8112-F662-E54F-665D420B038F}"/>
                  </a:ext>
                </a:extLst>
              </p:cNvPr>
              <p:cNvSpPr txBox="1"/>
              <p:nvPr/>
            </p:nvSpPr>
            <p:spPr>
              <a:xfrm>
                <a:off x="498144" y="1336003"/>
                <a:ext cx="7108001" cy="4572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1600" dirty="0">
                    <a:latin typeface="Helvetica" pitchFamily="2" charset="0"/>
                  </a:rPr>
                  <a:t>A discrete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600" dirty="0">
                    <a:latin typeface="Helvetica" pitchFamily="2" charset="0"/>
                  </a:rPr>
                  <a:t> coupled to a continuum of states</a:t>
                </a:r>
                <a14:m>
                  <m:oMath xmlns:m="http://schemas.openxmlformats.org/officeDocument/2006/math">
                    <m:r>
                      <a:rPr lang="en-US" sz="160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600" dirty="0">
                    <a:latin typeface="Helvetica" pitchFamily="2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1600" dirty="0">
                    <a:latin typeface="Helvetica" pitchFamily="2" charset="0"/>
                  </a:rPr>
                  <a:t>Solve: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1600" dirty="0">
                    <a:latin typeface="Helvetica" pitchFamily="2" charset="0"/>
                  </a:rPr>
                  <a:t>Result: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Helvetica" pitchFamily="2" charset="0"/>
                  </a:rPr>
                  <a:t>Binding energy of molecular state varies quadratically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Helvetica" pitchFamily="2" charset="0"/>
                  </a:rPr>
                  <a:t>Coupling to continuum gives: </a:t>
                </a:r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  <a:latin typeface="Helvetica" pitchFamily="2" charset="0"/>
                  </a:rPr>
                  <a:t>shift</a:t>
                </a:r>
                <a:r>
                  <a:rPr lang="en-US" sz="1600" dirty="0">
                    <a:latin typeface="Helvetica" pitchFamily="2" charset="0"/>
                  </a:rPr>
                  <a:t> + </a:t>
                </a:r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  <a:latin typeface="Helvetica" pitchFamily="2" charset="0"/>
                  </a:rPr>
                  <a:t>width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EDE12B-8112-F662-E54F-665D420B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4" y="1336003"/>
                <a:ext cx="7108001" cy="4572790"/>
              </a:xfrm>
              <a:prstGeom prst="rect">
                <a:avLst/>
              </a:prstGeom>
              <a:blipFill>
                <a:blip r:embed="rId4"/>
                <a:stretch>
                  <a:fillRect l="-535" b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8784063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Feshbach resonances: a model from AMO II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82C523-71ED-C83B-0EB5-2EF851AC9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463" y="1562568"/>
            <a:ext cx="5440219" cy="4350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B6C2A-4B85-3FEE-B5CE-61D465DD9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52" y="1995691"/>
            <a:ext cx="2607932" cy="1043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FE165E-842C-94BC-F1E0-30A455F81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0509" y="2011457"/>
            <a:ext cx="2051783" cy="538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F99A3-34F6-1BA1-91FB-C6FD25056B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2555" y="2469912"/>
            <a:ext cx="1666972" cy="583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8A0692-88C2-DFE9-9306-43D16D81BB6F}"/>
              </a:ext>
            </a:extLst>
          </p:cNvPr>
          <p:cNvSpPr txBox="1"/>
          <p:nvPr/>
        </p:nvSpPr>
        <p:spPr>
          <a:xfrm rot="16200000">
            <a:off x="9829854" y="4508367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FB resonance</a:t>
            </a:r>
          </a:p>
        </p:txBody>
      </p:sp>
    </p:spTree>
    <p:extLst>
      <p:ext uri="{BB962C8B-B14F-4D97-AF65-F5344CB8AC3E}">
        <p14:creationId xmlns:p14="http://schemas.microsoft.com/office/powerpoint/2010/main" val="139298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Feshbach resonances: the reality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B51A5-F6CF-3ABA-3A6F-366D9AA92E11}"/>
              </a:ext>
            </a:extLst>
          </p:cNvPr>
          <p:cNvSpPr txBox="1"/>
          <p:nvPr/>
        </p:nvSpPr>
        <p:spPr>
          <a:xfrm>
            <a:off x="484742" y="1434555"/>
            <a:ext cx="11078380" cy="522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Helvetica" pitchFamily="2" charset="0"/>
              </a:rPr>
              <a:t>Scenario: Find FB resonances in e.g. </a:t>
            </a:r>
            <a:r>
              <a:rPr lang="en-US" sz="1600" baseline="30000" dirty="0">
                <a:latin typeface="Helvetica" pitchFamily="2" charset="0"/>
              </a:rPr>
              <a:t>23</a:t>
            </a:r>
            <a:r>
              <a:rPr lang="en-US" sz="1600" dirty="0">
                <a:latin typeface="Helvetica" pitchFamily="2" charset="0"/>
              </a:rPr>
              <a:t>Na</a:t>
            </a:r>
            <a:r>
              <a:rPr lang="en-US" sz="1600" baseline="30000" dirty="0">
                <a:latin typeface="Helvetica" pitchFamily="2" charset="0"/>
              </a:rPr>
              <a:t>40</a:t>
            </a:r>
            <a:r>
              <a:rPr lang="en-US" sz="1600" dirty="0">
                <a:latin typeface="Helvetica" pitchFamily="2" charset="0"/>
              </a:rPr>
              <a:t>K, </a:t>
            </a:r>
            <a:r>
              <a:rPr lang="en-US" sz="1600" baseline="30000" dirty="0">
                <a:latin typeface="Helvetica" pitchFamily="2" charset="0"/>
              </a:rPr>
              <a:t>6</a:t>
            </a:r>
            <a:r>
              <a:rPr lang="en-US" sz="1600" dirty="0">
                <a:latin typeface="Helvetica" pitchFamily="2" charset="0"/>
              </a:rPr>
              <a:t>Li</a:t>
            </a:r>
            <a:r>
              <a:rPr lang="en-US" sz="1600" baseline="30000" dirty="0">
                <a:latin typeface="Helvetica" pitchFamily="2" charset="0"/>
              </a:rPr>
              <a:t>40</a:t>
            </a:r>
            <a:r>
              <a:rPr lang="en-US" sz="1600" dirty="0">
                <a:latin typeface="Helvetica" pitchFamily="2" charset="0"/>
              </a:rPr>
              <a:t>K, or </a:t>
            </a:r>
            <a:r>
              <a:rPr lang="en-US" sz="1600" baseline="30000" dirty="0">
                <a:latin typeface="Helvetica" pitchFamily="2" charset="0"/>
              </a:rPr>
              <a:t>6</a:t>
            </a:r>
            <a:r>
              <a:rPr lang="en-US" sz="1600" dirty="0">
                <a:latin typeface="Helvetica" pitchFamily="2" charset="0"/>
              </a:rPr>
              <a:t>Li</a:t>
            </a:r>
            <a:r>
              <a:rPr lang="en-US" sz="1600" baseline="-25000" dirty="0">
                <a:latin typeface="Helvetica" pitchFamily="2" charset="0"/>
              </a:rPr>
              <a:t>2</a:t>
            </a:r>
            <a:r>
              <a:rPr lang="en-US" sz="1600" dirty="0">
                <a:latin typeface="Helvetica" pitchFamily="2" charset="0"/>
              </a:rPr>
              <a:t> from spectroscopic data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Helvetica" pitchFamily="2" charset="0"/>
              </a:rPr>
              <a:t>Spectroscopic data: hyperfine structure + interatomic electronic potentials</a:t>
            </a: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Helvetica" pitchFamily="2" charset="0"/>
              </a:rPr>
              <a:t>Solutions: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Just go measure and hope to see something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Calculate, then measure	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latin typeface="Helvetica" pitchFamily="2" charset="0"/>
              </a:rPr>
              <a:t> Coupled-channel calculation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latin typeface="Helvetica" pitchFamily="2" charset="0"/>
              </a:rPr>
              <a:t>Asymptotic bound-state model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Ask a theorist </a:t>
            </a:r>
          </a:p>
        </p:txBody>
      </p:sp>
      <p:pic>
        <p:nvPicPr>
          <p:cNvPr id="1026" name="Picture 2" descr="Chess.com Brand Resources - Chess.com">
            <a:extLst>
              <a:ext uri="{FF2B5EF4-FFF2-40B4-BE49-F238E27FC236}">
                <a16:creationId xmlns:a16="http://schemas.microsoft.com/office/drawing/2014/main" id="{52C85AA8-5CD9-B9A3-AF64-CD37C4E96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979" y="4823312"/>
            <a:ext cx="274217" cy="28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ss.com Brand Resources - Chess.com">
            <a:extLst>
              <a:ext uri="{FF2B5EF4-FFF2-40B4-BE49-F238E27FC236}">
                <a16:creationId xmlns:a16="http://schemas.microsoft.com/office/drawing/2014/main" id="{63B8C6D8-7C3B-6DAD-A112-05BF6E16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14" y="5188751"/>
            <a:ext cx="274217" cy="28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ess.com Brand Resources - Chess.com">
            <a:extLst>
              <a:ext uri="{FF2B5EF4-FFF2-40B4-BE49-F238E27FC236}">
                <a16:creationId xmlns:a16="http://schemas.microsoft.com/office/drawing/2014/main" id="{A16F3511-5EB0-8265-40E6-F81679E02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04" y="6287904"/>
            <a:ext cx="274217" cy="28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ED17AB-6087-5428-5B3D-2F982A584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291" y="2282434"/>
            <a:ext cx="2691422" cy="1926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5481F7-61BC-4B2A-2C63-1E6D352C5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495" y="2284240"/>
            <a:ext cx="2685332" cy="19268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440CB8-D334-8B34-77C3-EC473D506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5837" y="2282434"/>
            <a:ext cx="4728517" cy="41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8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Coupled-channel calculations (CC)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EF3C5-DF99-C835-8D23-B85065FDD981}"/>
              </a:ext>
            </a:extLst>
          </p:cNvPr>
          <p:cNvSpPr txBox="1"/>
          <p:nvPr/>
        </p:nvSpPr>
        <p:spPr>
          <a:xfrm>
            <a:off x="484743" y="1641332"/>
            <a:ext cx="6222236" cy="388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Helvetica" pitchFamily="2" charset="0"/>
              </a:rPr>
              <a:t>Dedicated program by J. M. Hutson &amp; C. R. L. Sueur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Helvetica" pitchFamily="2" charset="0"/>
              </a:rPr>
              <a:t>Consists of 3 Fortran programs (code available on </a:t>
            </a:r>
            <a:r>
              <a:rPr lang="en-US" sz="1600" dirty="0" err="1">
                <a:latin typeface="Helvetica" pitchFamily="2" charset="0"/>
              </a:rPr>
              <a:t>Github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  <a:hlinkClick r:id="rId2"/>
              </a:rPr>
              <a:t>here</a:t>
            </a:r>
            <a:r>
              <a:rPr lang="en-US" sz="1600" dirty="0">
                <a:latin typeface="Helvetica" pitchFamily="2" charset="0"/>
              </a:rPr>
              <a:t>):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MOLSCAT</a:t>
            </a:r>
            <a:r>
              <a:rPr lang="en-US" sz="1600" dirty="0">
                <a:latin typeface="Helvetica" pitchFamily="2" charset="0"/>
              </a:rPr>
              <a:t> (</a:t>
            </a:r>
            <a:r>
              <a:rPr lang="en-US" sz="1600" dirty="0">
                <a:latin typeface="Helvetica" pitchFamily="2" charset="0"/>
                <a:hlinkClick r:id="rId3"/>
              </a:rPr>
              <a:t>arXiv</a:t>
            </a:r>
            <a:r>
              <a:rPr lang="en-US" sz="1600" dirty="0">
                <a:latin typeface="Helvetica" pitchFamily="2" charset="0"/>
              </a:rPr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</a:t>
            </a:r>
            <a:r>
              <a:rPr lang="en-US" sz="1600" dirty="0">
                <a:latin typeface="Helvetica" pitchFamily="2" charset="0"/>
              </a:rPr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sz="1600" dirty="0">
                <a:latin typeface="Helvetica" pitchFamily="2" charset="0"/>
              </a:rPr>
              <a:t> (</a:t>
            </a:r>
            <a:r>
              <a:rPr lang="en-US" sz="1600" dirty="0">
                <a:latin typeface="Helvetica" pitchFamily="2" charset="0"/>
                <a:hlinkClick r:id="rId4"/>
              </a:rPr>
              <a:t>arXiv</a:t>
            </a:r>
            <a:r>
              <a:rPr lang="en-US" sz="1600" dirty="0">
                <a:latin typeface="Helvetica" pitchFamily="2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MOLSCAT</a:t>
            </a:r>
            <a:r>
              <a:rPr lang="en-US" sz="1600" dirty="0">
                <a:latin typeface="Helvetica" pitchFamily="2" charset="0"/>
              </a:rPr>
              <a:t>: quantum scattering calculations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</a:t>
            </a:r>
            <a:r>
              <a:rPr lang="en-US" sz="1600" dirty="0">
                <a:latin typeface="Helvetica" pitchFamily="2" charset="0"/>
              </a:rPr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sz="1600" dirty="0">
                <a:latin typeface="Helvetica" pitchFamily="2" charset="0"/>
              </a:rPr>
              <a:t>: get bound state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rgbClr val="00B050"/>
                </a:solidFill>
                <a:latin typeface="Helvetica" pitchFamily="2" charset="0"/>
              </a:rPr>
              <a:t>Pros: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Trusted, have been used by many authors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Well-managed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latin typeface="Helvetica" pitchFamily="2" charset="0"/>
              </a:rPr>
              <a:t>CONS: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Not easy to learn how to use and implement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F3F8F7F-074C-CAAE-32F8-C6C1F49CAB16}"/>
              </a:ext>
            </a:extLst>
          </p:cNvPr>
          <p:cNvSpPr/>
          <p:nvPr/>
        </p:nvSpPr>
        <p:spPr>
          <a:xfrm>
            <a:off x="7023814" y="1754169"/>
            <a:ext cx="4526505" cy="3599890"/>
          </a:xfrm>
          <a:prstGeom prst="fram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D5438-0CA2-C30E-7C01-DC53CD807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035" y="1893811"/>
            <a:ext cx="4354051" cy="3359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9ACCE8-96EB-31C5-5C15-3069F2D01FEC}"/>
              </a:ext>
            </a:extLst>
          </p:cNvPr>
          <p:cNvSpPr txBox="1"/>
          <p:nvPr/>
        </p:nvSpPr>
        <p:spPr>
          <a:xfrm>
            <a:off x="8166805" y="549370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210-page user manual</a:t>
            </a:r>
          </a:p>
        </p:txBody>
      </p:sp>
    </p:spTree>
    <p:extLst>
      <p:ext uri="{BB962C8B-B14F-4D97-AF65-F5344CB8AC3E}">
        <p14:creationId xmlns:p14="http://schemas.microsoft.com/office/powerpoint/2010/main" val="62576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Asymptotic bound-state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7F9F-B870-43FC-5253-BFD61CBEFD10}"/>
              </a:ext>
            </a:extLst>
          </p:cNvPr>
          <p:cNvSpPr txBox="1"/>
          <p:nvPr/>
        </p:nvSpPr>
        <p:spPr>
          <a:xfrm>
            <a:off x="484743" y="1641332"/>
            <a:ext cx="9946636" cy="79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Helvetica" pitchFamily="2" charset="0"/>
              </a:rPr>
              <a:t>A model for Feshbach resonances by </a:t>
            </a:r>
            <a:r>
              <a:rPr lang="en-US" sz="1600" dirty="0" err="1">
                <a:latin typeface="Helvetica" pitchFamily="2" charset="0"/>
              </a:rPr>
              <a:t>Tiecke</a:t>
            </a:r>
            <a:r>
              <a:rPr lang="en-US" sz="1600" dirty="0">
                <a:latin typeface="Helvetica" pitchFamily="2" charset="0"/>
              </a:rPr>
              <a:t> (Phys. Rev. A 82, 042712)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Helvetica" pitchFamily="2" charset="0"/>
              </a:rPr>
              <a:t>Simple </a:t>
            </a:r>
          </a:p>
        </p:txBody>
      </p:sp>
    </p:spTree>
    <p:extLst>
      <p:ext uri="{BB962C8B-B14F-4D97-AF65-F5344CB8AC3E}">
        <p14:creationId xmlns:p14="http://schemas.microsoft.com/office/powerpoint/2010/main" val="404632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269</Words>
  <Application>Microsoft Macintosh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Helvetica</vt:lpstr>
      <vt:lpstr>Wingdings</vt:lpstr>
      <vt:lpstr>Office Theme</vt:lpstr>
      <vt:lpstr>Finding Feshbach resonances fast</vt:lpstr>
      <vt:lpstr>Feshbach resonances</vt:lpstr>
      <vt:lpstr>Feshbach resonances: a model from AMO II</vt:lpstr>
      <vt:lpstr>Feshbach resonances: the reality</vt:lpstr>
      <vt:lpstr>Coupled-channel calculations (CC)</vt:lpstr>
      <vt:lpstr>Asymptotic bound-state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Feshbach resonances, quickly</dc:title>
  <dc:creator>Huan Quang Bui</dc:creator>
  <cp:lastModifiedBy>Huan Quang Bui</cp:lastModifiedBy>
  <cp:revision>179</cp:revision>
  <dcterms:created xsi:type="dcterms:W3CDTF">2023-08-29T04:18:35Z</dcterms:created>
  <dcterms:modified xsi:type="dcterms:W3CDTF">2023-08-29T06:43:43Z</dcterms:modified>
</cp:coreProperties>
</file>