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52"/>
  </p:normalViewPr>
  <p:slideViewPr>
    <p:cSldViewPr snapToGrid="0">
      <p:cViewPr>
        <p:scale>
          <a:sx n="94" d="100"/>
          <a:sy n="94" d="100"/>
        </p:scale>
        <p:origin x="13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BA32E-A8F1-0E45-B695-4DAC4407557B}" type="doc">
      <dgm:prSet loTypeId="urn:microsoft.com/office/officeart/2005/8/layout/process1" loCatId="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3BD2EC7-E3D0-7544-8DE0-A7843BF6B116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Model description</a:t>
          </a:r>
        </a:p>
      </dgm:t>
    </dgm:pt>
    <dgm:pt modelId="{118DA849-0EC0-0349-9FF8-FD4A3A49C19A}" type="parTrans" cxnId="{C60A1E3C-0373-1E4D-B724-42CF00EEFCCE}">
      <dgm:prSet/>
      <dgm:spPr/>
      <dgm:t>
        <a:bodyPr/>
        <a:lstStyle/>
        <a:p>
          <a:endParaRPr lang="en-US"/>
        </a:p>
      </dgm:t>
    </dgm:pt>
    <dgm:pt modelId="{45962A78-EC93-C943-8E1C-62EF2EB5A639}" type="sibTrans" cxnId="{C60A1E3C-0373-1E4D-B724-42CF00EEFCCE}">
      <dgm:prSet/>
      <dgm:spPr/>
      <dgm:t>
        <a:bodyPr/>
        <a:lstStyle/>
        <a:p>
          <a:endParaRPr lang="en-US"/>
        </a:p>
      </dgm:t>
    </dgm:pt>
    <dgm:pt modelId="{A44353B7-5003-714B-B19C-463FD4C735B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Obtaining input parameters</a:t>
          </a:r>
        </a:p>
      </dgm:t>
    </dgm:pt>
    <dgm:pt modelId="{657CC16B-B06E-5B41-A6E3-34B9A6B55F0C}" type="parTrans" cxnId="{22244A54-FFF4-1943-8168-B0D733FAEAA4}">
      <dgm:prSet/>
      <dgm:spPr/>
      <dgm:t>
        <a:bodyPr/>
        <a:lstStyle/>
        <a:p>
          <a:endParaRPr lang="en-US"/>
        </a:p>
      </dgm:t>
    </dgm:pt>
    <dgm:pt modelId="{92AF4264-E382-2545-B11F-FA87D3498F2B}" type="sibTrans" cxnId="{22244A54-FFF4-1943-8168-B0D733FAEAA4}">
      <dgm:prSet/>
      <dgm:spPr/>
      <dgm:t>
        <a:bodyPr/>
        <a:lstStyle/>
        <a:p>
          <a:endParaRPr lang="en-US"/>
        </a:p>
      </dgm:t>
    </dgm:pt>
    <dgm:pt modelId="{D0066E4C-D69E-9648-80F6-CD987E7FA6B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Implementation</a:t>
          </a:r>
          <a:br>
            <a:rPr lang="en-US" sz="1600" dirty="0">
              <a:latin typeface="Helvetica" pitchFamily="2" charset="0"/>
            </a:rPr>
          </a:br>
          <a:r>
            <a:rPr lang="en-US" sz="1600" dirty="0">
              <a:latin typeface="Helvetica" pitchFamily="2" charset="0"/>
            </a:rPr>
            <a:t>(examples)</a:t>
          </a:r>
        </a:p>
      </dgm:t>
    </dgm:pt>
    <dgm:pt modelId="{A7B5C5B6-71AC-B647-867F-6B9F1A27A428}" type="parTrans" cxnId="{F76E3184-E11B-EB4D-8607-135DECC550FF}">
      <dgm:prSet/>
      <dgm:spPr/>
      <dgm:t>
        <a:bodyPr/>
        <a:lstStyle/>
        <a:p>
          <a:endParaRPr lang="en-US"/>
        </a:p>
      </dgm:t>
    </dgm:pt>
    <dgm:pt modelId="{3EB7FFBA-53AB-3747-A1EE-3F78CC3FA0A0}" type="sibTrans" cxnId="{F76E3184-E11B-EB4D-8607-135DECC550FF}">
      <dgm:prSet/>
      <dgm:spPr/>
      <dgm:t>
        <a:bodyPr/>
        <a:lstStyle/>
        <a:p>
          <a:endParaRPr lang="en-US"/>
        </a:p>
      </dgm:t>
    </dgm:pt>
    <dgm:pt modelId="{99E1747B-CA53-C745-B34A-A3D63778E42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Extensions</a:t>
          </a:r>
        </a:p>
      </dgm:t>
    </dgm:pt>
    <dgm:pt modelId="{4B7C1CB1-1B21-F741-809D-FA8B8B889235}" type="parTrans" cxnId="{197C39D0-ADB4-F749-8D0A-F8EA07B230E2}">
      <dgm:prSet/>
      <dgm:spPr/>
      <dgm:t>
        <a:bodyPr/>
        <a:lstStyle/>
        <a:p>
          <a:endParaRPr lang="en-US"/>
        </a:p>
      </dgm:t>
    </dgm:pt>
    <dgm:pt modelId="{BF21131A-EADB-824B-A4F2-D48F6B6C89F9}" type="sibTrans" cxnId="{197C39D0-ADB4-F749-8D0A-F8EA07B230E2}">
      <dgm:prSet/>
      <dgm:spPr/>
      <dgm:t>
        <a:bodyPr/>
        <a:lstStyle/>
        <a:p>
          <a:endParaRPr lang="en-US"/>
        </a:p>
      </dgm:t>
    </dgm:pt>
    <dgm:pt modelId="{757E812E-2B02-6F42-8A13-A10A24B7542C}" type="pres">
      <dgm:prSet presAssocID="{440BA32E-A8F1-0E45-B695-4DAC4407557B}" presName="Name0" presStyleCnt="0">
        <dgm:presLayoutVars>
          <dgm:dir/>
          <dgm:resizeHandles val="exact"/>
        </dgm:presLayoutVars>
      </dgm:prSet>
      <dgm:spPr/>
    </dgm:pt>
    <dgm:pt modelId="{27EA88A7-381E-F543-AE78-C83647AC4FC3}" type="pres">
      <dgm:prSet presAssocID="{03BD2EC7-E3D0-7544-8DE0-A7843BF6B116}" presName="node" presStyleLbl="node1" presStyleIdx="0" presStyleCnt="4" custLinFactY="33698" custLinFactNeighborX="6136" custLinFactNeighborY="100000">
        <dgm:presLayoutVars>
          <dgm:bulletEnabled val="1"/>
        </dgm:presLayoutVars>
      </dgm:prSet>
      <dgm:spPr/>
    </dgm:pt>
    <dgm:pt modelId="{D09DECCC-496F-7047-9EB9-6536F402C725}" type="pres">
      <dgm:prSet presAssocID="{45962A78-EC93-C943-8E1C-62EF2EB5A639}" presName="sibTrans" presStyleLbl="sibTrans2D1" presStyleIdx="0" presStyleCnt="3"/>
      <dgm:spPr/>
    </dgm:pt>
    <dgm:pt modelId="{F5D3A653-889A-1D4D-A148-F2915BB6906D}" type="pres">
      <dgm:prSet presAssocID="{45962A78-EC93-C943-8E1C-62EF2EB5A639}" presName="connectorText" presStyleLbl="sibTrans2D1" presStyleIdx="0" presStyleCnt="3"/>
      <dgm:spPr/>
    </dgm:pt>
    <dgm:pt modelId="{6D72B0FE-ADB6-B542-B7C2-1CB1B363CFB7}" type="pres">
      <dgm:prSet presAssocID="{A44353B7-5003-714B-B19C-463FD4C735B8}" presName="node" presStyleLbl="node1" presStyleIdx="1" presStyleCnt="4" custLinFactY="33698" custLinFactNeighborX="6136" custLinFactNeighborY="100000">
        <dgm:presLayoutVars>
          <dgm:bulletEnabled val="1"/>
        </dgm:presLayoutVars>
      </dgm:prSet>
      <dgm:spPr/>
    </dgm:pt>
    <dgm:pt modelId="{E01EA1B5-E996-1E45-B92F-06739D2C32C0}" type="pres">
      <dgm:prSet presAssocID="{92AF4264-E382-2545-B11F-FA87D3498F2B}" presName="sibTrans" presStyleLbl="sibTrans2D1" presStyleIdx="1" presStyleCnt="3"/>
      <dgm:spPr/>
    </dgm:pt>
    <dgm:pt modelId="{B024E512-A167-3A46-9D59-9C7A92694613}" type="pres">
      <dgm:prSet presAssocID="{92AF4264-E382-2545-B11F-FA87D3498F2B}" presName="connectorText" presStyleLbl="sibTrans2D1" presStyleIdx="1" presStyleCnt="3"/>
      <dgm:spPr/>
    </dgm:pt>
    <dgm:pt modelId="{A31F368D-1090-3F43-83E4-80C0D1985C64}" type="pres">
      <dgm:prSet presAssocID="{D0066E4C-D69E-9648-80F6-CD987E7FA6BF}" presName="node" presStyleLbl="node1" presStyleIdx="2" presStyleCnt="4" custLinFactY="33698" custLinFactNeighborX="6136" custLinFactNeighborY="100000">
        <dgm:presLayoutVars>
          <dgm:bulletEnabled val="1"/>
        </dgm:presLayoutVars>
      </dgm:prSet>
      <dgm:spPr/>
    </dgm:pt>
    <dgm:pt modelId="{1576DE6D-32C3-454C-8B7A-6BBB391BFB83}" type="pres">
      <dgm:prSet presAssocID="{3EB7FFBA-53AB-3747-A1EE-3F78CC3FA0A0}" presName="sibTrans" presStyleLbl="sibTrans2D1" presStyleIdx="2" presStyleCnt="3"/>
      <dgm:spPr/>
    </dgm:pt>
    <dgm:pt modelId="{0A932429-5987-4C4A-A52D-5801B93F2870}" type="pres">
      <dgm:prSet presAssocID="{3EB7FFBA-53AB-3747-A1EE-3F78CC3FA0A0}" presName="connectorText" presStyleLbl="sibTrans2D1" presStyleIdx="2" presStyleCnt="3"/>
      <dgm:spPr/>
    </dgm:pt>
    <dgm:pt modelId="{D8B52708-B6F8-7447-936B-0EE364675897}" type="pres">
      <dgm:prSet presAssocID="{99E1747B-CA53-C745-B34A-A3D63778E42F}" presName="node" presStyleLbl="node1" presStyleIdx="3" presStyleCnt="4" custLinFactY="33698" custLinFactNeighborX="-5206" custLinFactNeighborY="100000">
        <dgm:presLayoutVars>
          <dgm:bulletEnabled val="1"/>
        </dgm:presLayoutVars>
      </dgm:prSet>
      <dgm:spPr/>
    </dgm:pt>
  </dgm:ptLst>
  <dgm:cxnLst>
    <dgm:cxn modelId="{F6962B2B-1960-1E47-A776-1D96FA61C20F}" type="presOf" srcId="{92AF4264-E382-2545-B11F-FA87D3498F2B}" destId="{E01EA1B5-E996-1E45-B92F-06739D2C32C0}" srcOrd="0" destOrd="0" presId="urn:microsoft.com/office/officeart/2005/8/layout/process1"/>
    <dgm:cxn modelId="{50B3AE2D-6C5F-E941-82A9-41983A99B66F}" type="presOf" srcId="{99E1747B-CA53-C745-B34A-A3D63778E42F}" destId="{D8B52708-B6F8-7447-936B-0EE364675897}" srcOrd="0" destOrd="0" presId="urn:microsoft.com/office/officeart/2005/8/layout/process1"/>
    <dgm:cxn modelId="{C60A1E3C-0373-1E4D-B724-42CF00EEFCCE}" srcId="{440BA32E-A8F1-0E45-B695-4DAC4407557B}" destId="{03BD2EC7-E3D0-7544-8DE0-A7843BF6B116}" srcOrd="0" destOrd="0" parTransId="{118DA849-0EC0-0349-9FF8-FD4A3A49C19A}" sibTransId="{45962A78-EC93-C943-8E1C-62EF2EB5A639}"/>
    <dgm:cxn modelId="{6AFAC34E-EA7A-7345-BFC5-5C5A560C4662}" type="presOf" srcId="{03BD2EC7-E3D0-7544-8DE0-A7843BF6B116}" destId="{27EA88A7-381E-F543-AE78-C83647AC4FC3}" srcOrd="0" destOrd="0" presId="urn:microsoft.com/office/officeart/2005/8/layout/process1"/>
    <dgm:cxn modelId="{22244A54-FFF4-1943-8168-B0D733FAEAA4}" srcId="{440BA32E-A8F1-0E45-B695-4DAC4407557B}" destId="{A44353B7-5003-714B-B19C-463FD4C735B8}" srcOrd="1" destOrd="0" parTransId="{657CC16B-B06E-5B41-A6E3-34B9A6B55F0C}" sibTransId="{92AF4264-E382-2545-B11F-FA87D3498F2B}"/>
    <dgm:cxn modelId="{A95E2E68-7CE9-794E-AAEB-0E5679E87BC5}" type="presOf" srcId="{3EB7FFBA-53AB-3747-A1EE-3F78CC3FA0A0}" destId="{1576DE6D-32C3-454C-8B7A-6BBB391BFB83}" srcOrd="0" destOrd="0" presId="urn:microsoft.com/office/officeart/2005/8/layout/process1"/>
    <dgm:cxn modelId="{C7604274-C5AC-FA45-8147-44A8363E8D52}" type="presOf" srcId="{45962A78-EC93-C943-8E1C-62EF2EB5A639}" destId="{F5D3A653-889A-1D4D-A148-F2915BB6906D}" srcOrd="1" destOrd="0" presId="urn:microsoft.com/office/officeart/2005/8/layout/process1"/>
    <dgm:cxn modelId="{CA9E3179-BA95-A040-9069-ADAA4B506825}" type="presOf" srcId="{440BA32E-A8F1-0E45-B695-4DAC4407557B}" destId="{757E812E-2B02-6F42-8A13-A10A24B7542C}" srcOrd="0" destOrd="0" presId="urn:microsoft.com/office/officeart/2005/8/layout/process1"/>
    <dgm:cxn modelId="{F76E3184-E11B-EB4D-8607-135DECC550FF}" srcId="{440BA32E-A8F1-0E45-B695-4DAC4407557B}" destId="{D0066E4C-D69E-9648-80F6-CD987E7FA6BF}" srcOrd="2" destOrd="0" parTransId="{A7B5C5B6-71AC-B647-867F-6B9F1A27A428}" sibTransId="{3EB7FFBA-53AB-3747-A1EE-3F78CC3FA0A0}"/>
    <dgm:cxn modelId="{19DFF891-EB2C-4D41-AF74-E13654D08460}" type="presOf" srcId="{92AF4264-E382-2545-B11F-FA87D3498F2B}" destId="{B024E512-A167-3A46-9D59-9C7A92694613}" srcOrd="1" destOrd="0" presId="urn:microsoft.com/office/officeart/2005/8/layout/process1"/>
    <dgm:cxn modelId="{31F57F92-375C-8A47-BD31-23E9742CB726}" type="presOf" srcId="{D0066E4C-D69E-9648-80F6-CD987E7FA6BF}" destId="{A31F368D-1090-3F43-83E4-80C0D1985C64}" srcOrd="0" destOrd="0" presId="urn:microsoft.com/office/officeart/2005/8/layout/process1"/>
    <dgm:cxn modelId="{ACB2C192-76F5-5E4E-9A3F-454B5CA56050}" type="presOf" srcId="{3EB7FFBA-53AB-3747-A1EE-3F78CC3FA0A0}" destId="{0A932429-5987-4C4A-A52D-5801B93F2870}" srcOrd="1" destOrd="0" presId="urn:microsoft.com/office/officeart/2005/8/layout/process1"/>
    <dgm:cxn modelId="{B69144AA-D9D0-774E-A8A7-28A53EDD879D}" type="presOf" srcId="{A44353B7-5003-714B-B19C-463FD4C735B8}" destId="{6D72B0FE-ADB6-B542-B7C2-1CB1B363CFB7}" srcOrd="0" destOrd="0" presId="urn:microsoft.com/office/officeart/2005/8/layout/process1"/>
    <dgm:cxn modelId="{197C39D0-ADB4-F749-8D0A-F8EA07B230E2}" srcId="{440BA32E-A8F1-0E45-B695-4DAC4407557B}" destId="{99E1747B-CA53-C745-B34A-A3D63778E42F}" srcOrd="3" destOrd="0" parTransId="{4B7C1CB1-1B21-F741-809D-FA8B8B889235}" sibTransId="{BF21131A-EADB-824B-A4F2-D48F6B6C89F9}"/>
    <dgm:cxn modelId="{1D0EE4E2-8919-AC4F-9CA7-C9A453A8E6B7}" type="presOf" srcId="{45962A78-EC93-C943-8E1C-62EF2EB5A639}" destId="{D09DECCC-496F-7047-9EB9-6536F402C725}" srcOrd="0" destOrd="0" presId="urn:microsoft.com/office/officeart/2005/8/layout/process1"/>
    <dgm:cxn modelId="{09408A58-8C81-ED46-A3A4-5FD44418EF17}" type="presParOf" srcId="{757E812E-2B02-6F42-8A13-A10A24B7542C}" destId="{27EA88A7-381E-F543-AE78-C83647AC4FC3}" srcOrd="0" destOrd="0" presId="urn:microsoft.com/office/officeart/2005/8/layout/process1"/>
    <dgm:cxn modelId="{EFADDA39-BC99-B74A-987D-F0AA298AF278}" type="presParOf" srcId="{757E812E-2B02-6F42-8A13-A10A24B7542C}" destId="{D09DECCC-496F-7047-9EB9-6536F402C725}" srcOrd="1" destOrd="0" presId="urn:microsoft.com/office/officeart/2005/8/layout/process1"/>
    <dgm:cxn modelId="{4CA925BE-C60B-7D47-AEEC-D7DE0CFEB564}" type="presParOf" srcId="{D09DECCC-496F-7047-9EB9-6536F402C725}" destId="{F5D3A653-889A-1D4D-A148-F2915BB6906D}" srcOrd="0" destOrd="0" presId="urn:microsoft.com/office/officeart/2005/8/layout/process1"/>
    <dgm:cxn modelId="{6DBF10A8-8C28-F84C-984B-53FCD8E37AAD}" type="presParOf" srcId="{757E812E-2B02-6F42-8A13-A10A24B7542C}" destId="{6D72B0FE-ADB6-B542-B7C2-1CB1B363CFB7}" srcOrd="2" destOrd="0" presId="urn:microsoft.com/office/officeart/2005/8/layout/process1"/>
    <dgm:cxn modelId="{A13C7A65-C866-FB46-B097-EC6C797B8A51}" type="presParOf" srcId="{757E812E-2B02-6F42-8A13-A10A24B7542C}" destId="{E01EA1B5-E996-1E45-B92F-06739D2C32C0}" srcOrd="3" destOrd="0" presId="urn:microsoft.com/office/officeart/2005/8/layout/process1"/>
    <dgm:cxn modelId="{BF25CB18-9661-AF4C-945A-33708FCE2662}" type="presParOf" srcId="{E01EA1B5-E996-1E45-B92F-06739D2C32C0}" destId="{B024E512-A167-3A46-9D59-9C7A92694613}" srcOrd="0" destOrd="0" presId="urn:microsoft.com/office/officeart/2005/8/layout/process1"/>
    <dgm:cxn modelId="{999A4B49-6C7E-DE4A-AF67-B1B2A7C3CFCD}" type="presParOf" srcId="{757E812E-2B02-6F42-8A13-A10A24B7542C}" destId="{A31F368D-1090-3F43-83E4-80C0D1985C64}" srcOrd="4" destOrd="0" presId="urn:microsoft.com/office/officeart/2005/8/layout/process1"/>
    <dgm:cxn modelId="{1C25B664-48E1-BB40-A27C-920B88D3DFFF}" type="presParOf" srcId="{757E812E-2B02-6F42-8A13-A10A24B7542C}" destId="{1576DE6D-32C3-454C-8B7A-6BBB391BFB83}" srcOrd="5" destOrd="0" presId="urn:microsoft.com/office/officeart/2005/8/layout/process1"/>
    <dgm:cxn modelId="{905FB557-D6D7-C244-BDDA-A85FC9D00CAB}" type="presParOf" srcId="{1576DE6D-32C3-454C-8B7A-6BBB391BFB83}" destId="{0A932429-5987-4C4A-A52D-5801B93F2870}" srcOrd="0" destOrd="0" presId="urn:microsoft.com/office/officeart/2005/8/layout/process1"/>
    <dgm:cxn modelId="{E71DC53F-1581-4045-A24F-5B52E5A32B79}" type="presParOf" srcId="{757E812E-2B02-6F42-8A13-A10A24B7542C}" destId="{D8B52708-B6F8-7447-936B-0EE3646758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A88A7-381E-F543-AE78-C83647AC4FC3}">
      <dsp:nvSpPr>
        <dsp:cNvPr id="0" name=""/>
        <dsp:cNvSpPr/>
      </dsp:nvSpPr>
      <dsp:spPr>
        <a:xfrm>
          <a:off x="43115" y="207102"/>
          <a:ext cx="1606910" cy="964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Model description</a:t>
          </a:r>
        </a:p>
      </dsp:txBody>
      <dsp:txXfrm>
        <a:off x="71354" y="235341"/>
        <a:ext cx="1550432" cy="907668"/>
      </dsp:txXfrm>
    </dsp:sp>
    <dsp:sp modelId="{D09DECCC-496F-7047-9EB9-6536F402C725}">
      <dsp:nvSpPr>
        <dsp:cNvPr id="0" name=""/>
        <dsp:cNvSpPr/>
      </dsp:nvSpPr>
      <dsp:spPr>
        <a:xfrm>
          <a:off x="1810716" y="489919"/>
          <a:ext cx="340664" cy="398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10716" y="569622"/>
        <a:ext cx="238465" cy="239107"/>
      </dsp:txXfrm>
    </dsp:sp>
    <dsp:sp modelId="{6D72B0FE-ADB6-B542-B7C2-1CB1B363CFB7}">
      <dsp:nvSpPr>
        <dsp:cNvPr id="0" name=""/>
        <dsp:cNvSpPr/>
      </dsp:nvSpPr>
      <dsp:spPr>
        <a:xfrm>
          <a:off x="2292789" y="207102"/>
          <a:ext cx="1606910" cy="964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Obtaining input parameters</a:t>
          </a:r>
        </a:p>
      </dsp:txBody>
      <dsp:txXfrm>
        <a:off x="2321028" y="235341"/>
        <a:ext cx="1550432" cy="907668"/>
      </dsp:txXfrm>
    </dsp:sp>
    <dsp:sp modelId="{E01EA1B5-E996-1E45-B92F-06739D2C32C0}">
      <dsp:nvSpPr>
        <dsp:cNvPr id="0" name=""/>
        <dsp:cNvSpPr/>
      </dsp:nvSpPr>
      <dsp:spPr>
        <a:xfrm>
          <a:off x="4060390" y="489919"/>
          <a:ext cx="340664" cy="398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60390" y="569622"/>
        <a:ext cx="238465" cy="239107"/>
      </dsp:txXfrm>
    </dsp:sp>
    <dsp:sp modelId="{A31F368D-1090-3F43-83E4-80C0D1985C64}">
      <dsp:nvSpPr>
        <dsp:cNvPr id="0" name=""/>
        <dsp:cNvSpPr/>
      </dsp:nvSpPr>
      <dsp:spPr>
        <a:xfrm>
          <a:off x="4542464" y="207102"/>
          <a:ext cx="1606910" cy="964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Implementation</a:t>
          </a:r>
          <a:br>
            <a:rPr lang="en-US" sz="1600" kern="1200" dirty="0">
              <a:latin typeface="Helvetica" pitchFamily="2" charset="0"/>
            </a:rPr>
          </a:br>
          <a:r>
            <a:rPr lang="en-US" sz="1600" kern="1200" dirty="0">
              <a:latin typeface="Helvetica" pitchFamily="2" charset="0"/>
            </a:rPr>
            <a:t>(examples)</a:t>
          </a:r>
        </a:p>
      </dsp:txBody>
      <dsp:txXfrm>
        <a:off x="4570703" y="235341"/>
        <a:ext cx="1550432" cy="907668"/>
      </dsp:txXfrm>
    </dsp:sp>
    <dsp:sp modelId="{1576DE6D-32C3-454C-8B7A-6BBB391BFB83}">
      <dsp:nvSpPr>
        <dsp:cNvPr id="0" name=""/>
        <dsp:cNvSpPr/>
      </dsp:nvSpPr>
      <dsp:spPr>
        <a:xfrm>
          <a:off x="6291839" y="489919"/>
          <a:ext cx="302026" cy="398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91839" y="569622"/>
        <a:ext cx="211418" cy="239107"/>
      </dsp:txXfrm>
    </dsp:sp>
    <dsp:sp modelId="{D8B52708-B6F8-7447-936B-0EE364675897}">
      <dsp:nvSpPr>
        <dsp:cNvPr id="0" name=""/>
        <dsp:cNvSpPr/>
      </dsp:nvSpPr>
      <dsp:spPr>
        <a:xfrm>
          <a:off x="6719236" y="207102"/>
          <a:ext cx="1606910" cy="964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Extensions</a:t>
          </a:r>
        </a:p>
      </dsp:txBody>
      <dsp:txXfrm>
        <a:off x="6747475" y="235341"/>
        <a:ext cx="1550432" cy="907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223EB-5A3E-0448-B4C5-DD5913FC8C4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79E60-E2AC-554F-8799-36094DB6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79E60-E2AC-554F-8799-36094DB679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9196-B23F-06C6-A74A-EEFCE0099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81109-DE52-5F95-B9DB-5CA8CDEBF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2E150-0D74-AB47-AE7A-5E7BAE4E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0743-50AB-3136-0AF3-F4DFC718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8365-AF0C-CE5D-F7CA-F0522D77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9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8DF3-0CAB-5456-5E43-78FA01D3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CEA5-A344-B67F-ED20-89D21D04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4117-522B-1C90-621F-7530D99A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4D88-B563-1D94-D1FD-B20B294A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EF27-CEF4-638B-E9EC-4B5E4A61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6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DE090-733C-5322-EEB5-D6CB746CC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CF63D-15BA-65C7-B559-53B20B8F9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343D-4DD3-F5DE-F0D7-CCCCBD18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A4C2-E0A0-64B7-E452-E728C474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9862-BCE4-266F-BC7F-A6581869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8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2325-097E-405E-CF16-B1C0FFD2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AEB6-DAE7-DDDE-66C3-5FDC134F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8171-9A8D-5339-2509-998F8275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DA38-5E4E-074C-0773-E936A1C8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A02-F576-F73D-F33C-174F037D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723F-D69B-A3D2-E1E1-40F7D841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A77C-3B7F-CD01-06EF-28B45051C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DAEA0-DA03-E637-10AF-A67C6D9C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5BD2F-E670-D0ED-8025-22F4C406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22FF-430F-B75B-6BC7-EE81AD69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C0CF-4590-7DA1-4CE8-D9337507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A8FC-3ADA-10DD-BFC6-1FBC74C93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E1CB6-7F6D-4725-2570-0B66A6A0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45B43-627F-90FF-1352-212829F0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EF397-2CC2-99EB-6A05-AAC59805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322F2-6896-9D3D-9422-9EBBF5CF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AB8A-8D96-09A9-D29F-5F5532E3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A5234-840D-3B26-D4E6-49465D17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525B-13A8-9DC9-9439-D568796F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083F3-DEC8-D689-0EEA-A9914560F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D37D6-8DDC-2153-6E13-3FFDC6092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6CA44-259A-C2B6-D4E9-A1DAD28C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B986E-6523-96BF-F147-6EE01229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988C2-B3E4-C00A-066A-5373E28D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04FF-FAA8-612E-9406-BCE3534E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B47A4-38A1-D4A7-9708-08F3ADD2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B6770-5D10-6705-9CE3-BBF220E9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44CF4-E24C-C7A0-E511-A5EB1058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8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98BCA-970A-C26C-E8B1-12C4059D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EF77A-7399-CD7D-90DF-238BB220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7398C-4A6C-C3B2-7365-B096D09D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683A-2EFC-9016-6B8E-CD117BA4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868D3-C990-885E-F5AC-FABD6799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6A4BC-9EEF-D495-7A63-9F837949B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EC850-C0BD-6212-CEB0-424705CF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0F977-7626-607A-41E6-F477178E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F7B68-2888-05CB-375A-F3CC215D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1FDF-9F51-60E8-0454-64643BD6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75F8D-544E-9E8F-A9AB-83829F161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ADFFC-0171-C32C-2020-6814D156A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D48E2-A27F-A6CC-1B93-1A97140B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F1A56-2CEE-C96C-96A7-C31362D8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0163-AB56-5726-49FF-469074BC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588D9-8F47-F87E-580C-681A5EAB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759E-4E42-FF69-C264-288427F3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479B-1362-13C2-9AF3-4F0CD23AE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97C7-137C-D8FE-4EC7-D4F57C975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537E-0E94-C795-B5EB-4C185304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3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1.09584" TargetMode="External"/><Relationship Id="rId2" Type="http://schemas.openxmlformats.org/officeDocument/2006/relationships/hyperlink" Target="https://github.com/molscat/molsc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arxiv.org/abs/1811.0911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3AD2-0C3E-28BE-5409-6C11E91D8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How to quickly find Feshbach resonances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FE653-D194-53E4-7756-C3FDA1734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800" dirty="0">
              <a:solidFill>
                <a:schemeClr val="accent5">
                  <a:lumMod val="50000"/>
                </a:schemeClr>
              </a:solidFill>
              <a:latin typeface="Helvetica" pitchFamily="2" charset="0"/>
            </a:endParaRP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Huan Bui</a:t>
            </a:r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  <a:latin typeface="Helvetica" pitchFamily="2" charset="0"/>
            </a:endParaRP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ZGS Sep 01,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0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270236"/>
            <a:ext cx="441317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Feshbach resonances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EC167-C795-9088-35F1-748C6EB2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4417788"/>
            <a:ext cx="4322436" cy="226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A8618-BAD1-3318-596B-24A7670B1869}"/>
              </a:ext>
            </a:extLst>
          </p:cNvPr>
          <p:cNvSpPr txBox="1"/>
          <p:nvPr/>
        </p:nvSpPr>
        <p:spPr>
          <a:xfrm>
            <a:off x="496772" y="1617268"/>
            <a:ext cx="6965188" cy="3341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Ground-state alkali atoms collide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Collisions occur within singlet and triplet electronic potentials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A Feshbach resonance occurs when e.g.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Helvetica" pitchFamily="2" charset="0"/>
              </a:rPr>
              <a:t>Energy </a:t>
            </a:r>
            <a:r>
              <a:rPr lang="en-US" baseline="-25000" dirty="0">
                <a:latin typeface="Helvetica" pitchFamily="2" charset="0"/>
              </a:rPr>
              <a:t>two atoms in triplet channel </a:t>
            </a:r>
            <a:r>
              <a:rPr lang="en-US" dirty="0">
                <a:latin typeface="Helvetica" pitchFamily="2" charset="0"/>
              </a:rPr>
              <a:t>= Energy </a:t>
            </a:r>
            <a:r>
              <a:rPr lang="en-US" baseline="-25000" dirty="0">
                <a:latin typeface="Helvetica" pitchFamily="2" charset="0"/>
              </a:rPr>
              <a:t>FB molecule in singlet channel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Singlet-triplet coupling due to hyperfine interaction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Tunable resonance due to differential magnetic moment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FB31D-212B-9848-5A37-0C45FF2ED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494" y="70007"/>
            <a:ext cx="4975952" cy="440400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BEE55F-D610-BF54-A6E2-5532B04F526B}"/>
              </a:ext>
            </a:extLst>
          </p:cNvPr>
          <p:cNvCxnSpPr>
            <a:cxnSpLocks/>
          </p:cNvCxnSpPr>
          <p:nvPr/>
        </p:nvCxnSpPr>
        <p:spPr>
          <a:xfrm flipH="1">
            <a:off x="9089532" y="2215920"/>
            <a:ext cx="482905" cy="3635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113FF4-C2BD-C895-7846-342C2403989B}"/>
              </a:ext>
            </a:extLst>
          </p:cNvPr>
          <p:cNvSpPr txBox="1"/>
          <p:nvPr/>
        </p:nvSpPr>
        <p:spPr>
          <a:xfrm>
            <a:off x="9552086" y="19954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triplet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B4E1A2-123D-FCFC-3793-6EB65FB5648C}"/>
              </a:ext>
            </a:extLst>
          </p:cNvPr>
          <p:cNvCxnSpPr>
            <a:cxnSpLocks/>
          </p:cNvCxnSpPr>
          <p:nvPr/>
        </p:nvCxnSpPr>
        <p:spPr>
          <a:xfrm flipH="1" flipV="1">
            <a:off x="9999432" y="3018817"/>
            <a:ext cx="509062" cy="2579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C5D38D-85D3-C890-4918-F306FFBB441E}"/>
              </a:ext>
            </a:extLst>
          </p:cNvPr>
          <p:cNvSpPr txBox="1"/>
          <p:nvPr/>
        </p:nvSpPr>
        <p:spPr>
          <a:xfrm>
            <a:off x="10483094" y="30790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singlet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260F8C-F3A7-6068-AC3E-FC862BC0D457}"/>
              </a:ext>
            </a:extLst>
          </p:cNvPr>
          <p:cNvSpPr txBox="1"/>
          <p:nvPr/>
        </p:nvSpPr>
        <p:spPr>
          <a:xfrm>
            <a:off x="10842435" y="98783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rgbClr val="00B050"/>
                </a:solidFill>
                <a:latin typeface="Helvetica" pitchFamily="2" charset="0"/>
              </a:rPr>
              <a:t>23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Na</a:t>
            </a:r>
            <a:r>
              <a:rPr lang="en-US" baseline="30000" dirty="0">
                <a:solidFill>
                  <a:srgbClr val="00B050"/>
                </a:solidFill>
                <a:latin typeface="Helvetica" pitchFamily="2" charset="0"/>
              </a:rPr>
              <a:t>40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FC932E-3137-3FA1-0C92-23EEF33693E1}"/>
              </a:ext>
            </a:extLst>
          </p:cNvPr>
          <p:cNvSpPr txBox="1"/>
          <p:nvPr/>
        </p:nvSpPr>
        <p:spPr>
          <a:xfrm>
            <a:off x="10482096" y="6044875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Helvetica" pitchFamily="2" charset="0"/>
              </a:rPr>
              <a:t>AMO II S’23, </a:t>
            </a:r>
            <a:r>
              <a:rPr lang="en-US" sz="1100" dirty="0" err="1">
                <a:solidFill>
                  <a:srgbClr val="0070C0"/>
                </a:solidFill>
                <a:latin typeface="Helvetica" pitchFamily="2" charset="0"/>
              </a:rPr>
              <a:t>Pset</a:t>
            </a:r>
            <a:r>
              <a:rPr lang="en-US" sz="1100" dirty="0">
                <a:solidFill>
                  <a:srgbClr val="0070C0"/>
                </a:solidFill>
                <a:latin typeface="Helvetica" pitchFamily="2" charset="0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66667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978FF1-AFAF-BCAB-D2D6-F3084279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77" y="3207113"/>
            <a:ext cx="3545759" cy="1610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EDE12B-8112-F662-E54F-665D420B038F}"/>
                  </a:ext>
                </a:extLst>
              </p:cNvPr>
              <p:cNvSpPr txBox="1"/>
              <p:nvPr/>
            </p:nvSpPr>
            <p:spPr>
              <a:xfrm>
                <a:off x="498144" y="1336003"/>
                <a:ext cx="7108001" cy="4809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A discrete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>
                    <a:latin typeface="Helvetica" pitchFamily="2" charset="0"/>
                  </a:rPr>
                  <a:t> coupled to a continuum of states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latin typeface="Helvetica" pitchFamily="2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16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16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Solve: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16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16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Result: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itchFamily="2" charset="0"/>
                  </a:rPr>
                  <a:t>Molecular binding energy quadratically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itchFamily="2" charset="0"/>
                  </a:rPr>
                  <a:t>Coupling to continuum gives: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Helvetica" pitchFamily="2" charset="0"/>
                  </a:rPr>
                  <a:t>shift</a:t>
                </a:r>
                <a:r>
                  <a:rPr lang="en-US" dirty="0">
                    <a:latin typeface="Helvetica" pitchFamily="2" charset="0"/>
                  </a:rPr>
                  <a:t> +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Helvetica" pitchFamily="2" charset="0"/>
                  </a:rPr>
                  <a:t>width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EDE12B-8112-F662-E54F-665D420B0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4" y="1336003"/>
                <a:ext cx="7108001" cy="4809778"/>
              </a:xfrm>
              <a:prstGeom prst="rect">
                <a:avLst/>
              </a:prstGeom>
              <a:blipFill>
                <a:blip r:embed="rId4"/>
                <a:stretch>
                  <a:fillRect l="-535" b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270236"/>
            <a:ext cx="8784063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Feshbach resonances: a model from AMO II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82C523-71ED-C83B-0EB5-2EF851AC9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475" y="1497959"/>
            <a:ext cx="5440219" cy="4350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B6C2A-4B85-3FEE-B5CE-61D465DD9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52" y="1995691"/>
            <a:ext cx="2607932" cy="1043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FE165E-842C-94BC-F1E0-30A455F81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0509" y="2011457"/>
            <a:ext cx="2051783" cy="538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F99A3-34F6-1BA1-91FB-C6FD25056B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2555" y="2469912"/>
            <a:ext cx="1666972" cy="583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8A0692-88C2-DFE9-9306-43D16D81BB6F}"/>
              </a:ext>
            </a:extLst>
          </p:cNvPr>
          <p:cNvSpPr txBox="1"/>
          <p:nvPr/>
        </p:nvSpPr>
        <p:spPr>
          <a:xfrm rot="16200000">
            <a:off x="9829854" y="4508367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FB resonance</a:t>
            </a:r>
          </a:p>
        </p:txBody>
      </p:sp>
    </p:spTree>
    <p:extLst>
      <p:ext uri="{BB962C8B-B14F-4D97-AF65-F5344CB8AC3E}">
        <p14:creationId xmlns:p14="http://schemas.microsoft.com/office/powerpoint/2010/main" val="139298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27023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Feshbach resonances: the reality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B51A5-F6CF-3ABA-3A6F-366D9AA92E11}"/>
              </a:ext>
            </a:extLst>
          </p:cNvPr>
          <p:cNvSpPr txBox="1"/>
          <p:nvPr/>
        </p:nvSpPr>
        <p:spPr>
          <a:xfrm>
            <a:off x="388486" y="1157827"/>
            <a:ext cx="11078380" cy="494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Helvetica" pitchFamily="2" charset="0"/>
              </a:rPr>
              <a:t>Scenario: </a:t>
            </a:r>
            <a:r>
              <a:rPr lang="en-US" dirty="0">
                <a:latin typeface="Helvetica" pitchFamily="2" charset="0"/>
              </a:rPr>
              <a:t>Find FB resonances in e.g. </a:t>
            </a:r>
            <a:r>
              <a:rPr lang="en-US" baseline="30000" dirty="0">
                <a:latin typeface="Helvetica" pitchFamily="2" charset="0"/>
              </a:rPr>
              <a:t>23</a:t>
            </a:r>
            <a:r>
              <a:rPr lang="en-US" dirty="0">
                <a:latin typeface="Helvetica" pitchFamily="2" charset="0"/>
              </a:rPr>
              <a:t>Na</a:t>
            </a:r>
            <a:r>
              <a:rPr lang="en-US" baseline="30000" dirty="0">
                <a:latin typeface="Helvetica" pitchFamily="2" charset="0"/>
              </a:rPr>
              <a:t>40</a:t>
            </a:r>
            <a:r>
              <a:rPr lang="en-US" dirty="0">
                <a:latin typeface="Helvetica" pitchFamily="2" charset="0"/>
              </a:rPr>
              <a:t>K, </a:t>
            </a:r>
            <a:r>
              <a:rPr lang="en-US" baseline="30000" dirty="0">
                <a:latin typeface="Helvetica" pitchFamily="2" charset="0"/>
              </a:rPr>
              <a:t>6</a:t>
            </a:r>
            <a:r>
              <a:rPr lang="en-US" dirty="0">
                <a:latin typeface="Helvetica" pitchFamily="2" charset="0"/>
              </a:rPr>
              <a:t>Li</a:t>
            </a:r>
            <a:r>
              <a:rPr lang="en-US" baseline="30000" dirty="0">
                <a:latin typeface="Helvetica" pitchFamily="2" charset="0"/>
              </a:rPr>
              <a:t>40</a:t>
            </a:r>
            <a:r>
              <a:rPr lang="en-US" dirty="0">
                <a:latin typeface="Helvetica" pitchFamily="2" charset="0"/>
              </a:rPr>
              <a:t>K, or </a:t>
            </a:r>
            <a:r>
              <a:rPr lang="en-US" baseline="30000" dirty="0">
                <a:latin typeface="Helvetica" pitchFamily="2" charset="0"/>
              </a:rPr>
              <a:t>6</a:t>
            </a:r>
            <a:r>
              <a:rPr lang="en-US" dirty="0">
                <a:latin typeface="Helvetica" pitchFamily="2" charset="0"/>
              </a:rPr>
              <a:t>Li</a:t>
            </a:r>
            <a:r>
              <a:rPr lang="en-US" baseline="-25000" dirty="0">
                <a:latin typeface="Helvetica" pitchFamily="2" charset="0"/>
              </a:rPr>
              <a:t>2</a:t>
            </a:r>
            <a:r>
              <a:rPr lang="en-US" dirty="0">
                <a:latin typeface="Helvetica" pitchFamily="2" charset="0"/>
              </a:rPr>
              <a:t> from spectroscopic data</a:t>
            </a: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Helvetica" pitchFamily="2" charset="0"/>
              </a:rPr>
              <a:t>Problem: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Find Feshbach resonances &amp; widths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Find binding energies of Feshbach molecules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Helvetica" pitchFamily="2" charset="0"/>
              </a:rPr>
              <a:t>Solution: </a:t>
            </a:r>
            <a:r>
              <a:rPr lang="en-US" dirty="0">
                <a:latin typeface="Helvetica" pitchFamily="2" charset="0"/>
              </a:rPr>
              <a:t>Calculate, then measure. Two existing methods: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 Coupled-channel calculation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Asymptotic bound-state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ED17AB-6087-5428-5B3D-2F982A58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35" y="1645110"/>
            <a:ext cx="2517110" cy="18020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5481F7-61BC-4B2A-2C63-1E6D352C5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97" y="1646916"/>
            <a:ext cx="2511414" cy="18020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440CB8-D334-8B34-77C3-EC473D506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407" y="1645110"/>
            <a:ext cx="4391376" cy="38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8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27023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Coupled-channel calculations (CC)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EF3C5-DF99-C835-8D23-B85065FDD981}"/>
              </a:ext>
            </a:extLst>
          </p:cNvPr>
          <p:cNvSpPr txBox="1"/>
          <p:nvPr/>
        </p:nvSpPr>
        <p:spPr>
          <a:xfrm>
            <a:off x="448646" y="1340540"/>
            <a:ext cx="6835854" cy="4622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Interactions have spin + orbital degrees of freedom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Resulting in </a:t>
            </a:r>
            <a:r>
              <a:rPr lang="en-US" u="sng" dirty="0">
                <a:latin typeface="Helvetica" pitchFamily="2" charset="0"/>
              </a:rPr>
              <a:t>coupled</a:t>
            </a:r>
            <a:r>
              <a:rPr lang="en-US" dirty="0">
                <a:latin typeface="Helvetica" pitchFamily="2" charset="0"/>
              </a:rPr>
              <a:t> radial SE’s in spin basis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Numerically solve for scattering properties + bound states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Dedicated program by J. M. Hutson &amp; C. R. L. Sueur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3 Fortran programs (code available on </a:t>
            </a:r>
            <a:r>
              <a:rPr lang="en-US" dirty="0" err="1">
                <a:latin typeface="Helvetica" pitchFamily="2" charset="0"/>
              </a:rPr>
              <a:t>Github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  <a:hlinkClick r:id="rId2"/>
              </a:rPr>
              <a:t>here</a:t>
            </a:r>
            <a:r>
              <a:rPr lang="en-US" dirty="0">
                <a:latin typeface="Helvetica" pitchFamily="2" charset="0"/>
              </a:rPr>
              <a:t>):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MOLSCAT</a:t>
            </a:r>
            <a:r>
              <a:rPr lang="en-US" dirty="0">
                <a:latin typeface="Helvetica" pitchFamily="2" charset="0"/>
              </a:rPr>
              <a:t> (</a:t>
            </a:r>
            <a:r>
              <a:rPr lang="en-US" dirty="0">
                <a:latin typeface="Helvetica" pitchFamily="2" charset="0"/>
                <a:hlinkClick r:id="rId3"/>
              </a:rPr>
              <a:t>arXiv</a:t>
            </a:r>
            <a:r>
              <a:rPr lang="en-US" dirty="0">
                <a:latin typeface="Helvetica" pitchFamily="2" charset="0"/>
              </a:rPr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</a:t>
            </a:r>
            <a:r>
              <a:rPr lang="en-US" dirty="0">
                <a:latin typeface="Helvetica" pitchFamily="2" charset="0"/>
              </a:rPr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dirty="0">
                <a:latin typeface="Helvetica" pitchFamily="2" charset="0"/>
              </a:rPr>
              <a:t> (</a:t>
            </a:r>
            <a:r>
              <a:rPr lang="en-US" dirty="0">
                <a:latin typeface="Helvetica" pitchFamily="2" charset="0"/>
                <a:hlinkClick r:id="rId4"/>
              </a:rPr>
              <a:t>arXiv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Drawbacks: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Interaction potentially typically not accurate enough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Many degrees of freedom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time consuming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  <a:sym typeface="Wingdings" pitchFamily="2" charset="2"/>
              </a:rPr>
              <a:t>Numerical issues (grid size &amp; numerical accuracy)</a:t>
            </a:r>
            <a:endParaRPr lang="en-US" dirty="0">
              <a:latin typeface="Helvetica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Not easy to learn how to use and implement!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F3F8F7F-074C-CAAE-32F8-C6C1F49CAB16}"/>
              </a:ext>
            </a:extLst>
          </p:cNvPr>
          <p:cNvSpPr/>
          <p:nvPr/>
        </p:nvSpPr>
        <p:spPr>
          <a:xfrm>
            <a:off x="7288512" y="1754169"/>
            <a:ext cx="4526505" cy="3599890"/>
          </a:xfrm>
          <a:prstGeom prst="fram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D5438-0CA2-C30E-7C01-DC53CD807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733" y="1893811"/>
            <a:ext cx="4354051" cy="3359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9ACCE8-96EB-31C5-5C15-3069F2D01FEC}"/>
              </a:ext>
            </a:extLst>
          </p:cNvPr>
          <p:cNvSpPr txBox="1"/>
          <p:nvPr/>
        </p:nvSpPr>
        <p:spPr>
          <a:xfrm>
            <a:off x="8431503" y="549370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210-page user manual</a:t>
            </a:r>
          </a:p>
        </p:txBody>
      </p:sp>
    </p:spTree>
    <p:extLst>
      <p:ext uri="{BB962C8B-B14F-4D97-AF65-F5344CB8AC3E}">
        <p14:creationId xmlns:p14="http://schemas.microsoft.com/office/powerpoint/2010/main" val="62576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3AD2-0C3E-28BE-5409-6C11E91D8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1723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Asymptotic Bound-state Model (ABM)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FE653-D194-53E4-7756-C3FDA1734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61398"/>
            <a:ext cx="9144000" cy="548857"/>
          </a:xfrm>
        </p:spPr>
        <p:txBody>
          <a:bodyPr/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Tobias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Tiecke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 et al (Phys. Rev. A 82, 042712)</a:t>
            </a:r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F41551F-AF25-69D9-8249-6DB5DB1D9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786825"/>
              </p:ext>
            </p:extLst>
          </p:nvPr>
        </p:nvGraphicFramePr>
        <p:xfrm>
          <a:off x="1914358" y="4002330"/>
          <a:ext cx="8363284" cy="1171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10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ABM description: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7F9F-B870-43FC-5253-BFD61CBEFD10}"/>
              </a:ext>
            </a:extLst>
          </p:cNvPr>
          <p:cNvSpPr txBox="1"/>
          <p:nvPr/>
        </p:nvSpPr>
        <p:spPr>
          <a:xfrm>
            <a:off x="484743" y="1641332"/>
            <a:ext cx="9946636" cy="1626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Two atoms ⍺ and β in their electronic ground state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Hamiltonian = Relative motion in COM frame + Internal energy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8CCD6-CF18-1472-E992-4524C953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02" y="3029221"/>
            <a:ext cx="3162300" cy="52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521D5-3103-FEC2-4FC8-B2FD020BE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82" y="2777203"/>
            <a:ext cx="560070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6D451C-2EC7-6905-65FF-2A7F6870CB1A}"/>
              </a:ext>
            </a:extLst>
          </p:cNvPr>
          <p:cNvCxnSpPr>
            <a:cxnSpLocks/>
          </p:cNvCxnSpPr>
          <p:nvPr/>
        </p:nvCxnSpPr>
        <p:spPr>
          <a:xfrm flipH="1">
            <a:off x="1756610" y="2522629"/>
            <a:ext cx="1012393" cy="59594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822A4D-F915-D181-6547-8BEC82438C28}"/>
              </a:ext>
            </a:extLst>
          </p:cNvPr>
          <p:cNvCxnSpPr>
            <a:cxnSpLocks/>
          </p:cNvCxnSpPr>
          <p:nvPr/>
        </p:nvCxnSpPr>
        <p:spPr>
          <a:xfrm>
            <a:off x="5896929" y="2502090"/>
            <a:ext cx="60158" cy="41293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C03BE0-EA96-83BC-F725-0F890C243628}"/>
              </a:ext>
            </a:extLst>
          </p:cNvPr>
          <p:cNvSpPr txBox="1"/>
          <p:nvPr/>
        </p:nvSpPr>
        <p:spPr>
          <a:xfrm>
            <a:off x="9350003" y="291502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+ atom 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749CB3-3AF8-911E-3970-A8BDA8B9686B}"/>
                  </a:ext>
                </a:extLst>
              </p:cNvPr>
              <p:cNvSpPr txBox="1"/>
              <p:nvPr/>
            </p:nvSpPr>
            <p:spPr>
              <a:xfrm>
                <a:off x="661613" y="3811700"/>
                <a:ext cx="4401706" cy="1991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Effective central potential       : 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latin typeface="Helvetica" pitchFamily="2" charset="0"/>
                  </a:rPr>
                  <a:t>Assume diagonal in total S = S</a:t>
                </a:r>
                <a:r>
                  <a:rPr lang="en-US" baseline="-25000" dirty="0">
                    <a:latin typeface="Helvetica" pitchFamily="2" charset="0"/>
                  </a:rPr>
                  <a:t>⍺</a:t>
                </a:r>
                <a:r>
                  <a:rPr lang="en-US" dirty="0">
                    <a:latin typeface="Helvetica" pitchFamily="2" charset="0"/>
                  </a:rPr>
                  <a:t> + S</a:t>
                </a:r>
                <a:r>
                  <a:rPr lang="en-US" baseline="-25000" dirty="0">
                    <a:latin typeface="Helvetica" pitchFamily="2" charset="0"/>
                  </a:rPr>
                  <a:t>β</a:t>
                </a:r>
                <a:endParaRPr lang="en-US" dirty="0">
                  <a:latin typeface="Helvetica" pitchFamily="2" charset="0"/>
                </a:endParaRPr>
              </a:p>
              <a:p>
                <a:r>
                  <a:rPr lang="en-US" dirty="0">
                    <a:latin typeface="Helvetica" pitchFamily="2" charset="0"/>
                    <a:sym typeface="Wingdings" pitchFamily="2" charset="2"/>
                  </a:rPr>
                  <a:t>     (giving singlet-triplet decomposition)</a:t>
                </a: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latin typeface="Helvetica" pitchFamily="2" charset="0"/>
                  </a:rPr>
                  <a:t>Includes centrifugal term ~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latin typeface="Helvetica" pitchFamily="2" charset="0"/>
                  </a:rPr>
                  <a:t>Typically given as spectroscopic data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749CB3-3AF8-911E-3970-A8BDA8B96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13" y="3811700"/>
                <a:ext cx="4401706" cy="1991123"/>
              </a:xfrm>
              <a:prstGeom prst="rect">
                <a:avLst/>
              </a:prstGeom>
              <a:blipFill>
                <a:blip r:embed="rId4"/>
                <a:stretch>
                  <a:fillRect l="-1153" b="-4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F47C0801-2398-8DAF-477A-AFA47E2DAFAA}"/>
              </a:ext>
            </a:extLst>
          </p:cNvPr>
          <p:cNvSpPr txBox="1"/>
          <p:nvPr/>
        </p:nvSpPr>
        <p:spPr>
          <a:xfrm>
            <a:off x="5957087" y="4543059"/>
            <a:ext cx="493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You may already have this part on your laptop!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721CB9C-BB7D-8E7B-1DB8-0BA61F39F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597" y="3811699"/>
            <a:ext cx="368669" cy="4387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F0FBB27-7683-6A39-9AD5-9E29E39A7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6369" y="1300202"/>
            <a:ext cx="2294761" cy="8997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30866E-6DDC-C975-F64F-F603532DE13E}"/>
                  </a:ext>
                </a:extLst>
              </p:cNvPr>
              <p:cNvSpPr txBox="1"/>
              <p:nvPr/>
            </p:nvSpPr>
            <p:spPr>
              <a:xfrm>
                <a:off x="5417117" y="5178480"/>
                <a:ext cx="605274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States: eigenstates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⊗</m:t>
                    </m:r>
                  </m:oMath>
                </a14:m>
                <a:r>
                  <a:rPr lang="en-US" b="0" dirty="0">
                    <a:latin typeface="Helvetica" pitchFamily="2" charset="0"/>
                  </a:rPr>
                  <a:t>   eigenstates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>
                  <a:latin typeface="Helvetica" pitchFamily="2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30866E-6DDC-C975-F64F-F603532D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17" y="5178480"/>
                <a:ext cx="6052747" cy="738664"/>
              </a:xfrm>
              <a:prstGeom prst="rect">
                <a:avLst/>
              </a:prstGeom>
              <a:blipFill>
                <a:blip r:embed="rId7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F5182270-E546-D5DA-9D24-F4F15FE364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6965" y="5652695"/>
            <a:ext cx="1411823" cy="5270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AC8F680-D920-4A10-583E-C9852E2BD1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4782" y="5652695"/>
            <a:ext cx="776045" cy="52701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D61B17B-293A-FD24-297D-11CC92FF91F1}"/>
              </a:ext>
            </a:extLst>
          </p:cNvPr>
          <p:cNvSpPr txBox="1"/>
          <p:nvPr/>
        </p:nvSpPr>
        <p:spPr>
          <a:xfrm>
            <a:off x="9361545" y="624552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Helvetica" pitchFamily="2" charset="0"/>
              </a:rPr>
              <a:t>Breit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-Rabi basis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77F6D90-30F6-F9C8-077B-ACBB1A1838BE}"/>
                  </a:ext>
                </a:extLst>
              </p:cNvPr>
              <p:cNvSpPr txBox="1"/>
              <p:nvPr/>
            </p:nvSpPr>
            <p:spPr>
              <a:xfrm>
                <a:off x="5615862" y="6196088"/>
                <a:ext cx="317035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Helvetica" pitchFamily="2" charset="0"/>
                  </a:rPr>
                  <a:t>Bound-state </a:t>
                </a:r>
                <a:r>
                  <a:rPr lang="en-US" dirty="0" err="1">
                    <a:solidFill>
                      <a:srgbClr val="00B050"/>
                    </a:solidFill>
                    <a:latin typeface="Helvetica" pitchFamily="2" charset="0"/>
                  </a:rPr>
                  <a:t>wfns</a:t>
                </a:r>
                <a:r>
                  <a:rPr lang="en-US" dirty="0">
                    <a:solidFill>
                      <a:srgbClr val="00B050"/>
                    </a:solidFill>
                    <a:latin typeface="Helvetica" pitchFamily="2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B050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77F6D90-30F6-F9C8-077B-ACBB1A183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862" y="6196088"/>
                <a:ext cx="3170355" cy="468205"/>
              </a:xfrm>
              <a:prstGeom prst="rect">
                <a:avLst/>
              </a:prstGeom>
              <a:blipFill>
                <a:blip r:embed="rId10"/>
                <a:stretch>
                  <a:fillRect l="-1600" r="-8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32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ABM description: Definitions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F0FBB27-7683-6A39-9AD5-9E29E39A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369" y="1300202"/>
            <a:ext cx="2294761" cy="8997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198E9-2FC1-1928-FF48-36D92B1FA6AC}"/>
                  </a:ext>
                </a:extLst>
              </p:cNvPr>
              <p:cNvSpPr txBox="1"/>
              <p:nvPr/>
            </p:nvSpPr>
            <p:spPr>
              <a:xfrm>
                <a:off x="484742" y="1450072"/>
                <a:ext cx="11078379" cy="3791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Relative Hamiltonian is </a:t>
                </a:r>
                <a:r>
                  <a:rPr lang="en-US" b="1" dirty="0">
                    <a:latin typeface="Helvetica" pitchFamily="2" charset="0"/>
                  </a:rPr>
                  <a:t>not</a:t>
                </a:r>
                <a:r>
                  <a:rPr lang="en-US" dirty="0">
                    <a:latin typeface="Helvetica" pitchFamily="2" charset="0"/>
                  </a:rPr>
                  <a:t> diagonal in </a:t>
                </a:r>
                <a:r>
                  <a:rPr lang="en-US" dirty="0" err="1">
                    <a:latin typeface="Helvetica" pitchFamily="2" charset="0"/>
                  </a:rPr>
                  <a:t>Breit</a:t>
                </a:r>
                <a:r>
                  <a:rPr lang="en-US" dirty="0">
                    <a:latin typeface="Helvetica" pitchFamily="2" charset="0"/>
                  </a:rPr>
                  <a:t>-Rabi basis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But      can be decomposed into singlet and triplet parts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	</a:t>
                </a:r>
                <a:r>
                  <a:rPr lang="en-US" dirty="0">
                    <a:latin typeface="Helvetica" pitchFamily="2" charset="0"/>
                    <a:sym typeface="Wingdings" pitchFamily="2" charset="2"/>
                  </a:rPr>
                  <a:t> Better</a:t>
                </a:r>
                <a:r>
                  <a:rPr lang="en-US" dirty="0">
                    <a:latin typeface="Helvetica" pitchFamily="2" charset="0"/>
                  </a:rPr>
                  <a:t> to go to </a:t>
                </a:r>
                <a:r>
                  <a:rPr lang="en-US" dirty="0">
                    <a:solidFill>
                      <a:srgbClr val="00B050"/>
                    </a:solidFill>
                    <a:latin typeface="Helvetica" pitchFamily="2" charset="0"/>
                  </a:rPr>
                  <a:t>spin basis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dirty="0">
                        <a:latin typeface="Helvetica" pitchFamily="2" charset="0"/>
                      </a:rPr>
                      <m:t>S</m:t>
                    </m:r>
                    <m:r>
                      <m:rPr>
                        <m:nor/>
                      </m:rPr>
                      <a:rPr lang="en-US" dirty="0">
                        <a:latin typeface="Helvetica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Helvetica" pitchFamily="2" charset="0"/>
                      </a:rPr>
                      <m:t>MS</m:t>
                    </m:r>
                    <m:r>
                      <m:rPr>
                        <m:nor/>
                      </m:rPr>
                      <a:rPr lang="en-US" dirty="0">
                        <a:latin typeface="Helvetica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Helvetica" pitchFamily="2" charset="0"/>
                      </a:rPr>
                      <m:t>MI</m:t>
                    </m:r>
                    <m:r>
                      <m:rPr>
                        <m:nor/>
                      </m:rPr>
                      <a:rPr lang="en-US" baseline="-25000" dirty="0">
                        <a:latin typeface="Helvetica" pitchFamily="2" charset="0"/>
                      </a:rPr>
                      <m:t>,⍺, </m:t>
                    </m:r>
                    <m:r>
                      <m:rPr>
                        <m:nor/>
                      </m:rPr>
                      <a:rPr lang="en-US" dirty="0">
                        <a:latin typeface="Helvetica" pitchFamily="2" charset="0"/>
                      </a:rPr>
                      <m:t>MI</m:t>
                    </m:r>
                    <m:r>
                      <m:rPr>
                        <m:nor/>
                      </m:rPr>
                      <a:rPr lang="en-US" baseline="-25000" dirty="0">
                        <a:latin typeface="Helvetica" pitchFamily="2" charset="0"/>
                      </a:rPr>
                      <m:t>,</m:t>
                    </m:r>
                    <m:r>
                      <m:rPr>
                        <m:nor/>
                      </m:rPr>
                      <a:rPr lang="en-US" baseline="-25000" dirty="0">
                        <a:latin typeface="Helvetica" pitchFamily="2" charset="0"/>
                      </a:rPr>
                      <m:t>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Helvetica" pitchFamily="2" charset="0"/>
                  </a:rPr>
                  <a:t> </a:t>
                </a:r>
                <a:r>
                  <a:rPr lang="en-US" dirty="0">
                    <a:latin typeface="Helvetica" pitchFamily="2" charset="0"/>
                  </a:rPr>
                  <a:t>to simplify inclusion of couplings between </a:t>
                </a:r>
                <a:r>
                  <a:rPr lang="en-US" i="1" dirty="0">
                    <a:latin typeface="Helvetica" pitchFamily="2" charset="0"/>
                  </a:rPr>
                  <a:t>channels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i="1" dirty="0">
                    <a:latin typeface="Helvetica" pitchFamily="2" charset="0"/>
                  </a:rPr>
                  <a:t>Entrance channel: </a:t>
                </a:r>
                <a:endParaRPr lang="en-US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i="1" dirty="0">
                    <a:latin typeface="Helvetica" pitchFamily="2" charset="0"/>
                  </a:rPr>
                  <a:t>	</a:t>
                </a:r>
                <a:r>
                  <a:rPr lang="en-US" dirty="0">
                    <a:latin typeface="Helvetica" pitchFamily="2" charset="0"/>
                  </a:rPr>
                  <a:t>Experimentally, entrance channel is            an eigenstate of internal Hamiltonian, with 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b="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	e.g. </a:t>
                </a:r>
                <a:r>
                  <a:rPr lang="en-US" baseline="30000">
                    <a:latin typeface="Helvetica" pitchFamily="2" charset="0"/>
                  </a:rPr>
                  <a:t>23</a:t>
                </a:r>
                <a:r>
                  <a:rPr lang="en-US">
                    <a:latin typeface="Helvetica" pitchFamily="2" charset="0"/>
                  </a:rPr>
                  <a:t>Na</a:t>
                </a:r>
                <a:r>
                  <a:rPr lang="en-US" baseline="30000">
                    <a:latin typeface="Helvetica" pitchFamily="2" charset="0"/>
                  </a:rPr>
                  <a:t>40</a:t>
                </a:r>
                <a:r>
                  <a:rPr lang="en-US">
                    <a:latin typeface="Helvetica" pitchFamily="2" charset="0"/>
                  </a:rPr>
                  <a:t>K </a:t>
                </a:r>
                <a:r>
                  <a:rPr lang="en-US" dirty="0">
                    <a:latin typeface="Helvetica" pitchFamily="2" charset="0"/>
                  </a:rPr>
                  <a:t>Feshbach molecules of type Na(1,1) + K(9/2,-9/2)*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i="1" dirty="0">
                    <a:latin typeface="Helvetica" pitchFamily="2" charset="0"/>
                  </a:rPr>
                  <a:t>Threshold energy: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i="1" dirty="0">
                    <a:latin typeface="Helvetica" pitchFamily="2" charset="0"/>
                  </a:rPr>
                  <a:t>	</a:t>
                </a:r>
                <a:r>
                  <a:rPr lang="en-US" dirty="0">
                    <a:latin typeface="Helvetica" pitchFamily="2" charset="0"/>
                  </a:rPr>
                  <a:t>Energy of two atoms at rest in entrance channel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i="1" dirty="0">
                    <a:latin typeface="Helvetica" pitchFamily="2" charset="0"/>
                  </a:rPr>
                  <a:t>	</a:t>
                </a:r>
                <a:r>
                  <a:rPr lang="en-US" dirty="0">
                    <a:latin typeface="Helvetica" pitchFamily="2" charset="0"/>
                  </a:rPr>
                  <a:t>Separates discrete bound states from continuum of scattering states</a:t>
                </a:r>
                <a:endParaRPr lang="en-US" i="1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198E9-2FC1-1928-FF48-36D92B1FA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42" y="1450072"/>
                <a:ext cx="11078379" cy="3791679"/>
              </a:xfrm>
              <a:prstGeom prst="rect">
                <a:avLst/>
              </a:prstGeom>
              <a:blipFill>
                <a:blip r:embed="rId3"/>
                <a:stretch>
                  <a:fillRect l="-344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209C442-19E3-5DE0-DA4D-8E71C70B0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334" y="1864891"/>
            <a:ext cx="368669" cy="438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79895-2C61-ABDA-9BE0-AAF5E4806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038" y="3052742"/>
            <a:ext cx="776045" cy="5270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7DC41C-6EA1-6ED8-00EA-108853101733}"/>
              </a:ext>
            </a:extLst>
          </p:cNvPr>
          <p:cNvSpPr txBox="1"/>
          <p:nvPr/>
        </p:nvSpPr>
        <p:spPr>
          <a:xfrm>
            <a:off x="10431379" y="3615509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(*) in zero-field limit</a:t>
            </a:r>
          </a:p>
        </p:txBody>
      </p:sp>
    </p:spTree>
    <p:extLst>
      <p:ext uri="{BB962C8B-B14F-4D97-AF65-F5344CB8AC3E}">
        <p14:creationId xmlns:p14="http://schemas.microsoft.com/office/powerpoint/2010/main" val="76873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ABM description: Definitions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7F9F-B870-43FC-5253-BFD61CBEFD10}"/>
              </a:ext>
            </a:extLst>
          </p:cNvPr>
          <p:cNvSpPr txBox="1"/>
          <p:nvPr/>
        </p:nvSpPr>
        <p:spPr>
          <a:xfrm>
            <a:off x="484743" y="5285288"/>
            <a:ext cx="9946636" cy="129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ABM involves no continuum states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Treats a discrete set of                       with binding energies          as free parameters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ABM solutions obtained by diagonalizing the full Hamiltonian 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F0FBB27-7683-6A39-9AD5-9E29E39A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369" y="1300202"/>
            <a:ext cx="2294761" cy="899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AA954-986A-A77B-A1EE-C93EE71AB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800" y="5726851"/>
            <a:ext cx="1411823" cy="527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126A0D-466F-1285-C046-5F39EF97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877" y="5686175"/>
            <a:ext cx="547995" cy="4976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198E9-2FC1-1928-FF48-36D92B1FA6AC}"/>
                  </a:ext>
                </a:extLst>
              </p:cNvPr>
              <p:cNvSpPr txBox="1"/>
              <p:nvPr/>
            </p:nvSpPr>
            <p:spPr>
              <a:xfrm>
                <a:off x="484742" y="1450072"/>
                <a:ext cx="11078379" cy="3791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Relative Hamiltonian is </a:t>
                </a:r>
                <a:r>
                  <a:rPr lang="en-US" b="1" dirty="0">
                    <a:latin typeface="Helvetica" pitchFamily="2" charset="0"/>
                  </a:rPr>
                  <a:t>not</a:t>
                </a:r>
                <a:r>
                  <a:rPr lang="en-US" dirty="0">
                    <a:latin typeface="Helvetica" pitchFamily="2" charset="0"/>
                  </a:rPr>
                  <a:t> diagonal in </a:t>
                </a:r>
                <a:r>
                  <a:rPr lang="en-US" dirty="0" err="1">
                    <a:latin typeface="Helvetica" pitchFamily="2" charset="0"/>
                  </a:rPr>
                  <a:t>Breit</a:t>
                </a:r>
                <a:r>
                  <a:rPr lang="en-US" dirty="0">
                    <a:latin typeface="Helvetica" pitchFamily="2" charset="0"/>
                  </a:rPr>
                  <a:t>-Rabi basis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But      can be decomposed into singlet and triplet parts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	</a:t>
                </a:r>
                <a:r>
                  <a:rPr lang="en-US" dirty="0">
                    <a:latin typeface="Helvetica" pitchFamily="2" charset="0"/>
                    <a:sym typeface="Wingdings" pitchFamily="2" charset="2"/>
                  </a:rPr>
                  <a:t> Better</a:t>
                </a:r>
                <a:r>
                  <a:rPr lang="en-US" dirty="0">
                    <a:latin typeface="Helvetica" pitchFamily="2" charset="0"/>
                  </a:rPr>
                  <a:t> to go to </a:t>
                </a:r>
                <a:r>
                  <a:rPr lang="en-US" dirty="0">
                    <a:solidFill>
                      <a:srgbClr val="00B050"/>
                    </a:solidFill>
                    <a:latin typeface="Helvetica" pitchFamily="2" charset="0"/>
                  </a:rPr>
                  <a:t>spin basis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dirty="0">
                        <a:latin typeface="Helvetica" pitchFamily="2" charset="0"/>
                      </a:rPr>
                      <m:t>S</m:t>
                    </m:r>
                    <m:r>
                      <m:rPr>
                        <m:nor/>
                      </m:rPr>
                      <a:rPr lang="en-US" dirty="0">
                        <a:latin typeface="Helvetica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Helvetica" pitchFamily="2" charset="0"/>
                      </a:rPr>
                      <m:t>MS</m:t>
                    </m:r>
                    <m:r>
                      <m:rPr>
                        <m:nor/>
                      </m:rPr>
                      <a:rPr lang="en-US" dirty="0">
                        <a:latin typeface="Helvetica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Helvetica" pitchFamily="2" charset="0"/>
                      </a:rPr>
                      <m:t>MI</m:t>
                    </m:r>
                    <m:r>
                      <m:rPr>
                        <m:nor/>
                      </m:rPr>
                      <a:rPr lang="en-US" baseline="-25000" dirty="0">
                        <a:latin typeface="Helvetica" pitchFamily="2" charset="0"/>
                      </a:rPr>
                      <m:t>,⍺, </m:t>
                    </m:r>
                    <m:r>
                      <m:rPr>
                        <m:nor/>
                      </m:rPr>
                      <a:rPr lang="en-US" dirty="0">
                        <a:latin typeface="Helvetica" pitchFamily="2" charset="0"/>
                      </a:rPr>
                      <m:t>MI</m:t>
                    </m:r>
                    <m:r>
                      <m:rPr>
                        <m:nor/>
                      </m:rPr>
                      <a:rPr lang="en-US" baseline="-25000" dirty="0">
                        <a:latin typeface="Helvetica" pitchFamily="2" charset="0"/>
                      </a:rPr>
                      <m:t>,</m:t>
                    </m:r>
                    <m:r>
                      <m:rPr>
                        <m:nor/>
                      </m:rPr>
                      <a:rPr lang="en-US" baseline="-25000" dirty="0">
                        <a:latin typeface="Helvetica" pitchFamily="2" charset="0"/>
                      </a:rPr>
                      <m:t>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Helvetica" pitchFamily="2" charset="0"/>
                  </a:rPr>
                  <a:t> </a:t>
                </a:r>
                <a:r>
                  <a:rPr lang="en-US" dirty="0">
                    <a:latin typeface="Helvetica" pitchFamily="2" charset="0"/>
                  </a:rPr>
                  <a:t>to simplify inclusion of couplings between </a:t>
                </a:r>
                <a:r>
                  <a:rPr lang="en-US" i="1" dirty="0">
                    <a:latin typeface="Helvetica" pitchFamily="2" charset="0"/>
                  </a:rPr>
                  <a:t>channels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i="1" dirty="0">
                    <a:latin typeface="Helvetica" pitchFamily="2" charset="0"/>
                  </a:rPr>
                  <a:t>Entrance channel: </a:t>
                </a:r>
                <a:endParaRPr lang="en-US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i="1" dirty="0">
                    <a:latin typeface="Helvetica" pitchFamily="2" charset="0"/>
                  </a:rPr>
                  <a:t>	</a:t>
                </a:r>
                <a:r>
                  <a:rPr lang="en-US" dirty="0">
                    <a:latin typeface="Helvetica" pitchFamily="2" charset="0"/>
                  </a:rPr>
                  <a:t>Experimentally, entrance channel is            an eigenstate of internal Hamiltonian, with 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b="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	e.g. NaK Feshbach molecules of type Na(1,1) + K(9/2,-9/2)*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i="1" dirty="0">
                    <a:latin typeface="Helvetica" pitchFamily="2" charset="0"/>
                  </a:rPr>
                  <a:t>Threshold energy: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i="1" dirty="0">
                    <a:latin typeface="Helvetica" pitchFamily="2" charset="0"/>
                  </a:rPr>
                  <a:t>	</a:t>
                </a:r>
                <a:r>
                  <a:rPr lang="en-US" dirty="0">
                    <a:latin typeface="Helvetica" pitchFamily="2" charset="0"/>
                  </a:rPr>
                  <a:t>Energy of two atoms at rest in entrance channel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i="1" dirty="0">
                    <a:latin typeface="Helvetica" pitchFamily="2" charset="0"/>
                  </a:rPr>
                  <a:t>	</a:t>
                </a:r>
                <a:r>
                  <a:rPr lang="en-US" dirty="0">
                    <a:latin typeface="Helvetica" pitchFamily="2" charset="0"/>
                  </a:rPr>
                  <a:t>Separates discrete bound states from continuum of scattering states</a:t>
                </a:r>
                <a:endParaRPr lang="en-US" i="1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198E9-2FC1-1928-FF48-36D92B1FA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42" y="1450072"/>
                <a:ext cx="11078379" cy="3791679"/>
              </a:xfrm>
              <a:prstGeom prst="rect">
                <a:avLst/>
              </a:prstGeom>
              <a:blipFill>
                <a:blip r:embed="rId5"/>
                <a:stretch>
                  <a:fillRect l="-344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209C442-19E3-5DE0-DA4D-8E71C70B0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334" y="1864891"/>
            <a:ext cx="368669" cy="438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79895-2C61-ABDA-9BE0-AAF5E4806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0038" y="3052742"/>
            <a:ext cx="776045" cy="5270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7DC41C-6EA1-6ED8-00EA-108853101733}"/>
              </a:ext>
            </a:extLst>
          </p:cNvPr>
          <p:cNvSpPr txBox="1"/>
          <p:nvPr/>
        </p:nvSpPr>
        <p:spPr>
          <a:xfrm>
            <a:off x="10431379" y="3615509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(*) in zero-field limit</a:t>
            </a:r>
          </a:p>
        </p:txBody>
      </p:sp>
    </p:spTree>
    <p:extLst>
      <p:ext uri="{BB962C8B-B14F-4D97-AF65-F5344CB8AC3E}">
        <p14:creationId xmlns:p14="http://schemas.microsoft.com/office/powerpoint/2010/main" val="98126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651</Words>
  <Application>Microsoft Macintosh PowerPoint</Application>
  <PresentationFormat>Widescreen</PresentationFormat>
  <Paragraphs>102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Helvetica</vt:lpstr>
      <vt:lpstr>Wingdings</vt:lpstr>
      <vt:lpstr>Office Theme</vt:lpstr>
      <vt:lpstr>How to quickly find Feshbach resonances</vt:lpstr>
      <vt:lpstr>Feshbach resonances</vt:lpstr>
      <vt:lpstr>Feshbach resonances: a model from AMO II</vt:lpstr>
      <vt:lpstr>Feshbach resonances: the reality</vt:lpstr>
      <vt:lpstr>Coupled-channel calculations (CC)</vt:lpstr>
      <vt:lpstr>Asymptotic Bound-state Model (ABM)</vt:lpstr>
      <vt:lpstr>ABM description: Setup</vt:lpstr>
      <vt:lpstr>ABM description: Definitions</vt:lpstr>
      <vt:lpstr>ABM description: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Feshbach resonances, quickly</dc:title>
  <dc:creator>Huan Quang Bui</dc:creator>
  <cp:lastModifiedBy>Huan Quang Bui</cp:lastModifiedBy>
  <cp:revision>306</cp:revision>
  <dcterms:created xsi:type="dcterms:W3CDTF">2023-08-29T04:18:35Z</dcterms:created>
  <dcterms:modified xsi:type="dcterms:W3CDTF">2023-08-30T04:00:22Z</dcterms:modified>
</cp:coreProperties>
</file>