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4119800" cy="32918400"/>
  <p:notesSz cx="7010400" cy="9296400"/>
  <p:custDataLst>
    <p:tags r:id="rId3"/>
  </p:custDataLst>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9900CC"/>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4567" autoAdjust="0"/>
    <p:restoredTop sz="86486" autoAdjust="0"/>
  </p:normalViewPr>
  <p:slideViewPr>
    <p:cSldViewPr>
      <p:cViewPr>
        <p:scale>
          <a:sx n="30" d="100"/>
          <a:sy n="30" d="100"/>
        </p:scale>
        <p:origin x="24" y="24"/>
      </p:cViewPr>
      <p:guideLst>
        <p:guide orient="horz" pos="10368"/>
        <p:guide pos="13896"/>
      </p:guideLst>
    </p:cSldViewPr>
  </p:slideViewPr>
  <p:outlineViewPr>
    <p:cViewPr>
      <p:scale>
        <a:sx n="33" d="100"/>
        <a:sy n="33" d="100"/>
      </p:scale>
      <p:origin x="204"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9624" y="10226675"/>
            <a:ext cx="37500553" cy="7054850"/>
          </a:xfrm>
        </p:spPr>
        <p:txBody>
          <a:bodyPr/>
          <a:lstStyle/>
          <a:p>
            <a:r>
              <a:rPr lang="en-US"/>
              <a:t>Click to edit Master title style</a:t>
            </a:r>
          </a:p>
        </p:txBody>
      </p:sp>
      <p:sp>
        <p:nvSpPr>
          <p:cNvPr id="3" name="Subtitle 2"/>
          <p:cNvSpPr>
            <a:spLocks noGrp="1"/>
          </p:cNvSpPr>
          <p:nvPr>
            <p:ph type="subTitle" idx="1"/>
          </p:nvPr>
        </p:nvSpPr>
        <p:spPr>
          <a:xfrm>
            <a:off x="6617652" y="18653125"/>
            <a:ext cx="30884498"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0B291D-6D99-4992-804A-03B028D540B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3861415-CA88-4BE7-A2B5-5DA4D95EEC1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987175" y="1317625"/>
            <a:ext cx="9927274"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05352" y="1317625"/>
            <a:ext cx="29628629"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DE18179-0739-49D9-A71E-A94404D9389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EDDB5E-1A1C-468E-825D-4D73DB496B9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85158" y="21153439"/>
            <a:ext cx="37502150"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85158" y="13952538"/>
            <a:ext cx="37502150"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0C62C-E13D-42A6-89A6-2FC644DCD15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05352" y="7680325"/>
            <a:ext cx="19777951"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136498" y="7680325"/>
            <a:ext cx="19777951"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83E251C-F697-42AF-9D26-8FB751C5501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05352" y="7369176"/>
            <a:ext cx="19493905"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05352" y="10439400"/>
            <a:ext cx="19493905"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412566" y="7369176"/>
            <a:ext cx="1950188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412566" y="10439400"/>
            <a:ext cx="1950188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D96542D-B759-4AA8-BD9B-4964FC05A12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3B7581D-D397-491B-BFF8-1DD79223CFF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5D02F5-613C-4D42-84ED-80E8E2448E9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5352" y="1311275"/>
            <a:ext cx="14515108"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250254" y="1311275"/>
            <a:ext cx="24664194"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05352" y="6888163"/>
            <a:ext cx="14515108"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5DCBEF6-86BA-4174-B502-3C7827F9E9E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47469" y="23042564"/>
            <a:ext cx="26472199"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47469" y="2941638"/>
            <a:ext cx="26472199"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47469" y="25763539"/>
            <a:ext cx="26472199"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F9192A7-23E3-4D31-8AF4-602E4F4416D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05352" y="1317625"/>
            <a:ext cx="39709097" cy="5486400"/>
          </a:xfrm>
          <a:prstGeom prst="rect">
            <a:avLst/>
          </a:prstGeom>
          <a:noFill/>
          <a:ln w="9525">
            <a:noFill/>
            <a:miter lim="800000"/>
            <a:headEnd/>
            <a:tailEnd/>
          </a:ln>
          <a:effec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05352" y="7680325"/>
            <a:ext cx="39709097" cy="21724938"/>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205351" y="29976763"/>
            <a:ext cx="10295897"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defTabSz="4389438">
              <a:defRPr sz="6700"/>
            </a:lvl1pPr>
          </a:lstStyle>
          <a:p>
            <a:endParaRPr lang="en-US"/>
          </a:p>
        </p:txBody>
      </p:sp>
      <p:sp>
        <p:nvSpPr>
          <p:cNvPr id="1029" name="Rectangle 5"/>
          <p:cNvSpPr>
            <a:spLocks noGrp="1" noChangeArrowheads="1"/>
          </p:cNvSpPr>
          <p:nvPr>
            <p:ph type="ftr" sz="quarter" idx="3"/>
          </p:nvPr>
        </p:nvSpPr>
        <p:spPr bwMode="auto">
          <a:xfrm>
            <a:off x="15073627" y="29976763"/>
            <a:ext cx="13972547"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defTabSz="4389438">
              <a:defRPr sz="6700"/>
            </a:lvl1pPr>
          </a:lstStyle>
          <a:p>
            <a:endParaRPr lang="en-US"/>
          </a:p>
        </p:txBody>
      </p:sp>
      <p:sp>
        <p:nvSpPr>
          <p:cNvPr id="1030" name="Rectangle 6"/>
          <p:cNvSpPr>
            <a:spLocks noGrp="1" noChangeArrowheads="1"/>
          </p:cNvSpPr>
          <p:nvPr>
            <p:ph type="sldNum" sz="quarter" idx="4"/>
          </p:nvPr>
        </p:nvSpPr>
        <p:spPr bwMode="auto">
          <a:xfrm>
            <a:off x="31618552" y="29976763"/>
            <a:ext cx="10295897"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defTabSz="4389438">
              <a:defRPr sz="6700"/>
            </a:lvl1pPr>
          </a:lstStyle>
          <a:p>
            <a:fld id="{3B606150-44AD-4316-926B-BDA3EB0A5B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6.png"/><Relationship Id="rId18" Type="http://schemas.openxmlformats.org/officeDocument/2006/relationships/image" Target="../media/image11.jpeg"/><Relationship Id="rId3" Type="http://schemas.openxmlformats.org/officeDocument/2006/relationships/tags" Target="../tags/tag4.xml"/><Relationship Id="rId21" Type="http://schemas.openxmlformats.org/officeDocument/2006/relationships/image" Target="../media/image14.jpeg"/><Relationship Id="rId7" Type="http://schemas.openxmlformats.org/officeDocument/2006/relationships/slideLayout" Target="../slideLayouts/slideLayout1.xml"/><Relationship Id="rId12" Type="http://schemas.openxmlformats.org/officeDocument/2006/relationships/image" Target="../media/image5.emf"/><Relationship Id="rId17" Type="http://schemas.openxmlformats.org/officeDocument/2006/relationships/image" Target="../media/image10.png"/><Relationship Id="rId2" Type="http://schemas.openxmlformats.org/officeDocument/2006/relationships/tags" Target="../tags/tag3.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4.png"/><Relationship Id="rId5" Type="http://schemas.openxmlformats.org/officeDocument/2006/relationships/tags" Target="../tags/tag6.xml"/><Relationship Id="rId15" Type="http://schemas.openxmlformats.org/officeDocument/2006/relationships/image" Target="../media/image8.png"/><Relationship Id="rId10" Type="http://schemas.openxmlformats.org/officeDocument/2006/relationships/image" Target="../media/image3.emf"/><Relationship Id="rId19" Type="http://schemas.openxmlformats.org/officeDocument/2006/relationships/image" Target="../media/image12.png"/><Relationship Id="rId4" Type="http://schemas.openxmlformats.org/officeDocument/2006/relationships/tags" Target="../tags/tag5.xml"/><Relationship Id="rId9" Type="http://schemas.openxmlformats.org/officeDocument/2006/relationships/image" Target="../media/image2.jpeg"/><Relationship Id="rId14" Type="http://schemas.openxmlformats.org/officeDocument/2006/relationships/image" Target="../media/image7.jpeg"/><Relationship Id="rId22"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Text Box 9"/>
          <p:cNvSpPr txBox="1">
            <a:spLocks noChangeArrowheads="1"/>
          </p:cNvSpPr>
          <p:nvPr/>
        </p:nvSpPr>
        <p:spPr bwMode="auto">
          <a:xfrm>
            <a:off x="33375600" y="30905470"/>
            <a:ext cx="9601200" cy="1676400"/>
          </a:xfrm>
          <a:prstGeom prst="rect">
            <a:avLst/>
          </a:prstGeom>
          <a:noFill/>
          <a:ln w="12700">
            <a:noFill/>
            <a:miter lim="800000"/>
            <a:headEnd/>
            <a:tailEnd/>
          </a:ln>
          <a:effectLst/>
        </p:spPr>
        <p:txBody>
          <a:bodyPr/>
          <a:lstStyle/>
          <a:p>
            <a:pPr defTabSz="4189413" eaLnBrk="0" hangingPunct="0"/>
            <a:r>
              <a:rPr lang="en-US" sz="3600" b="1" dirty="0"/>
              <a:t>Acknowledgements</a:t>
            </a:r>
          </a:p>
          <a:p>
            <a:pPr defTabSz="4189413" eaLnBrk="0" hangingPunct="0"/>
            <a:r>
              <a:rPr lang="en-US" sz="3200" dirty="0"/>
              <a:t>The research was supported by Colby College and the National Science Foundation.</a:t>
            </a:r>
          </a:p>
        </p:txBody>
      </p:sp>
      <p:sp>
        <p:nvSpPr>
          <p:cNvPr id="62" name="Text Box 85"/>
          <p:cNvSpPr txBox="1">
            <a:spLocks noChangeArrowheads="1"/>
          </p:cNvSpPr>
          <p:nvPr/>
        </p:nvSpPr>
        <p:spPr bwMode="auto">
          <a:xfrm>
            <a:off x="33397372" y="16160780"/>
            <a:ext cx="9601200" cy="2895600"/>
          </a:xfrm>
          <a:prstGeom prst="rect">
            <a:avLst/>
          </a:prstGeom>
          <a:noFill/>
          <a:ln w="12700">
            <a:noFill/>
            <a:miter lim="800000"/>
            <a:headEnd/>
            <a:tailEnd/>
          </a:ln>
          <a:effectLst/>
        </p:spPr>
        <p:txBody>
          <a:bodyPr/>
          <a:lstStyle>
            <a:defPPr>
              <a:defRPr lang="en-US"/>
            </a:defPPr>
            <a:lvl1pPr defTabSz="4189413" eaLnBrk="0" hangingPunct="0">
              <a:defRPr sz="3200" b="0"/>
            </a:lvl1pPr>
          </a:lstStyle>
          <a:p>
            <a:r>
              <a:rPr lang="en-US" dirty="0"/>
              <a:t>Spectra of the (a) 35s to 35p</a:t>
            </a:r>
            <a:r>
              <a:rPr lang="en-US" baseline="-25000" dirty="0"/>
              <a:t>1/2</a:t>
            </a:r>
            <a:r>
              <a:rPr lang="en-US" dirty="0"/>
              <a:t> and (b) 35s to 35p</a:t>
            </a:r>
            <a:r>
              <a:rPr lang="en-US" baseline="-25000" dirty="0"/>
              <a:t>3/2</a:t>
            </a:r>
            <a:r>
              <a:rPr lang="en-US" dirty="0"/>
              <a:t> transitions measured in the MOT.  The mm-wave pulse width was 4 </a:t>
            </a:r>
            <a:r>
              <a:rPr lang="en-US" dirty="0" err="1">
                <a:latin typeface="Symbol" panose="05050102010706020507" pitchFamily="18" charset="2"/>
              </a:rPr>
              <a:t>m</a:t>
            </a:r>
            <a:r>
              <a:rPr lang="en-US" dirty="0" err="1"/>
              <a:t>s</a:t>
            </a:r>
            <a:r>
              <a:rPr lang="en-US" dirty="0"/>
              <a:t>; the lines are close to transform limited.  Hyperfine structure is not resolved and the </a:t>
            </a:r>
            <a:r>
              <a:rPr lang="en-US" dirty="0" err="1"/>
              <a:t>spacings</a:t>
            </a:r>
            <a:r>
              <a:rPr lang="en-US" dirty="0"/>
              <a:t> between the transitions are due to a 1.25 G magnetic field.   </a:t>
            </a:r>
          </a:p>
        </p:txBody>
      </p:sp>
      <p:sp>
        <p:nvSpPr>
          <p:cNvPr id="65" name="Text Box 113"/>
          <p:cNvSpPr txBox="1">
            <a:spLocks noChangeArrowheads="1"/>
          </p:cNvSpPr>
          <p:nvPr/>
        </p:nvSpPr>
        <p:spPr bwMode="auto">
          <a:xfrm>
            <a:off x="13287374" y="13268573"/>
            <a:ext cx="6715126" cy="750913"/>
          </a:xfrm>
          <a:prstGeom prst="rect">
            <a:avLst/>
          </a:prstGeom>
          <a:noFill/>
          <a:ln w="12700">
            <a:noFill/>
            <a:miter lim="800000"/>
            <a:headEnd/>
            <a:tailEnd/>
          </a:ln>
          <a:effectLst/>
        </p:spPr>
        <p:txBody>
          <a:bodyPr/>
          <a:lstStyle/>
          <a:p>
            <a:pPr defTabSz="4189413" eaLnBrk="0" hangingPunct="0"/>
            <a:r>
              <a:rPr lang="en-US" sz="3200" b="1" dirty="0"/>
              <a:t>Effect of Static Electric Fields</a:t>
            </a:r>
          </a:p>
        </p:txBody>
      </p:sp>
      <p:sp>
        <p:nvSpPr>
          <p:cNvPr id="24" name="Rectangle 6"/>
          <p:cNvSpPr>
            <a:spLocks noChangeAspect="1" noChangeArrowheads="1"/>
          </p:cNvSpPr>
          <p:nvPr/>
        </p:nvSpPr>
        <p:spPr bwMode="auto">
          <a:xfrm>
            <a:off x="9344819" y="381000"/>
            <a:ext cx="25047178" cy="4497765"/>
          </a:xfrm>
          <a:prstGeom prst="rect">
            <a:avLst/>
          </a:prstGeom>
          <a:noFill/>
          <a:ln w="12700">
            <a:noFill/>
            <a:miter lim="800000"/>
            <a:headEnd/>
            <a:tailEnd/>
          </a:ln>
          <a:effectLst/>
        </p:spPr>
        <p:txBody>
          <a:bodyPr lIns="414598" tIns="203661" rIns="414598" bIns="203661" anchor="ctr"/>
          <a:lstStyle/>
          <a:p>
            <a:pPr algn="ctr" defTabSz="4389438"/>
            <a:r>
              <a:rPr lang="en-US" sz="6000" b="1" dirty="0"/>
              <a:t>Millimeter-wave spectroscopy </a:t>
            </a:r>
          </a:p>
          <a:p>
            <a:pPr algn="ctr" defTabSz="4389438"/>
            <a:r>
              <a:rPr lang="en-US" sz="6000" b="1" dirty="0"/>
              <a:t>of Rydberg states in Potassium</a:t>
            </a:r>
          </a:p>
          <a:p>
            <a:pPr algn="ctr" defTabSz="4389438"/>
            <a:r>
              <a:rPr lang="en-US" sz="5200" dirty="0"/>
              <a:t>Charles Conover, Philip Adamson ’16, Gabriel Forest ’18, and </a:t>
            </a:r>
            <a:r>
              <a:rPr lang="en-US" sz="5200" dirty="0" err="1"/>
              <a:t>Huan</a:t>
            </a:r>
            <a:r>
              <a:rPr lang="en-US" sz="5200" dirty="0"/>
              <a:t> Bui ‘21</a:t>
            </a:r>
            <a:br>
              <a:rPr lang="en-US" sz="5200" dirty="0"/>
            </a:br>
            <a:r>
              <a:rPr lang="en-US" sz="5200" dirty="0"/>
              <a:t> Colby College, Waterville, Maine</a:t>
            </a:r>
          </a:p>
        </p:txBody>
      </p:sp>
      <p:sp>
        <p:nvSpPr>
          <p:cNvPr id="26" name="Text Box 7"/>
          <p:cNvSpPr txBox="1">
            <a:spLocks noChangeArrowheads="1"/>
          </p:cNvSpPr>
          <p:nvPr/>
        </p:nvSpPr>
        <p:spPr bwMode="auto">
          <a:xfrm>
            <a:off x="1143000" y="4419600"/>
            <a:ext cx="9651206" cy="8947411"/>
          </a:xfrm>
          <a:prstGeom prst="rect">
            <a:avLst/>
          </a:prstGeom>
          <a:noFill/>
          <a:ln w="12700">
            <a:noFill/>
            <a:miter lim="800000"/>
            <a:headEnd/>
            <a:tailEnd/>
          </a:ln>
          <a:effectLst/>
        </p:spPr>
        <p:txBody>
          <a:bodyPr/>
          <a:lstStyle/>
          <a:p>
            <a:pPr defTabSz="4189413" eaLnBrk="0" hangingPunct="0"/>
            <a:r>
              <a:rPr lang="en-US" sz="3200" b="1" dirty="0"/>
              <a:t>Abstract</a:t>
            </a:r>
          </a:p>
          <a:p>
            <a:pPr defTabSz="4189413" eaLnBrk="0" hangingPunct="0"/>
            <a:r>
              <a:rPr lang="en-US" sz="3200" dirty="0"/>
              <a:t>We report high-precision measurements of millimeter-wave transitions between Rydberg states in potassium. We make measurements in a magneto-optical trap with a temperature of 1-2 </a:t>
            </a:r>
            <a:r>
              <a:rPr lang="en-US" sz="3200" dirty="0" err="1"/>
              <a:t>mK</a:t>
            </a:r>
            <a:r>
              <a:rPr lang="en-US" sz="3200" dirty="0"/>
              <a:t> and peak atomic density of 10</a:t>
            </a:r>
            <a:r>
              <a:rPr lang="en-US" sz="3200" baseline="30000" dirty="0"/>
              <a:t>9</a:t>
            </a:r>
            <a:r>
              <a:rPr lang="en-US" sz="3200" dirty="0"/>
              <a:t> atoms/cm</a:t>
            </a:r>
            <a:r>
              <a:rPr lang="en-US" sz="3200" baseline="30000" dirty="0"/>
              <a:t>3</a:t>
            </a:r>
            <a:r>
              <a:rPr lang="en-US" sz="3200" dirty="0"/>
              <a:t>. The cold atoms are excited to Rydberg states in steps from 4s</a:t>
            </a:r>
            <a:r>
              <a:rPr lang="en-US" sz="3200" baseline="-25000" dirty="0"/>
              <a:t>1/2</a:t>
            </a:r>
            <a:r>
              <a:rPr lang="en-US" sz="3200" dirty="0"/>
              <a:t> to 5p</a:t>
            </a:r>
            <a:r>
              <a:rPr lang="en-US" sz="3200" baseline="-25000" dirty="0"/>
              <a:t>3/2</a:t>
            </a:r>
            <a:r>
              <a:rPr lang="en-US" sz="3200" dirty="0"/>
              <a:t> and from 5p</a:t>
            </a:r>
            <a:r>
              <a:rPr lang="en-US" sz="3200" baseline="-25000" dirty="0"/>
              <a:t>3/2 </a:t>
            </a:r>
            <a:r>
              <a:rPr lang="en-US" sz="3200" dirty="0"/>
              <a:t>to ns</a:t>
            </a:r>
            <a:r>
              <a:rPr lang="en-US" sz="3200" baseline="-25000" dirty="0"/>
              <a:t>1/2 </a:t>
            </a:r>
            <a:r>
              <a:rPr lang="en-US" sz="3200" dirty="0"/>
              <a:t>states using stabilized external-cavity diode lasers at 405 nm and 980 nm. Millimeter-wave transitions are detected by selective field ionization. We null stray electric fields in three dimensions using potentials applied to a set of mutually perpendicular rods surrounding the MOT cloud. The measured frequency intervals are measured to better than a part in 10</a:t>
            </a:r>
            <a:r>
              <a:rPr lang="en-US" sz="3200" baseline="30000" dirty="0"/>
              <a:t>7</a:t>
            </a:r>
            <a:r>
              <a:rPr lang="en-US" sz="3200" dirty="0"/>
              <a:t> and are then used to determine the quantum defects and absolute energies of the Rydberg states.</a:t>
            </a:r>
          </a:p>
        </p:txBody>
      </p:sp>
      <p:sp>
        <p:nvSpPr>
          <p:cNvPr id="27" name="Text Box 85"/>
          <p:cNvSpPr txBox="1">
            <a:spLocks noChangeArrowheads="1"/>
          </p:cNvSpPr>
          <p:nvPr/>
        </p:nvSpPr>
        <p:spPr bwMode="auto">
          <a:xfrm>
            <a:off x="11887200" y="9761477"/>
            <a:ext cx="9651206" cy="2354323"/>
          </a:xfrm>
          <a:prstGeom prst="rect">
            <a:avLst/>
          </a:prstGeom>
          <a:noFill/>
          <a:ln w="12700">
            <a:noFill/>
            <a:miter lim="800000"/>
            <a:headEnd/>
            <a:tailEnd/>
          </a:ln>
          <a:effectLst/>
        </p:spPr>
        <p:txBody>
          <a:bodyPr/>
          <a:lstStyle>
            <a:defPPr>
              <a:defRPr lang="en-US"/>
            </a:defPPr>
            <a:lvl1pPr defTabSz="4189413" eaLnBrk="0" hangingPunct="0">
              <a:defRPr sz="3200" b="0"/>
            </a:lvl1pPr>
          </a:lstStyle>
          <a:p>
            <a:r>
              <a:rPr lang="en-US" dirty="0"/>
              <a:t>Photograph of the MOT, with the inset photo showing the MOT cloud centered between eight rods that can be used to apply static and ramped electric fields to selectively field ionize the atoms. Millimeter waves are introduced using a horn outside the vacuum chamber.</a:t>
            </a:r>
          </a:p>
        </p:txBody>
      </p:sp>
      <p:grpSp>
        <p:nvGrpSpPr>
          <p:cNvPr id="5" name="Group 4"/>
          <p:cNvGrpSpPr/>
          <p:nvPr/>
        </p:nvGrpSpPr>
        <p:grpSpPr>
          <a:xfrm>
            <a:off x="12530540" y="6172200"/>
            <a:ext cx="8246815" cy="3493700"/>
            <a:chOff x="13676201" y="8100681"/>
            <a:chExt cx="8204085" cy="3493700"/>
          </a:xfrm>
        </p:grpSpPr>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676201" y="8112523"/>
              <a:ext cx="5108797" cy="3388362"/>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594286" y="8100681"/>
              <a:ext cx="2286000" cy="3493700"/>
            </a:xfrm>
            <a:prstGeom prst="rect">
              <a:avLst/>
            </a:prstGeom>
          </p:spPr>
        </p:pic>
        <p:cxnSp>
          <p:nvCxnSpPr>
            <p:cNvPr id="30" name="Straight Arrow Connector 29"/>
            <p:cNvCxnSpPr/>
            <p:nvPr/>
          </p:nvCxnSpPr>
          <p:spPr>
            <a:xfrm flipH="1" flipV="1">
              <a:off x="16687800" y="10210800"/>
              <a:ext cx="3677941" cy="94215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16687800" y="8226962"/>
              <a:ext cx="3699712" cy="1374238"/>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pic>
        <p:nvPicPr>
          <p:cNvPr id="32"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9772" y="13411200"/>
            <a:ext cx="6420616" cy="7368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16" name="Picture 6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31400" y="5600524"/>
            <a:ext cx="8483017" cy="4762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 Box 85"/>
          <p:cNvSpPr txBox="1">
            <a:spLocks noChangeArrowheads="1"/>
          </p:cNvSpPr>
          <p:nvPr/>
        </p:nvSpPr>
        <p:spPr bwMode="auto">
          <a:xfrm>
            <a:off x="22631400" y="10827923"/>
            <a:ext cx="9651206" cy="1963599"/>
          </a:xfrm>
          <a:prstGeom prst="rect">
            <a:avLst/>
          </a:prstGeom>
          <a:noFill/>
          <a:ln w="12700">
            <a:noFill/>
            <a:miter lim="800000"/>
            <a:headEnd/>
            <a:tailEnd/>
          </a:ln>
          <a:effectLst/>
        </p:spPr>
        <p:txBody>
          <a:bodyPr/>
          <a:lstStyle>
            <a:defPPr>
              <a:defRPr lang="en-US"/>
            </a:defPPr>
            <a:lvl1pPr defTabSz="4189413" eaLnBrk="0" hangingPunct="0">
              <a:defRPr sz="3200" b="1"/>
            </a:lvl1pPr>
          </a:lstStyle>
          <a:p>
            <a:r>
              <a:rPr lang="en-US" b="0" dirty="0"/>
              <a:t>Schematic diagram of the Rydberg setup showing the paths of the Rydberg excitation lasers, the arrangement of the rods used to apply fields, and the charged particle detector.</a:t>
            </a:r>
            <a:endParaRPr lang="en-US" b="0" baseline="-25000" dirty="0"/>
          </a:p>
        </p:txBody>
      </p:sp>
      <p:sp>
        <p:nvSpPr>
          <p:cNvPr id="37" name="Text Box 112"/>
          <p:cNvSpPr txBox="1">
            <a:spLocks noChangeAspect="1" noChangeArrowheads="1"/>
          </p:cNvSpPr>
          <p:nvPr/>
        </p:nvSpPr>
        <p:spPr bwMode="auto">
          <a:xfrm>
            <a:off x="1148953" y="30327600"/>
            <a:ext cx="7877348" cy="1143000"/>
          </a:xfrm>
          <a:prstGeom prst="rect">
            <a:avLst/>
          </a:prstGeom>
          <a:noFill/>
          <a:ln w="12700">
            <a:noFill/>
            <a:miter lim="800000"/>
            <a:headEnd/>
            <a:tailEnd/>
          </a:ln>
          <a:effectLst/>
        </p:spPr>
        <p:txBody>
          <a:bodyPr/>
          <a:lstStyle/>
          <a:p>
            <a:pPr defTabSz="4189413" eaLnBrk="0" hangingPunct="0"/>
            <a:r>
              <a:rPr lang="en-US" sz="3200" dirty="0"/>
              <a:t>Millimeter-wave transitions and their approximate frequencies</a:t>
            </a:r>
          </a:p>
        </p:txBody>
      </p:sp>
      <p:pic>
        <p:nvPicPr>
          <p:cNvPr id="3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9772" y="23563059"/>
            <a:ext cx="6522828" cy="6359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 Box 112"/>
          <p:cNvSpPr txBox="1">
            <a:spLocks noChangeArrowheads="1"/>
          </p:cNvSpPr>
          <p:nvPr/>
        </p:nvSpPr>
        <p:spPr bwMode="auto">
          <a:xfrm>
            <a:off x="1143000" y="21154701"/>
            <a:ext cx="9651206" cy="1307927"/>
          </a:xfrm>
          <a:prstGeom prst="rect">
            <a:avLst/>
          </a:prstGeom>
          <a:noFill/>
          <a:ln w="12700">
            <a:noFill/>
            <a:miter lim="800000"/>
            <a:headEnd/>
            <a:tailEnd/>
          </a:ln>
          <a:effectLst/>
        </p:spPr>
        <p:txBody>
          <a:bodyPr/>
          <a:lstStyle>
            <a:defPPr>
              <a:defRPr lang="en-US"/>
            </a:defPPr>
            <a:lvl1pPr defTabSz="4189413" eaLnBrk="0" hangingPunct="0">
              <a:defRPr sz="3200" b="0"/>
            </a:lvl1pPr>
          </a:lstStyle>
          <a:p>
            <a:r>
              <a:rPr lang="en-US" dirty="0"/>
              <a:t>Energy levels and appropriate transitions for the cooling and trapping and two-color excitation of Rydberg states in potassium.</a:t>
            </a:r>
          </a:p>
        </p:txBody>
      </p:sp>
      <p:pic>
        <p:nvPicPr>
          <p:cNvPr id="2" name="Picture 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4259877" y="15645765"/>
            <a:ext cx="3811905" cy="965835"/>
          </a:xfrm>
          <a:prstGeom prst="rect">
            <a:avLst/>
          </a:prstGeom>
        </p:spPr>
      </p:pic>
      <p:pic>
        <p:nvPicPr>
          <p:cNvPr id="3" name="Picture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887200" y="17599277"/>
            <a:ext cx="9601200" cy="7470523"/>
          </a:xfrm>
          <a:prstGeom prst="rect">
            <a:avLst/>
          </a:prstGeom>
        </p:spPr>
      </p:pic>
      <p:sp>
        <p:nvSpPr>
          <p:cNvPr id="33" name="Text Box 85"/>
          <p:cNvSpPr txBox="1">
            <a:spLocks noChangeArrowheads="1"/>
          </p:cNvSpPr>
          <p:nvPr/>
        </p:nvSpPr>
        <p:spPr bwMode="auto">
          <a:xfrm>
            <a:off x="11887200" y="14097000"/>
            <a:ext cx="9651206" cy="1963599"/>
          </a:xfrm>
          <a:prstGeom prst="rect">
            <a:avLst/>
          </a:prstGeom>
          <a:noFill/>
          <a:ln w="12700">
            <a:noFill/>
            <a:miter lim="800000"/>
            <a:headEnd/>
            <a:tailEnd/>
          </a:ln>
          <a:effectLst/>
        </p:spPr>
        <p:txBody>
          <a:bodyPr/>
          <a:lstStyle>
            <a:defPPr>
              <a:defRPr lang="en-US"/>
            </a:defPPr>
            <a:lvl1pPr defTabSz="4189413" eaLnBrk="0" hangingPunct="0">
              <a:defRPr sz="3200" b="1"/>
            </a:lvl1pPr>
          </a:lstStyle>
          <a:p>
            <a:r>
              <a:rPr lang="en-US" b="0" dirty="0"/>
              <a:t>Rydberg state energies are very sensitive to the static electric field.  The measured ns to (n+1)s transition frequency versus static field is</a:t>
            </a:r>
            <a:endParaRPr lang="en-US" b="0" baseline="-25000" dirty="0"/>
          </a:p>
        </p:txBody>
      </p:sp>
      <p:sp>
        <p:nvSpPr>
          <p:cNvPr id="34" name="Text Box 85"/>
          <p:cNvSpPr txBox="1">
            <a:spLocks noChangeArrowheads="1"/>
          </p:cNvSpPr>
          <p:nvPr/>
        </p:nvSpPr>
        <p:spPr bwMode="auto">
          <a:xfrm>
            <a:off x="11887200" y="16611600"/>
            <a:ext cx="9651206" cy="1963599"/>
          </a:xfrm>
          <a:prstGeom prst="rect">
            <a:avLst/>
          </a:prstGeom>
          <a:noFill/>
          <a:ln w="12700">
            <a:noFill/>
            <a:miter lim="800000"/>
            <a:headEnd/>
            <a:tailEnd/>
          </a:ln>
          <a:effectLst/>
        </p:spPr>
        <p:txBody>
          <a:bodyPr/>
          <a:lstStyle>
            <a:defPPr>
              <a:defRPr lang="en-US"/>
            </a:defPPr>
            <a:lvl1pPr defTabSz="4189413" eaLnBrk="0" hangingPunct="0">
              <a:defRPr sz="3200" b="1"/>
            </a:lvl1pPr>
          </a:lstStyle>
          <a:p>
            <a:r>
              <a:rPr lang="en-US" b="0" dirty="0"/>
              <a:t>where </a:t>
            </a:r>
            <a:r>
              <a:rPr lang="en-US" b="0" dirty="0">
                <a:latin typeface="Symbol" panose="05050102010706020507" pitchFamily="18" charset="2"/>
              </a:rPr>
              <a:t>Da </a:t>
            </a:r>
            <a:r>
              <a:rPr lang="en-US" b="0" dirty="0">
                <a:latin typeface="+mj-lt"/>
              </a:rPr>
              <a:t>is the difference between the (n+1)s and ns scalar polarizabilities. </a:t>
            </a:r>
          </a:p>
        </p:txBody>
      </p:sp>
      <p:pic>
        <p:nvPicPr>
          <p:cNvPr id="6" name="Picture 5"/>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14152245" y="28126371"/>
            <a:ext cx="5012055" cy="505778"/>
          </a:xfrm>
          <a:prstGeom prst="rect">
            <a:avLst/>
          </a:prstGeom>
        </p:spPr>
      </p:pic>
      <p:pic>
        <p:nvPicPr>
          <p:cNvPr id="9" name="Picture 8"/>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14146622" y="28862152"/>
            <a:ext cx="5012055" cy="505778"/>
          </a:xfrm>
          <a:prstGeom prst="rect">
            <a:avLst/>
          </a:prstGeom>
        </p:spPr>
      </p:pic>
      <p:pic>
        <p:nvPicPr>
          <p:cNvPr id="10" name="Picture 9"/>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14216047" y="29669421"/>
            <a:ext cx="4920615" cy="505778"/>
          </a:xfrm>
          <a:prstGeom prst="rect">
            <a:avLst/>
          </a:prstGeom>
        </p:spPr>
      </p:pic>
      <p:sp>
        <p:nvSpPr>
          <p:cNvPr id="42" name="Text Box 85"/>
          <p:cNvSpPr txBox="1">
            <a:spLocks noChangeArrowheads="1"/>
          </p:cNvSpPr>
          <p:nvPr/>
        </p:nvSpPr>
        <p:spPr bwMode="auto">
          <a:xfrm>
            <a:off x="11887200" y="30380870"/>
            <a:ext cx="9071226" cy="1362800"/>
          </a:xfrm>
          <a:prstGeom prst="rect">
            <a:avLst/>
          </a:prstGeom>
          <a:noFill/>
          <a:ln w="12700">
            <a:noFill/>
            <a:miter lim="800000"/>
            <a:headEnd/>
            <a:tailEnd/>
          </a:ln>
          <a:effectLst/>
        </p:spPr>
        <p:txBody>
          <a:bodyPr/>
          <a:lstStyle>
            <a:defPPr>
              <a:defRPr lang="en-US"/>
            </a:defPPr>
            <a:lvl1pPr defTabSz="4189413" eaLnBrk="0" hangingPunct="0">
              <a:defRPr sz="3200" b="1"/>
            </a:lvl1pPr>
          </a:lstStyle>
          <a:p>
            <a:r>
              <a:rPr lang="en-US" b="0" dirty="0"/>
              <a:t>in good agreement with the experimental measurements.</a:t>
            </a:r>
            <a:endParaRPr lang="en-US" b="0" baseline="-25000" dirty="0">
              <a:latin typeface="+mj-lt"/>
            </a:endParaRPr>
          </a:p>
        </p:txBody>
      </p:sp>
      <p:sp>
        <p:nvSpPr>
          <p:cNvPr id="43" name="Text Box 85"/>
          <p:cNvSpPr txBox="1">
            <a:spLocks noChangeArrowheads="1"/>
          </p:cNvSpPr>
          <p:nvPr/>
        </p:nvSpPr>
        <p:spPr bwMode="auto">
          <a:xfrm>
            <a:off x="22631400" y="29032199"/>
            <a:ext cx="9601200" cy="2133601"/>
          </a:xfrm>
          <a:prstGeom prst="rect">
            <a:avLst/>
          </a:prstGeom>
          <a:noFill/>
          <a:ln w="12700">
            <a:noFill/>
            <a:miter lim="800000"/>
            <a:headEnd/>
            <a:tailEnd/>
          </a:ln>
          <a:effectLst/>
        </p:spPr>
        <p:txBody>
          <a:bodyPr/>
          <a:lstStyle>
            <a:defPPr>
              <a:defRPr lang="en-US"/>
            </a:defPPr>
            <a:lvl1pPr defTabSz="4189413" eaLnBrk="0" hangingPunct="0">
              <a:defRPr sz="3200" b="0"/>
            </a:lvl1pPr>
          </a:lstStyle>
          <a:p>
            <a:r>
              <a:rPr lang="en-US" dirty="0"/>
              <a:t>Measured ns to (n+1)s transition frequencies versus principal quantum number.  The fit has residuals that are smaller than 5 x 10</a:t>
            </a:r>
            <a:r>
              <a:rPr lang="en-US" baseline="30000" dirty="0"/>
              <a:t>-8</a:t>
            </a:r>
            <a:r>
              <a:rPr lang="en-US" dirty="0"/>
              <a:t> of the transition frequency.</a:t>
            </a:r>
          </a:p>
        </p:txBody>
      </p:sp>
      <p:pic>
        <p:nvPicPr>
          <p:cNvPr id="12" name="Picture 1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375600" y="3484536"/>
            <a:ext cx="9601200" cy="12334989"/>
          </a:xfrm>
          <a:prstGeom prst="rect">
            <a:avLst/>
          </a:prstGeom>
        </p:spPr>
      </p:pic>
      <p:pic>
        <p:nvPicPr>
          <p:cNvPr id="14" name="Picture 13"/>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24320030" y="15135164"/>
            <a:ext cx="3977640" cy="1091565"/>
          </a:xfrm>
          <a:prstGeom prst="rect">
            <a:avLst/>
          </a:prstGeom>
        </p:spPr>
      </p:pic>
      <p:sp>
        <p:nvSpPr>
          <p:cNvPr id="47" name="Text Box 85"/>
          <p:cNvSpPr txBox="1">
            <a:spLocks noChangeArrowheads="1"/>
          </p:cNvSpPr>
          <p:nvPr/>
        </p:nvSpPr>
        <p:spPr bwMode="auto">
          <a:xfrm>
            <a:off x="22631399" y="14235574"/>
            <a:ext cx="8483017" cy="975992"/>
          </a:xfrm>
          <a:prstGeom prst="rect">
            <a:avLst/>
          </a:prstGeom>
          <a:noFill/>
          <a:ln w="12700">
            <a:noFill/>
            <a:miter lim="800000"/>
            <a:headEnd/>
            <a:tailEnd/>
          </a:ln>
          <a:effectLst/>
        </p:spPr>
        <p:txBody>
          <a:bodyPr/>
          <a:lstStyle>
            <a:defPPr>
              <a:defRPr lang="en-US"/>
            </a:defPPr>
            <a:lvl1pPr defTabSz="4189413" eaLnBrk="0" hangingPunct="0">
              <a:defRPr sz="3200" b="1"/>
            </a:lvl1pPr>
          </a:lstStyle>
          <a:p>
            <a:r>
              <a:rPr lang="en-US" b="0" dirty="0"/>
              <a:t>With the Rydberg state energies</a:t>
            </a:r>
            <a:endParaRPr lang="en-US" b="0" baseline="-25000" dirty="0"/>
          </a:p>
        </p:txBody>
      </p:sp>
      <p:sp>
        <p:nvSpPr>
          <p:cNvPr id="49" name="Text Box 113"/>
          <p:cNvSpPr txBox="1">
            <a:spLocks noChangeArrowheads="1"/>
          </p:cNvSpPr>
          <p:nvPr/>
        </p:nvSpPr>
        <p:spPr bwMode="auto">
          <a:xfrm>
            <a:off x="23000279" y="13475755"/>
            <a:ext cx="8698231" cy="787131"/>
          </a:xfrm>
          <a:prstGeom prst="rect">
            <a:avLst/>
          </a:prstGeom>
          <a:noFill/>
          <a:ln w="12700">
            <a:noFill/>
            <a:miter lim="800000"/>
            <a:headEnd/>
            <a:tailEnd/>
          </a:ln>
          <a:effectLst/>
        </p:spPr>
        <p:txBody>
          <a:bodyPr/>
          <a:lstStyle/>
          <a:p>
            <a:pPr defTabSz="4189413" eaLnBrk="0" hangingPunct="0"/>
            <a:r>
              <a:rPr lang="en-US" sz="3200" b="1" dirty="0"/>
              <a:t>Determination of s-state quantum defects</a:t>
            </a:r>
          </a:p>
        </p:txBody>
      </p:sp>
      <p:sp>
        <p:nvSpPr>
          <p:cNvPr id="50" name="Text Box 85"/>
          <p:cNvSpPr txBox="1">
            <a:spLocks noChangeArrowheads="1"/>
          </p:cNvSpPr>
          <p:nvPr/>
        </p:nvSpPr>
        <p:spPr bwMode="auto">
          <a:xfrm>
            <a:off x="11951494" y="24917399"/>
            <a:ext cx="9651206" cy="1963599"/>
          </a:xfrm>
          <a:prstGeom prst="rect">
            <a:avLst/>
          </a:prstGeom>
          <a:noFill/>
          <a:ln w="12700">
            <a:noFill/>
            <a:miter lim="800000"/>
            <a:headEnd/>
            <a:tailEnd/>
          </a:ln>
          <a:effectLst/>
        </p:spPr>
        <p:txBody>
          <a:bodyPr/>
          <a:lstStyle>
            <a:defPPr>
              <a:defRPr lang="en-US"/>
            </a:defPPr>
            <a:lvl1pPr defTabSz="4189413" eaLnBrk="0" hangingPunct="0">
              <a:defRPr sz="3200" b="1"/>
            </a:lvl1pPr>
          </a:lstStyle>
          <a:p>
            <a:r>
              <a:rPr lang="en-US" b="0" dirty="0">
                <a:latin typeface="+mj-lt"/>
              </a:rPr>
              <a:t>Observed spectra, and peak location versus the static field in three orthogonal directions.  The maximum frequency is measured when the component of the field is nulled to zero.</a:t>
            </a:r>
          </a:p>
        </p:txBody>
      </p:sp>
      <p:sp>
        <p:nvSpPr>
          <p:cNvPr id="52" name="Text Box 85"/>
          <p:cNvSpPr txBox="1">
            <a:spLocks noChangeArrowheads="1"/>
          </p:cNvSpPr>
          <p:nvPr/>
        </p:nvSpPr>
        <p:spPr bwMode="auto">
          <a:xfrm>
            <a:off x="11887200" y="27424716"/>
            <a:ext cx="9601200" cy="900319"/>
          </a:xfrm>
          <a:prstGeom prst="rect">
            <a:avLst/>
          </a:prstGeom>
          <a:noFill/>
          <a:ln w="12700">
            <a:noFill/>
            <a:miter lim="800000"/>
            <a:headEnd/>
            <a:tailEnd/>
          </a:ln>
          <a:effectLst/>
        </p:spPr>
        <p:txBody>
          <a:bodyPr/>
          <a:lstStyle>
            <a:defPPr>
              <a:defRPr lang="en-US"/>
            </a:defPPr>
            <a:lvl1pPr defTabSz="4189413" eaLnBrk="0" hangingPunct="0">
              <a:defRPr sz="3200" b="1"/>
            </a:lvl1pPr>
          </a:lstStyle>
          <a:p>
            <a:r>
              <a:rPr lang="en-US" b="0" dirty="0">
                <a:latin typeface="+mj-lt"/>
              </a:rPr>
              <a:t>For the 35s to 36s transition shown we calculate</a:t>
            </a:r>
            <a:endParaRPr lang="en-US" b="0" baseline="-25000" dirty="0">
              <a:latin typeface="+mj-lt"/>
            </a:endParaRPr>
          </a:p>
        </p:txBody>
      </p:sp>
      <p:pic>
        <p:nvPicPr>
          <p:cNvPr id="16" name="Picture 15"/>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24320031" y="17449800"/>
            <a:ext cx="4429125" cy="1100138"/>
          </a:xfrm>
          <a:prstGeom prst="rect">
            <a:avLst/>
          </a:prstGeom>
        </p:spPr>
      </p:pic>
      <p:sp>
        <p:nvSpPr>
          <p:cNvPr id="54" name="Text Box 85"/>
          <p:cNvSpPr txBox="1">
            <a:spLocks noChangeArrowheads="1"/>
          </p:cNvSpPr>
          <p:nvPr/>
        </p:nvSpPr>
        <p:spPr bwMode="auto">
          <a:xfrm>
            <a:off x="22631400" y="16687800"/>
            <a:ext cx="8483017" cy="975992"/>
          </a:xfrm>
          <a:prstGeom prst="rect">
            <a:avLst/>
          </a:prstGeom>
          <a:noFill/>
          <a:ln w="12700">
            <a:noFill/>
            <a:miter lim="800000"/>
            <a:headEnd/>
            <a:tailEnd/>
          </a:ln>
          <a:effectLst/>
        </p:spPr>
        <p:txBody>
          <a:bodyPr/>
          <a:lstStyle>
            <a:defPPr>
              <a:defRPr lang="en-US"/>
            </a:defPPr>
            <a:lvl1pPr defTabSz="4189413" eaLnBrk="0" hangingPunct="0">
              <a:defRPr sz="3200" b="1"/>
            </a:lvl1pPr>
          </a:lstStyle>
          <a:p>
            <a:r>
              <a:rPr lang="en-US" b="0" dirty="0"/>
              <a:t>and using the parameterization</a:t>
            </a:r>
            <a:endParaRPr lang="en-US" b="0" baseline="-25000" dirty="0"/>
          </a:p>
        </p:txBody>
      </p:sp>
      <p:sp>
        <p:nvSpPr>
          <p:cNvPr id="55" name="Text Box 85"/>
          <p:cNvSpPr txBox="1">
            <a:spLocks noChangeArrowheads="1"/>
          </p:cNvSpPr>
          <p:nvPr/>
        </p:nvSpPr>
        <p:spPr bwMode="auto">
          <a:xfrm>
            <a:off x="22783800" y="18745200"/>
            <a:ext cx="8483017" cy="975992"/>
          </a:xfrm>
          <a:prstGeom prst="rect">
            <a:avLst/>
          </a:prstGeom>
          <a:noFill/>
          <a:ln w="12700">
            <a:noFill/>
            <a:miter lim="800000"/>
            <a:headEnd/>
            <a:tailEnd/>
          </a:ln>
          <a:effectLst/>
        </p:spPr>
        <p:txBody>
          <a:bodyPr/>
          <a:lstStyle>
            <a:defPPr>
              <a:defRPr lang="en-US"/>
            </a:defPPr>
            <a:lvl1pPr defTabSz="4189413" eaLnBrk="0" hangingPunct="0">
              <a:defRPr sz="3200" b="1"/>
            </a:lvl1pPr>
          </a:lstStyle>
          <a:p>
            <a:r>
              <a:rPr lang="en-US" b="0" dirty="0"/>
              <a:t>a fit of the measured transition frequencies can be used to determine the quantum defect parameters </a:t>
            </a:r>
            <a:r>
              <a:rPr lang="en-US" b="0" dirty="0">
                <a:latin typeface="Symbol" panose="05050102010706020507" pitchFamily="18" charset="2"/>
              </a:rPr>
              <a:t>d</a:t>
            </a:r>
            <a:r>
              <a:rPr lang="en-US" b="0" baseline="-25000" dirty="0"/>
              <a:t>0</a:t>
            </a:r>
            <a:r>
              <a:rPr lang="en-US" b="0" dirty="0"/>
              <a:t> and </a:t>
            </a:r>
            <a:r>
              <a:rPr lang="en-US" b="0" dirty="0">
                <a:latin typeface="Symbol" panose="05050102010706020507" pitchFamily="18" charset="2"/>
              </a:rPr>
              <a:t>d</a:t>
            </a:r>
            <a:r>
              <a:rPr lang="en-US" b="0" baseline="-25000" dirty="0"/>
              <a:t>2</a:t>
            </a:r>
            <a:r>
              <a:rPr lang="en-US" b="0" dirty="0"/>
              <a:t>.</a:t>
            </a:r>
            <a:endParaRPr lang="en-US" b="0" baseline="-25000" dirty="0"/>
          </a:p>
        </p:txBody>
      </p:sp>
      <p:sp>
        <p:nvSpPr>
          <p:cNvPr id="56" name="Text Box 113"/>
          <p:cNvSpPr txBox="1">
            <a:spLocks noChangeArrowheads="1"/>
          </p:cNvSpPr>
          <p:nvPr/>
        </p:nvSpPr>
        <p:spPr bwMode="auto">
          <a:xfrm>
            <a:off x="35090100" y="2743200"/>
            <a:ext cx="7136131" cy="787131"/>
          </a:xfrm>
          <a:prstGeom prst="rect">
            <a:avLst/>
          </a:prstGeom>
          <a:noFill/>
          <a:ln w="12700">
            <a:noFill/>
            <a:miter lim="800000"/>
            <a:headEnd/>
            <a:tailEnd/>
          </a:ln>
          <a:effectLst/>
        </p:spPr>
        <p:txBody>
          <a:bodyPr/>
          <a:lstStyle/>
          <a:p>
            <a:pPr defTabSz="4189413" eaLnBrk="0" hangingPunct="0"/>
            <a:r>
              <a:rPr lang="en-US" sz="3200" b="1" dirty="0"/>
              <a:t>Observed 35s to 35p transitions </a:t>
            </a:r>
          </a:p>
        </p:txBody>
      </p:sp>
      <p:pic>
        <p:nvPicPr>
          <p:cNvPr id="17" name="Picture 1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2631400" y="20842605"/>
            <a:ext cx="9601200" cy="7960995"/>
          </a:xfrm>
          <a:prstGeom prst="rect">
            <a:avLst/>
          </a:prstGeom>
        </p:spPr>
      </p:pic>
      <p:sp>
        <p:nvSpPr>
          <p:cNvPr id="57" name="Text Box 113"/>
          <p:cNvSpPr txBox="1">
            <a:spLocks noChangeArrowheads="1"/>
          </p:cNvSpPr>
          <p:nvPr/>
        </p:nvSpPr>
        <p:spPr bwMode="auto">
          <a:xfrm>
            <a:off x="34955922" y="20004640"/>
            <a:ext cx="7136131" cy="787131"/>
          </a:xfrm>
          <a:prstGeom prst="rect">
            <a:avLst/>
          </a:prstGeom>
          <a:noFill/>
          <a:ln w="12700">
            <a:noFill/>
            <a:miter lim="800000"/>
            <a:headEnd/>
            <a:tailEnd/>
          </a:ln>
          <a:effectLst/>
        </p:spPr>
        <p:txBody>
          <a:bodyPr/>
          <a:lstStyle/>
          <a:p>
            <a:pPr defTabSz="4189413" eaLnBrk="0" hangingPunct="0"/>
            <a:r>
              <a:rPr lang="en-US" sz="3200" b="1" dirty="0"/>
              <a:t>Re-evaluation of the 5p</a:t>
            </a:r>
            <a:r>
              <a:rPr lang="en-US" sz="3200" b="1" baseline="-25000" dirty="0"/>
              <a:t>3/2</a:t>
            </a:r>
            <a:r>
              <a:rPr lang="en-US" sz="3200" b="1" dirty="0"/>
              <a:t> energy</a:t>
            </a:r>
          </a:p>
        </p:txBody>
      </p:sp>
      <p:sp>
        <p:nvSpPr>
          <p:cNvPr id="44" name="Text Box 85"/>
          <p:cNvSpPr txBox="1">
            <a:spLocks noChangeArrowheads="1"/>
          </p:cNvSpPr>
          <p:nvPr/>
        </p:nvSpPr>
        <p:spPr bwMode="auto">
          <a:xfrm>
            <a:off x="33375600" y="20597042"/>
            <a:ext cx="9601200" cy="2133601"/>
          </a:xfrm>
          <a:prstGeom prst="rect">
            <a:avLst/>
          </a:prstGeom>
          <a:noFill/>
          <a:ln w="12700">
            <a:noFill/>
            <a:miter lim="800000"/>
            <a:headEnd/>
            <a:tailEnd/>
          </a:ln>
          <a:effectLst/>
        </p:spPr>
        <p:txBody>
          <a:bodyPr/>
          <a:lstStyle>
            <a:defPPr>
              <a:defRPr lang="en-US"/>
            </a:defPPr>
            <a:lvl1pPr defTabSz="4189413" eaLnBrk="0" hangingPunct="0">
              <a:defRPr sz="3200" b="0"/>
            </a:lvl1pPr>
          </a:lstStyle>
          <a:p>
            <a:r>
              <a:rPr lang="en-US" dirty="0"/>
              <a:t>We find a systematic offset between the measured 5p</a:t>
            </a:r>
            <a:r>
              <a:rPr lang="en-US" baseline="-25000" dirty="0"/>
              <a:t>3/2</a:t>
            </a:r>
            <a:r>
              <a:rPr lang="en-US" dirty="0"/>
              <a:t> to ns</a:t>
            </a:r>
            <a:r>
              <a:rPr lang="en-US" baseline="-25000" dirty="0"/>
              <a:t>1/2</a:t>
            </a:r>
            <a:r>
              <a:rPr lang="en-US" dirty="0"/>
              <a:t> transition frequencies and those calculated based on the determined energies of the ns</a:t>
            </a:r>
            <a:r>
              <a:rPr lang="en-US" baseline="-25000" dirty="0"/>
              <a:t>1/2</a:t>
            </a:r>
            <a:r>
              <a:rPr lang="en-US" dirty="0"/>
              <a:t> states and the NIST tabulated 5p</a:t>
            </a:r>
            <a:r>
              <a:rPr lang="en-US" baseline="-25000" dirty="0"/>
              <a:t>3/2 </a:t>
            </a:r>
            <a:r>
              <a:rPr lang="en-US" dirty="0"/>
              <a:t>energy.</a:t>
            </a:r>
            <a:endParaRPr lang="en-US" baseline="-25000" dirty="0"/>
          </a:p>
        </p:txBody>
      </p:sp>
      <p:sp>
        <p:nvSpPr>
          <p:cNvPr id="45" name="Text Box 85"/>
          <p:cNvSpPr txBox="1">
            <a:spLocks noChangeArrowheads="1"/>
          </p:cNvSpPr>
          <p:nvPr/>
        </p:nvSpPr>
        <p:spPr bwMode="auto">
          <a:xfrm>
            <a:off x="33857565" y="28774357"/>
            <a:ext cx="9141008" cy="1324642"/>
          </a:xfrm>
          <a:prstGeom prst="rect">
            <a:avLst/>
          </a:prstGeom>
          <a:noFill/>
          <a:ln w="12700">
            <a:noFill/>
            <a:miter lim="800000"/>
            <a:headEnd/>
            <a:tailEnd/>
          </a:ln>
          <a:effectLst/>
        </p:spPr>
        <p:txBody>
          <a:bodyPr/>
          <a:lstStyle>
            <a:defPPr>
              <a:defRPr lang="en-US"/>
            </a:defPPr>
            <a:lvl1pPr defTabSz="4189413" eaLnBrk="0" hangingPunct="0">
              <a:defRPr sz="3200" b="0"/>
            </a:lvl1pPr>
          </a:lstStyle>
          <a:p>
            <a:r>
              <a:rPr lang="en-US" dirty="0"/>
              <a:t>The measured offset is roughly six times the uncertainty reported in the NIST tables.</a:t>
            </a:r>
            <a:endParaRPr lang="en-US" baseline="-25000" dirty="0"/>
          </a:p>
        </p:txBody>
      </p:sp>
      <p:pic>
        <p:nvPicPr>
          <p:cNvPr id="4" name="Picture 3"/>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3337500" y="22860000"/>
            <a:ext cx="9601200" cy="550527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CCONOVER@OOFDIJNFUVWZY553" val="4160"/>
</p:tagLst>
</file>

<file path=ppt/tags/tag2.xml><?xml version="1.0" encoding="utf-8"?>
<p:tagLst xmlns:a="http://schemas.openxmlformats.org/drawingml/2006/main" xmlns:r="http://schemas.openxmlformats.org/officeDocument/2006/relationships" xmlns:p="http://schemas.openxmlformats.org/presentationml/2006/main">
  <p:tag name="ORIGINALHEIGHT" val="253.5"/>
  <p:tag name="ORIGINALWIDTH" val="1000.5"/>
  <p:tag name="LATEXADDIN" val="\documentclass{article}\pagestyle{empty}&#10;\usepackage[usenames,dvipsnames,svgnames,table]{xcolor}&#10;\usepackage{amsmath}&#10;\usepackage{times}&#10;\usepackage{mathrsfs}&#10;&#10;\def\bra#1{\langle{#1}|}&#10;\def\ket#1{|{#1}\rangle}&#10;\def\bracket#1#2{\langle{#1}|{#2}\rangle}&#10;\def\melement#1#2#3{\langle{#1}|{#2}|{#3}\rangle}&#10;\def\vev#1{\langle {#1}\rangle}&#10;&#10;&#10;&#10;\def\subtilde#1{\,#1_{_{_{\hbox{\hskip-5pt$\widetilde{\ }$}}}}}&#10;&#10;\def\subtild#1{\,#1_{_{_{\hbox{\hskip-5pt$\scriptstyle\widetilde{\ }$}}}}}&#10;&#10;\def\dsubtilde#1{\,#1{_{_{_{\hbox{\hskip-5pt$\widetilde{\ }$}}}}}&#10;{_{_{_{_{\hbox{\hskip-5pt$\widetilde{\ }$}}}}}}&#10;}&#10;&#10;\begin{document}&#10;\[&#10;\color{Black}{&#10;  \Delta \nu = \nu_0 - \frac{1}{2}\Delta\alpha \mathcal{E}^2&#10;                     } % end yellow&#10;\]&#10;\end{document}&#10;&#10;"/>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ORIGINALHEIGHT" val="132.75"/>
  <p:tag name="ORIGINALWIDTH" val="1315.5"/>
  <p:tag name="LATEXADDIN" val="\documentclass{article}\pagestyle{empty}&#10;\usepackage[usenames,dvipsnames,svgnames,table]{xcolor}&#10;\usepackage{amsmath}&#10;\usepackage{times}&#10;\usepackage{mathrsfs}&#10;&#10;\def\bra#1{\langle{#1}|}&#10;\def\ket#1{|{#1}\rangle}&#10;\def\bracket#1#2{\langle{#1}|{#2}\rangle}&#10;\def\melement#1#2#3{\langle{#1}|{#2}|{#3}\rangle}&#10;\def\vev#1{\langle {#1}\rangle}&#10;&#10;&#10;&#10;\def\subtilde#1{\,#1_{_{_{\hbox{\hskip-5pt$\widetilde{\ }$}}}}}&#10;&#10;\def\subtild#1{\,#1_{_{_{\hbox{\hskip-5pt$\scriptstyle\widetilde{\ }$}}}}}&#10;&#10;\def\dsubtilde#1{\,#1{_{_{_{\hbox{\hskip-5pt$\widetilde{\ }$}}}}}&#10;{_{_{_{_{\hbox{\hskip-5pt$\widetilde{\ }$}}}}}}&#10;}&#10;&#10;\begin{document}&#10;\[&#10;\color{Black}{&#10;  \alpha_\textrm{36s} = 9.19 \textrm{ MHz/(V/cm)$^2$}&#10;                     } % end yellow&#10;\]&#10;\end{document}&#10;&#10;"/>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ORIGINALHEIGHT" val="132.75"/>
  <p:tag name="ORIGINALWIDTH" val="1315.5"/>
  <p:tag name="LATEXADDIN" val="\documentclass{article}\pagestyle{empty}&#10;\usepackage[usenames,dvipsnames,svgnames,table]{xcolor}&#10;\usepackage{amsmath}&#10;\usepackage{times}&#10;\usepackage{mathrsfs}&#10;&#10;\def\bra#1{\langle{#1}|}&#10;\def\ket#1{|{#1}\rangle}&#10;\def\bracket#1#2{\langle{#1}|{#2}\rangle}&#10;\def\melement#1#2#3{\langle{#1}|{#2}|{#3}\rangle}&#10;\def\vev#1{\langle {#1}\rangle}&#10;&#10;&#10;&#10;\def\subtilde#1{\,#1_{_{_{\hbox{\hskip-5pt$\widetilde{\ }$}}}}}&#10;&#10;\def\subtild#1{\,#1_{_{_{\hbox{\hskip-5pt$\scriptstyle\widetilde{\ }$}}}}}&#10;&#10;\def\dsubtilde#1{\,#1{_{_{_{\hbox{\hskip-5pt$\widetilde{\ }$}}}}}&#10;{_{_{_{_{\hbox{\hskip-5pt$\widetilde{\ }$}}}}}}&#10;}&#10;&#10;\begin{document}&#10;\[&#10;\color{Black}{&#10;  \alpha_\textrm{35s} = 7.53 \textrm{ MHz/(V/cm)$^2$}&#10;                     } % end yellow&#10;\]&#10;\end{document}&#10;&#10;"/>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ORIGINALHEIGHT" val="132.75"/>
  <p:tag name="ORIGINALWIDTH" val="1291.5"/>
  <p:tag name="LATEXADDIN" val="\documentclass{article}\pagestyle{empty}&#10;\usepackage[usenames,dvipsnames,svgnames,table]{xcolor}&#10;\usepackage{amsmath}&#10;\usepackage{times}&#10;\usepackage{mathrsfs}&#10;&#10;\def\bra#1{\langle{#1}|}&#10;\def\ket#1{|{#1}\rangle}&#10;\def\bracket#1#2{\langle{#1}|{#2}\rangle}&#10;\def\melement#1#2#3{\langle{#1}|{#2}|{#3}\rangle}&#10;\def\vev#1{\langle {#1}\rangle}&#10;&#10;&#10;&#10;\def\subtilde#1{\,#1_{_{_{\hbox{\hskip-5pt$\widetilde{\ }$}}}}}&#10;&#10;\def\subtild#1{\,#1_{_{_{\hbox{\hskip-5pt$\scriptstyle\widetilde{\ }$}}}}}&#10;&#10;\def\dsubtilde#1{\,#1{_{_{_{\hbox{\hskip-5pt$\widetilde{\ }$}}}}}&#10;{_{_{_{_{\hbox{\hskip-5pt$\widetilde{\ }$}}}}}}&#10;}&#10;&#10;\begin{document}&#10;\[&#10;\color{Black}{&#10;  \Delta\alpha = 1.66 \textrm{ MHz/(V/cm)$^2$}&#10;                     } % end yellow&#10;\]&#10;\end{document}&#10;&#10;"/>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ORIGINALHEIGHT" val="286.5"/>
  <p:tag name="ORIGINALWIDTH" val="1044"/>
  <p:tag name="LATEXADDIN" val="\documentclass{article}\pagestyle{empty}&#10;\usepackage[usenames,dvipsnames,svgnames,table]{xcolor}&#10;\usepackage{amsmath}&#10;\usepackage{times}&#10;\usepackage{mathrsfs}&#10;&#10;\def\bra#1{\langle{#1}|}&#10;\def\ket#1{|{#1}\rangle}&#10;\def\bracket#1#2{\langle{#1}|{#2}\rangle}&#10;\def\melement#1#2#3{\langle{#1}|{#2}|{#3}\rangle}&#10;\def\vev#1{\langle {#1}\rangle}&#10;&#10;&#10;&#10;\def\subtilde#1{\,#1_{_{_{\hbox{\hskip-5pt$\widetilde{\ }$}}}}}&#10;&#10;\def\subtild#1{\,#1_{_{_{\hbox{\hskip-5pt$\scriptstyle\widetilde{\ }$}}}}}&#10;&#10;\def\dsubtilde#1{\,#1{_{_{_{\hbox{\hskip-5pt$\widetilde{\ }$}}}}}&#10;{_{_{_{_{\hbox{\hskip-5pt$\widetilde{\ }$}}}}}}&#10;}&#10;&#10;\begin{document}&#10;\[&#10;\color{Black}{&#10;  E_n = -\frac{hcR_K}{(n - \delta(n))^2}&#10;   } % end yellow&#10;\]&#10;\end{document}&#10;&#10;"/>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ORIGINALHEIGHT" val="288.75"/>
  <p:tag name="ORIGINALWIDTH" val="1162.5"/>
  <p:tag name="LATEXADDIN" val="\documentclass{article}\pagestyle{empty}&#10;\usepackage[usenames,dvipsnames,svgnames,table]{xcolor}&#10;\usepackage{amsmath}&#10;\usepackage{times}&#10;\usepackage{mathrsfs}&#10;&#10;\def\bra#1{\langle{#1}|}&#10;\def\ket#1{|{#1}\rangle}&#10;\def\bracket#1#2{\langle{#1}|{#2}\rangle}&#10;\def\melement#1#2#3{\langle{#1}|{#2}|{#3}\rangle}&#10;\def\vev#1{\langle {#1}\rangle}&#10;&#10;&#10;&#10;\def\subtilde#1{\,#1_{_{_{\hbox{\hskip-5pt$\widetilde{\ }$}}}}}&#10;&#10;\def\subtild#1{\,#1_{_{_{\hbox{\hskip-5pt$\scriptstyle\widetilde{\ }$}}}}}&#10;&#10;\def\dsubtilde#1{\,#1{_{_{_{\hbox{\hskip-5pt$\widetilde{\ }$}}}}}&#10;{_{_{_{_{\hbox{\hskip-5pt$\widetilde{\ }$}}}}}}&#10;}&#10;&#10;\begin{document}&#10;\[&#10;\color{Black}{&#10;  \delta(n) = \delta_0 + \frac{\delta_2}{(n - \delta_0)^2}&#10;   } % end yellow&#10;\]&#10;\end{document}&#10;&#10;"/>
  <p:tag name="IGUANATEXSIZE" val="2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9192</TotalTime>
  <Words>551</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Symbol</vt:lpstr>
      <vt:lpstr>Default Design</vt:lpstr>
      <vt:lpstr>PowerPoint Presentation</vt:lpstr>
    </vt:vector>
  </TitlesOfParts>
  <Company>Colby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Charles Conover</dc:creator>
  <cp:lastModifiedBy>John Bui</cp:lastModifiedBy>
  <cp:revision>136</cp:revision>
  <cp:lastPrinted>2018-05-25T12:25:37Z</cp:lastPrinted>
  <dcterms:created xsi:type="dcterms:W3CDTF">2006-05-15T20:27:44Z</dcterms:created>
  <dcterms:modified xsi:type="dcterms:W3CDTF">2018-07-14T02:41:27Z</dcterms:modified>
</cp:coreProperties>
</file>