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326" r:id="rId2"/>
    <p:sldId id="329" r:id="rId3"/>
    <p:sldId id="334" r:id="rId4"/>
    <p:sldId id="335" r:id="rId5"/>
    <p:sldId id="336" r:id="rId6"/>
    <p:sldId id="337" r:id="rId7"/>
    <p:sldId id="338" r:id="rId8"/>
    <p:sldId id="339" r:id="rId9"/>
    <p:sldId id="347" r:id="rId10"/>
    <p:sldId id="340" r:id="rId11"/>
    <p:sldId id="348" r:id="rId12"/>
    <p:sldId id="341" r:id="rId13"/>
    <p:sldId id="342" r:id="rId14"/>
    <p:sldId id="343" r:id="rId15"/>
    <p:sldId id="344" r:id="rId16"/>
    <p:sldId id="345" r:id="rId17"/>
    <p:sldId id="346" r:id="rId18"/>
    <p:sldId id="332" r:id="rId19"/>
    <p:sldId id="328" r:id="rId20"/>
    <p:sldId id="261" r:id="rId21"/>
    <p:sldId id="331" r:id="rId22"/>
    <p:sldId id="330" r:id="rId23"/>
    <p:sldId id="279" r:id="rId24"/>
  </p:sldIdLst>
  <p:sldSz cx="9144000" cy="5143500" type="screen16x9"/>
  <p:notesSz cx="6858000" cy="9144000"/>
  <p:embeddedFontLst>
    <p:embeddedFont>
      <p:font typeface="Roboto Condensed" charset="0"/>
      <p:regular r:id="rId26"/>
      <p:bold r:id="rId27"/>
      <p:italic r:id="rId28"/>
      <p:boldItalic r:id="rId29"/>
    </p:embeddedFont>
    <p:embeddedFont>
      <p:font typeface="Roboto Condensed Light" charset="0"/>
      <p:regular r:id="rId30"/>
      <p:bold r:id="rId31"/>
      <p:italic r:id="rId32"/>
      <p:boldItalic r:id="rId33"/>
    </p:embeddedFont>
    <p:embeddedFont>
      <p:font typeface="Arv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DDB50D8-EE25-40BB-BE52-53FFD84BD523}">
  <a:tblStyle styleId="{2DDB50D8-EE25-40BB-BE52-53FFD84BD523}"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48" autoAdjust="0"/>
  </p:normalViewPr>
  <p:slideViewPr>
    <p:cSldViewPr>
      <p:cViewPr>
        <p:scale>
          <a:sx n="82" d="100"/>
          <a:sy n="82" d="100"/>
        </p:scale>
        <p:origin x="-1026"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715356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70883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lang="en-US" dirty="0"/>
          </a:p>
        </p:txBody>
      </p:sp>
    </p:spTree>
    <p:extLst>
      <p:ext uri="{BB962C8B-B14F-4D97-AF65-F5344CB8AC3E}">
        <p14:creationId xmlns:p14="http://schemas.microsoft.com/office/powerpoint/2010/main" val="2043333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ct val="100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ct val="1000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7010400" cy="2961900"/>
          </a:xfrm>
          <a:prstGeom prst="rect">
            <a:avLst/>
          </a:prstGeom>
        </p:spPr>
        <p:txBody>
          <a:bodyPr wrap="square" lIns="91425" tIns="91425" rIns="91425" bIns="91425" anchor="ctr" anchorCtr="0">
            <a:noAutofit/>
          </a:bodyPr>
          <a:lstStyle/>
          <a:p>
            <a:r>
              <a:rPr lang="en-US" dirty="0" smtClean="0"/>
              <a:t>TIER AND LAYER</a:t>
            </a:r>
            <a:endParaRPr lang="en-US" dirty="0"/>
          </a:p>
        </p:txBody>
      </p:sp>
    </p:spTree>
    <p:extLst>
      <p:ext uri="{BB962C8B-B14F-4D97-AF65-F5344CB8AC3E}">
        <p14:creationId xmlns:p14="http://schemas.microsoft.com/office/powerpoint/2010/main" val="1404728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1028" name="Picture 4"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09550"/>
            <a:ext cx="6402464"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298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pic>
        <p:nvPicPr>
          <p:cNvPr id="102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91501"/>
            <a:ext cx="4762313" cy="467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84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pic>
        <p:nvPicPr>
          <p:cNvPr id="2050"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20234"/>
            <a:ext cx="5819775" cy="431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082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a:xfrm>
            <a:off x="814274" y="392575"/>
            <a:ext cx="6881925" cy="766200"/>
          </a:xfrm>
        </p:spPr>
        <p:txBody>
          <a:bodyPr/>
          <a:lstStyle/>
          <a:p>
            <a:pPr fontAlgn="base"/>
            <a:r>
              <a:rPr lang="en-US" b="0" dirty="0"/>
              <a:t>The above describe a very simple architecture of a 3-tier model</a:t>
            </a:r>
            <a:r>
              <a:rPr lang="en-US" b="0" dirty="0" smtClean="0"/>
              <a:t>.</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fontAlgn="base"/>
            <a:r>
              <a:rPr lang="en-US" dirty="0" smtClean="0"/>
              <a:t> </a:t>
            </a:r>
            <a:r>
              <a:rPr lang="en-US" dirty="0"/>
              <a:t>DAL (Data Access Layer) interacts with Database directly, so all the SQL operation are being done within DAL only.</a:t>
            </a:r>
          </a:p>
          <a:p>
            <a:pPr fontAlgn="base"/>
            <a:r>
              <a:rPr lang="en-US" dirty="0"/>
              <a:t>BLL (Business Logic Layer) works like a mediator between DAL and the Presentation </a:t>
            </a:r>
            <a:r>
              <a:rPr lang="en-US" dirty="0" smtClean="0"/>
              <a:t>Tier.</a:t>
            </a:r>
            <a:endParaRPr lang="en-US" dirty="0"/>
          </a:p>
          <a:p>
            <a:pPr fontAlgn="base"/>
            <a:r>
              <a:rPr lang="en-US" dirty="0"/>
              <a:t>No direct communication is allowed between DAL and Presentation Layer.</a:t>
            </a:r>
          </a:p>
          <a:p>
            <a:pPr algn="just"/>
            <a:r>
              <a:rPr lang="en-US" b="1" i="1" dirty="0" smtClean="0"/>
              <a:t> </a:t>
            </a:r>
            <a:endParaRPr lang="en-US" dirty="0" smtClean="0"/>
          </a:p>
          <a:p>
            <a:pPr algn="just"/>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17653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a:xfrm>
            <a:off x="814274" y="392575"/>
            <a:ext cx="6881925" cy="766200"/>
          </a:xfrm>
        </p:spPr>
        <p:txBody>
          <a:bodyPr/>
          <a:lstStyle/>
          <a:p>
            <a:pPr fontAlgn="base"/>
            <a:r>
              <a:rPr lang="en-US" b="0" dirty="0"/>
              <a:t>The above describe a very simple architecture of a 3-tier model</a:t>
            </a:r>
            <a:r>
              <a:rPr lang="en-US" b="0" dirty="0" smtClean="0"/>
              <a:t>.</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algn="just" fontAlgn="base"/>
            <a:r>
              <a:rPr lang="en-US" dirty="0"/>
              <a:t>Although there is no physical presence of the Entity Layer, but Entity encapsulates all the information/data and passes it from one layer to the other.</a:t>
            </a:r>
          </a:p>
          <a:p>
            <a:pPr algn="just" fontAlgn="base"/>
            <a:r>
              <a:rPr lang="en-US" dirty="0"/>
              <a:t>So all the Database object name and the Database Schema is being restricted inside the DAL which gives an extra security layer to the application.</a:t>
            </a:r>
          </a:p>
          <a:p>
            <a:pPr algn="just" fontAlgn="base"/>
            <a:r>
              <a:rPr lang="en-US" dirty="0"/>
              <a:t>As Business rules/logics are being defined inside BLL, any update to business logic will not impact the DAL and the presentation layer</a:t>
            </a:r>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spTree>
    <p:extLst>
      <p:ext uri="{BB962C8B-B14F-4D97-AF65-F5344CB8AC3E}">
        <p14:creationId xmlns:p14="http://schemas.microsoft.com/office/powerpoint/2010/main" val="852020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pic>
        <p:nvPicPr>
          <p:cNvPr id="307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57150"/>
            <a:ext cx="583882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83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a:xfrm>
            <a:off x="381000" y="392575"/>
            <a:ext cx="7315199" cy="766200"/>
          </a:xfrm>
        </p:spPr>
        <p:txBody>
          <a:bodyPr/>
          <a:lstStyle/>
          <a:p>
            <a:pPr fontAlgn="base"/>
            <a:r>
              <a:rPr lang="en-US" dirty="0"/>
              <a:t>This diagram describes an actual implementation of a 3-tier model</a:t>
            </a:r>
            <a:r>
              <a:rPr lang="en-US" dirty="0" smtClean="0"/>
              <a:t>.</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fontAlgn="base"/>
            <a:r>
              <a:rPr lang="en-US" dirty="0" smtClean="0"/>
              <a:t>Data </a:t>
            </a:r>
            <a:r>
              <a:rPr lang="en-US" dirty="0"/>
              <a:t>Access Service and the Database Server can be hosted in single Server.</a:t>
            </a:r>
          </a:p>
          <a:p>
            <a:pPr fontAlgn="base"/>
            <a:r>
              <a:rPr lang="en-US" dirty="0"/>
              <a:t>Mostly SQL Server 2000/2005/2008 or Oracle can be hosted on Windows 2000/2003 Server.</a:t>
            </a:r>
          </a:p>
          <a:p>
            <a:pPr fontAlgn="base"/>
            <a:r>
              <a:rPr lang="en-US" dirty="0"/>
              <a:t>Business Server exposes all the operation through Web Service /</a:t>
            </a:r>
            <a:r>
              <a:rPr lang="en-US" dirty="0" err="1"/>
              <a:t>Remoting</a:t>
            </a:r>
            <a:r>
              <a:rPr lang="en-US" dirty="0"/>
              <a:t>/WCF.</a:t>
            </a:r>
          </a:p>
          <a:p>
            <a:pPr fontAlgn="base"/>
            <a:r>
              <a:rPr lang="en-US" dirty="0"/>
              <a:t>A highly configured server with Windows 2000/2003 can be used to host the Business Service, or else Microsoft BizTalk Server also can be used for this</a:t>
            </a:r>
            <a:r>
              <a:rPr lang="en-US" dirty="0" smtClean="0"/>
              <a:t>.</a:t>
            </a:r>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spTree>
    <p:extLst>
      <p:ext uri="{BB962C8B-B14F-4D97-AF65-F5344CB8AC3E}">
        <p14:creationId xmlns:p14="http://schemas.microsoft.com/office/powerpoint/2010/main" val="1035586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a:xfrm>
            <a:off x="381000" y="392575"/>
            <a:ext cx="7315199" cy="766200"/>
          </a:xfrm>
        </p:spPr>
        <p:txBody>
          <a:bodyPr/>
          <a:lstStyle/>
          <a:p>
            <a:pPr fontAlgn="base"/>
            <a:r>
              <a:rPr lang="en-US" dirty="0"/>
              <a:t>This diagram describes an actual implementation of a 3-tier model</a:t>
            </a:r>
            <a:r>
              <a:rPr lang="en-US" dirty="0" smtClean="0"/>
              <a:t>.</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fontAlgn="base"/>
            <a:r>
              <a:rPr lang="en-US" dirty="0"/>
              <a:t>Presentation Tier or the Client Consumes the Service exposed at Business Server by using the Proxy through http:// pipeline.</a:t>
            </a:r>
          </a:p>
          <a:p>
            <a:pPr fontAlgn="base"/>
            <a:r>
              <a:rPr lang="en-US" dirty="0"/>
              <a:t>Client can be any standalone machine with the application is being installed in case of Desktop Application (Win-Form or Console Application), or having a Browser to run Web Application.</a:t>
            </a:r>
          </a:p>
          <a:p>
            <a:pPr fontAlgn="base"/>
            <a:r>
              <a:rPr lang="en-US" dirty="0"/>
              <a:t>Data/Information are being encapsulated by entity and transferred from one location to another over network followed by all the network protocol.</a:t>
            </a:r>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3180761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685800" y="1090750"/>
            <a:ext cx="7010400" cy="2961900"/>
          </a:xfrm>
          <a:prstGeom prst="rect">
            <a:avLst/>
          </a:prstGeom>
        </p:spPr>
        <p:txBody>
          <a:bodyPr wrap="square" lIns="91425" tIns="91425" rIns="91425" bIns="91425" anchor="ctr" anchorCtr="0">
            <a:noAutofit/>
          </a:bodyPr>
          <a:lstStyle/>
          <a:p>
            <a:r>
              <a:rPr lang="en-US" b="0" dirty="0"/>
              <a:t>SASS-SCSS</a:t>
            </a:r>
          </a:p>
        </p:txBody>
      </p:sp>
    </p:spTree>
    <p:extLst>
      <p:ext uri="{BB962C8B-B14F-4D97-AF65-F5344CB8AC3E}">
        <p14:creationId xmlns:p14="http://schemas.microsoft.com/office/powerpoint/2010/main" val="1689188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3BF4F1-6B9C-48CA-A2F0-CA9ADEF7B5AD}"/>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549F0AE7-B87B-41ED-B085-3B3F40C5C985}"/>
              </a:ext>
            </a:extLst>
          </p:cNvPr>
          <p:cNvSpPr>
            <a:spLocks noGrp="1"/>
          </p:cNvSpPr>
          <p:nvPr>
            <p:ph type="body" idx="1"/>
          </p:nvPr>
        </p:nvSpPr>
        <p:spPr/>
        <p:txBody>
          <a:bodyPr/>
          <a:lstStyle/>
          <a:p>
            <a:endParaRPr lang="en-US"/>
          </a:p>
        </p:txBody>
      </p:sp>
      <p:sp>
        <p:nvSpPr>
          <p:cNvPr id="4" name="Text Placeholder 3">
            <a:extLst>
              <a:ext uri="{FF2B5EF4-FFF2-40B4-BE49-F238E27FC236}">
                <a16:creationId xmlns="" xmlns:a16="http://schemas.microsoft.com/office/drawing/2014/main" id="{EB363099-C096-4A25-8892-DBE677A0AF6B}"/>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 xmlns:a16="http://schemas.microsoft.com/office/drawing/2014/main" id="{F264CC6C-D128-4732-9BB0-A8E4DB299F02}"/>
              </a:ext>
            </a:extLst>
          </p:cNvPr>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pic>
        <p:nvPicPr>
          <p:cNvPr id="7" name="Picture 6">
            <a:extLst>
              <a:ext uri="{FF2B5EF4-FFF2-40B4-BE49-F238E27FC236}">
                <a16:creationId xmlns="" xmlns:a16="http://schemas.microsoft.com/office/drawing/2014/main" id="{339EC321-617F-422C-80ED-4833791015C6}"/>
              </a:ext>
            </a:extLst>
          </p:cNvPr>
          <p:cNvPicPr>
            <a:picLocks noChangeAspect="1"/>
          </p:cNvPicPr>
          <p:nvPr/>
        </p:nvPicPr>
        <p:blipFill>
          <a:blip r:embed="rId2"/>
          <a:stretch>
            <a:fillRect/>
          </a:stretch>
        </p:blipFill>
        <p:spPr>
          <a:xfrm>
            <a:off x="762000" y="666750"/>
            <a:ext cx="7620000" cy="3810000"/>
          </a:xfrm>
          <a:prstGeom prst="rect">
            <a:avLst/>
          </a:prstGeom>
        </p:spPr>
      </p:pic>
    </p:spTree>
    <p:extLst>
      <p:ext uri="{BB962C8B-B14F-4D97-AF65-F5344CB8AC3E}">
        <p14:creationId xmlns:p14="http://schemas.microsoft.com/office/powerpoint/2010/main" val="413658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smtClean="0"/>
              <a:t>Understanding Tier and Layer</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7034326" cy="1795762"/>
          </a:xfrm>
        </p:spPr>
        <p:txBody>
          <a:bodyPr/>
          <a:lstStyle/>
          <a:p>
            <a:pPr algn="just"/>
            <a:r>
              <a:rPr lang="en-US" dirty="0" smtClean="0"/>
              <a:t> 1. </a:t>
            </a:r>
            <a:r>
              <a:rPr lang="en-US" b="1" dirty="0" smtClean="0"/>
              <a:t>Presentation Layer:</a:t>
            </a:r>
            <a:r>
              <a:rPr lang="en-US" dirty="0" smtClean="0"/>
              <a:t> Desktop UI, Web Page or Mobile App</a:t>
            </a:r>
          </a:p>
          <a:p>
            <a:pPr algn="just"/>
            <a:r>
              <a:rPr lang="en-US" dirty="0" smtClean="0"/>
              <a:t> 2. </a:t>
            </a:r>
            <a:r>
              <a:rPr lang="en-US" b="1" dirty="0" smtClean="0"/>
              <a:t>Applic</a:t>
            </a:r>
            <a:r>
              <a:rPr lang="en-US" b="1" dirty="0" smtClean="0"/>
              <a:t>ation Layer: </a:t>
            </a:r>
            <a:r>
              <a:rPr lang="en-US" dirty="0" smtClean="0"/>
              <a:t>Business Logic and Data Validations. Also Middle Layer</a:t>
            </a:r>
          </a:p>
          <a:p>
            <a:r>
              <a:rPr lang="en-US" dirty="0"/>
              <a:t> </a:t>
            </a:r>
            <a:r>
              <a:rPr lang="en-US" dirty="0" smtClean="0"/>
              <a:t>3. </a:t>
            </a:r>
            <a:r>
              <a:rPr lang="en-US" b="1" dirty="0" smtClean="0"/>
              <a:t>Data Layer:</a:t>
            </a:r>
            <a:r>
              <a:rPr lang="en-US" dirty="0" smtClean="0"/>
              <a:t> External data source like </a:t>
            </a:r>
            <a:r>
              <a:rPr lang="en-US" dirty="0" err="1" smtClean="0"/>
              <a:t>SqlServer</a:t>
            </a:r>
            <a:r>
              <a:rPr lang="en-US" dirty="0" smtClean="0"/>
              <a:t>, Oracle</a:t>
            </a:r>
          </a:p>
          <a:p>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2</a:t>
            </a:fld>
            <a:endParaRPr lang="en"/>
          </a:p>
        </p:txBody>
      </p:sp>
      <p:grpSp>
        <p:nvGrpSpPr>
          <p:cNvPr id="10" name="Group 9"/>
          <p:cNvGrpSpPr/>
          <p:nvPr/>
        </p:nvGrpSpPr>
        <p:grpSpPr>
          <a:xfrm>
            <a:off x="1556794" y="3494108"/>
            <a:ext cx="4969397" cy="922358"/>
            <a:chOff x="1556794" y="3494108"/>
            <a:chExt cx="4969397" cy="922358"/>
          </a:xfrm>
        </p:grpSpPr>
        <p:sp>
          <p:nvSpPr>
            <p:cNvPr id="4" name="Rectangle 3"/>
            <p:cNvSpPr/>
            <p:nvPr/>
          </p:nvSpPr>
          <p:spPr>
            <a:xfrm>
              <a:off x="1556794" y="3502066"/>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a:t>
              </a:r>
            </a:p>
            <a:p>
              <a:pPr algn="ctr"/>
              <a:r>
                <a:rPr lang="en-US" dirty="0" smtClean="0"/>
                <a:t>Layer</a:t>
              </a:r>
              <a:endParaRPr lang="en-US" dirty="0"/>
            </a:p>
          </p:txBody>
        </p:sp>
        <p:sp>
          <p:nvSpPr>
            <p:cNvPr id="6" name="Rectangle 5"/>
            <p:cNvSpPr/>
            <p:nvPr/>
          </p:nvSpPr>
          <p:spPr>
            <a:xfrm>
              <a:off x="3385594" y="3494108"/>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a:t>
              </a:r>
            </a:p>
            <a:p>
              <a:pPr algn="ctr"/>
              <a:r>
                <a:rPr lang="en-US" dirty="0" smtClean="0"/>
                <a:t>Layer</a:t>
              </a:r>
              <a:endParaRPr lang="en-US" dirty="0"/>
            </a:p>
          </p:txBody>
        </p:sp>
        <p:sp>
          <p:nvSpPr>
            <p:cNvPr id="7" name="Rectangle 6"/>
            <p:cNvSpPr/>
            <p:nvPr/>
          </p:nvSpPr>
          <p:spPr>
            <a:xfrm>
              <a:off x="5230791" y="3502066"/>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r>
                <a:rPr lang="en-US" dirty="0" smtClean="0"/>
                <a:t>Layer</a:t>
              </a:r>
              <a:endParaRPr lang="en-US" dirty="0"/>
            </a:p>
          </p:txBody>
        </p:sp>
        <p:sp>
          <p:nvSpPr>
            <p:cNvPr id="8" name="Left-Right Arrow 7"/>
            <p:cNvSpPr/>
            <p:nvPr/>
          </p:nvSpPr>
          <p:spPr>
            <a:xfrm>
              <a:off x="2852194" y="3821815"/>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Right Arrow 8"/>
            <p:cNvSpPr/>
            <p:nvPr/>
          </p:nvSpPr>
          <p:spPr>
            <a:xfrm>
              <a:off x="4697391" y="3819646"/>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2127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endParaRPr lang="en" dirty="0"/>
          </a:p>
        </p:txBody>
      </p:sp>
      <p:sp>
        <p:nvSpPr>
          <p:cNvPr id="237" name="Shape 237"/>
          <p:cNvSpPr txBox="1">
            <a:spLocks noGrp="1"/>
          </p:cNvSpPr>
          <p:nvPr>
            <p:ph type="body" idx="1"/>
          </p:nvPr>
        </p:nvSpPr>
        <p:spPr>
          <a:xfrm>
            <a:off x="814274" y="1327350"/>
            <a:ext cx="7262925" cy="3682800"/>
          </a:xfrm>
          <a:prstGeom prst="rect">
            <a:avLst/>
          </a:prstGeom>
        </p:spPr>
        <p:txBody>
          <a:bodyPr wrap="square" lIns="91425" tIns="91425" rIns="91425" bIns="91425" anchor="ctr" anchorCtr="0">
            <a:noAutofit/>
          </a:bodyPr>
          <a:lstStyle/>
          <a:p>
            <a:pPr marL="76200">
              <a:buNone/>
            </a:pPr>
            <a:r>
              <a:rPr lang="en-US" b="1" dirty="0"/>
              <a:t>SASS syntax </a:t>
            </a:r>
          </a:p>
          <a:p>
            <a:pPr marL="76200">
              <a:buNone/>
            </a:pPr>
            <a:r>
              <a:rPr lang="en-US" b="1" dirty="0"/>
              <a:t>	(Syntactically Awesome </a:t>
            </a:r>
            <a:r>
              <a:rPr lang="en-US" b="1" dirty="0" err="1"/>
              <a:t>StyleSheets</a:t>
            </a:r>
            <a:r>
              <a:rPr lang="en-US" b="1" dirty="0"/>
              <a:t>)</a:t>
            </a:r>
          </a:p>
          <a:p>
            <a:pPr marL="76200">
              <a:buNone/>
            </a:pPr>
            <a:r>
              <a:rPr lang="en-US" b="1" dirty="0"/>
              <a:t>SCSS syntax </a:t>
            </a:r>
          </a:p>
          <a:p>
            <a:pPr marL="76200">
              <a:buNone/>
            </a:pPr>
            <a:r>
              <a:rPr lang="en-US" b="1" dirty="0"/>
              <a:t>	(Sassy CSS)</a:t>
            </a:r>
          </a:p>
          <a:p>
            <a:pPr marL="76200">
              <a:buNone/>
            </a:pPr>
            <a:endParaRPr lang="en-US" b="1" dirty="0"/>
          </a:p>
          <a:p>
            <a:pPr marL="76200" lvl="0">
              <a:buNone/>
            </a:pPr>
            <a:endParaRPr lang="vi-VN" b="1" dirty="0"/>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6A6FB8-B86F-4FDF-B727-AE7649ECC9D6}"/>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23D8619C-16AA-490E-901D-55CC9D44FD1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7C92F25C-D230-4951-88B9-B54A467C8470}"/>
              </a:ext>
            </a:extLst>
          </p:cNvPr>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pic>
        <p:nvPicPr>
          <p:cNvPr id="6" name="Picture 5">
            <a:extLst>
              <a:ext uri="{FF2B5EF4-FFF2-40B4-BE49-F238E27FC236}">
                <a16:creationId xmlns="" xmlns:a16="http://schemas.microsoft.com/office/drawing/2014/main" id="{39987987-1E81-49AF-8403-E381A048B3F2}"/>
              </a:ext>
            </a:extLst>
          </p:cNvPr>
          <p:cNvPicPr>
            <a:picLocks noChangeAspect="1"/>
          </p:cNvPicPr>
          <p:nvPr/>
        </p:nvPicPr>
        <p:blipFill>
          <a:blip r:embed="rId2"/>
          <a:stretch>
            <a:fillRect/>
          </a:stretch>
        </p:blipFill>
        <p:spPr>
          <a:xfrm>
            <a:off x="680174" y="0"/>
            <a:ext cx="7320825" cy="4972050"/>
          </a:xfrm>
          <a:prstGeom prst="rect">
            <a:avLst/>
          </a:prstGeom>
        </p:spPr>
      </p:pic>
    </p:spTree>
    <p:extLst>
      <p:ext uri="{BB962C8B-B14F-4D97-AF65-F5344CB8AC3E}">
        <p14:creationId xmlns:p14="http://schemas.microsoft.com/office/powerpoint/2010/main" val="239788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1A9F4-4168-4714-B295-5241A26D0749}"/>
              </a:ext>
            </a:extLst>
          </p:cNvPr>
          <p:cNvSpPr>
            <a:spLocks noGrp="1"/>
          </p:cNvSpPr>
          <p:nvPr>
            <p:ph type="title"/>
          </p:nvPr>
        </p:nvSpPr>
        <p:spPr/>
        <p:txBody>
          <a:bodyPr/>
          <a:lstStyle/>
          <a:p>
            <a:endParaRPr lang="en-US"/>
          </a:p>
        </p:txBody>
      </p:sp>
      <p:pic>
        <p:nvPicPr>
          <p:cNvPr id="5" name="Picture 4">
            <a:extLst>
              <a:ext uri="{FF2B5EF4-FFF2-40B4-BE49-F238E27FC236}">
                <a16:creationId xmlns="" xmlns:a16="http://schemas.microsoft.com/office/drawing/2014/main" id="{00156342-D83B-493D-AAFB-09A793D01924}"/>
              </a:ext>
            </a:extLst>
          </p:cNvPr>
          <p:cNvPicPr>
            <a:picLocks noChangeAspect="1"/>
          </p:cNvPicPr>
          <p:nvPr/>
        </p:nvPicPr>
        <p:blipFill>
          <a:blip r:embed="rId2"/>
          <a:stretch>
            <a:fillRect/>
          </a:stretch>
        </p:blipFill>
        <p:spPr>
          <a:xfrm>
            <a:off x="-196891" y="514350"/>
            <a:ext cx="9340891" cy="3852862"/>
          </a:xfrm>
          <a:prstGeom prst="rect">
            <a:avLst/>
          </a:prstGeom>
        </p:spPr>
      </p:pic>
      <p:sp>
        <p:nvSpPr>
          <p:cNvPr id="4" name="Slide Number Placeholder 3">
            <a:extLst>
              <a:ext uri="{FF2B5EF4-FFF2-40B4-BE49-F238E27FC236}">
                <a16:creationId xmlns="" xmlns:a16="http://schemas.microsoft.com/office/drawing/2014/main" id="{B4F5CE6B-6923-4934-B4C3-2EE25B3CDAA3}"/>
              </a:ext>
            </a:extLst>
          </p:cNvPr>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Tree>
    <p:extLst>
      <p:ext uri="{BB962C8B-B14F-4D97-AF65-F5344CB8AC3E}">
        <p14:creationId xmlns:p14="http://schemas.microsoft.com/office/powerpoint/2010/main" val="96519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23</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a:solidFill>
                  <a:srgbClr val="FF9800"/>
                </a:solidFill>
              </a:rPr>
              <a:t>THANKS!</a:t>
            </a: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Types of Layers</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7034326" cy="2724300"/>
          </a:xfrm>
        </p:spPr>
        <p:txBody>
          <a:bodyPr/>
          <a:lstStyle/>
          <a:p>
            <a:r>
              <a:rPr lang="en-US" dirty="0" smtClean="0"/>
              <a:t> </a:t>
            </a:r>
            <a:r>
              <a:rPr lang="vi-VN" dirty="0" smtClean="0"/>
              <a:t>Ti</a:t>
            </a:r>
            <a:r>
              <a:rPr lang="en-US" dirty="0" err="1" smtClean="0"/>
              <a:t>er</a:t>
            </a:r>
            <a:r>
              <a:rPr lang="en-US" dirty="0" smtClean="0"/>
              <a:t> usually means the physical deployment computer</a:t>
            </a:r>
            <a:endParaRPr lang="vi-VN" dirty="0"/>
          </a:p>
          <a:p>
            <a:pPr algn="just"/>
            <a:r>
              <a:rPr lang="en-US" dirty="0" smtClean="0"/>
              <a:t> Layer usually means logic software component or Logical separation of code which may or may not rung in the same process or same machine.</a:t>
            </a:r>
            <a:endParaRPr lang="vi-VN" dirty="0"/>
          </a:p>
          <a:p>
            <a:r>
              <a:rPr lang="en-US" dirty="0" smtClean="0"/>
              <a:t> Tier are places where Layers are deployed and executed.</a:t>
            </a:r>
            <a:endParaRPr lang="vi-VN" dirty="0"/>
          </a:p>
          <a:p>
            <a:pPr algn="just"/>
            <a:r>
              <a:rPr lang="en-US" dirty="0" smtClean="0"/>
              <a:t> Layer and tier may or may not exactly match each other. Each layer may run in an individual tier. However, multiple layers may also be able to run in one tier.</a:t>
            </a:r>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3818209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Types of </a:t>
            </a:r>
            <a:r>
              <a:rPr lang="en-US" dirty="0" smtClean="0"/>
              <a:t>Tiers</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algn="just"/>
            <a:r>
              <a:rPr lang="en-US" dirty="0" smtClean="0"/>
              <a:t> </a:t>
            </a:r>
            <a:r>
              <a:rPr lang="en-US" b="1" dirty="0" smtClean="0"/>
              <a:t>1-</a:t>
            </a:r>
            <a:r>
              <a:rPr lang="vi-VN" b="1" dirty="0" smtClean="0"/>
              <a:t>Ti</a:t>
            </a:r>
            <a:r>
              <a:rPr lang="en-US" b="1" dirty="0" err="1" smtClean="0"/>
              <a:t>e</a:t>
            </a:r>
            <a:r>
              <a:rPr lang="en-US" dirty="0" err="1" smtClean="0"/>
              <a:t>r</a:t>
            </a:r>
            <a:r>
              <a:rPr lang="en-US" dirty="0" smtClean="0"/>
              <a:t>: All the 3 layers are in same process running in one machine. </a:t>
            </a:r>
            <a:r>
              <a:rPr lang="en-US" dirty="0" err="1" smtClean="0"/>
              <a:t>Embeded</a:t>
            </a:r>
            <a:r>
              <a:rPr lang="en-US" dirty="0" smtClean="0"/>
              <a:t> database, dbase </a:t>
            </a:r>
            <a:r>
              <a:rPr lang="en-US" dirty="0" err="1" smtClean="0"/>
              <a:t>etc</a:t>
            </a:r>
            <a:r>
              <a:rPr lang="en-US" dirty="0" smtClean="0"/>
              <a:t> are supposed to be used.</a:t>
            </a:r>
            <a:endParaRPr lang="vi-VN" dirty="0"/>
          </a:p>
          <a:p>
            <a:pPr algn="just"/>
            <a:r>
              <a:rPr lang="en-US" dirty="0" smtClean="0"/>
              <a:t> </a:t>
            </a:r>
            <a:r>
              <a:rPr lang="en-US" b="1" dirty="0" smtClean="0"/>
              <a:t>2 Tier</a:t>
            </a:r>
            <a:r>
              <a:rPr lang="en-US" dirty="0" smtClean="0"/>
              <a:t>: Either presentation layer and application layer will run in one computer or application layer and data layer can only run in one computer.</a:t>
            </a:r>
            <a:endParaRPr lang="vi-VN" dirty="0"/>
          </a:p>
          <a:p>
            <a:pPr algn="just"/>
            <a:r>
              <a:rPr lang="en-US" dirty="0" smtClean="0"/>
              <a:t> </a:t>
            </a:r>
            <a:r>
              <a:rPr lang="en-US" b="1" dirty="0" smtClean="0"/>
              <a:t>3 Tier</a:t>
            </a:r>
            <a:r>
              <a:rPr lang="en-US" dirty="0" smtClean="0"/>
              <a:t>: It’s the simplest case of N-Tier architecture. All three layers will run in three separate computers.</a:t>
            </a:r>
            <a:endParaRPr lang="vi-VN" dirty="0"/>
          </a:p>
          <a:p>
            <a:pPr algn="just"/>
            <a:r>
              <a:rPr lang="en-US" dirty="0" smtClean="0"/>
              <a:t> </a:t>
            </a:r>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spTree>
    <p:extLst>
      <p:ext uri="{BB962C8B-B14F-4D97-AF65-F5344CB8AC3E}">
        <p14:creationId xmlns:p14="http://schemas.microsoft.com/office/powerpoint/2010/main" val="722712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Types of </a:t>
            </a:r>
            <a:r>
              <a:rPr lang="en-US" dirty="0" smtClean="0"/>
              <a:t>Tiers</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algn="just"/>
            <a:r>
              <a:rPr lang="en-US" dirty="0" smtClean="0"/>
              <a:t> </a:t>
            </a:r>
            <a:r>
              <a:rPr lang="en-US" b="1" dirty="0"/>
              <a:t>N-Tier</a:t>
            </a:r>
            <a:r>
              <a:rPr lang="en-US" dirty="0"/>
              <a:t>: 3 or more tiers architecture. Some layer in 3-tier architecture can be broken into many layers </a:t>
            </a:r>
            <a:r>
              <a:rPr lang="en-US" dirty="0" err="1"/>
              <a:t>eg</a:t>
            </a:r>
            <a:r>
              <a:rPr lang="en-US" dirty="0"/>
              <a:t>:</a:t>
            </a:r>
          </a:p>
          <a:p>
            <a:pPr algn="just"/>
            <a:r>
              <a:rPr lang="en-US" dirty="0"/>
              <a:t>Application Layer = Business Layer + </a:t>
            </a:r>
            <a:r>
              <a:rPr lang="en-US" dirty="0" err="1"/>
              <a:t>Persistance</a:t>
            </a:r>
            <a:r>
              <a:rPr lang="en-US" dirty="0"/>
              <a:t> Layer. This is ideal implementation for Web Based application.</a:t>
            </a:r>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grpSp>
        <p:nvGrpSpPr>
          <p:cNvPr id="4" name="Group 3"/>
          <p:cNvGrpSpPr/>
          <p:nvPr/>
        </p:nvGrpSpPr>
        <p:grpSpPr>
          <a:xfrm>
            <a:off x="381001" y="3350509"/>
            <a:ext cx="8381999" cy="922358"/>
            <a:chOff x="381001" y="3350509"/>
            <a:chExt cx="8381999" cy="922358"/>
          </a:xfrm>
        </p:grpSpPr>
        <p:grpSp>
          <p:nvGrpSpPr>
            <p:cNvPr id="6" name="Group 5"/>
            <p:cNvGrpSpPr/>
            <p:nvPr/>
          </p:nvGrpSpPr>
          <p:grpSpPr>
            <a:xfrm>
              <a:off x="381001" y="3350509"/>
              <a:ext cx="7086600" cy="922358"/>
              <a:chOff x="1556794" y="3494108"/>
              <a:chExt cx="7351423" cy="922358"/>
            </a:xfrm>
          </p:grpSpPr>
          <p:sp>
            <p:nvSpPr>
              <p:cNvPr id="7" name="Rectangle 6"/>
              <p:cNvSpPr/>
              <p:nvPr/>
            </p:nvSpPr>
            <p:spPr>
              <a:xfrm>
                <a:off x="1556794" y="3502066"/>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p>
              <a:p>
                <a:pPr algn="ctr"/>
                <a:r>
                  <a:rPr lang="en-US" dirty="0" smtClean="0"/>
                  <a:t>Layer</a:t>
                </a:r>
                <a:endParaRPr lang="en-US" dirty="0"/>
              </a:p>
            </p:txBody>
          </p:sp>
          <p:sp>
            <p:nvSpPr>
              <p:cNvPr id="8" name="Rectangle 7"/>
              <p:cNvSpPr/>
              <p:nvPr/>
            </p:nvSpPr>
            <p:spPr>
              <a:xfrm>
                <a:off x="3385594" y="3494108"/>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p>
              <a:p>
                <a:pPr algn="ctr"/>
                <a:r>
                  <a:rPr lang="en-US" dirty="0" smtClean="0"/>
                  <a:t>Presenter</a:t>
                </a:r>
              </a:p>
              <a:p>
                <a:pPr algn="ctr"/>
                <a:r>
                  <a:rPr lang="en-US" dirty="0" smtClean="0"/>
                  <a:t>Layer</a:t>
                </a:r>
                <a:endParaRPr lang="en-US" dirty="0"/>
              </a:p>
            </p:txBody>
          </p:sp>
          <p:sp>
            <p:nvSpPr>
              <p:cNvPr id="9" name="Rectangle 8"/>
              <p:cNvSpPr/>
              <p:nvPr/>
            </p:nvSpPr>
            <p:spPr>
              <a:xfrm>
                <a:off x="5230791" y="3502066"/>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Layer</a:t>
                </a:r>
                <a:endParaRPr lang="en-US" dirty="0"/>
              </a:p>
            </p:txBody>
          </p:sp>
          <p:sp>
            <p:nvSpPr>
              <p:cNvPr id="10" name="Left-Right Arrow 9"/>
              <p:cNvSpPr/>
              <p:nvPr/>
            </p:nvSpPr>
            <p:spPr>
              <a:xfrm>
                <a:off x="2852194" y="3821815"/>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4697391" y="3819646"/>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6526191" y="3844966"/>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8522986" y="3844966"/>
                <a:ext cx="385231"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5685569" y="3350509"/>
              <a:ext cx="14106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Persistence</a:t>
              </a:r>
            </a:p>
            <a:p>
              <a:pPr algn="ctr"/>
              <a:r>
                <a:rPr lang="en-US" dirty="0" smtClean="0"/>
                <a:t>Layer</a:t>
              </a:r>
              <a:endParaRPr lang="en-US" dirty="0"/>
            </a:p>
          </p:txBody>
        </p:sp>
        <p:sp>
          <p:nvSpPr>
            <p:cNvPr id="18" name="Rectangle 17"/>
            <p:cNvSpPr/>
            <p:nvPr/>
          </p:nvSpPr>
          <p:spPr>
            <a:xfrm>
              <a:off x="7467600" y="3358467"/>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p>
            <a:p>
              <a:pPr algn="ctr"/>
              <a:r>
                <a:rPr lang="en-US" dirty="0" smtClean="0"/>
                <a:t>Layer</a:t>
              </a:r>
              <a:endParaRPr lang="en-US" dirty="0"/>
            </a:p>
          </p:txBody>
        </p:sp>
      </p:grpSp>
    </p:spTree>
    <p:extLst>
      <p:ext uri="{BB962C8B-B14F-4D97-AF65-F5344CB8AC3E}">
        <p14:creationId xmlns:p14="http://schemas.microsoft.com/office/powerpoint/2010/main" val="275862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a:t>Types of </a:t>
            </a:r>
            <a:r>
              <a:rPr lang="en-US" dirty="0" smtClean="0"/>
              <a:t>Tiers</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algn="just"/>
            <a:r>
              <a:rPr lang="en-US" dirty="0" smtClean="0"/>
              <a:t> </a:t>
            </a:r>
            <a:r>
              <a:rPr lang="en-US" b="1" dirty="0"/>
              <a:t>N-Tier</a:t>
            </a:r>
            <a:r>
              <a:rPr lang="en-US" dirty="0"/>
              <a:t>: 3 or more tiers architecture. Some layer in 3-tier architecture can be broken into many layers </a:t>
            </a:r>
            <a:r>
              <a:rPr lang="en-US" dirty="0" err="1"/>
              <a:t>eg</a:t>
            </a:r>
            <a:r>
              <a:rPr lang="en-US" dirty="0"/>
              <a:t>:</a:t>
            </a:r>
          </a:p>
          <a:p>
            <a:pPr algn="just"/>
            <a:r>
              <a:rPr lang="en-US" dirty="0"/>
              <a:t>Application Layer = Business Layer + </a:t>
            </a:r>
            <a:r>
              <a:rPr lang="en-US" dirty="0" err="1"/>
              <a:t>Persistance</a:t>
            </a:r>
            <a:r>
              <a:rPr lang="en-US" dirty="0"/>
              <a:t> Layer. This is ideal implementation for Web Based application.</a:t>
            </a:r>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grpSp>
        <p:nvGrpSpPr>
          <p:cNvPr id="4" name="Group 3"/>
          <p:cNvGrpSpPr/>
          <p:nvPr/>
        </p:nvGrpSpPr>
        <p:grpSpPr>
          <a:xfrm>
            <a:off x="381001" y="3350509"/>
            <a:ext cx="8381999" cy="922358"/>
            <a:chOff x="381001" y="3350509"/>
            <a:chExt cx="8381999" cy="922358"/>
          </a:xfrm>
        </p:grpSpPr>
        <p:grpSp>
          <p:nvGrpSpPr>
            <p:cNvPr id="6" name="Group 5"/>
            <p:cNvGrpSpPr/>
            <p:nvPr/>
          </p:nvGrpSpPr>
          <p:grpSpPr>
            <a:xfrm>
              <a:off x="381001" y="3350509"/>
              <a:ext cx="7086600" cy="922358"/>
              <a:chOff x="1556794" y="3494108"/>
              <a:chExt cx="7351423" cy="922358"/>
            </a:xfrm>
          </p:grpSpPr>
          <p:sp>
            <p:nvSpPr>
              <p:cNvPr id="7" name="Rectangle 6"/>
              <p:cNvSpPr/>
              <p:nvPr/>
            </p:nvSpPr>
            <p:spPr>
              <a:xfrm>
                <a:off x="1556794" y="3502066"/>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p>
              <a:p>
                <a:pPr algn="ctr"/>
                <a:r>
                  <a:rPr lang="en-US" dirty="0" smtClean="0"/>
                  <a:t>Layer</a:t>
                </a:r>
                <a:endParaRPr lang="en-US" dirty="0"/>
              </a:p>
            </p:txBody>
          </p:sp>
          <p:sp>
            <p:nvSpPr>
              <p:cNvPr id="8" name="Rectangle 7"/>
              <p:cNvSpPr/>
              <p:nvPr/>
            </p:nvSpPr>
            <p:spPr>
              <a:xfrm>
                <a:off x="3385594" y="3494108"/>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p>
              <a:p>
                <a:pPr algn="ctr"/>
                <a:r>
                  <a:rPr lang="en-US" dirty="0" smtClean="0"/>
                  <a:t>Presenter</a:t>
                </a:r>
              </a:p>
              <a:p>
                <a:pPr algn="ctr"/>
                <a:r>
                  <a:rPr lang="en-US" dirty="0" smtClean="0"/>
                  <a:t>Layer</a:t>
                </a:r>
                <a:endParaRPr lang="en-US" dirty="0"/>
              </a:p>
            </p:txBody>
          </p:sp>
          <p:sp>
            <p:nvSpPr>
              <p:cNvPr id="9" name="Rectangle 8"/>
              <p:cNvSpPr/>
              <p:nvPr/>
            </p:nvSpPr>
            <p:spPr>
              <a:xfrm>
                <a:off x="5230791" y="3502066"/>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Layer</a:t>
                </a:r>
                <a:endParaRPr lang="en-US" dirty="0"/>
              </a:p>
            </p:txBody>
          </p:sp>
          <p:sp>
            <p:nvSpPr>
              <p:cNvPr id="10" name="Left-Right Arrow 9"/>
              <p:cNvSpPr/>
              <p:nvPr/>
            </p:nvSpPr>
            <p:spPr>
              <a:xfrm>
                <a:off x="2852194" y="3821815"/>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4697391" y="3819646"/>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6526191" y="3844966"/>
                <a:ext cx="5334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8522986" y="3844966"/>
                <a:ext cx="385231"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p:nvPr/>
          </p:nvSpPr>
          <p:spPr>
            <a:xfrm>
              <a:off x="5685569" y="3350509"/>
              <a:ext cx="14106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Persistence</a:t>
              </a:r>
            </a:p>
            <a:p>
              <a:pPr algn="ctr"/>
              <a:r>
                <a:rPr lang="en-US" dirty="0" smtClean="0"/>
                <a:t>Layer</a:t>
              </a:r>
              <a:endParaRPr lang="en-US" dirty="0"/>
            </a:p>
          </p:txBody>
        </p:sp>
        <p:sp>
          <p:nvSpPr>
            <p:cNvPr id="18" name="Rectangle 17"/>
            <p:cNvSpPr/>
            <p:nvPr/>
          </p:nvSpPr>
          <p:spPr>
            <a:xfrm>
              <a:off x="7467600" y="3358467"/>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p>
            <a:p>
              <a:pPr algn="ctr"/>
              <a:r>
                <a:rPr lang="en-US" dirty="0" smtClean="0"/>
                <a:t>Layer</a:t>
              </a:r>
              <a:endParaRPr lang="en-US" dirty="0"/>
            </a:p>
          </p:txBody>
        </p:sp>
      </p:grpSp>
    </p:spTree>
    <p:extLst>
      <p:ext uri="{BB962C8B-B14F-4D97-AF65-F5344CB8AC3E}">
        <p14:creationId xmlns:p14="http://schemas.microsoft.com/office/powerpoint/2010/main" val="3803514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smtClean="0"/>
              <a:t>Overview of Each Layer:</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algn="just"/>
            <a:r>
              <a:rPr lang="en-US" dirty="0" smtClean="0"/>
              <a:t> </a:t>
            </a:r>
            <a:r>
              <a:rPr lang="en-US" b="1" i="1" dirty="0" smtClean="0"/>
              <a:t>Client layer</a:t>
            </a:r>
            <a:r>
              <a:rPr lang="en-US" b="1" i="1" dirty="0" smtClean="0"/>
              <a:t>:</a:t>
            </a:r>
            <a:r>
              <a:rPr lang="en-US" dirty="0" smtClean="0"/>
              <a:t> this layer is involve with users directly. There may be several different types of clients coexisting, such as WPF, Windows form, HTML web page, Mobile App etc. </a:t>
            </a:r>
            <a:endParaRPr lang="en-US" dirty="0"/>
          </a:p>
          <a:p>
            <a:pPr algn="just"/>
            <a:r>
              <a:rPr lang="en-US" dirty="0" smtClean="0"/>
              <a:t> </a:t>
            </a:r>
            <a:r>
              <a:rPr lang="en-US" b="1" i="1" dirty="0" smtClean="0"/>
              <a:t>Client presenter layer:</a:t>
            </a:r>
            <a:r>
              <a:rPr lang="en-US" dirty="0" smtClean="0"/>
              <a:t> contains the presentation logic need by clients, such ass ASP.NET in IIS web server.</a:t>
            </a:r>
          </a:p>
          <a:p>
            <a:pPr algn="just"/>
            <a:r>
              <a:rPr lang="en-US" dirty="0" smtClean="0"/>
              <a:t> </a:t>
            </a:r>
            <a:r>
              <a:rPr lang="en-US" b="1" i="1" dirty="0" smtClean="0"/>
              <a:t>Business Layer:</a:t>
            </a:r>
            <a:r>
              <a:rPr lang="en-US" dirty="0" smtClean="0"/>
              <a:t> handles and encapsulates all of business domains and logics; also call domain layer. Can be implemented is using WCF.</a:t>
            </a:r>
          </a:p>
          <a:p>
            <a:pPr algn="just"/>
            <a:r>
              <a:rPr lang="en-US" b="1" i="1" dirty="0" smtClean="0"/>
              <a:t> </a:t>
            </a:r>
            <a:endParaRPr lang="en-US" dirty="0" smtClean="0"/>
          </a:p>
          <a:p>
            <a:pPr algn="just"/>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Tree>
    <p:extLst>
      <p:ext uri="{BB962C8B-B14F-4D97-AF65-F5344CB8AC3E}">
        <p14:creationId xmlns:p14="http://schemas.microsoft.com/office/powerpoint/2010/main" val="413493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smtClean="0"/>
              <a:t>Overview of Each Layer:</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algn="just"/>
            <a:r>
              <a:rPr lang="en-US" b="1" i="1" dirty="0"/>
              <a:t>Persistence layer or DAL</a:t>
            </a:r>
            <a:r>
              <a:rPr lang="en-US" dirty="0"/>
              <a:t>: handles the read/write ò the business </a:t>
            </a:r>
            <a:r>
              <a:rPr lang="en-US" dirty="0" err="1"/>
              <a:t>dât</a:t>
            </a:r>
            <a:r>
              <a:rPr lang="en-US" dirty="0"/>
              <a:t> to the data layer.</a:t>
            </a:r>
          </a:p>
          <a:p>
            <a:pPr algn="just"/>
            <a:r>
              <a:rPr lang="en-US" b="1" i="1" dirty="0"/>
              <a:t> Data layer: </a:t>
            </a:r>
            <a:r>
              <a:rPr lang="en-US" dirty="0"/>
              <a:t>the </a:t>
            </a:r>
            <a:r>
              <a:rPr lang="en-US" dirty="0" smtClean="0"/>
              <a:t>external </a:t>
            </a:r>
            <a:r>
              <a:rPr lang="en-US" dirty="0"/>
              <a:t>data source, such as a SQL Server or Oracle</a:t>
            </a:r>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Tree>
    <p:extLst>
      <p:ext uri="{BB962C8B-B14F-4D97-AF65-F5344CB8AC3E}">
        <p14:creationId xmlns:p14="http://schemas.microsoft.com/office/powerpoint/2010/main" val="547896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C65E14-305F-4095-8D5C-F10F56B67D05}"/>
              </a:ext>
            </a:extLst>
          </p:cNvPr>
          <p:cNvSpPr>
            <a:spLocks noGrp="1"/>
          </p:cNvSpPr>
          <p:nvPr>
            <p:ph type="title"/>
          </p:nvPr>
        </p:nvSpPr>
        <p:spPr/>
        <p:txBody>
          <a:bodyPr/>
          <a:lstStyle/>
          <a:p>
            <a:r>
              <a:rPr lang="en-US" dirty="0" smtClean="0"/>
              <a:t>Advantage of N-Tier architecture</a:t>
            </a:r>
            <a:endParaRPr lang="en-US" dirty="0"/>
          </a:p>
        </p:txBody>
      </p:sp>
      <p:sp>
        <p:nvSpPr>
          <p:cNvPr id="3" name="Text Placeholder 2">
            <a:extLst>
              <a:ext uri="{FF2B5EF4-FFF2-40B4-BE49-F238E27FC236}">
                <a16:creationId xmlns="" xmlns:a16="http://schemas.microsoft.com/office/drawing/2014/main" id="{7A20E822-6F1F-4EB9-9E50-D4AD9F4F389A}"/>
              </a:ext>
            </a:extLst>
          </p:cNvPr>
          <p:cNvSpPr>
            <a:spLocks noGrp="1"/>
          </p:cNvSpPr>
          <p:nvPr>
            <p:ph type="body" idx="1"/>
          </p:nvPr>
        </p:nvSpPr>
        <p:spPr>
          <a:xfrm>
            <a:off x="814274" y="1537988"/>
            <a:ext cx="8101126" cy="2724300"/>
          </a:xfrm>
        </p:spPr>
        <p:txBody>
          <a:bodyPr/>
          <a:lstStyle/>
          <a:p>
            <a:pPr algn="just"/>
            <a:r>
              <a:rPr lang="en-US" i="1" dirty="0" smtClean="0"/>
              <a:t>Better Scalability, Finer Security Control, Better fault tolerance ability, independent tier upgrading without affecting other tiers, friendly and efficient development, friendly maintenance and better </a:t>
            </a:r>
            <a:r>
              <a:rPr lang="en-US" i="1" dirty="0" err="1" smtClean="0"/>
              <a:t>reusuability</a:t>
            </a:r>
            <a:r>
              <a:rPr lang="en-US" i="1" dirty="0" smtClean="0"/>
              <a:t>.</a:t>
            </a:r>
          </a:p>
          <a:p>
            <a:pPr algn="just">
              <a:buNone/>
            </a:pPr>
            <a:r>
              <a:rPr lang="en-US" b="1" i="1" dirty="0" smtClean="0"/>
              <a:t>We should differ the following two cases:</a:t>
            </a:r>
          </a:p>
          <a:p>
            <a:pPr marL="457200" indent="-457200" algn="just">
              <a:buAutoNum type="alphaLcPeriod"/>
            </a:pPr>
            <a:r>
              <a:rPr lang="en-US" i="1" dirty="0" smtClean="0"/>
              <a:t>All layers run in one process of a computer: 1 tier architecture.</a:t>
            </a:r>
          </a:p>
          <a:p>
            <a:pPr marL="457200" indent="-457200" algn="just">
              <a:buAutoNum type="alphaLcPeriod"/>
            </a:pPr>
            <a:r>
              <a:rPr lang="en-US" i="1" dirty="0" smtClean="0"/>
              <a:t>All layers run in difference processes of a computer = N-Tier architect but deployed in just 1 host.</a:t>
            </a:r>
            <a:endParaRPr lang="en-US" dirty="0"/>
          </a:p>
        </p:txBody>
      </p:sp>
      <p:sp>
        <p:nvSpPr>
          <p:cNvPr id="5" name="Slide Number Placeholder 4">
            <a:extLst>
              <a:ext uri="{FF2B5EF4-FFF2-40B4-BE49-F238E27FC236}">
                <a16:creationId xmlns="" xmlns:a16="http://schemas.microsoft.com/office/drawing/2014/main" id="{123C1F68-864B-457C-A95A-268267D7A10E}"/>
              </a:ext>
            </a:extLst>
          </p:cNvPr>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spTree>
    <p:extLst>
      <p:ext uri="{BB962C8B-B14F-4D97-AF65-F5344CB8AC3E}">
        <p14:creationId xmlns:p14="http://schemas.microsoft.com/office/powerpoint/2010/main" val="739838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887</Words>
  <Application>Microsoft Office PowerPoint</Application>
  <PresentationFormat>On-screen Show (16:9)</PresentationFormat>
  <Paragraphs>108</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Roboto Condensed</vt:lpstr>
      <vt:lpstr>Roboto Condensed Light</vt:lpstr>
      <vt:lpstr>Arvo</vt:lpstr>
      <vt:lpstr>Salerio template</vt:lpstr>
      <vt:lpstr>TIER AND LAYER</vt:lpstr>
      <vt:lpstr>Understanding Tier and Layer</vt:lpstr>
      <vt:lpstr>Types of Layers</vt:lpstr>
      <vt:lpstr>Types of Tiers</vt:lpstr>
      <vt:lpstr>Types of Tiers</vt:lpstr>
      <vt:lpstr>Types of Tiers</vt:lpstr>
      <vt:lpstr>Overview of Each Layer:</vt:lpstr>
      <vt:lpstr>Overview of Each Layer:</vt:lpstr>
      <vt:lpstr>Advantage of N-Tier architecture</vt:lpstr>
      <vt:lpstr>More…</vt:lpstr>
      <vt:lpstr>More…</vt:lpstr>
      <vt:lpstr>More…</vt:lpstr>
      <vt:lpstr>The above describe a very simple architecture of a 3-tier model.</vt:lpstr>
      <vt:lpstr>The above describe a very simple architecture of a 3-tier model.</vt:lpstr>
      <vt:lpstr>More…</vt:lpstr>
      <vt:lpstr>This diagram describes an actual implementation of a 3-tier model.</vt:lpstr>
      <vt:lpstr>This diagram describes an actual implementation of a 3-tier model.</vt:lpstr>
      <vt:lpstr>SASS-SCSS</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Nguyen Trong Tien</dc:creator>
  <cp:lastModifiedBy>Vitinh TT2</cp:lastModifiedBy>
  <cp:revision>423</cp:revision>
  <dcterms:modified xsi:type="dcterms:W3CDTF">2019-03-14T16:05:46Z</dcterms:modified>
</cp:coreProperties>
</file>