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5" r:id="rId4"/>
    <p:sldId id="257" r:id="rId5"/>
    <p:sldId id="260" r:id="rId6"/>
    <p:sldId id="262" r:id="rId7"/>
    <p:sldId id="258" r:id="rId8"/>
    <p:sldId id="263" r:id="rId9"/>
    <p:sldId id="261" r:id="rId10"/>
    <p:sldId id="259" r:id="rId11"/>
    <p:sldId id="277" r:id="rId12"/>
    <p:sldId id="268" r:id="rId13"/>
    <p:sldId id="269" r:id="rId14"/>
    <p:sldId id="270" r:id="rId15"/>
    <p:sldId id="285" r:id="rId16"/>
    <p:sldId id="279" r:id="rId17"/>
    <p:sldId id="290" r:id="rId18"/>
    <p:sldId id="292" r:id="rId19"/>
    <p:sldId id="286" r:id="rId20"/>
    <p:sldId id="280" r:id="rId21"/>
    <p:sldId id="287" r:id="rId22"/>
    <p:sldId id="281" r:id="rId23"/>
    <p:sldId id="288" r:id="rId24"/>
    <p:sldId id="278" r:id="rId25"/>
    <p:sldId id="271" r:id="rId26"/>
    <p:sldId id="272" r:id="rId27"/>
    <p:sldId id="289" r:id="rId28"/>
    <p:sldId id="274" r:id="rId29"/>
    <p:sldId id="282" r:id="rId30"/>
    <p:sldId id="273" r:id="rId31"/>
    <p:sldId id="276" r:id="rId32"/>
    <p:sldId id="294" r:id="rId33"/>
    <p:sldId id="297" r:id="rId34"/>
    <p:sldId id="302" r:id="rId35"/>
    <p:sldId id="303" r:id="rId36"/>
    <p:sldId id="304" r:id="rId37"/>
    <p:sldId id="305" r:id="rId38"/>
    <p:sldId id="299" r:id="rId39"/>
    <p:sldId id="301" r:id="rId40"/>
    <p:sldId id="300" r:id="rId41"/>
    <p:sldId id="296" r:id="rId42"/>
    <p:sldId id="298" r:id="rId43"/>
    <p:sldId id="265" r:id="rId44"/>
    <p:sldId id="264" r:id="rId45"/>
    <p:sldId id="266" r:id="rId46"/>
    <p:sldId id="267" r:id="rId47"/>
    <p:sldId id="283" r:id="rId48"/>
    <p:sldId id="284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22A97-F737-48B7-A0BD-D9FC92A3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ED08DC-9A0B-49A7-9CED-17C9ED7C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04974-C6C2-4EBA-B041-09B4140C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E71D3-2E82-4C1E-9F78-2BC4EFCA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90E-EB86-473F-9B6E-DEEE835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8F988-F22B-4481-9A62-25C00F5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B27553-9294-472D-8C94-3AC44BD2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9C51B-33E0-45C3-8007-C741E676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35AA1-4923-437F-BC5F-B72B8AC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7E3B5-20DA-4D5B-B458-3D7D35D9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395E39-21BE-45CB-9AB6-D3428CA75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940F1-213E-4549-BA14-70007098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56FA9-319A-4320-91E2-4F288D7C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ECF01-06F7-470F-B3BE-296A858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02956-5AD3-40B8-96BC-4AF06788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5087E-7F8E-4BBB-BDA5-DC20F90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B9F3-031F-4212-9869-7188ACED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B0A9-9DB6-41F2-80F2-ED4E15E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D0868-4089-493C-9EB2-EBD443E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401BB-2FBD-4E60-AB8A-60F729F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619FA-8D12-4BB3-B921-56A4DC3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79E57-9B02-42EB-8C7A-7E1E0E8B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3363D-1395-433E-A875-D385965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D91EA-1B0B-4652-B0B7-E6E69CE9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C03F7-B928-41E1-8310-0A61AC3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D70A-7F0B-48C2-85B8-0320992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2E85-1F43-4B43-89F6-0936C56B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A84B9-AF47-489E-8B96-9A7C996D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33592-E9CB-4136-86CA-0B08956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26CD9-E2B1-47DC-BE79-DB2A5B0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9234D1-DB15-4E25-8CEF-140D94E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F463-7EC0-4BC9-AB83-3B5E058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1ED123-737A-4C59-96C1-3DCBF9D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7D48A-4F59-41BE-A36C-D44A8706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10321-60CB-4A12-89CE-15BC4020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11B489-E814-457A-93A5-18B54316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912E51-AEF0-4CBB-B0F0-BC45783B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D0F4B2-FC86-4B44-A816-4111D0E7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3FA704-5B86-4F66-A525-D50F8B4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0B0A6-143C-443D-A211-A0EEEA3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E6EC8E-7430-4B8D-8D8C-AD51227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C0D54-DF54-4F48-98EC-2B842D5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CF5DF-1AAD-4FB8-BF29-F0E1942F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692174-899E-406C-91B3-AD1DE20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42C018-1AB8-472B-BE68-2F31AF1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F1829-0362-4CE6-8116-DA95488A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2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61400-F4B0-47F5-8EB1-509FE508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80FE0-0018-4638-94EB-2DA8FA8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C5B0AD-CB44-464D-8D90-AA65336B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55C77-8644-4641-9EA7-A17CB42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07AF4-1255-4F9F-B014-6D9F3F36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52007-9860-474F-A102-85B16BC3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E2840-0B9F-4261-B3A4-C3D3B3C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7C80C-3649-47A8-8D40-E5E0143F4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CAA4D-BFCD-4F65-B46A-B2023E3E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21ADA-75E6-4045-82CD-852E22A3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1861B-1BAC-4D94-BD4C-94942F7B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99D7EF-BC9A-49E8-946D-E3EED56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414EF1-D9EE-4FAD-B40F-EB3CDD9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F28F7-C852-4551-B7CB-8306F3E6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300BC-8400-4E45-A150-4B6F5302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54837-6508-4282-9728-0725F1F2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0714E-378E-49DF-9E6E-A62319E7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dobe.com/tw/acrobat/online/convert-pdf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uanlin/VisualAids/raw/main/MathML/MathType%20%E5%B8%B8%E7%94%A8%E5%BF%AB%E9%80%9F%E9%8D%B5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UlCbZCaK6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ynthiachuang.github.io/Basic-LaTeX-Comman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huanlin/VisualAids/blob/main/MathML/%E6%95%B8%E5%AD%B8%E6%95%99%E6%9D%90%E8%BD%89%E8%AD%AF%E7%AD%86%E8%A8%98/%E6%95%B8%E5%AD%B8%E6%95%99%E6%9D%90%E8%BD%89%E8%AD%AF%E7%AD%86%E8%A8%98.md#%E5%BE%9E-docx-%E8%BD%89%E6%8F%9B%E6%88%90-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nvda-project.org/addons/access8math.en.html" TargetMode="External"/><Relationship Id="rId2" Type="http://schemas.openxmlformats.org/officeDocument/2006/relationships/hyperlink" Target="https://www.nvaccess.org/downloa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raw/main/Seminar/%E8%A6%96%E9%9A%9C%E8%BC%94%E5%8A%A9%E6%95%99%E6%9D%90%E8%BD%89%E6%AA%94%E7%A0%94%E8%A8%8E%E6%9C%83/%E7%AF%84%E4%BE%8B/ex2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s-blecher/LaTeX-OCR" TargetMode="External"/><Relationship Id="rId2" Type="http://schemas.openxmlformats.org/officeDocument/2006/relationships/hyperlink" Target="https://github.com/blaisewang/img2latex-mathp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omJpz_bGw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tto-cp.sourceforge.io/" TargetMode="External"/><Relationship Id="rId2" Type="http://schemas.openxmlformats.org/officeDocument/2006/relationships/hyperlink" Target="https://priori.moe.gov.tw/download/textbook/math/grade8/book3/math-8-3-10-4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7v7YKvUUXm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kh.edu.tw/19061/fpage/view/1" TargetMode="External"/><Relationship Id="rId2" Type="http://schemas.openxmlformats.org/officeDocument/2006/relationships/hyperlink" Target="https://bit.ly/MathBookR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GhXebKfQlo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tree/main/Seminar" TargetMode="External"/><Relationship Id="rId2" Type="http://schemas.openxmlformats.org/officeDocument/2006/relationships/hyperlink" Target="https://bit.ly/Trans4VisualAid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ick.app/zh-tw/" TargetMode="External"/><Relationship Id="rId2" Type="http://schemas.openxmlformats.org/officeDocument/2006/relationships/hyperlink" Target="https://www.ntwind.com/software/winsn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mith.com/screen-captur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2A141-04B9-4E1B-8A23-A744A8E1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視障輔助教材轉譯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390AF2-6B93-4AAC-A828-CB25DD65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94" y="3926540"/>
            <a:ext cx="5154706" cy="1281953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/>
              <a:t>Part1: </a:t>
            </a:r>
            <a:r>
              <a:rPr lang="zh-TW" altLang="en-US" b="1" dirty="0"/>
              <a:t>轉譯工具與流程（蔡煥麟）</a:t>
            </a:r>
            <a:endParaRPr lang="en-US" altLang="zh-TW" b="1" dirty="0"/>
          </a:p>
          <a:p>
            <a:pPr algn="l"/>
            <a:r>
              <a:rPr lang="en-US" altLang="zh-TW" b="1" dirty="0"/>
              <a:t>Part 2: </a:t>
            </a:r>
            <a:r>
              <a:rPr lang="zh-TW" altLang="en-US" b="1" dirty="0"/>
              <a:t>排版相關問題整理（陳淑萍）</a:t>
            </a:r>
          </a:p>
        </p:txBody>
      </p:sp>
    </p:spTree>
    <p:extLst>
      <p:ext uri="{BB962C8B-B14F-4D97-AF65-F5344CB8AC3E}">
        <p14:creationId xmlns:p14="http://schemas.microsoft.com/office/powerpoint/2010/main" val="19011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59FC-62EF-4742-8320-C58A240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Adobe </a:t>
            </a:r>
            <a:r>
              <a:rPr lang="zh-TW" altLang="en-US" dirty="0">
                <a:hlinkClick r:id="rId2"/>
              </a:rPr>
              <a:t>線上轉檔服務</a:t>
            </a:r>
            <a:r>
              <a:rPr lang="zh-TW" altLang="en-US" dirty="0"/>
              <a:t>（非必要）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E68BE0-6A64-463D-8E2C-1C6F2181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97" y="1573880"/>
            <a:ext cx="980952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9D886-831A-47BB-8B33-479AB58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PDF </a:t>
            </a:r>
            <a:r>
              <a:rPr lang="zh-TW" altLang="en-US" dirty="0"/>
              <a:t>局部頁面圖文辨識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F43BF-8986-45F2-A2E0-5B8BC794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en-US" altLang="zh-TW" dirty="0"/>
          </a:p>
          <a:p>
            <a:r>
              <a:rPr lang="zh-TW" altLang="en-US" dirty="0"/>
              <a:t>擷取 </a:t>
            </a:r>
            <a:r>
              <a:rPr lang="en-US" altLang="zh-TW" dirty="0"/>
              <a:t>pdf </a:t>
            </a:r>
            <a:r>
              <a:rPr lang="zh-TW" altLang="en-US" dirty="0"/>
              <a:t>文件中的以下區塊，然後辨識成文字，貼到記事本。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18D33B-6925-4383-AEB1-776934CA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9" y="2862677"/>
            <a:ext cx="9590476" cy="3314286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BA7BCF2-2044-4031-B82E-DE63D400BBC8}"/>
              </a:ext>
            </a:extLst>
          </p:cNvPr>
          <p:cNvSpPr/>
          <p:nvPr/>
        </p:nvSpPr>
        <p:spPr>
          <a:xfrm>
            <a:off x="7763436" y="1479176"/>
            <a:ext cx="3200400" cy="699248"/>
          </a:xfrm>
          <a:prstGeom prst="wedgeRoundRectCallout">
            <a:avLst>
              <a:gd name="adj1" fmla="val -58843"/>
              <a:gd name="adj2" fmla="val -2724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若有多餘時間，可嘗試一下 </a:t>
            </a:r>
            <a:r>
              <a:rPr lang="en-US" altLang="zh-TW" sz="1800" b="1" dirty="0">
                <a:solidFill>
                  <a:schemeClr val="bg1"/>
                </a:solidFill>
              </a:rPr>
              <a:t>Adobe </a:t>
            </a:r>
            <a:r>
              <a:rPr lang="zh-TW" altLang="en-US" sz="1800" b="1" dirty="0">
                <a:solidFill>
                  <a:schemeClr val="bg1"/>
                </a:solidFill>
              </a:rPr>
              <a:t>線上轉檔服務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CBC32A7-F9F6-43CF-B6D5-F50675B51759}"/>
              </a:ext>
            </a:extLst>
          </p:cNvPr>
          <p:cNvSpPr/>
          <p:nvPr/>
        </p:nvSpPr>
        <p:spPr>
          <a:xfrm>
            <a:off x="10093378" y="326583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1463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B198-E166-48B7-A1FA-1737BDD16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數學教材轉譯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C30C4B2-3EAF-4F0C-84C7-F7AEA49A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364"/>
            <a:ext cx="9144000" cy="1286435"/>
          </a:xfrm>
        </p:spPr>
        <p:txBody>
          <a:bodyPr/>
          <a:lstStyle/>
          <a:p>
            <a:r>
              <a:rPr lang="zh-TW" altLang="en-US" dirty="0"/>
              <a:t>相關軟體的安裝與基本用法</a:t>
            </a:r>
          </a:p>
        </p:txBody>
      </p:sp>
    </p:spTree>
    <p:extLst>
      <p:ext uri="{BB962C8B-B14F-4D97-AF65-F5344CB8AC3E}">
        <p14:creationId xmlns:p14="http://schemas.microsoft.com/office/powerpoint/2010/main" val="136890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25F5-C96F-402D-89E7-AAED94DD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CD6DE-30AD-4D9F-9A42-BE0B7D99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功能強大的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數學公式編輯器，與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Word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搭配使用</a:t>
            </a:r>
            <a:r>
              <a:rPr lang="zh-TW" altLang="en-US" dirty="0"/>
              <a:t>，能夠輸入複雜的數學方程式和符號。</a:t>
            </a:r>
            <a:endParaRPr lang="en-US" altLang="zh-TW" dirty="0"/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付費軟體</a:t>
            </a:r>
            <a:r>
              <a:rPr lang="zh-TW" altLang="en-US" dirty="0"/>
              <a:t>，有 </a:t>
            </a:r>
            <a:r>
              <a:rPr lang="en-US" altLang="zh-TW" dirty="0"/>
              <a:t>30 </a:t>
            </a:r>
            <a:r>
              <a:rPr lang="zh-TW" altLang="en-US" dirty="0"/>
              <a:t>天免費試用期。試用期間可使用完整功能。</a:t>
            </a:r>
            <a:endParaRPr lang="en-US" altLang="zh-TW" dirty="0"/>
          </a:p>
          <a:p>
            <a:r>
              <a:rPr lang="zh-TW" altLang="en-US" dirty="0"/>
              <a:t>支援手寫辨識（不見得實用）</a:t>
            </a:r>
            <a:endParaRPr lang="en-US" altLang="zh-TW" dirty="0"/>
          </a:p>
          <a:p>
            <a:r>
              <a:rPr lang="zh-TW" altLang="en-US" dirty="0"/>
              <a:t>可將數學公式物件轉換成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LaTeX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MathML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LaTeX: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常讀作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[ˈ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Charis SIL"/>
              </a:rPr>
              <a:t>lɑːtɛk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Charis SIL"/>
              </a:rPr>
              <a:t>，是</a:t>
            </a:r>
            <a:r>
              <a:rPr lang="zh-TW" altLang="en-US" dirty="0"/>
              <a:t>功能非常強大的純文字排版語言，可表現各種複雜的排版樣式、表格、與數學公式。</a:t>
            </a:r>
            <a:endParaRPr lang="en-US" altLang="zh-TW" dirty="0"/>
          </a:p>
          <a:p>
            <a:pPr lvl="1"/>
            <a:r>
              <a:rPr lang="en-US" altLang="zh-TW" dirty="0"/>
              <a:t>MathML:</a:t>
            </a:r>
            <a:r>
              <a:rPr lang="zh-TW" altLang="en-US" sz="2400" dirty="0"/>
              <a:t>一種通用的數學標記語言，編寫的語法是 </a:t>
            </a:r>
            <a:r>
              <a:rPr lang="en-US" altLang="zh-TW" sz="2400" dirty="0"/>
              <a:t>XML</a:t>
            </a:r>
            <a:r>
              <a:rPr lang="zh-TW" altLang="en-US" sz="2400" dirty="0"/>
              <a:t>（大多用於應用程式之間的檔案交換）。</a:t>
            </a:r>
            <a:endParaRPr lang="zh-TW" altLang="en-US" dirty="0"/>
          </a:p>
          <a:p>
            <a:r>
              <a:rPr lang="en-US" altLang="zh-TW" dirty="0"/>
              <a:t>Word </a:t>
            </a:r>
            <a:r>
              <a:rPr lang="zh-TW" altLang="en-US" dirty="0"/>
              <a:t>本身也有提供方程式編輯器，與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用途相同，但實際產生的公式在轉換成 </a:t>
            </a:r>
            <a:r>
              <a:rPr lang="en-US" altLang="zh-TW" dirty="0"/>
              <a:t>MathML</a:t>
            </a:r>
            <a:r>
              <a:rPr lang="zh-TW" altLang="en-US" dirty="0"/>
              <a:t> 的時候仍有差異。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598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683BE-8C7F-454E-83E9-66E188A12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974"/>
            <a:ext cx="9144000" cy="1862884"/>
          </a:xfrm>
        </p:spPr>
        <p:txBody>
          <a:bodyPr/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MathType</a:t>
            </a:r>
            <a:r>
              <a:rPr lang="zh-TW" altLang="en-US" b="1" dirty="0"/>
              <a:t> 的</a:t>
            </a:r>
            <a:br>
              <a:rPr lang="en-US" altLang="zh-TW" b="1" dirty="0"/>
            </a:br>
            <a:r>
              <a:rPr lang="zh-TW" altLang="en-US" b="1" dirty="0"/>
              <a:t>安裝與入門基本操作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FA4236-66A0-4666-A249-AE011139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1" y="2714868"/>
            <a:ext cx="9759217" cy="24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8FFFB-02C3-4DDA-AC30-4D8DF76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常用快速鍵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9AE86-EBBE-4194-A4D1-E5A08F27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5787"/>
            <a:ext cx="10515600" cy="15511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下載：</a:t>
            </a:r>
            <a:r>
              <a:rPr lang="en-US" altLang="zh-TW" dirty="0" err="1">
                <a:hlinkClick r:id="rId2"/>
              </a:rPr>
              <a:t>MathType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常用快速鍵小抄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83969-94E8-4000-A835-85E853DA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9" y="1894874"/>
            <a:ext cx="1090476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2BC3E-91B7-4B78-8EA1-75C8C31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r>
              <a:rPr lang="zh-TW" altLang="en-US" dirty="0"/>
              <a:t>：使用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輸入數學公式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123A8-F60C-4334-95F0-1F2BCC8F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MathType</a:t>
            </a:r>
            <a:r>
              <a:rPr lang="zh-TW" altLang="en-US" dirty="0"/>
              <a:t>。</a:t>
            </a:r>
            <a:r>
              <a:rPr lang="zh-TW" altLang="en-US" dirty="0">
                <a:hlinkClick r:id="rId2"/>
              </a:rPr>
              <a:t>點這裡開啟安裝過程的影片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Word </a:t>
            </a:r>
            <a:r>
              <a:rPr lang="zh-TW" altLang="en-US" dirty="0"/>
              <a:t>文件中使用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編輯器輸入下列數學公式：</a:t>
            </a:r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1: </a:t>
            </a:r>
          </a:p>
          <a:p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2:</a:t>
            </a:r>
          </a:p>
          <a:p>
            <a:endParaRPr lang="en-US" altLang="zh-TW" dirty="0"/>
          </a:p>
          <a:p>
            <a:r>
              <a:rPr lang="zh-TW" altLang="en-US" dirty="0"/>
              <a:t>完成後，存檔為 </a:t>
            </a:r>
            <a:r>
              <a:rPr lang="en-US" altLang="zh-TW" dirty="0"/>
              <a:t>ex1.docx</a:t>
            </a:r>
            <a:r>
              <a:rPr lang="zh-TW" altLang="en-US" dirty="0"/>
              <a:t> （後續練習會繼續使用）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5D289-1A71-4F2E-8693-239BD570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36" y="2757488"/>
            <a:ext cx="2686052" cy="6715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32CFA1-A366-4F3D-8538-D3955B90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36" y="3464578"/>
            <a:ext cx="7887758" cy="12407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0393C3-E3EF-4141-AC6B-4C195F93B8F8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961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B0001-C399-48BC-98D7-13E81B96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LaTeX </a:t>
            </a:r>
            <a:r>
              <a:rPr lang="zh-TW" altLang="en-US" dirty="0"/>
              <a:t>的數學公式語法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E872-977B-44A4-A23D-D6AB3F9B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765"/>
            <a:ext cx="10515600" cy="842682"/>
          </a:xfrm>
        </p:spPr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快速鍵：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36AA60-B2B8-49AE-8726-E4535D19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39" y="1551734"/>
            <a:ext cx="5133333" cy="923810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858E659-41C2-4D65-80CB-345EF752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8902"/>
              </p:ext>
            </p:extLst>
          </p:nvPr>
        </p:nvGraphicFramePr>
        <p:xfrm>
          <a:off x="564775" y="2622621"/>
          <a:ext cx="10954871" cy="328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707">
                  <a:extLst>
                    <a:ext uri="{9D8B030D-6E8A-4147-A177-3AD203B41FA5}">
                      <a16:colId xmlns:a16="http://schemas.microsoft.com/office/drawing/2014/main" val="1802897847"/>
                    </a:ext>
                  </a:extLst>
                </a:gridCol>
                <a:gridCol w="7324164">
                  <a:extLst>
                    <a:ext uri="{9D8B030D-6E8A-4147-A177-3AD203B41FA5}">
                      <a16:colId xmlns:a16="http://schemas.microsoft.com/office/drawing/2014/main" val="4028998013"/>
                    </a:ext>
                  </a:extLst>
                </a:gridCol>
              </a:tblGrid>
              <a:tr h="16425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$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3{{x}^{2}}+5x+1=0</a:t>
                      </a: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$</a:t>
                      </a:r>
                      <a:endParaRPr lang="zh-TW" altLang="zh-TW" sz="2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34314"/>
                  </a:ext>
                </a:extLst>
              </a:tr>
              <a:tr h="16425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\[</a:t>
                      </a:r>
                      <a:r>
                        <a:rPr lang="en-US" altLang="zh-TW" sz="2400" b="1" i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Cascadia Code" panose="020B0609020000020004" pitchFamily="49" charset="0"/>
                        </a:rPr>
                        <a:t>\frac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{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a(ap+b1-c)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}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{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{{a}^{2}}+{{b}^{2}}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}</a:t>
                      </a:r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\]</a:t>
                      </a:r>
                      <a:endParaRPr lang="zh-TW" altLang="en-US" sz="24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rgbClr val="C7E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4889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5F2FB03-60EA-48CC-A02A-3D81A012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0662"/>
            <a:ext cx="3026709" cy="7566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C0BE66-9B58-4B82-98D9-8C038715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17" y="4424697"/>
            <a:ext cx="3038263" cy="1251049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390C66A-4C68-463F-875B-45691E97474D}"/>
              </a:ext>
            </a:extLst>
          </p:cNvPr>
          <p:cNvSpPr/>
          <p:nvPr/>
        </p:nvSpPr>
        <p:spPr>
          <a:xfrm>
            <a:off x="7745506" y="3815282"/>
            <a:ext cx="3774140" cy="724544"/>
          </a:xfrm>
          <a:prstGeom prst="wedgeRoundRectCallout">
            <a:avLst>
              <a:gd name="adj1" fmla="val -36027"/>
              <a:gd name="adj2" fmla="val 93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不見得要那麼多層大括弧</a:t>
            </a:r>
          </a:p>
        </p:txBody>
      </p:sp>
    </p:spTree>
    <p:extLst>
      <p:ext uri="{BB962C8B-B14F-4D97-AF65-F5344CB8AC3E}">
        <p14:creationId xmlns:p14="http://schemas.microsoft.com/office/powerpoint/2010/main" val="299459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6F39-7040-4490-972E-584E674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LaTeX </a:t>
            </a:r>
            <a:r>
              <a:rPr lang="zh-TW" altLang="en-US" dirty="0"/>
              <a:t>語法解析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CDD00-5CC2-41A6-9C10-1C8A20C5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3387"/>
          </a:xfrm>
        </p:spPr>
        <p:txBody>
          <a:bodyPr>
            <a:normAutofit/>
          </a:bodyPr>
          <a:lstStyle/>
          <a:p>
            <a:r>
              <a:rPr lang="zh-TW" altLang="en-US" dirty="0"/>
              <a:t>數學區塊至少有兩種表示法：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行內（</a:t>
            </a:r>
            <a:r>
              <a:rPr lang="en-US" altLang="zh-TW" b="1" dirty="0">
                <a:solidFill>
                  <a:srgbClr val="0070C0"/>
                </a:solidFill>
              </a:rPr>
              <a:t>Inline</a:t>
            </a:r>
            <a:r>
              <a:rPr lang="en-US" altLang="zh-TW" dirty="0"/>
              <a:t> mode</a:t>
            </a:r>
            <a:r>
              <a:rPr lang="zh-TW" altLang="en-US" dirty="0"/>
              <a:t>）：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$</a:t>
            </a:r>
            <a:r>
              <a:rPr lang="zh-TW" altLang="en-US" dirty="0">
                <a:highlight>
                  <a:srgbClr val="FFFF00"/>
                </a:highlight>
              </a:rPr>
              <a:t> 數學式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$</a:t>
            </a:r>
            <a:r>
              <a:rPr lang="en-US" altLang="zh-TW" b="1" dirty="0">
                <a:highlight>
                  <a:srgbClr val="FFFF00"/>
                </a:highlight>
              </a:rPr>
              <a:t> </a:t>
            </a:r>
            <a:r>
              <a:rPr lang="en-US" altLang="zh-TW" b="1" dirty="0"/>
              <a:t>  </a:t>
            </a:r>
            <a:r>
              <a:rPr lang="zh-TW" altLang="en-US" b="1" dirty="0"/>
              <a:t>範例：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  <a:r>
              <a:rPr lang="en-US" altLang="zh-TW" sz="2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3x^2+5x+1=0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獨立呈現（</a:t>
            </a:r>
            <a:r>
              <a:rPr lang="en-US" altLang="zh-TW" b="1" dirty="0">
                <a:solidFill>
                  <a:srgbClr val="0070C0"/>
                </a:solidFill>
              </a:rPr>
              <a:t>display</a:t>
            </a:r>
            <a:r>
              <a:rPr lang="en-US" altLang="zh-TW" dirty="0"/>
              <a:t> mode</a:t>
            </a:r>
            <a:r>
              <a:rPr lang="zh-TW" altLang="en-US" dirty="0"/>
              <a:t>）：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\[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數學式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\]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b="1" dirty="0"/>
              <a:t>範例：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  <a:r>
              <a:rPr lang="en-US" altLang="zh-TW" sz="2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{x^2+y^2=5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</a:p>
          <a:p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042BB5-3E75-448F-AFC5-AA0DA38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754"/>
              </p:ext>
            </p:extLst>
          </p:nvPr>
        </p:nvGraphicFramePr>
        <p:xfrm>
          <a:off x="1117601" y="3554507"/>
          <a:ext cx="44225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94">
                  <a:extLst>
                    <a:ext uri="{9D8B030D-6E8A-4147-A177-3AD203B41FA5}">
                      <a16:colId xmlns:a16="http://schemas.microsoft.com/office/drawing/2014/main" val="2331949456"/>
                    </a:ext>
                  </a:extLst>
                </a:gridCol>
                <a:gridCol w="2211294">
                  <a:extLst>
                    <a:ext uri="{9D8B030D-6E8A-4147-A177-3AD203B41FA5}">
                      <a16:colId xmlns:a16="http://schemas.microsoft.com/office/drawing/2014/main" val="3278539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8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上標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^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3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下標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\frac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群組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</a:rPr>
                        <a:t>{}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144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823F87-6235-4984-A450-57EE81AD99C2}"/>
              </a:ext>
            </a:extLst>
          </p:cNvPr>
          <p:cNvSpPr txBox="1"/>
          <p:nvPr/>
        </p:nvSpPr>
        <p:spPr>
          <a:xfrm>
            <a:off x="5988423" y="3854824"/>
            <a:ext cx="502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👉 延伸閱讀：</a:t>
            </a:r>
            <a:r>
              <a:rPr lang="zh-TW" altLang="en-US" sz="2000" b="1" dirty="0">
                <a:hlinkClick r:id="rId2"/>
              </a:rPr>
              <a:t>常用 </a:t>
            </a:r>
            <a:r>
              <a:rPr lang="en-US" altLang="zh-TW" sz="2000" b="1" dirty="0">
                <a:hlinkClick r:id="rId2"/>
              </a:rPr>
              <a:t>LaTeX </a:t>
            </a:r>
            <a:r>
              <a:rPr lang="zh-TW" altLang="en-US" sz="2000" b="1" dirty="0">
                <a:hlinkClick r:id="rId2"/>
              </a:rPr>
              <a:t>數學符號指令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001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F99B2-A4D5-4CE2-ADCC-53E14C63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練習 </a:t>
            </a:r>
            <a:r>
              <a:rPr lang="en-US" altLang="zh-TW" sz="3600" dirty="0"/>
              <a:t>3</a:t>
            </a:r>
            <a:r>
              <a:rPr lang="zh-TW" altLang="en-US" sz="3600" dirty="0"/>
              <a:t>：在 </a:t>
            </a:r>
            <a:r>
              <a:rPr lang="en-US" altLang="zh-TW" sz="3600" dirty="0" err="1"/>
              <a:t>MathType</a:t>
            </a:r>
            <a:r>
              <a:rPr lang="zh-TW" altLang="en-US" sz="3600" dirty="0"/>
              <a:t> 公式與 </a:t>
            </a:r>
            <a:r>
              <a:rPr lang="en-US" altLang="zh-TW" sz="3600" dirty="0"/>
              <a:t>LaTeX </a:t>
            </a:r>
            <a:r>
              <a:rPr lang="zh-TW" altLang="en-US" sz="3600" dirty="0"/>
              <a:t>之間轉換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B0E99-23E2-4F13-91A1-EB5814C3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zh-TW" altLang="en-US" dirty="0"/>
              <a:t>把上一個練習所輸入的公式轉換成 </a:t>
            </a:r>
            <a:r>
              <a:rPr lang="en-US" altLang="zh-TW" dirty="0"/>
              <a:t>LaTeX</a:t>
            </a:r>
            <a:r>
              <a:rPr lang="zh-TW" altLang="en-US" dirty="0"/>
              <a:t> 語法。</a:t>
            </a:r>
            <a:endParaRPr lang="en-US" altLang="zh-TW" dirty="0"/>
          </a:p>
          <a:p>
            <a:r>
              <a:rPr lang="zh-TW" altLang="en-US" dirty="0"/>
              <a:t>觀察 </a:t>
            </a:r>
            <a:r>
              <a:rPr lang="en-US" altLang="zh-TW" dirty="0"/>
              <a:t>LaTeX </a:t>
            </a:r>
            <a:r>
              <a:rPr lang="zh-TW" altLang="en-US" dirty="0"/>
              <a:t>語法，嘗試了解並記住一些簡單的語法規則。</a:t>
            </a:r>
            <a:endParaRPr lang="en-US" altLang="zh-TW" dirty="0"/>
          </a:p>
          <a:p>
            <a:r>
              <a:rPr lang="zh-TW" altLang="en-US" dirty="0"/>
              <a:t>把 </a:t>
            </a:r>
            <a:r>
              <a:rPr lang="en-US" altLang="zh-TW" dirty="0"/>
              <a:t>LaTeX </a:t>
            </a:r>
            <a:r>
              <a:rPr lang="zh-TW" altLang="en-US" dirty="0"/>
              <a:t>數學公式字串轉回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公式物件。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9B4F95-B2BD-495A-9735-0F31C1D7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690688"/>
            <a:ext cx="533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00BE5F9-0F2F-4A6C-AFF8-51B39BE4BD0D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924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A7AEB-46BA-47B2-9F7A-3AAA64A29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Part I. </a:t>
            </a:r>
            <a:r>
              <a:rPr lang="zh-TW" altLang="en-US" b="1" dirty="0"/>
              <a:t>轉譯工具與流程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1DAB7D7-DB00-4702-8F67-F5B698EBF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7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BBD05-8C21-40BE-AC41-372ECF7F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把數學公式轉成 </a:t>
            </a:r>
            <a:r>
              <a:rPr lang="en-US" altLang="zh-TW" dirty="0"/>
              <a:t>HTML </a:t>
            </a:r>
            <a:r>
              <a:rPr lang="zh-TW" altLang="en-US" dirty="0"/>
              <a:t>網頁👉</a:t>
            </a:r>
            <a:r>
              <a:rPr lang="zh-TW" altLang="en-US" dirty="0">
                <a:hlinkClick r:id="rId2"/>
              </a:rPr>
              <a:t>開啟文章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ADCE79-3BFB-4151-8958-7DCE2AD3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8" y="1550893"/>
            <a:ext cx="11269458" cy="47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E0062-4DB5-40F6-977B-7982D2C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</a:t>
            </a:r>
            <a:r>
              <a:rPr lang="zh-TW" altLang="en-US" dirty="0"/>
              <a:t>：把 </a:t>
            </a:r>
            <a:r>
              <a:rPr lang="en-US" altLang="zh-TW" dirty="0"/>
              <a:t>docx </a:t>
            </a:r>
            <a:r>
              <a:rPr lang="zh-TW" altLang="en-US" dirty="0"/>
              <a:t>轉換成 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520C5-BA3C-4CD5-98A2-2FD47A1F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參考前頁文章所述之步驟，把 </a:t>
            </a:r>
            <a:r>
              <a:rPr lang="en-US" altLang="zh-TW" dirty="0"/>
              <a:t>ex1.docx</a:t>
            </a:r>
            <a:r>
              <a:rPr lang="zh-TW" altLang="en-US" dirty="0"/>
              <a:t> 轉換成 </a:t>
            </a:r>
            <a:r>
              <a:rPr lang="en-US" altLang="zh-TW" dirty="0"/>
              <a:t>ex1.html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，結果應如下圖：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72881D9-796F-4034-A5F1-4B74F7A72E4A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630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0F09E-2AEF-49AC-8DE5-3163B1C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練習 </a:t>
            </a:r>
            <a:r>
              <a:rPr lang="en-US" altLang="zh-TW" sz="4000" dirty="0"/>
              <a:t>5</a:t>
            </a:r>
            <a:r>
              <a:rPr lang="zh-TW" altLang="en-US" sz="4000" dirty="0"/>
              <a:t>：使用 </a:t>
            </a:r>
            <a:r>
              <a:rPr lang="en-US" altLang="zh-TW" sz="4000" dirty="0"/>
              <a:t>NVDA </a:t>
            </a:r>
            <a:r>
              <a:rPr lang="zh-TW" altLang="en-US" sz="4000" dirty="0"/>
              <a:t>報讀網頁中的數學公式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12283-B19A-4508-A6FC-A5AF10DB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安裝必備軟體：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NVDA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NVDA </a:t>
            </a:r>
            <a:r>
              <a:rPr lang="zh-TW" altLang="en-US" dirty="0">
                <a:hlinkClick r:id="rId3"/>
              </a:rPr>
              <a:t>附加元件 </a:t>
            </a:r>
            <a:r>
              <a:rPr lang="en-US" altLang="zh-TW" dirty="0">
                <a:hlinkClick r:id="rId3"/>
              </a:rPr>
              <a:t>Access8Math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，開啟電腦的喇叭（或接上耳機），當游標在網頁中移動時，應該要能聽到 </a:t>
            </a:r>
            <a:r>
              <a:rPr lang="en-US" altLang="zh-TW" dirty="0"/>
              <a:t>NVDA </a:t>
            </a:r>
            <a:r>
              <a:rPr lang="zh-TW" altLang="en-US" dirty="0"/>
              <a:t>正確報讀數學公式。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260866E-F94B-4383-ABC9-74F0EB746911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4046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DE004-EB3C-49AB-95AB-1F247D2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重點整理：數學教材轉譯流程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22ADC-467D-41F3-949A-92E61A4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.docx </a:t>
            </a:r>
            <a:r>
              <a:rPr lang="zh-TW" altLang="en-US" dirty="0"/>
              <a:t>另存一份，檔案可命名為 </a:t>
            </a:r>
            <a:r>
              <a:rPr lang="en-US" altLang="zh-TW" dirty="0"/>
              <a:t>temp.docx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中的換行符號全部取代為 </a:t>
            </a:r>
            <a:r>
              <a:rPr lang="en-US" altLang="zh-TW" dirty="0"/>
              <a:t>“&lt;</a:t>
            </a:r>
            <a:r>
              <a:rPr lang="en-US" altLang="zh-TW" dirty="0" err="1"/>
              <a:t>br</a:t>
            </a:r>
            <a:r>
              <a:rPr lang="en-US" altLang="zh-TW" dirty="0"/>
              <a:t> /&gt;”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的轉換功能，把數學公式物件全都轉成 </a:t>
            </a:r>
            <a:r>
              <a:rPr lang="en-US" altLang="zh-TW" dirty="0"/>
              <a:t>MathML </a:t>
            </a:r>
            <a:r>
              <a:rPr lang="zh-TW" altLang="en-US" dirty="0"/>
              <a:t>標記。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清除 </a:t>
            </a:r>
            <a:r>
              <a:rPr lang="en-US" altLang="zh-TW" dirty="0"/>
              <a:t>display=“block”</a:t>
            </a:r>
            <a:r>
              <a:rPr lang="zh-TW" altLang="en-US" dirty="0"/>
              <a:t> 屬性。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內容全選並複製到記事本中，另存為 </a:t>
            </a:r>
            <a:r>
              <a:rPr lang="en-US" altLang="zh-TW" dirty="0"/>
              <a:t>html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開啟上一步驟所建立之 </a:t>
            </a:r>
            <a:r>
              <a:rPr lang="en-US" altLang="zh-TW" dirty="0"/>
              <a:t>html </a:t>
            </a:r>
            <a:r>
              <a:rPr lang="zh-TW" altLang="en-US" dirty="0"/>
              <a:t>檔案，並搭配 </a:t>
            </a:r>
            <a:r>
              <a:rPr lang="en-US" altLang="zh-TW" dirty="0"/>
              <a:t>NVDA </a:t>
            </a:r>
            <a:r>
              <a:rPr lang="zh-TW" altLang="en-US" dirty="0"/>
              <a:t>以確認可正確報讀數學公式。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95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A5937-1813-41B5-B69E-4F3D9B970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提高生產力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A24B221-5ECA-46D1-938A-782C08746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自動辨識數學公式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27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DF448-A95F-478C-AD69-4F97D48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3CE65-D115-42D4-8E15-B49491E0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在螢幕畫面上擷取一塊區域，然後自動辨識成數學公式。</a:t>
            </a:r>
            <a:endParaRPr lang="en-US" altLang="zh-TW" dirty="0"/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辨識出來的數學公式，是以 </a:t>
            </a:r>
            <a:r>
              <a:rPr lang="en-US" altLang="zh-TW" dirty="0"/>
              <a:t>LaTeX </a:t>
            </a:r>
            <a:r>
              <a:rPr lang="zh-TW" altLang="en-US" dirty="0"/>
              <a:t>語法來表示。</a:t>
            </a:r>
            <a:endParaRPr lang="en-US" altLang="zh-TW" dirty="0"/>
          </a:p>
          <a:p>
            <a:r>
              <a:rPr lang="zh-TW" altLang="en-US" dirty="0"/>
              <a:t>付費軟體。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免費版可以每個月辨識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50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30933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DD5CC-A52B-48F8-932E-5CCCD12FA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Mathpix</a:t>
            </a:r>
            <a:r>
              <a:rPr lang="zh-TW" altLang="en-US" b="1" dirty="0"/>
              <a:t> </a:t>
            </a:r>
            <a:r>
              <a:rPr lang="en-US" altLang="zh-TW" b="1" dirty="0"/>
              <a:t>Snip </a:t>
            </a:r>
            <a:r>
              <a:rPr lang="zh-TW" altLang="en-US" b="1" dirty="0"/>
              <a:t>的</a:t>
            </a:r>
            <a:br>
              <a:rPr lang="en-US" altLang="zh-TW" b="1" dirty="0"/>
            </a:br>
            <a:r>
              <a:rPr lang="zh-TW" altLang="en-US" b="1" dirty="0"/>
              <a:t>安裝與基本用法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0ACCCAF-5E3E-4FA9-B250-DD18E93B6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7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AF50E-5E47-485E-923F-BEFD52BF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6</a:t>
            </a:r>
            <a:r>
              <a:rPr lang="zh-TW" altLang="en-US" dirty="0"/>
              <a:t>：使用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042B6-3E52-4DC6-A1F2-8022D3B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，然後下載此 </a:t>
            </a:r>
            <a:r>
              <a:rPr lang="en-US" altLang="zh-TW" dirty="0"/>
              <a:t>PDF </a:t>
            </a:r>
            <a:r>
              <a:rPr lang="zh-TW" altLang="en-US" dirty="0"/>
              <a:t>檔案：</a:t>
            </a:r>
            <a:r>
              <a:rPr lang="en-US" altLang="zh-TW" dirty="0">
                <a:hlinkClick r:id="rId3"/>
              </a:rPr>
              <a:t>ex2.pdf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PDF </a:t>
            </a:r>
            <a:r>
              <a:rPr lang="zh-TW" altLang="en-US" dirty="0"/>
              <a:t>檔案中找到下圖紅色方框的部分，輸入至 </a:t>
            </a:r>
            <a:r>
              <a:rPr lang="en-US" altLang="zh-TW" dirty="0"/>
              <a:t>Word </a:t>
            </a:r>
            <a:r>
              <a:rPr lang="zh-TW" altLang="en-US" dirty="0"/>
              <a:t>文件中，並儲存為 </a:t>
            </a:r>
            <a:r>
              <a:rPr lang="en-US" altLang="zh-TW" dirty="0"/>
              <a:t>ex2.docx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若有多餘時間，</a:t>
            </a:r>
            <a:br>
              <a:rPr lang="en-US" altLang="zh-TW" dirty="0"/>
            </a:br>
            <a:r>
              <a:rPr lang="zh-TW" altLang="en-US" dirty="0"/>
              <a:t>可轉為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A94A23E6-6782-4A60-A8A1-2FC41FA77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37329"/>
              </p:ext>
            </p:extLst>
          </p:nvPr>
        </p:nvGraphicFramePr>
        <p:xfrm>
          <a:off x="92075" y="92075"/>
          <a:ext cx="642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封裝程式殼層物件" showAsIcon="1" r:id="rId4" imgW="642240" imgH="572400" progId="Package">
                  <p:embed/>
                </p:oleObj>
              </mc:Choice>
              <mc:Fallback>
                <p:oleObj name="封裝程式殼層物件" showAsIcon="1" r:id="rId4" imgW="642240" imgH="572400" progId="Package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A94A23E6-6782-4A60-A8A1-2FC41FA77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42938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3F2127F8-8B85-431C-B9D9-3AB9A05E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247" y="3310229"/>
            <a:ext cx="7360347" cy="30016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09AEFEF-592E-45E4-80DA-289B55E691FC}"/>
              </a:ext>
            </a:extLst>
          </p:cNvPr>
          <p:cNvSpPr/>
          <p:nvPr/>
        </p:nvSpPr>
        <p:spPr>
          <a:xfrm>
            <a:off x="10219672" y="365125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988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8706A-4CA8-4C7D-9EB1-FB707C2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每個月免費 </a:t>
            </a:r>
            <a:r>
              <a:rPr lang="en-US" altLang="zh-TW" dirty="0"/>
              <a:t>50 </a:t>
            </a:r>
            <a:r>
              <a:rPr lang="zh-TW" altLang="en-US" dirty="0"/>
              <a:t>次不夠用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C55-221E-408F-8B43-31D7574E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付費：每個月 </a:t>
            </a:r>
            <a:r>
              <a:rPr lang="en-US" altLang="zh-TW" dirty="0"/>
              <a:t>$4.99</a:t>
            </a:r>
            <a:r>
              <a:rPr lang="zh-TW" altLang="en-US" dirty="0"/>
              <a:t> 美金可轉 </a:t>
            </a:r>
            <a:r>
              <a:rPr lang="en-US" altLang="zh-TW" dirty="0"/>
              <a:t>5,000 </a:t>
            </a:r>
            <a:r>
              <a:rPr lang="zh-TW" altLang="en-US" dirty="0"/>
              <a:t>次。</a:t>
            </a:r>
            <a:endParaRPr lang="en-US" altLang="zh-TW" dirty="0"/>
          </a:p>
          <a:p>
            <a:r>
              <a:rPr lang="zh-TW" altLang="en-US" dirty="0"/>
              <a:t>註冊多個免費帳號，一個帳號用滿 </a:t>
            </a:r>
            <a:r>
              <a:rPr lang="en-US" altLang="zh-TW" dirty="0"/>
              <a:t>50 </a:t>
            </a:r>
            <a:r>
              <a:rPr lang="zh-TW" altLang="en-US" dirty="0"/>
              <a:t>次就換另一個。👉 麻煩</a:t>
            </a:r>
            <a:endParaRPr lang="en-US" altLang="zh-TW" dirty="0"/>
          </a:p>
          <a:p>
            <a:r>
              <a:rPr lang="en-US" altLang="zh-TW" dirty="0" err="1">
                <a:hlinkClick r:id="rId2"/>
              </a:rPr>
              <a:t>Mathpix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OCR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>
                <a:hlinkClick r:id="rId2"/>
              </a:rPr>
              <a:t> 提供開發者免費 </a:t>
            </a:r>
            <a:r>
              <a:rPr lang="en-US" altLang="zh-TW" dirty="0">
                <a:hlinkClick r:id="rId2"/>
              </a:rPr>
              <a:t>1000</a:t>
            </a:r>
            <a:r>
              <a:rPr lang="zh-TW" altLang="en-US" dirty="0">
                <a:hlinkClick r:id="rId2"/>
              </a:rPr>
              <a:t> 次</a:t>
            </a:r>
            <a:r>
              <a:rPr lang="en-US" altLang="zh-TW" dirty="0">
                <a:hlinkClick r:id="rId2"/>
              </a:rPr>
              <a:t>/</a:t>
            </a:r>
            <a:r>
              <a:rPr lang="zh-TW" altLang="en-US" dirty="0">
                <a:hlinkClick r:id="rId2"/>
              </a:rPr>
              <a:t>月</a:t>
            </a:r>
            <a:r>
              <a:rPr lang="zh-TW" altLang="en-US" dirty="0"/>
              <a:t> 👉 要會寫程式</a:t>
            </a:r>
            <a:endParaRPr lang="en-US" altLang="zh-TW" dirty="0"/>
          </a:p>
          <a:p>
            <a:r>
              <a:rPr lang="zh-TW" altLang="en-US" dirty="0"/>
              <a:t>改用免費且開源的 </a:t>
            </a:r>
            <a:r>
              <a:rPr lang="en-US" altLang="zh-TW" dirty="0">
                <a:hlinkClick r:id="rId3"/>
              </a:rPr>
              <a:t>LaTeX OCR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👉不用寫程式，但</a:t>
            </a:r>
            <a:r>
              <a:rPr lang="zh-TW" altLang="en-US" dirty="0">
                <a:hlinkClick r:id="rId4"/>
              </a:rPr>
              <a:t>光是安裝就有一定的技術門檻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21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F489-4038-4A4F-8ECE-7BE9970C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大幅提升效率的方法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32F1B-782A-48CA-8302-DF4E4DE6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多用快速鍵（快捷鍵）</a:t>
            </a:r>
            <a:endParaRPr lang="en-US" altLang="zh-TW" dirty="0"/>
          </a:p>
          <a:p>
            <a:r>
              <a:rPr lang="zh-TW" altLang="en-US" dirty="0"/>
              <a:t>學習 </a:t>
            </a:r>
            <a:r>
              <a:rPr lang="en-US" altLang="zh-TW" dirty="0"/>
              <a:t>LaTeX 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94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B55F9-DFC4-4375-BC8B-3D191A48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5633D-1D9B-48B4-99F5-DC395157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使用影像辨識（</a:t>
            </a:r>
            <a:r>
              <a:rPr lang="en-US" altLang="zh-TW" dirty="0"/>
              <a:t>OCR</a:t>
            </a:r>
            <a:r>
              <a:rPr lang="zh-TW" altLang="en-US" dirty="0"/>
              <a:t>）工具來進行圖文辨識。</a:t>
            </a:r>
            <a:endParaRPr lang="en-US" altLang="zh-TW" dirty="0"/>
          </a:p>
          <a:p>
            <a:r>
              <a:rPr lang="zh-TW" altLang="en-US" dirty="0"/>
              <a:t>將一份數學教材轉譯成視障者能夠使用的檔案。</a:t>
            </a:r>
            <a:endParaRPr lang="en-US" altLang="zh-TW" dirty="0"/>
          </a:p>
          <a:p>
            <a:r>
              <a:rPr lang="zh-TW" altLang="en-US" dirty="0"/>
              <a:t>認識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MathML</a:t>
            </a:r>
            <a:r>
              <a:rPr lang="zh-TW" altLang="en-US" dirty="0"/>
              <a:t>，以及他們與數學教材的關係。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了解如何更快速地輸入數學公式，以及其他提高生產力的工具和技巧。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8F85F0A4-462B-47ED-96DA-E870328461E5}"/>
              </a:ext>
            </a:extLst>
          </p:cNvPr>
          <p:cNvSpPr/>
          <p:nvPr/>
        </p:nvSpPr>
        <p:spPr>
          <a:xfrm>
            <a:off x="2913528" y="4616824"/>
            <a:ext cx="5898777" cy="959223"/>
          </a:xfrm>
          <a:prstGeom prst="wedgeRoundRectCallout">
            <a:avLst>
              <a:gd name="adj1" fmla="val -19980"/>
              <a:gd name="adj2" fmla="val 43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總共有 </a:t>
            </a:r>
            <a:r>
              <a:rPr lang="en-US" altLang="zh-TW" sz="3200"/>
              <a:t>6 </a:t>
            </a:r>
            <a:r>
              <a:rPr lang="zh-TW" altLang="en-US" sz="3200" dirty="0"/>
              <a:t>個實作練習</a:t>
            </a:r>
          </a:p>
        </p:txBody>
      </p:sp>
    </p:spTree>
    <p:extLst>
      <p:ext uri="{BB962C8B-B14F-4D97-AF65-F5344CB8AC3E}">
        <p14:creationId xmlns:p14="http://schemas.microsoft.com/office/powerpoint/2010/main" val="79204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DD220-7BEB-4144-8086-C3B119B2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延伸議題、可能有用的東西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67872-1F0F-408A-8523-0D41C229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 </a:t>
            </a:r>
            <a:r>
              <a:rPr lang="zh-TW" altLang="en-US" dirty="0"/>
              <a:t>本身的數學公式編輯器可以取代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嗎？</a:t>
            </a:r>
            <a:endParaRPr lang="en-US" altLang="zh-TW" dirty="0"/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 功能的強大與方便難以取代</a:t>
            </a:r>
            <a:endParaRPr lang="en-US" altLang="zh-TW" dirty="0"/>
          </a:p>
          <a:p>
            <a:pPr lvl="1"/>
            <a:r>
              <a:rPr lang="en-US" altLang="zh-TW" dirty="0"/>
              <a:t>Word </a:t>
            </a:r>
            <a:r>
              <a:rPr lang="zh-TW" altLang="en-US" dirty="0"/>
              <a:t>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產生的數學公式在呈現方面仍有差異。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Todo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zh-TW" altLang="en-US" dirty="0">
                <a:solidFill>
                  <a:srgbClr val="FF0000"/>
                </a:solidFill>
              </a:rPr>
              <a:t>示範影片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Edge </a:t>
            </a:r>
            <a:r>
              <a:rPr lang="zh-TW" altLang="en-US" dirty="0"/>
              <a:t>瀏覽器的數學求解器</a:t>
            </a:r>
            <a:endParaRPr lang="en-US" altLang="zh-TW" dirty="0"/>
          </a:p>
          <a:p>
            <a:pPr lvl="1"/>
            <a:r>
              <a:rPr lang="zh-TW" altLang="en-US" dirty="0"/>
              <a:t>展示：在 </a:t>
            </a:r>
            <a:r>
              <a:rPr lang="en-US" altLang="zh-TW" dirty="0"/>
              <a:t>Edge </a:t>
            </a:r>
            <a:r>
              <a:rPr lang="zh-TW" altLang="en-US" dirty="0"/>
              <a:t>瀏覽器中打開</a:t>
            </a:r>
            <a:r>
              <a:rPr lang="zh-TW" altLang="en-US" dirty="0">
                <a:hlinkClick r:id="rId2"/>
              </a:rPr>
              <a:t>範例 </a:t>
            </a:r>
            <a:r>
              <a:rPr lang="en-US" altLang="zh-TW" dirty="0">
                <a:hlinkClick r:id="rId2"/>
              </a:rPr>
              <a:t>PDF </a:t>
            </a:r>
            <a:r>
              <a:rPr lang="zh-TW" altLang="en-US" dirty="0">
                <a:hlinkClick r:id="rId2"/>
              </a:rPr>
              <a:t>檔案</a:t>
            </a:r>
            <a:r>
              <a:rPr lang="zh-TW" altLang="en-US" dirty="0"/>
              <a:t>，求解一元二次方程式。</a:t>
            </a:r>
            <a:endParaRPr lang="en-US" altLang="zh-TW" dirty="0"/>
          </a:p>
          <a:p>
            <a:r>
              <a:rPr lang="zh-TW" altLang="en-US" dirty="0"/>
              <a:t>功能更強的剪貼簿：</a:t>
            </a:r>
            <a:r>
              <a:rPr lang="en-US" altLang="zh-TW" dirty="0">
                <a:hlinkClick r:id="rId3"/>
              </a:rPr>
              <a:t>Ditto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15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0760-62E6-4021-ABB7-2C4336FB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631"/>
          </a:xfrm>
        </p:spPr>
        <p:txBody>
          <a:bodyPr/>
          <a:lstStyle/>
          <a:p>
            <a:r>
              <a:rPr lang="en-US" altLang="zh-TW" dirty="0"/>
              <a:t>Ditto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4332-90FE-4EA4-96EE-D351420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ADCDE3-AA88-49B4-896B-52DECAEC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56"/>
            <a:ext cx="12192000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9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A7AEB-46BA-47B2-9F7A-3AAA64A29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Part II. </a:t>
            </a:r>
            <a:r>
              <a:rPr lang="zh-TW" altLang="en-US" b="1" dirty="0"/>
              <a:t>排版相關問題整理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1DAB7D7-DB00-4702-8F67-F5B698EB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246"/>
            <a:ext cx="9144000" cy="1510553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原書頁次、項目編號、常用符號、表格的表示法等等</a:t>
            </a:r>
          </a:p>
        </p:txBody>
      </p:sp>
    </p:spTree>
    <p:extLst>
      <p:ext uri="{BB962C8B-B14F-4D97-AF65-F5344CB8AC3E}">
        <p14:creationId xmlns:p14="http://schemas.microsoft.com/office/powerpoint/2010/main" val="319778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A391AB-07AA-47B9-B8B5-AB74835B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83" y="107566"/>
            <a:ext cx="9278672" cy="39186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772E88A-D7B5-4965-A75B-36132DA0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3" y="4026186"/>
            <a:ext cx="9009524" cy="2285714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F4FBCC40-4583-4CE1-955A-F322B4230821}"/>
              </a:ext>
            </a:extLst>
          </p:cNvPr>
          <p:cNvSpPr/>
          <p:nvPr/>
        </p:nvSpPr>
        <p:spPr>
          <a:xfrm>
            <a:off x="407893" y="421340"/>
            <a:ext cx="6468036" cy="2580803"/>
          </a:xfrm>
          <a:prstGeom prst="wedgeRoundRectCallout">
            <a:avLst>
              <a:gd name="adj1" fmla="val -11228"/>
              <a:gd name="adj2" fmla="val 44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原書頁次</a:t>
            </a:r>
            <a:br>
              <a:rPr lang="en-US" altLang="zh-TW" sz="3200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zh-TW" altLang="en-US" sz="2400" b="1" dirty="0"/>
              <a:t>以大寫英文字母 </a:t>
            </a:r>
            <a:r>
              <a:rPr lang="en-US" altLang="zh-TW" sz="2400" b="1" dirty="0"/>
              <a:t>P </a:t>
            </a:r>
            <a:r>
              <a:rPr lang="zh-TW" altLang="en-US" sz="2400" b="1" dirty="0"/>
              <a:t>加上頁次編號來表示，</a:t>
            </a:r>
            <a:endParaRPr lang="en-US" altLang="zh-TW" sz="2400" b="1" dirty="0"/>
          </a:p>
          <a:p>
            <a:pPr lvl="1"/>
            <a:r>
              <a:rPr lang="zh-TW" altLang="en-US" sz="2400" b="1" dirty="0"/>
              <a:t>寫成單獨一列，前後加空白列。</a:t>
            </a:r>
            <a:endParaRPr lang="en-US" altLang="zh-TW" sz="2400" b="1" dirty="0"/>
          </a:p>
          <a:p>
            <a:pPr lvl="1"/>
            <a:endParaRPr lang="en-US" altLang="zh-TW" sz="2400" b="1" dirty="0"/>
          </a:p>
          <a:p>
            <a:pPr lvl="1"/>
            <a:r>
              <a:rPr lang="zh-TW" altLang="en-US" sz="2400" b="1" dirty="0"/>
              <a:t>例如：</a:t>
            </a:r>
            <a:r>
              <a:rPr lang="en-US" altLang="zh-TW" sz="2400" b="1" dirty="0"/>
              <a:t>P20 </a:t>
            </a:r>
            <a:r>
              <a:rPr lang="zh-TW" altLang="en-US" sz="2400" b="1" dirty="0"/>
              <a:t>代表原書第 </a:t>
            </a:r>
            <a:r>
              <a:rPr lang="en-US" altLang="zh-TW" sz="2400" b="1" dirty="0"/>
              <a:t>20 </a:t>
            </a:r>
            <a:r>
              <a:rPr lang="zh-TW" altLang="en-US" sz="2400" b="1" dirty="0"/>
              <a:t>頁</a:t>
            </a:r>
            <a:r>
              <a:rPr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60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A58E5-96BE-4ED6-B3FD-3FE9C391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850"/>
          </a:xfrm>
        </p:spPr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項目編號與符號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7A969-F4FE-485F-BF34-0250DD8D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/>
          <a:lstStyle/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建議：取消 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Word 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自動編號與自動項目符號。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選擇題的每一個選項拆成單獨一列（不要把 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A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B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C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D 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等選項全都排在一列）。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F4AEE0-91B9-4823-84BA-443422E5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0" y="3077638"/>
            <a:ext cx="7942857" cy="7619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518B11D-AD9E-456B-BD5C-0EF4B22F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94" y="4498437"/>
            <a:ext cx="3604393" cy="1831198"/>
          </a:xfrm>
          <a:prstGeom prst="rect">
            <a:avLst/>
          </a:prstGeom>
        </p:spPr>
      </p:pic>
      <p:sp>
        <p:nvSpPr>
          <p:cNvPr id="6" name="箭號: 弧形右彎 5">
            <a:extLst>
              <a:ext uri="{FF2B5EF4-FFF2-40B4-BE49-F238E27FC236}">
                <a16:creationId xmlns:a16="http://schemas.microsoft.com/office/drawing/2014/main" id="{5F4FD900-5828-4069-B369-2A3ED80B267B}"/>
              </a:ext>
            </a:extLst>
          </p:cNvPr>
          <p:cNvSpPr/>
          <p:nvPr/>
        </p:nvSpPr>
        <p:spPr>
          <a:xfrm rot="19602656">
            <a:off x="3299718" y="3921619"/>
            <a:ext cx="582853" cy="1410341"/>
          </a:xfrm>
          <a:prstGeom prst="curvedRightArrow">
            <a:avLst>
              <a:gd name="adj1" fmla="val 20284"/>
              <a:gd name="adj2" fmla="val 50000"/>
              <a:gd name="adj3" fmla="val 25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4E48-5059-4ABF-A44B-BF486A56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表格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49A4C-BB15-4BD3-A08A-9FDA426D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碰到表格時，要看情況來選擇合適的呈現方式。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大原則是能夠讓語音報讀軟體正確且充分表達原文的語意，而且讀者用聽的就能理解。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48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92E73-C93A-4A08-9E25-41235AB9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編寫方式一：使用標題列與欄位分隔符號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9584D-3B7E-4951-8401-CC0F2C1D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第一列為表格的標題列，以 </a:t>
            </a:r>
            <a:r>
              <a:rPr lang="en-US" altLang="zh-TW" dirty="0"/>
              <a:t>| </a:t>
            </a:r>
            <a:r>
              <a:rPr lang="zh-TW" altLang="en-US" dirty="0"/>
              <a:t>符號分隔欄位，第二列開始為表格內容，同樣以 </a:t>
            </a:r>
            <a:r>
              <a:rPr lang="en-US" altLang="zh-TW" dirty="0"/>
              <a:t>| </a:t>
            </a:r>
            <a:r>
              <a:rPr lang="zh-TW" altLang="en-US" dirty="0"/>
              <a:t>符號分隔欄位。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07F8FC-97E1-488B-988F-C8260C2F2BB7}"/>
              </a:ext>
            </a:extLst>
          </p:cNvPr>
          <p:cNvSpPr txBox="1"/>
          <p:nvPr/>
        </p:nvSpPr>
        <p:spPr>
          <a:xfrm>
            <a:off x="2375647" y="3343835"/>
            <a:ext cx="55401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班級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姓名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座號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甲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王大同</a:t>
            </a:r>
            <a:r>
              <a:rPr lang="en-US" altLang="zh-TW" sz="3200" dirty="0">
                <a:solidFill>
                  <a:srgbClr val="0070C0"/>
                </a:solidFill>
              </a:rPr>
              <a:t>|1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乙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李得標</a:t>
            </a:r>
            <a:r>
              <a:rPr lang="en-US" altLang="zh-TW" sz="3200" dirty="0">
                <a:solidFill>
                  <a:srgbClr val="0070C0"/>
                </a:solidFill>
              </a:rPr>
              <a:t>|2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丙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陳曉芬</a:t>
            </a:r>
            <a:r>
              <a:rPr lang="en-US" altLang="zh-TW" sz="3200" dirty="0">
                <a:solidFill>
                  <a:srgbClr val="0070C0"/>
                </a:solidFill>
              </a:rPr>
              <a:t>|3</a:t>
            </a:r>
            <a:endParaRPr lang="zh-TW" altLang="en-US" sz="3200" dirty="0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4AA505B6-29BD-427B-B7FB-79D2760C2600}"/>
              </a:ext>
            </a:extLst>
          </p:cNvPr>
          <p:cNvSpPr/>
          <p:nvPr/>
        </p:nvSpPr>
        <p:spPr>
          <a:xfrm>
            <a:off x="6409765" y="4235805"/>
            <a:ext cx="4545106" cy="1551114"/>
          </a:xfrm>
          <a:prstGeom prst="wedgeRoundRectCallout">
            <a:avLst>
              <a:gd name="adj1" fmla="val -63633"/>
              <a:gd name="adj2" fmla="val -42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閱讀時需要讀者記住第一列的各個欄位標題的順序和意義</a:t>
            </a:r>
          </a:p>
        </p:txBody>
      </p:sp>
    </p:spTree>
    <p:extLst>
      <p:ext uri="{BB962C8B-B14F-4D97-AF65-F5344CB8AC3E}">
        <p14:creationId xmlns:p14="http://schemas.microsoft.com/office/powerpoint/2010/main" val="171757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FD34F-28EE-4F08-AC9A-3BAC1687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編寫方式二：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逐列陳述表格內容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C1C3-9C41-4383-87CD-1BB27186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E9F43B-113F-494E-9ECD-8C50F75565F3}"/>
              </a:ext>
            </a:extLst>
          </p:cNvPr>
          <p:cNvSpPr txBox="1"/>
          <p:nvPr/>
        </p:nvSpPr>
        <p:spPr>
          <a:xfrm>
            <a:off x="1936377" y="2519083"/>
            <a:ext cx="7413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</a:rPr>
              <a:t>甲班，姓名：王大同，座號：</a:t>
            </a:r>
            <a:r>
              <a:rPr lang="en-US" altLang="zh-TW" sz="3200" b="1" dirty="0">
                <a:solidFill>
                  <a:srgbClr val="0070C0"/>
                </a:solidFill>
              </a:rPr>
              <a:t>1</a:t>
            </a:r>
            <a:r>
              <a:rPr lang="zh-TW" altLang="en-US" sz="3200" b="1" dirty="0">
                <a:solidFill>
                  <a:srgbClr val="0070C0"/>
                </a:solidFill>
              </a:rPr>
              <a:t>。</a:t>
            </a:r>
          </a:p>
          <a:p>
            <a:r>
              <a:rPr lang="zh-TW" altLang="en-US" sz="3200" b="1" dirty="0">
                <a:solidFill>
                  <a:srgbClr val="0070C0"/>
                </a:solidFill>
              </a:rPr>
              <a:t>乙班，姓名：李得標，座號：</a:t>
            </a:r>
            <a:r>
              <a:rPr lang="en-US" altLang="zh-TW" sz="3200" b="1" dirty="0">
                <a:solidFill>
                  <a:srgbClr val="0070C0"/>
                </a:solidFill>
              </a:rPr>
              <a:t>2</a:t>
            </a:r>
            <a:r>
              <a:rPr lang="zh-TW" altLang="en-US" sz="3200" b="1" dirty="0">
                <a:solidFill>
                  <a:srgbClr val="0070C0"/>
                </a:solidFill>
              </a:rPr>
              <a:t>。</a:t>
            </a:r>
          </a:p>
          <a:p>
            <a:r>
              <a:rPr lang="zh-TW" altLang="en-US" sz="3200" b="1" dirty="0">
                <a:solidFill>
                  <a:srgbClr val="0070C0"/>
                </a:solidFill>
              </a:rPr>
              <a:t>丙班，姓名：陳曉芬，座號：</a:t>
            </a:r>
            <a:r>
              <a:rPr lang="en-US" altLang="zh-TW" sz="3200" b="1" dirty="0">
                <a:solidFill>
                  <a:srgbClr val="0070C0"/>
                </a:solidFill>
              </a:rPr>
              <a:t>3</a:t>
            </a:r>
            <a:r>
              <a:rPr lang="zh-TW" altLang="en-US" sz="3200" b="1" dirty="0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9489672C-0248-4421-8306-AC298EA48ADA}"/>
              </a:ext>
            </a:extLst>
          </p:cNvPr>
          <p:cNvSpPr/>
          <p:nvPr/>
        </p:nvSpPr>
        <p:spPr>
          <a:xfrm>
            <a:off x="7557248" y="4223680"/>
            <a:ext cx="3263152" cy="1551114"/>
          </a:xfrm>
          <a:prstGeom prst="wedgeRoundRectCallout">
            <a:avLst>
              <a:gd name="adj1" fmla="val -63633"/>
              <a:gd name="adj2" fmla="val -42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需要打更多字，但是可能更容易理解。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632102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85016-4567-451E-87D4-880D7BF5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4292F"/>
                </a:solidFill>
                <a:latin typeface="-apple-system"/>
              </a:rPr>
              <a:t>一些常用</a:t>
            </a:r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符號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967C7-2AD9-4BDF-A633-8E8A1F38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有些符號無需使用 </a:t>
            </a:r>
            <a:r>
              <a:rPr lang="en-US" altLang="zh-TW" dirty="0" err="1"/>
              <a:t>MathType</a:t>
            </a:r>
            <a:r>
              <a:rPr lang="zh-TW" altLang="en-US" dirty="0"/>
              <a:t> 來</a:t>
            </a:r>
            <a:br>
              <a:rPr lang="en-US" altLang="zh-TW" dirty="0"/>
            </a:br>
            <a:r>
              <a:rPr lang="zh-TW" altLang="en-US" dirty="0"/>
              <a:t>編寫，</a:t>
            </a:r>
            <a:r>
              <a:rPr lang="en-US" altLang="zh-TW" dirty="0"/>
              <a:t>NVDA </a:t>
            </a:r>
            <a:r>
              <a:rPr lang="zh-TW" altLang="en-US" dirty="0"/>
              <a:t>可直接報讀。例如：</a:t>
            </a:r>
            <a:endParaRPr lang="en-US" altLang="zh-TW" dirty="0"/>
          </a:p>
          <a:p>
            <a:r>
              <a:rPr lang="zh-TW" altLang="en-US" dirty="0"/>
              <a:t>三角形：應使用 </a:t>
            </a:r>
            <a:r>
              <a:rPr lang="zh-TW" altLang="en-US" dirty="0">
                <a:solidFill>
                  <a:srgbClr val="C00000"/>
                </a:solidFill>
              </a:rPr>
              <a:t>△</a:t>
            </a:r>
            <a:r>
              <a:rPr lang="zh-TW" altLang="en-US" dirty="0"/>
              <a:t>，而不是 ∆。例如 △</a:t>
            </a:r>
            <a:r>
              <a:rPr lang="en-US" altLang="zh-TW" dirty="0"/>
              <a:t>ABC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水平符號：</a:t>
            </a:r>
            <a:r>
              <a:rPr lang="zh-TW" altLang="en-US" dirty="0">
                <a:solidFill>
                  <a:srgbClr val="C00000"/>
                </a:solidFill>
              </a:rPr>
              <a:t>∥</a:t>
            </a:r>
            <a:r>
              <a:rPr lang="zh-TW" altLang="en-US" dirty="0"/>
              <a:t>。例如 </a:t>
            </a:r>
            <a:r>
              <a:rPr lang="en-US" altLang="zh-TW" dirty="0"/>
              <a:t>A∥B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/>
              <a:t>A </a:t>
            </a:r>
            <a:r>
              <a:rPr lang="zh-TW" altLang="en-US" dirty="0"/>
              <a:t>平行 </a:t>
            </a:r>
            <a:r>
              <a:rPr lang="en-US" altLang="zh-TW" dirty="0"/>
              <a:t>B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垂直符號：</a:t>
            </a:r>
            <a:r>
              <a:rPr lang="zh-TW" altLang="en-US" dirty="0">
                <a:solidFill>
                  <a:srgbClr val="C00000"/>
                </a:solidFill>
              </a:rPr>
              <a:t>⊥</a:t>
            </a:r>
            <a:r>
              <a:rPr lang="zh-TW" altLang="en-US" dirty="0"/>
              <a:t>。例如 </a:t>
            </a:r>
            <a:r>
              <a:rPr lang="en-US" altLang="zh-TW" dirty="0"/>
              <a:t>A⊥B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/>
              <a:t>A </a:t>
            </a:r>
            <a:r>
              <a:rPr lang="zh-TW" altLang="en-US" dirty="0"/>
              <a:t>垂直 </a:t>
            </a:r>
            <a:r>
              <a:rPr lang="en-US" altLang="zh-TW" dirty="0"/>
              <a:t>B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比值：半形冒號。例如 </a:t>
            </a:r>
            <a:r>
              <a:rPr lang="en-US" altLang="zh-TW" dirty="0"/>
              <a:t>3:2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>
                <a:solidFill>
                  <a:srgbClr val="C00000"/>
                </a:solidFill>
              </a:rPr>
              <a:t>3 </a:t>
            </a:r>
            <a:r>
              <a:rPr lang="zh-TW" altLang="en-US" dirty="0">
                <a:solidFill>
                  <a:srgbClr val="C00000"/>
                </a:solidFill>
              </a:rPr>
              <a:t>冒號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溫度、角度：</a:t>
            </a:r>
            <a:r>
              <a:rPr lang="en-US" altLang="zh-TW" dirty="0">
                <a:solidFill>
                  <a:srgbClr val="C00000"/>
                </a:solidFill>
              </a:rPr>
              <a:t>°</a:t>
            </a:r>
            <a:r>
              <a:rPr lang="zh-TW" altLang="en-US" dirty="0"/>
              <a:t>。例如 </a:t>
            </a:r>
            <a:r>
              <a:rPr lang="en-US" altLang="zh-TW" dirty="0"/>
              <a:t>90°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/>
              <a:t>90 </a:t>
            </a:r>
            <a:r>
              <a:rPr lang="zh-TW" altLang="en-US" dirty="0"/>
              <a:t>度」。</a:t>
            </a:r>
          </a:p>
          <a:p>
            <a:r>
              <a:rPr lang="zh-TW" altLang="en-US" dirty="0"/>
              <a:t>根號：</a:t>
            </a:r>
            <a:r>
              <a:rPr lang="zh-TW" altLang="en-US" dirty="0">
                <a:solidFill>
                  <a:srgbClr val="C00000"/>
                </a:solidFill>
              </a:rPr>
              <a:t>√</a:t>
            </a:r>
            <a:r>
              <a:rPr lang="zh-TW" altLang="en-US" dirty="0"/>
              <a:t>。可用於簡單的根號，例如：√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會唸出「根號 </a:t>
            </a:r>
            <a:r>
              <a:rPr lang="en-US" altLang="zh-TW" dirty="0"/>
              <a:t>3</a:t>
            </a:r>
            <a:r>
              <a:rPr lang="zh-TW" altLang="en-US" dirty="0"/>
              <a:t>」。</a:t>
            </a: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FFB5712C-BC23-412E-B6F6-00AD6C323557}"/>
              </a:ext>
            </a:extLst>
          </p:cNvPr>
          <p:cNvSpPr/>
          <p:nvPr/>
        </p:nvSpPr>
        <p:spPr>
          <a:xfrm>
            <a:off x="2339789" y="3603812"/>
            <a:ext cx="6759388" cy="2079812"/>
          </a:xfrm>
          <a:prstGeom prst="wedgeRoundRectCallout">
            <a:avLst>
              <a:gd name="adj1" fmla="val -18578"/>
              <a:gd name="adj2" fmla="val 38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90˚ </a:t>
            </a:r>
            <a:r>
              <a:rPr lang="zh-TW" altLang="en-US" sz="3600" b="1" dirty="0"/>
              <a:t>和 </a:t>
            </a:r>
            <a:r>
              <a:rPr lang="en-US" altLang="zh-TW" sz="3600" b="1" dirty="0"/>
              <a:t>90°</a:t>
            </a:r>
            <a:br>
              <a:rPr lang="en-US" altLang="zh-TW" sz="3600" b="1" dirty="0"/>
            </a:br>
            <a:r>
              <a:rPr lang="zh-TW" altLang="en-US" sz="2400" b="1" dirty="0"/>
              <a:t>二者看起來很像，但前者並不正確！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有疑慮時，應開啟 </a:t>
            </a:r>
            <a:r>
              <a:rPr lang="en-US" altLang="zh-TW" sz="2400" b="1" dirty="0"/>
              <a:t>NVDA </a:t>
            </a:r>
            <a:r>
              <a:rPr lang="zh-TW" altLang="en-US" sz="2400" b="1" dirty="0"/>
              <a:t>來確認報讀結果。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4156C54B-E776-4A84-8E05-1A0D68A5FBC8}"/>
              </a:ext>
            </a:extLst>
          </p:cNvPr>
          <p:cNvSpPr/>
          <p:nvPr/>
        </p:nvSpPr>
        <p:spPr>
          <a:xfrm>
            <a:off x="6651812" y="1309150"/>
            <a:ext cx="3980329" cy="763075"/>
          </a:xfrm>
          <a:prstGeom prst="wedgeRoundRectCallout">
            <a:avLst>
              <a:gd name="adj1" fmla="val -74635"/>
              <a:gd name="adj2" fmla="val 148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NVDA</a:t>
            </a:r>
            <a:r>
              <a:rPr lang="zh-TW" altLang="en-US" sz="2800" b="1" dirty="0"/>
              <a:t>：變化量</a:t>
            </a:r>
          </a:p>
        </p:txBody>
      </p:sp>
    </p:spTree>
    <p:extLst>
      <p:ext uri="{BB962C8B-B14F-4D97-AF65-F5344CB8AC3E}">
        <p14:creationId xmlns:p14="http://schemas.microsoft.com/office/powerpoint/2010/main" val="318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761A7-E45D-404C-8AED-C49C286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輸入常用符號的方法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92AD0-C834-4A2C-AFAB-F9F77AB1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350"/>
            <a:ext cx="10515600" cy="4351338"/>
          </a:xfrm>
        </p:spPr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工具列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zh-TW" altLang="en-US" dirty="0"/>
              <a:t>輸入法整合器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zh-TW" altLang="en-US" dirty="0">
                <a:hlinkClick r:id="rId2"/>
              </a:rPr>
              <a:t>參考影片</a:t>
            </a:r>
            <a:r>
              <a:rPr lang="zh-TW" altLang="en-US" dirty="0"/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CD00B-F231-4176-9740-3CB8CA1D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47" y="1794949"/>
            <a:ext cx="6778534" cy="45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A24E-F566-4A2C-AA33-7DB9AD4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2C4DF-1F8B-4EE7-80F5-D78812F3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介紹作業環境需求</a:t>
            </a:r>
            <a:endParaRPr lang="en-US" altLang="zh-TW" dirty="0"/>
          </a:p>
          <a:p>
            <a:r>
              <a:rPr lang="zh-TW" altLang="en-US" dirty="0"/>
              <a:t>擷取螢幕畫面，然後進行圖文辨識（使用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  <a:p>
            <a:r>
              <a:rPr lang="en-US" altLang="zh-TW" dirty="0"/>
              <a:t>Word </a:t>
            </a:r>
            <a:r>
              <a:rPr lang="zh-TW" altLang="en-US" dirty="0"/>
              <a:t>選項設定、文字搜尋與替換功能介紹</a:t>
            </a:r>
          </a:p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軟體介紹（安裝與基本操作）</a:t>
            </a:r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軟體介紹（安裝與用法）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NVDA </a:t>
            </a:r>
            <a:r>
              <a:rPr lang="zh-TW" altLang="en-US" dirty="0"/>
              <a:t>與 </a:t>
            </a:r>
            <a:r>
              <a:rPr lang="en-US" altLang="zh-TW" dirty="0"/>
              <a:t>Access8Math </a:t>
            </a:r>
            <a:r>
              <a:rPr lang="zh-TW" altLang="en-US" dirty="0"/>
              <a:t>來確認數學公式能否正確報讀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628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D7B6B-1BE4-47EB-A874-16C33431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比值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E6595-BA02-4D49-A1B4-A601F1C8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例如 </a:t>
            </a:r>
            <a:r>
              <a:rPr lang="en-US" altLang="zh-TW" dirty="0"/>
              <a:t>4:5</a:t>
            </a:r>
          </a:p>
          <a:p>
            <a:r>
              <a:rPr lang="en-US" altLang="zh-TW" dirty="0"/>
              <a:t>NVDA </a:t>
            </a:r>
            <a:r>
              <a:rPr lang="zh-TW" altLang="en-US" dirty="0"/>
              <a:t>報讀時不是唸出「四比五」，而是「四冒號五」。</a:t>
            </a:r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NVDA </a:t>
            </a:r>
            <a:r>
              <a:rPr lang="zh-TW" altLang="en-US" dirty="0"/>
              <a:t>連冒號都沒有報讀，此時必須按 </a:t>
            </a:r>
            <a:r>
              <a:rPr lang="en-US" altLang="zh-TW" dirty="0"/>
              <a:t>NVDA+P </a:t>
            </a:r>
            <a:r>
              <a:rPr lang="zh-TW" altLang="en-US" dirty="0"/>
              <a:t>來提高 </a:t>
            </a:r>
            <a:r>
              <a:rPr lang="en-US" altLang="zh-TW" dirty="0"/>
              <a:t>NVDA </a:t>
            </a:r>
            <a:r>
              <a:rPr lang="zh-TW" altLang="en-US" dirty="0"/>
              <a:t>的「符號等級」，才會唸出冒號以及其他標點符號。</a:t>
            </a:r>
          </a:p>
          <a:p>
            <a:r>
              <a:rPr lang="zh-TW" altLang="en-US" dirty="0"/>
              <a:t>如果輸入成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公式，也就是寫成數學區塊，則無論 </a:t>
            </a:r>
            <a:r>
              <a:rPr lang="en-US" altLang="zh-TW" dirty="0"/>
              <a:t>NVDA </a:t>
            </a:r>
            <a:r>
              <a:rPr lang="zh-TW" altLang="en-US" dirty="0"/>
              <a:t>符號等級是什麼，都能夠唸出「冒號」。</a:t>
            </a:r>
          </a:p>
        </p:txBody>
      </p:sp>
    </p:spTree>
    <p:extLst>
      <p:ext uri="{BB962C8B-B14F-4D97-AF65-F5344CB8AC3E}">
        <p14:creationId xmlns:p14="http://schemas.microsoft.com/office/powerpoint/2010/main" val="274930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5F15D-24FA-4A71-8E18-E46D04CE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填空題的空格應如何表現？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776D2-D2C4-4225-BE7B-842E6E9C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考券上面的填空題，在需要學生填寫答案的地方，視覺上經常是以特定長度的底線來呈現。轉譯時，這個部分可以改成一對半形括弧，左右括弧中間可以加一個空白字元，像這樣：</a:t>
            </a:r>
            <a:r>
              <a:rPr lang="en-US" altLang="zh-TW" dirty="0"/>
              <a:t>( 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4F9A83-28EA-4AA9-903D-1B02857C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4" y="4771676"/>
            <a:ext cx="10207671" cy="9878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F6EC94-4585-47BD-A289-30807B42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2" y="3168811"/>
            <a:ext cx="10521602" cy="1143212"/>
          </a:xfrm>
          <a:prstGeom prst="rect">
            <a:avLst/>
          </a:prstGeom>
        </p:spPr>
      </p:pic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738971A5-B2E2-49C7-850B-B302190CA4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2569" y="4096870"/>
            <a:ext cx="1523996" cy="138952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25018-AF7E-4CB7-A57A-8735C7D6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複製貼上的時候要留意多餘空白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F5A06-E926-46FD-9EBA-CEEB9727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範例一：線型函數 </a:t>
            </a:r>
            <a:r>
              <a:rPr lang="en-US" altLang="zh-TW" dirty="0"/>
              <a:t>f ( x ) = </a:t>
            </a:r>
            <a:r>
              <a:rPr lang="en-US" altLang="zh-TW" dirty="0">
                <a:highlight>
                  <a:srgbClr val="FFFF00"/>
                </a:highlight>
              </a:rPr>
              <a:t>- 1899x</a:t>
            </a:r>
            <a:r>
              <a:rPr lang="en-US" altLang="zh-TW" dirty="0"/>
              <a:t> + 21950</a:t>
            </a:r>
          </a:p>
          <a:p>
            <a:pPr marL="0" indent="0">
              <a:buNone/>
            </a:pPr>
            <a:r>
              <a:rPr lang="zh-TW" altLang="en-US" dirty="0"/>
              <a:t>範例二：座標 </a:t>
            </a:r>
            <a:r>
              <a:rPr lang="en-US" altLang="zh-TW" dirty="0"/>
              <a:t>( 10 , </a:t>
            </a:r>
            <a:r>
              <a:rPr lang="en-US" altLang="zh-TW" dirty="0">
                <a:highlight>
                  <a:srgbClr val="FFFF00"/>
                </a:highlight>
              </a:rPr>
              <a:t>- 2</a:t>
            </a:r>
            <a:r>
              <a:rPr lang="en-US" altLang="zh-TW" dirty="0"/>
              <a:t> 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從原始教材檔案裡面直接複製文字的結果，發現其中有多餘的空白符號，使得負數的負號也跟其關連的數字當中隔了一個空白字元，例如 </a:t>
            </a:r>
            <a:r>
              <a:rPr lang="en-US" altLang="zh-TW" dirty="0">
                <a:highlight>
                  <a:srgbClr val="FFFF00"/>
                </a:highlight>
              </a:rPr>
              <a:t>- 2</a:t>
            </a:r>
            <a:r>
              <a:rPr lang="zh-TW" altLang="en-US" dirty="0"/>
              <a:t>。像這種情形，</a:t>
            </a:r>
            <a:r>
              <a:rPr lang="zh-TW" altLang="en-US" dirty="0">
                <a:solidFill>
                  <a:srgbClr val="FF0000"/>
                </a:solidFill>
              </a:rPr>
              <a:t>在轉譯時應該要把容易造成語意混淆的多餘空白字元刪除</a:t>
            </a:r>
            <a:r>
              <a:rPr lang="zh-TW" altLang="en-US" dirty="0"/>
              <a:t>，以免造成閱讀時的誤解。</a:t>
            </a:r>
          </a:p>
        </p:txBody>
      </p:sp>
    </p:spTree>
    <p:extLst>
      <p:ext uri="{BB962C8B-B14F-4D97-AF65-F5344CB8AC3E}">
        <p14:creationId xmlns:p14="http://schemas.microsoft.com/office/powerpoint/2010/main" val="2146337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8720-5DB8-415C-86EE-17CE4EE4E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Word </a:t>
            </a:r>
            <a:r>
              <a:rPr lang="zh-TW" altLang="en-US" b="1" dirty="0"/>
              <a:t>選項設定</a:t>
            </a:r>
            <a:br>
              <a:rPr lang="en-US" altLang="zh-TW" b="1" dirty="0"/>
            </a:br>
            <a:r>
              <a:rPr lang="zh-TW" altLang="en-US" b="1" dirty="0"/>
              <a:t>與文字取代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3C4D836-DE78-4F9C-AB15-364033FF7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9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740AD-151C-4DD0-B0E9-997EE28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選項設定之建議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AAC8D-3A17-430D-AD00-C932C3F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取消 </a:t>
            </a:r>
            <a:r>
              <a:rPr lang="en-US" altLang="zh-TW" dirty="0"/>
              <a:t>Word </a:t>
            </a:r>
            <a:r>
              <a:rPr lang="zh-TW" altLang="en-US" dirty="0"/>
              <a:t>自動編號與自動項目符號，亦即完全由我們手動編號。</a:t>
            </a:r>
          </a:p>
          <a:p>
            <a:pPr lvl="1"/>
            <a:r>
              <a:rPr lang="zh-TW" altLang="en-US" dirty="0"/>
              <a:t>理由：如果使用 </a:t>
            </a:r>
            <a:r>
              <a:rPr lang="en-US" altLang="zh-TW" dirty="0"/>
              <a:t>Word </a:t>
            </a:r>
            <a:r>
              <a:rPr lang="zh-TW" altLang="en-US" dirty="0"/>
              <a:t>自動編號，在執行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的轉換功能來將數學公式物件轉換成 </a:t>
            </a:r>
            <a:r>
              <a:rPr lang="en-US" altLang="zh-TW" dirty="0"/>
              <a:t>MathML </a:t>
            </a:r>
            <a:r>
              <a:rPr lang="zh-TW" altLang="en-US" dirty="0"/>
              <a:t>標籤時，可能會在 </a:t>
            </a:r>
            <a:r>
              <a:rPr lang="en-US" altLang="zh-TW" dirty="0"/>
              <a:t>MathML </a:t>
            </a:r>
            <a:r>
              <a:rPr lang="zh-TW" altLang="en-US" dirty="0"/>
              <a:t>標籤裡面出現大量的數字編號，而這些多餘的編號將導致無效的 </a:t>
            </a:r>
            <a:r>
              <a:rPr lang="en-US" altLang="zh-TW" dirty="0"/>
              <a:t>MathML </a:t>
            </a:r>
            <a:r>
              <a:rPr lang="zh-TW" altLang="en-US" dirty="0"/>
              <a:t>標籤（也就是說，瀏覽器會無法辨識這些數學公式）。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01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8C42E-8378-45AF-AD15-8CC17048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800" cy="1325563"/>
          </a:xfrm>
        </p:spPr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&gt; </a:t>
            </a:r>
            <a:r>
              <a:rPr lang="zh-TW" altLang="en-US" dirty="0"/>
              <a:t>校訂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496B7-8FAC-443E-BC5A-E907D4D0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35" y="277499"/>
            <a:ext cx="7209524" cy="3047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4FF633-262B-48F9-BA16-36853D73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27" y="3062245"/>
            <a:ext cx="5447619" cy="3085714"/>
          </a:xfrm>
          <a:prstGeom prst="rect">
            <a:avLst/>
          </a:prstGeom>
        </p:spPr>
      </p:pic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509B72CA-B219-4B0B-9797-7BBE59D30962}"/>
              </a:ext>
            </a:extLst>
          </p:cNvPr>
          <p:cNvSpPr/>
          <p:nvPr/>
        </p:nvSpPr>
        <p:spPr>
          <a:xfrm rot="1879462">
            <a:off x="8799721" y="2195968"/>
            <a:ext cx="814291" cy="20767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45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13566-0D74-4254-88C4-54232DEC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文字搜尋取代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CBFBB-E906-4D10-9EE1-C7AC9ABB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快速鍵：</a:t>
            </a:r>
            <a:r>
              <a:rPr lang="en-US" altLang="zh-TW" dirty="0" err="1"/>
              <a:t>Ctrl+H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3891F9-38EF-416E-BCA5-D8530148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1" y="577676"/>
            <a:ext cx="5333333" cy="51904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618C3A-4227-4DFD-883F-1C41740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92" y="3652837"/>
            <a:ext cx="24479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2B040F9A-C8A7-4707-BA89-70E52972BDCC}"/>
              </a:ext>
            </a:extLst>
          </p:cNvPr>
          <p:cNvSpPr/>
          <p:nvPr/>
        </p:nvSpPr>
        <p:spPr>
          <a:xfrm rot="4799137">
            <a:off x="6088659" y="5068633"/>
            <a:ext cx="716070" cy="2216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03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8D5E1-7A08-4E0C-AABE-EC3EC33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DA59A-6B81-425F-BE84-F3E16B1C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數學教材轉譯筆記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視覺障礙輔助科技筆記本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Microsoft Word 2021 Office Math </a:t>
            </a:r>
            <a:r>
              <a:rPr lang="zh-TW" altLang="en-US" dirty="0">
                <a:hlinkClick r:id="rId4"/>
              </a:rPr>
              <a:t>報讀效果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1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87D2D-F495-4AC8-AB0B-FBCC9B0F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346"/>
            <a:ext cx="10515600" cy="175951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The End</a:t>
            </a:r>
            <a:endParaRPr lang="zh-TW" altLang="en-US" sz="8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841FA8E-65FC-4117-A43D-77A572540C7C}"/>
              </a:ext>
            </a:extLst>
          </p:cNvPr>
          <p:cNvSpPr txBox="1">
            <a:spLocks/>
          </p:cNvSpPr>
          <p:nvPr/>
        </p:nvSpPr>
        <p:spPr>
          <a:xfrm>
            <a:off x="1461246" y="2973856"/>
            <a:ext cx="9605683" cy="175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/>
              <a:t>感謝您的參與！</a:t>
            </a:r>
          </a:p>
        </p:txBody>
      </p:sp>
    </p:spTree>
    <p:extLst>
      <p:ext uri="{BB962C8B-B14F-4D97-AF65-F5344CB8AC3E}">
        <p14:creationId xmlns:p14="http://schemas.microsoft.com/office/powerpoint/2010/main" val="22422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408A3-E9EF-480B-A5E9-65AD56D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作業環境的基本需求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462EC-43EE-4983-BAAE-AC1C07E1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一台夠快的電腦（筆電），最好有雙螢幕。</a:t>
            </a:r>
            <a:endParaRPr lang="en-US" altLang="zh-TW" dirty="0"/>
          </a:p>
          <a:p>
            <a:r>
              <a:rPr lang="en-US" altLang="zh-TW" dirty="0"/>
              <a:t>Windows 10</a:t>
            </a:r>
            <a:r>
              <a:rPr lang="zh-TW" altLang="en-US" dirty="0"/>
              <a:t> </a:t>
            </a:r>
            <a:r>
              <a:rPr lang="en-US" altLang="zh-TW" dirty="0"/>
              <a:t>+ Office 2016</a:t>
            </a:r>
            <a:r>
              <a:rPr lang="zh-TW" altLang="en-US" dirty="0"/>
              <a:t>（或更新的版本）</a:t>
            </a:r>
            <a:endParaRPr lang="en-US" altLang="zh-TW" dirty="0"/>
          </a:p>
          <a:p>
            <a:r>
              <a:rPr lang="en-US" altLang="zh-TW" dirty="0"/>
              <a:t>Google </a:t>
            </a:r>
            <a:r>
              <a:rPr lang="zh-TW" altLang="en-US" dirty="0"/>
              <a:t>帳號（使用雲端硬碟以及註冊其他網站）</a:t>
            </a:r>
            <a:endParaRPr lang="en-US" altLang="zh-TW" dirty="0"/>
          </a:p>
          <a:p>
            <a:r>
              <a:rPr lang="en-US" altLang="zh-TW" dirty="0"/>
              <a:t>PDF </a:t>
            </a:r>
            <a:r>
              <a:rPr lang="zh-TW" altLang="en-US" dirty="0"/>
              <a:t>閱讀器（例如 </a:t>
            </a:r>
            <a:r>
              <a:rPr lang="en-US" altLang="zh-TW" dirty="0"/>
              <a:t>Adobe Reader</a:t>
            </a:r>
            <a:r>
              <a:rPr lang="zh-TW" altLang="en-US" dirty="0"/>
              <a:t>）、抓圖軟體</a:t>
            </a:r>
            <a:endParaRPr lang="en-US" altLang="zh-TW" dirty="0"/>
          </a:p>
          <a:p>
            <a:r>
              <a:rPr lang="en-US" altLang="zh-TW" dirty="0"/>
              <a:t>NVDA </a:t>
            </a:r>
            <a:r>
              <a:rPr lang="zh-TW" altLang="en-US" dirty="0"/>
              <a:t>（測試轉譯結果，看看某些符號能否報讀出來）</a:t>
            </a:r>
            <a:endParaRPr lang="en-US" altLang="zh-TW" dirty="0"/>
          </a:p>
          <a:p>
            <a:r>
              <a:rPr lang="zh-TW" altLang="en-US" dirty="0"/>
              <a:t>數學教材還需要：</a:t>
            </a:r>
            <a:endParaRPr lang="en-US" altLang="zh-TW" dirty="0"/>
          </a:p>
          <a:p>
            <a:pPr lvl="1"/>
            <a:r>
              <a:rPr lang="en-US" altLang="zh-TW" dirty="0"/>
              <a:t>NVDA </a:t>
            </a:r>
            <a:r>
              <a:rPr lang="zh-TW" altLang="en-US" dirty="0"/>
              <a:t>附加元件 </a:t>
            </a:r>
            <a:r>
              <a:rPr lang="en-US" altLang="zh-TW" dirty="0"/>
              <a:t>Access8Math</a:t>
            </a:r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、數學公式 </a:t>
            </a:r>
            <a:r>
              <a:rPr lang="en-US" altLang="zh-TW" dirty="0"/>
              <a:t>OCR</a:t>
            </a:r>
            <a:r>
              <a:rPr lang="zh-TW" altLang="en-US" dirty="0"/>
              <a:t> 軟體（例如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對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HTML </a:t>
            </a:r>
            <a:r>
              <a:rPr lang="zh-TW" altLang="en-US" dirty="0"/>
              <a:t>語法的基本認識</a:t>
            </a:r>
          </a:p>
        </p:txBody>
      </p:sp>
    </p:spTree>
    <p:extLst>
      <p:ext uri="{BB962C8B-B14F-4D97-AF65-F5344CB8AC3E}">
        <p14:creationId xmlns:p14="http://schemas.microsoft.com/office/powerpoint/2010/main" val="256628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63A3D-1EF5-44DA-86A5-2E059C56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7"/>
            <a:ext cx="9144000" cy="17481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下載本投影片檔案</a:t>
            </a:r>
            <a:br>
              <a:rPr lang="en-US" altLang="zh-TW" b="1" dirty="0"/>
            </a:br>
            <a:r>
              <a:rPr lang="zh-TW" altLang="en-US" sz="3600" b="1" dirty="0">
                <a:solidFill>
                  <a:srgbClr val="C00000"/>
                </a:solidFill>
              </a:rPr>
              <a:t>請先完成此操作，以便順利進行後續的練習。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A1375-BC72-41F9-937E-0CD260614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668"/>
            <a:ext cx="9144000" cy="76377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https://bit.ly/Trans4VisualAids</a:t>
            </a:r>
            <a:endParaRPr lang="zh-TW" altLang="en-US" sz="3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756578-2B80-4FE1-890E-783B344CEF12}"/>
              </a:ext>
            </a:extLst>
          </p:cNvPr>
          <p:cNvSpPr txBox="1"/>
          <p:nvPr/>
        </p:nvSpPr>
        <p:spPr>
          <a:xfrm>
            <a:off x="2106706" y="3971365"/>
            <a:ext cx="856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+mj-lt"/>
                <a:ea typeface="+mj-ea"/>
                <a:cs typeface="+mj-cs"/>
              </a:rPr>
              <a:t>若連結失效，可至以下 </a:t>
            </a:r>
            <a:r>
              <a:rPr lang="en-US" altLang="zh-TW" sz="3600" b="1" dirty="0">
                <a:latin typeface="+mj-lt"/>
                <a:ea typeface="+mj-ea"/>
                <a:cs typeface="+mj-cs"/>
              </a:rPr>
              <a:t>GitHub </a:t>
            </a:r>
            <a:r>
              <a:rPr lang="zh-TW" altLang="en-US" sz="3600" b="1" dirty="0">
                <a:latin typeface="+mj-lt"/>
                <a:ea typeface="+mj-ea"/>
                <a:cs typeface="+mj-cs"/>
              </a:rPr>
              <a:t>頁面尋找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0F85262-00C5-4305-91DD-EEFF620637B0}"/>
              </a:ext>
            </a:extLst>
          </p:cNvPr>
          <p:cNvSpPr txBox="1">
            <a:spLocks/>
          </p:cNvSpPr>
          <p:nvPr/>
        </p:nvSpPr>
        <p:spPr>
          <a:xfrm>
            <a:off x="1165412" y="4725273"/>
            <a:ext cx="10067364" cy="76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https://github.com/huanlin/VisualAids/tree/main/Seminar</a:t>
            </a:r>
            <a:endParaRPr lang="zh-TW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3565E-30F2-4527-B933-A74255E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C5635-A997-4655-8844-CFA09462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必備工具：抓圖軟體</a:t>
            </a:r>
            <a:endParaRPr lang="en-US" altLang="zh-TW" dirty="0"/>
          </a:p>
          <a:p>
            <a:pPr lvl="1"/>
            <a:r>
              <a:rPr lang="zh-TW" altLang="en-US" dirty="0"/>
              <a:t>免費：</a:t>
            </a:r>
            <a:r>
              <a:rPr lang="en-US" altLang="zh-TW" dirty="0"/>
              <a:t>Windows </a:t>
            </a:r>
            <a:r>
              <a:rPr lang="zh-TW" altLang="en-US" dirty="0"/>
              <a:t>內建抓圖功能、</a:t>
            </a:r>
            <a:r>
              <a:rPr lang="en-US" altLang="zh-TW" dirty="0" err="1">
                <a:hlinkClick r:id="rId2"/>
              </a:rPr>
              <a:t>WinSnap</a:t>
            </a:r>
            <a:r>
              <a:rPr lang="zh-TW" altLang="en-US" dirty="0"/>
              <a:t>，</a:t>
            </a:r>
            <a:r>
              <a:rPr lang="en-US" altLang="zh-TW" dirty="0" err="1">
                <a:hlinkClick r:id="rId3"/>
              </a:rPr>
              <a:t>PickPic</a:t>
            </a:r>
            <a:r>
              <a:rPr lang="en-US" altLang="zh-TW" dirty="0"/>
              <a:t>……</a:t>
            </a:r>
            <a:r>
              <a:rPr lang="zh-TW" altLang="en-US" dirty="0"/>
              <a:t>等等。</a:t>
            </a:r>
            <a:endParaRPr lang="en-US" altLang="zh-TW" dirty="0"/>
          </a:p>
          <a:p>
            <a:pPr lvl="1"/>
            <a:r>
              <a:rPr lang="zh-TW" altLang="en-US" dirty="0"/>
              <a:t>付費：</a:t>
            </a:r>
            <a:r>
              <a:rPr lang="en-US" altLang="zh-TW" dirty="0">
                <a:hlinkClick r:id="rId4"/>
              </a:rPr>
              <a:t>SnagIt</a:t>
            </a:r>
            <a:endParaRPr lang="en-US" altLang="zh-TW" dirty="0"/>
          </a:p>
          <a:p>
            <a:r>
              <a:rPr lang="zh-TW" altLang="en-US" dirty="0"/>
              <a:t>用法：從 </a:t>
            </a:r>
            <a:r>
              <a:rPr lang="en-US" altLang="zh-TW" dirty="0"/>
              <a:t>PDF</a:t>
            </a:r>
            <a:r>
              <a:rPr lang="zh-TW" altLang="en-US" dirty="0"/>
              <a:t> 擷取部分頁面，再利用 </a:t>
            </a:r>
            <a:r>
              <a:rPr lang="en-US" altLang="zh-TW" dirty="0"/>
              <a:t>Google </a:t>
            </a:r>
            <a:r>
              <a:rPr lang="zh-TW" altLang="en-US" dirty="0"/>
              <a:t>文件轉成文字。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使用抓圖軟體把 </a:t>
            </a:r>
            <a:r>
              <a:rPr lang="en-US" altLang="zh-TW" dirty="0"/>
              <a:t>PDF </a:t>
            </a:r>
            <a:r>
              <a:rPr lang="zh-TW" altLang="en-US" dirty="0"/>
              <a:t>頁面的區塊擷取成圖片，儲存為 </a:t>
            </a:r>
            <a:r>
              <a:rPr lang="en-US" altLang="zh-TW" dirty="0"/>
              <a:t>.jpg </a:t>
            </a:r>
            <a:r>
              <a:rPr lang="zh-TW" altLang="en-US" dirty="0"/>
              <a:t>或 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將圖檔上傳至你的 </a:t>
            </a:r>
            <a:r>
              <a:rPr lang="en-US" altLang="zh-TW" dirty="0"/>
              <a:t>Google </a:t>
            </a:r>
            <a:r>
              <a:rPr lang="zh-TW" altLang="en-US" dirty="0"/>
              <a:t>雲端硬碟。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在雲端硬碟網頁中的檔案名稱上面點右鍵 </a:t>
            </a:r>
            <a:r>
              <a:rPr lang="en-US" altLang="zh-TW" dirty="0"/>
              <a:t>&gt; </a:t>
            </a:r>
            <a:r>
              <a:rPr lang="zh-TW" altLang="en-US" dirty="0"/>
              <a:t>選擇開啟工具 </a:t>
            </a:r>
            <a:r>
              <a:rPr lang="en-US" altLang="zh-TW" dirty="0"/>
              <a:t>&gt; Google </a:t>
            </a:r>
            <a:r>
              <a:rPr lang="zh-TW" altLang="en-US" dirty="0"/>
              <a:t>文件。</a:t>
            </a:r>
            <a:endParaRPr lang="en-US" altLang="zh-TW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1FB14845-6413-4943-A57B-56118AC9B1C0}"/>
              </a:ext>
            </a:extLst>
          </p:cNvPr>
          <p:cNvSpPr/>
          <p:nvPr/>
        </p:nvSpPr>
        <p:spPr>
          <a:xfrm>
            <a:off x="6866965" y="1479176"/>
            <a:ext cx="4401669" cy="699248"/>
          </a:xfrm>
          <a:prstGeom prst="wedgeRoundRectCallout">
            <a:avLst>
              <a:gd name="adj1" fmla="val -59658"/>
              <a:gd name="adj2" fmla="val -544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工具很多，選自己覺得順手好用的就行。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AF1B7-F921-4D90-A652-BB1488D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zh-TW" altLang="en-US" dirty="0"/>
              <a:t>雲端頁面之操作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D76D7-C6F8-4D3D-ADCF-2DEF34E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565181"/>
            <a:ext cx="8349658" cy="41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027DF-1784-495D-B2B8-D7017FD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示範：</a:t>
            </a:r>
            <a:r>
              <a:rPr lang="en-US" altLang="zh-TW" dirty="0"/>
              <a:t>PDF </a:t>
            </a:r>
            <a:r>
              <a:rPr lang="zh-TW" altLang="en-US" dirty="0"/>
              <a:t>局部頁面抓圖轉文字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EF90F-267F-46F1-8D7C-2177E112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76" y="1695387"/>
            <a:ext cx="4800600" cy="702422"/>
          </a:xfrm>
        </p:spPr>
        <p:txBody>
          <a:bodyPr/>
          <a:lstStyle/>
          <a:p>
            <a:r>
              <a:rPr lang="zh-TW" altLang="en-US" dirty="0"/>
              <a:t>範例檔案：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DA1DD7-FD24-457D-A79F-F9F25943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7" y="1591235"/>
            <a:ext cx="6133333" cy="4619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E5B391-DB54-4D7E-ACE1-273DE744B400}"/>
              </a:ext>
            </a:extLst>
          </p:cNvPr>
          <p:cNvSpPr txBox="1"/>
          <p:nvPr/>
        </p:nvSpPr>
        <p:spPr>
          <a:xfrm>
            <a:off x="7109012" y="4562448"/>
            <a:ext cx="453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👉 抓圖時，避開非文字的區域，</a:t>
            </a:r>
            <a:b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  以獲得更準確的辨識結果。</a:t>
            </a:r>
          </a:p>
          <a:p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2273</Words>
  <Application>Microsoft Office PowerPoint</Application>
  <PresentationFormat>寬螢幕</PresentationFormat>
  <Paragraphs>212</Paragraphs>
  <Slides>48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-apple-system</vt:lpstr>
      <vt:lpstr>Charis SIL</vt:lpstr>
      <vt:lpstr>Arial</vt:lpstr>
      <vt:lpstr>Cascadia Code</vt:lpstr>
      <vt:lpstr>Consolas</vt:lpstr>
      <vt:lpstr>Verdana</vt:lpstr>
      <vt:lpstr>Office 佈景主題</vt:lpstr>
      <vt:lpstr>封裝程式殼層物件</vt:lpstr>
      <vt:lpstr>視障輔助教材轉譯</vt:lpstr>
      <vt:lpstr>Part I. 轉譯工具與流程</vt:lpstr>
      <vt:lpstr>學習目標</vt:lpstr>
      <vt:lpstr>內容大綱</vt:lpstr>
      <vt:lpstr>作業環境的基本需求</vt:lpstr>
      <vt:lpstr>下載本投影片檔案 請先完成此操作，以便順利進行後續的練習。</vt:lpstr>
      <vt:lpstr>圖文辨識（使用 Google 文件）</vt:lpstr>
      <vt:lpstr>Google 雲端頁面之操作</vt:lpstr>
      <vt:lpstr>示範：PDF 局部頁面抓圖轉文字</vt:lpstr>
      <vt:lpstr>Adobe 線上轉檔服務（非必要）</vt:lpstr>
      <vt:lpstr>練習 1：PDF 局部頁面圖文辨識</vt:lpstr>
      <vt:lpstr>數學教材轉譯</vt:lpstr>
      <vt:lpstr>MathType 簡介</vt:lpstr>
      <vt:lpstr>示範：MathType 的 安裝與入門基本操作</vt:lpstr>
      <vt:lpstr>MathType 常用快速鍵</vt:lpstr>
      <vt:lpstr>練習 2：使用 MathType 輸入數學公式</vt:lpstr>
      <vt:lpstr>觀察 LaTeX 的數學公式語法</vt:lpstr>
      <vt:lpstr>LaTeX 語法解析</vt:lpstr>
      <vt:lpstr>練習 3：在 MathType 公式與 LaTeX 之間轉換</vt:lpstr>
      <vt:lpstr>把數學公式轉成 HTML 網頁👉開啟文章</vt:lpstr>
      <vt:lpstr>練習 4：把 docx 轉換成 html</vt:lpstr>
      <vt:lpstr>練習 5：使用 NVDA 報讀網頁中的數學公式</vt:lpstr>
      <vt:lpstr>重點整理：數學教材轉譯流程</vt:lpstr>
      <vt:lpstr>提高生產力</vt:lpstr>
      <vt:lpstr>Mathpix Snip 簡介</vt:lpstr>
      <vt:lpstr>示範：Mathpix Snip 的 安裝與基本用法</vt:lpstr>
      <vt:lpstr>練習 6：使用 Mathpix Snip</vt:lpstr>
      <vt:lpstr>Mathpix Snip 每個月免費 50 次不夠用…</vt:lpstr>
      <vt:lpstr>大幅提升效率的方法</vt:lpstr>
      <vt:lpstr>延伸議題、可能有用的東西</vt:lpstr>
      <vt:lpstr>Ditto</vt:lpstr>
      <vt:lpstr>Part II. 排版相關問題整理</vt:lpstr>
      <vt:lpstr>PowerPoint 簡報</vt:lpstr>
      <vt:lpstr>項目編號與符號</vt:lpstr>
      <vt:lpstr>表格</vt:lpstr>
      <vt:lpstr>編寫方式一：使用標題列與欄位分隔符號</vt:lpstr>
      <vt:lpstr>編寫方式二：逐列陳述表格內容</vt:lpstr>
      <vt:lpstr>一些常用符號</vt:lpstr>
      <vt:lpstr>輸入常用符號的方法</vt:lpstr>
      <vt:lpstr>比值</vt:lpstr>
      <vt:lpstr>填空題的空格應如何表現？</vt:lpstr>
      <vt:lpstr>複製貼上的時候要留意多餘空白</vt:lpstr>
      <vt:lpstr>Word 選項設定 與文字取代</vt:lpstr>
      <vt:lpstr>Word 選項設定之建議</vt:lpstr>
      <vt:lpstr>Word 選項  &gt; 校訂</vt:lpstr>
      <vt:lpstr>Word 文字搜尋取代</vt:lpstr>
      <vt:lpstr>延伸閱讀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視障教材轉譯</dc:title>
  <dc:creator>Huanlin Tsai</dc:creator>
  <cp:lastModifiedBy>Huanlin Tsai</cp:lastModifiedBy>
  <cp:revision>77</cp:revision>
  <dcterms:created xsi:type="dcterms:W3CDTF">2021-11-01T02:00:28Z</dcterms:created>
  <dcterms:modified xsi:type="dcterms:W3CDTF">2021-11-02T21:25:34Z</dcterms:modified>
</cp:coreProperties>
</file>