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20"/>
  </p:notesMasterIdLst>
  <p:sldIdLst>
    <p:sldId id="256" r:id="rId2"/>
    <p:sldId id="257" r:id="rId3"/>
    <p:sldId id="272" r:id="rId4"/>
    <p:sldId id="273" r:id="rId5"/>
    <p:sldId id="267" r:id="rId6"/>
    <p:sldId id="260" r:id="rId7"/>
    <p:sldId id="261" r:id="rId8"/>
    <p:sldId id="262" r:id="rId9"/>
    <p:sldId id="263" r:id="rId10"/>
    <p:sldId id="265" r:id="rId11"/>
    <p:sldId id="266" r:id="rId12"/>
    <p:sldId id="264" r:id="rId13"/>
    <p:sldId id="270" r:id="rId14"/>
    <p:sldId id="269" r:id="rId15"/>
    <p:sldId id="275" r:id="rId16"/>
    <p:sldId id="276" r:id="rId17"/>
    <p:sldId id="259" r:id="rId18"/>
    <p:sldId id="274" r:id="rId19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20FA2EE-E7F0-4D05-8838-9DDD54DEC58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8D6AACFD-21DA-4201-842E-6F14AEC427CA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51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5E7FC7E1-49F1-4BDA-9AFE-2B8957DCE22F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2355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CE37E168-A763-40B8-8682-AB80C47A0933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2560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906003C3-3039-4ECF-A768-E53FD56523E8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2765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17225118-C5A6-4C60-84D7-537F0E6744C9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296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983119AE-47CF-4FBA-A052-C0B47A64F3DB}" type="slidenum">
              <a:rPr lang="en-US" altLang="zh-TW"/>
              <a:pPr/>
              <a:t>14</a:t>
            </a:fld>
            <a:endParaRPr lang="en-US" altLang="zh-TW"/>
          </a:p>
        </p:txBody>
      </p:sp>
      <p:sp>
        <p:nvSpPr>
          <p:cNvPr id="317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C885F304-A489-4494-88E2-319E347309CA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3584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59C74FE8-4D87-44FB-A8D9-D2E97F26325F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3789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7F2D59C1-FA76-4BB8-B6F8-04BF0C741DD9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71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67C87C39-1A93-42DC-BA09-AB6E155D9894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921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FCF49CE7-11CA-458C-8ECD-63F916C0D8FB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1126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141F39DE-1F11-40A0-B37A-27C0376DCDA8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1331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19535ADF-BCA2-4BBF-9B31-4F9B9160D854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1536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8AAAADF4-25C9-49EF-975D-5D726764654B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1741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8D17E2EB-BA8A-4D8B-BF86-066E77729026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1945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153482A6-7ED6-442B-849F-0C08F8A5058B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2150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914400 h 1000"/>
              <a:gd name="T2" fmla="*/ 0 w 1000"/>
              <a:gd name="T3" fmla="*/ 0 h 1000"/>
              <a:gd name="T4" fmla="*/ 79248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C7B7573-2F3D-4688-B4DB-1C52FD6497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75765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F5C861-A6BC-4FE9-9BB1-0A3D0335ECF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820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395D8A-20E6-46E2-84D6-5C779038949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93051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08D701-1B9F-4695-829D-5C950A88CC8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2068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6388D8-0E34-4AE5-B227-7AF472ABC78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1416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FDD9F-9699-47E5-AE2C-AAFAF31940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9106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B0CBC-D56A-4C83-B93B-869981C376B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65708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87CEF1-2A59-474A-A904-A54C3D5C0D6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4540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9ADA85-0179-4E74-A7CD-716744FB8B7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466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55ECB0-F323-450A-ACA8-3014C0D0AB7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1296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1933D8-DC71-4734-8577-599A5EE88FF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61269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200">
                <a:latin typeface="+mj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>
                <a:latin typeface="+mj-lt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smtClean="0">
                <a:latin typeface="+mj-lt"/>
              </a:defRPr>
            </a:lvl1pPr>
          </a:lstStyle>
          <a:p>
            <a:pPr>
              <a:defRPr/>
            </a:pPr>
            <a:fld id="{26B5D56C-8B72-4994-B0E7-B79769EC3E2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609600 h 1000"/>
              <a:gd name="T2" fmla="*/ 0 w 1000"/>
              <a:gd name="T3" fmla="*/ 0 h 1000"/>
              <a:gd name="T4" fmla="*/ 82296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anose="02020404030301010803" pitchFamily="18" charset="0"/>
          <a:ea typeface="新細明體" panose="02020500000000000000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anose="02020404030301010803" pitchFamily="18" charset="0"/>
          <a:ea typeface="新細明體" panose="02020500000000000000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anose="02020404030301010803" pitchFamily="18" charset="0"/>
          <a:ea typeface="新細明體" panose="02020500000000000000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anose="02020404030301010803" pitchFamily="18" charset="0"/>
          <a:ea typeface="新細明體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anose="02020404030301010803" pitchFamily="18" charset="0"/>
          <a:ea typeface="新細明體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anose="02020404030301010803" pitchFamily="18" charset="0"/>
          <a:ea typeface="新細明體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anose="02020404030301010803" pitchFamily="18" charset="0"/>
          <a:ea typeface="新細明體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anose="02020404030301010803" pitchFamily="18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TW" altLang="en-US" sz="4600"/>
              <a:t>易點雙視 </a:t>
            </a:r>
            <a:r>
              <a:rPr lang="en-US" altLang="zh-TW" sz="4600"/>
              <a:t>(EsayBrailleEdit)</a:t>
            </a:r>
            <a:br>
              <a:rPr lang="en-US" altLang="zh-TW" sz="4600"/>
            </a:br>
            <a:r>
              <a:rPr lang="zh-TW" altLang="en-US" sz="4600"/>
              <a:t>簡介</a:t>
            </a:r>
            <a:br>
              <a:rPr lang="zh-TW" altLang="en-US" sz="4600"/>
            </a:br>
            <a:endParaRPr lang="zh-TW" altLang="en-US" sz="460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製作：蔡煥麟</a:t>
            </a:r>
            <a:endParaRPr lang="en-US" altLang="zh-TW"/>
          </a:p>
          <a:p>
            <a:pPr eaLnBrk="1" hangingPunct="1"/>
            <a:r>
              <a:rPr lang="zh-TW" altLang="en-US"/>
              <a:t>更新：</a:t>
            </a:r>
            <a:r>
              <a:rPr lang="en-US" altLang="zh-TW"/>
              <a:t>2016-06-15</a:t>
            </a:r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列印明眼字：預覽列印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1628775"/>
            <a:ext cx="5400675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9942" name="Oval 6"/>
          <p:cNvSpPr>
            <a:spLocks noChangeArrowheads="1"/>
          </p:cNvSpPr>
          <p:nvPr/>
        </p:nvSpPr>
        <p:spPr bwMode="auto">
          <a:xfrm>
            <a:off x="2555875" y="4508500"/>
            <a:ext cx="1439863" cy="576263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994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列印明眼字：預覽列印結果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125538"/>
            <a:ext cx="8294687" cy="552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列印點字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412875"/>
            <a:ext cx="5400675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893" name="Oval 5"/>
          <p:cNvSpPr>
            <a:spLocks noChangeArrowheads="1"/>
          </p:cNvSpPr>
          <p:nvPr/>
        </p:nvSpPr>
        <p:spPr bwMode="auto">
          <a:xfrm>
            <a:off x="2051050" y="2924175"/>
            <a:ext cx="720725" cy="433388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37894" name="Oval 6"/>
          <p:cNvSpPr>
            <a:spLocks noChangeArrowheads="1"/>
          </p:cNvSpPr>
          <p:nvPr/>
        </p:nvSpPr>
        <p:spPr bwMode="auto">
          <a:xfrm>
            <a:off x="1619250" y="4292600"/>
            <a:ext cx="1439863" cy="576263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其他方便功能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提供特殊符號的輸入介面</a:t>
            </a:r>
          </a:p>
          <a:p>
            <a:pPr eaLnBrk="1" hangingPunct="1"/>
            <a:r>
              <a:rPr lang="zh-TW" altLang="en-US"/>
              <a:t>編號（題號）折行後自動內縮（空一方）</a:t>
            </a:r>
          </a:p>
          <a:p>
            <a:pPr eaLnBrk="1" hangingPunct="1"/>
            <a:endParaRPr lang="en-US" altLang="zh-TW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輸入特殊符號</a:t>
            </a:r>
          </a:p>
        </p:txBody>
      </p:sp>
      <p:pic>
        <p:nvPicPr>
          <p:cNvPr id="30723" name="Picture 6" descr="C:\Users\Huanlin\AppData\Local\Temp\SNAGHTML190833a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13" y="1268413"/>
            <a:ext cx="8401050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範例：書名號</a:t>
            </a:r>
          </a:p>
        </p:txBody>
      </p:sp>
      <p:pic>
        <p:nvPicPr>
          <p:cNvPr id="32771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25538"/>
            <a:ext cx="4267200" cy="2874962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72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4217988"/>
            <a:ext cx="7904162" cy="1695450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773" name="AutoShape 9"/>
          <p:cNvSpPr>
            <a:spLocks noChangeArrowheads="1"/>
          </p:cNvSpPr>
          <p:nvPr/>
        </p:nvSpPr>
        <p:spPr bwMode="auto">
          <a:xfrm rot="19278836" flipH="1">
            <a:off x="4100513" y="3460750"/>
            <a:ext cx="344487" cy="1079500"/>
          </a:xfrm>
          <a:prstGeom prst="curvedRightArrow">
            <a:avLst>
              <a:gd name="adj1" fmla="val 59815"/>
              <a:gd name="adj2" fmla="val 119615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範例：音標</a:t>
            </a:r>
          </a:p>
        </p:txBody>
      </p:sp>
      <p:pic>
        <p:nvPicPr>
          <p:cNvPr id="33795" name="Picture 4" descr="C:\Users\Huanlin\AppData\Local\Temp\SNAGHTML190cfa0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" y="1341438"/>
            <a:ext cx="8020050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題號折行後自動內縮（空一方）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530725"/>
          </a:xfrm>
        </p:spPr>
        <p:txBody>
          <a:bodyPr/>
          <a:lstStyle/>
          <a:p>
            <a:pPr eaLnBrk="1" hangingPunct="1"/>
            <a:r>
              <a:rPr lang="zh-TW" altLang="en-US"/>
              <a:t>當編號（題號）後面的文字太長而折行時，折下來的新行會自動空一方。</a:t>
            </a:r>
          </a:p>
        </p:txBody>
      </p:sp>
      <p:pic>
        <p:nvPicPr>
          <p:cNvPr id="3482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3500438"/>
            <a:ext cx="6069012" cy="320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2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349500"/>
            <a:ext cx="6553200" cy="1331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822" name="AutoShape 8"/>
          <p:cNvSpPr>
            <a:spLocks noChangeArrowheads="1"/>
          </p:cNvSpPr>
          <p:nvPr/>
        </p:nvSpPr>
        <p:spPr bwMode="auto">
          <a:xfrm>
            <a:off x="395288" y="5229225"/>
            <a:ext cx="1800225" cy="503238"/>
          </a:xfrm>
          <a:prstGeom prst="wedgeRoundRectCallout">
            <a:avLst>
              <a:gd name="adj1" fmla="val -38801"/>
              <a:gd name="adj2" fmla="val -45031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>
                <a:solidFill>
                  <a:schemeClr val="bg1"/>
                </a:solidFill>
              </a:rPr>
              <a:t>題號以 </a:t>
            </a:r>
            <a:r>
              <a:rPr lang="en-US" altLang="zh-TW">
                <a:solidFill>
                  <a:schemeClr val="bg1"/>
                </a:solidFill>
              </a:rPr>
              <a:t># </a:t>
            </a:r>
            <a:r>
              <a:rPr lang="zh-TW" altLang="en-US">
                <a:solidFill>
                  <a:schemeClr val="bg1"/>
                </a:solidFill>
              </a:rPr>
              <a:t>表示</a:t>
            </a:r>
          </a:p>
        </p:txBody>
      </p:sp>
      <p:sp>
        <p:nvSpPr>
          <p:cNvPr id="34823" name="AutoShape 9"/>
          <p:cNvSpPr>
            <a:spLocks noChangeArrowheads="1"/>
          </p:cNvSpPr>
          <p:nvPr/>
        </p:nvSpPr>
        <p:spPr bwMode="auto">
          <a:xfrm rot="-2321164">
            <a:off x="2195513" y="3500438"/>
            <a:ext cx="360362" cy="1079500"/>
          </a:xfrm>
          <a:prstGeom prst="curvedRightArrow">
            <a:avLst>
              <a:gd name="adj1" fmla="val 59912"/>
              <a:gd name="adj2" fmla="val 119824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endParaRPr lang="zh-TW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End</a:t>
            </a:r>
          </a:p>
        </p:txBody>
      </p:sp>
      <p:sp>
        <p:nvSpPr>
          <p:cNvPr id="36867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歡迎與我們聯繫，我們將為您進一步展示及解說。</a:t>
            </a:r>
          </a:p>
          <a:p>
            <a:pPr eaLnBrk="1" hangingPunct="1"/>
            <a:r>
              <a:rPr kumimoji="0" lang="zh-TW" altLang="en-US"/>
              <a:t>電子郵件信箱：</a:t>
            </a:r>
            <a:r>
              <a:rPr kumimoji="0" lang="en-US" altLang="zh-TW"/>
              <a:t>huanlin.tsai@gmail.com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特色 </a:t>
            </a:r>
            <a:r>
              <a:rPr lang="en-US" altLang="zh-TW"/>
              <a:t>(1/3)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可將一篇編輯好的文件自動轉成點字，並進行雙視編輯（或直接列印）。 </a:t>
            </a:r>
          </a:p>
          <a:p>
            <a:pPr eaLnBrk="1" hangingPunct="1"/>
            <a:r>
              <a:rPr lang="zh-TW" altLang="en-US"/>
              <a:t>支援中、英文點字，以及部份數學點字（四則運算、小數點、分數等）。</a:t>
            </a:r>
          </a:p>
          <a:p>
            <a:pPr eaLnBrk="1" hangingPunct="1"/>
            <a:r>
              <a:rPr lang="zh-TW" altLang="en-US"/>
              <a:t>支援繁體、簡體中文字的轉換。</a:t>
            </a:r>
          </a:p>
          <a:p>
            <a:pPr eaLnBrk="1" hangingPunct="1"/>
            <a:r>
              <a:rPr lang="zh-TW" altLang="en-US"/>
              <a:t>可列印明眼字與點字，方便製作雙視點字書，且支援單面／雙面列印與明眼字的預覽列印。明眼字與點字列印位置可有使用者設定。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特色 </a:t>
            </a:r>
            <a:r>
              <a:rPr lang="en-US" altLang="zh-TW"/>
              <a:t>(2/3)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智慧型中文破音字判斷，例如：「不要」會自動轉換成「ㄅㄨˊ ㄧㄠˋ」的點字，而不是「ㄅㄨˋ ㄧㄠˋ」。一般文章正確率約可達 </a:t>
            </a:r>
            <a:r>
              <a:rPr lang="en-US" altLang="zh-TW"/>
              <a:t>95% </a:t>
            </a:r>
            <a:r>
              <a:rPr lang="zh-TW" altLang="en-US"/>
              <a:t>以上。</a:t>
            </a:r>
          </a:p>
          <a:p>
            <a:pPr eaLnBrk="1" hangingPunct="1"/>
            <a:r>
              <a:rPr lang="zh-TW" altLang="en-US"/>
              <a:t>支援自訂詞庫，以設定特殊詞彙的注音拼音。</a:t>
            </a:r>
          </a:p>
          <a:p>
            <a:pPr eaLnBrk="1" hangingPunct="1"/>
            <a:r>
              <a:rPr lang="zh-TW" altLang="en-US"/>
              <a:t>可標示原書頁碼，以及自動計算點字頁碼。</a:t>
            </a:r>
          </a:p>
          <a:p>
            <a:pPr eaLnBrk="1" hangingPunct="1"/>
            <a:r>
              <a:rPr lang="zh-TW" altLang="en-US"/>
              <a:t>可標示原書標題，方便製作內容較大、包含數個章節的文件，例如書籍。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特色 </a:t>
            </a:r>
            <a:r>
              <a:rPr lang="en-US" altLang="zh-TW"/>
              <a:t>(3/3)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斷行準確：中英文特殊的斷行規則，以及某些符號、字元必須連書不可斷開等規則，程式在轉換成點字時，均可正確地自動處理。</a:t>
            </a:r>
          </a:p>
          <a:p>
            <a:pPr eaLnBrk="1" hangingPunct="1"/>
            <a:r>
              <a:rPr lang="zh-TW" altLang="en-US"/>
              <a:t>自動加空方：某些符號或字元之間需要加空方者，程式會自動處理。</a:t>
            </a:r>
          </a:p>
          <a:p>
            <a:pPr eaLnBrk="1" hangingPunct="1"/>
            <a:endParaRPr lang="en-US" altLang="zh-TW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使用流程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>
              <a:buFont typeface="Wingdings" panose="05000000000000000000" pitchFamily="2" charset="2"/>
              <a:buAutoNum type="arabicPeriod"/>
            </a:pPr>
            <a:r>
              <a:rPr lang="zh-TW" altLang="en-US"/>
              <a:t>編輯明眼字</a:t>
            </a:r>
          </a:p>
          <a:p>
            <a:pPr marL="571500" indent="-571500" eaLnBrk="1" hangingPunct="1">
              <a:buFont typeface="Wingdings" panose="05000000000000000000" pitchFamily="2" charset="2"/>
              <a:buAutoNum type="arabicPeriod"/>
            </a:pPr>
            <a:r>
              <a:rPr lang="zh-TW" altLang="en-US"/>
              <a:t>轉換成點字，並進行後期製作（修正）</a:t>
            </a:r>
          </a:p>
          <a:p>
            <a:pPr marL="571500" indent="-571500" eaLnBrk="1" hangingPunct="1">
              <a:buFont typeface="Wingdings" panose="05000000000000000000" pitchFamily="2" charset="2"/>
              <a:buAutoNum type="arabicPeriod"/>
            </a:pPr>
            <a:r>
              <a:rPr lang="zh-TW" altLang="en-US"/>
              <a:t>列印明眼字（如果需要製作雙視文件的話）</a:t>
            </a:r>
          </a:p>
          <a:p>
            <a:pPr marL="571500" indent="-571500" eaLnBrk="1" hangingPunct="1">
              <a:buFont typeface="Wingdings" panose="05000000000000000000" pitchFamily="2" charset="2"/>
              <a:buAutoNum type="arabicPeriod"/>
            </a:pPr>
            <a:r>
              <a:rPr lang="zh-TW" altLang="en-US"/>
              <a:t>列印點字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編輯明眼字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1484313"/>
            <a:ext cx="8934450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1" name="AutoShape 5"/>
          <p:cNvSpPr>
            <a:spLocks noChangeArrowheads="1"/>
          </p:cNvSpPr>
          <p:nvPr/>
        </p:nvSpPr>
        <p:spPr bwMode="auto">
          <a:xfrm>
            <a:off x="3348038" y="1412875"/>
            <a:ext cx="1944687" cy="649288"/>
          </a:xfrm>
          <a:prstGeom prst="wedgeRoundRectCallout">
            <a:avLst>
              <a:gd name="adj1" fmla="val -110569"/>
              <a:gd name="adj2" fmla="val 4437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>
                <a:solidFill>
                  <a:schemeClr val="bg1"/>
                </a:solidFill>
              </a:rPr>
              <a:t>按「轉」即可轉成點字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轉換成點字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125538"/>
            <a:ext cx="7248525" cy="532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389" name="AutoShape 5"/>
          <p:cNvSpPr>
            <a:spLocks noChangeArrowheads="1"/>
          </p:cNvSpPr>
          <p:nvPr/>
        </p:nvSpPr>
        <p:spPr bwMode="auto">
          <a:xfrm>
            <a:off x="2771775" y="1125538"/>
            <a:ext cx="4321175" cy="503237"/>
          </a:xfrm>
          <a:prstGeom prst="wedgeRoundRectCallout">
            <a:avLst>
              <a:gd name="adj1" fmla="val -78986"/>
              <a:gd name="adj2" fmla="val 6892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>
                <a:solidFill>
                  <a:schemeClr val="bg1"/>
                </a:solidFill>
              </a:rPr>
              <a:t>按印表機圖示即可列印明眼字或點字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列印明眼字：列印對話窗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1628775"/>
            <a:ext cx="5400675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437" name="AutoShape 5"/>
          <p:cNvSpPr>
            <a:spLocks noChangeArrowheads="1"/>
          </p:cNvSpPr>
          <p:nvPr/>
        </p:nvSpPr>
        <p:spPr bwMode="auto">
          <a:xfrm>
            <a:off x="6443663" y="4365625"/>
            <a:ext cx="2160587" cy="647700"/>
          </a:xfrm>
          <a:prstGeom prst="wedgeRoundRectCallout">
            <a:avLst>
              <a:gd name="adj1" fmla="val -40523"/>
              <a:gd name="adj2" fmla="val -10980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>
                <a:solidFill>
                  <a:schemeClr val="bg1"/>
                </a:solidFill>
              </a:rPr>
              <a:t>可設定頁邊界、列印字型大小</a:t>
            </a:r>
          </a:p>
        </p:txBody>
      </p:sp>
      <p:sp>
        <p:nvSpPr>
          <p:cNvPr id="18438" name="AutoShape 6"/>
          <p:cNvSpPr>
            <a:spLocks noChangeArrowheads="1"/>
          </p:cNvSpPr>
          <p:nvPr/>
        </p:nvSpPr>
        <p:spPr bwMode="auto">
          <a:xfrm>
            <a:off x="539750" y="2205038"/>
            <a:ext cx="1871663" cy="792162"/>
          </a:xfrm>
          <a:prstGeom prst="wedgeRoundRectCallout">
            <a:avLst>
              <a:gd name="adj1" fmla="val 82060"/>
              <a:gd name="adj2" fmla="val 7565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r>
              <a:rPr lang="zh-TW" altLang="en-US">
                <a:solidFill>
                  <a:schemeClr val="bg1"/>
                </a:solidFill>
              </a:rPr>
              <a:t>切換要列印明眼字或點字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列印明眼字：設定列印格式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TW" altLang="en-US"/>
              <a:t>可設定列印邊界</a:t>
            </a:r>
            <a:br>
              <a:rPr lang="zh-TW" altLang="en-US"/>
            </a:br>
            <a:r>
              <a:rPr lang="zh-TW" altLang="en-US"/>
              <a:t>以便與點字對齊</a:t>
            </a:r>
          </a:p>
          <a:p>
            <a:pPr eaLnBrk="1" hangingPunct="1"/>
            <a:r>
              <a:rPr kumimoji="0" lang="zh-TW" altLang="en-US"/>
              <a:t>可設定字型大小</a:t>
            </a:r>
            <a:endParaRPr lang="zh-TW" altLang="en-US"/>
          </a:p>
          <a:p>
            <a:pPr eaLnBrk="1" hangingPunct="1">
              <a:buFont typeface="Wingdings" panose="05000000000000000000" pitchFamily="2" charset="2"/>
              <a:buNone/>
            </a:pPr>
            <a:endParaRPr lang="zh-TW" altLang="en-US"/>
          </a:p>
          <a:p>
            <a:pPr eaLnBrk="1" hangingPunct="1">
              <a:buFont typeface="Wingdings" panose="05000000000000000000" pitchFamily="2" charset="2"/>
              <a:buNone/>
            </a:pPr>
            <a:endParaRPr kumimoji="0" lang="en-US" altLang="zh-TW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1700213"/>
            <a:ext cx="4305300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203</TotalTime>
  <Words>510</Words>
  <Application>Microsoft Office PowerPoint</Application>
  <PresentationFormat>如螢幕大小 (4:3)</PresentationFormat>
  <Paragraphs>62</Paragraphs>
  <Slides>18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Arial</vt:lpstr>
      <vt:lpstr>新細明體</vt:lpstr>
      <vt:lpstr>Garamond</vt:lpstr>
      <vt:lpstr>Wingdings</vt:lpstr>
      <vt:lpstr>Edge</vt:lpstr>
      <vt:lpstr>易點雙視 (EsayBrailleEdit) 簡介 </vt:lpstr>
      <vt:lpstr>特色 (1/3)</vt:lpstr>
      <vt:lpstr>特色 (2/3)</vt:lpstr>
      <vt:lpstr>特色 (3/3)</vt:lpstr>
      <vt:lpstr>使用流程</vt:lpstr>
      <vt:lpstr>編輯明眼字</vt:lpstr>
      <vt:lpstr>轉換成點字</vt:lpstr>
      <vt:lpstr>列印明眼字：列印對話窗</vt:lpstr>
      <vt:lpstr>列印明眼字：設定列印格式</vt:lpstr>
      <vt:lpstr>列印明眼字：預覽列印</vt:lpstr>
      <vt:lpstr>列印明眼字：預覽列印結果</vt:lpstr>
      <vt:lpstr>列印點字</vt:lpstr>
      <vt:lpstr>其他方便功能</vt:lpstr>
      <vt:lpstr>輸入特殊符號</vt:lpstr>
      <vt:lpstr>範例：書名號</vt:lpstr>
      <vt:lpstr>範例：音標</vt:lpstr>
      <vt:lpstr>題號折行後自動內縮（空一方）</vt:lpstr>
      <vt:lpstr>The End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易點雙視 EsayBrailleEdit</dc:title>
  <dc:creator>Michael</dc:creator>
  <cp:lastModifiedBy>Huanlin Tsai</cp:lastModifiedBy>
  <cp:revision>6</cp:revision>
  <dcterms:created xsi:type="dcterms:W3CDTF">2008-03-18T08:41:12Z</dcterms:created>
  <dcterms:modified xsi:type="dcterms:W3CDTF">2016-06-14T23:00:54Z</dcterms:modified>
</cp:coreProperties>
</file>