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68" r:id="rId3"/>
    <p:sldId id="260" r:id="rId4"/>
    <p:sldId id="257" r:id="rId5"/>
    <p:sldId id="261" r:id="rId6"/>
    <p:sldId id="263" r:id="rId7"/>
    <p:sldId id="258" r:id="rId8"/>
    <p:sldId id="274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5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DF87173-FE26-DFC8-A02F-814429CD1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A6C2B1-0554-4BE9-2A50-7CE2B56CE3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A132E-1B5E-44AD-BF23-798EA3CC02D8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0A7909-04BB-9211-A907-C9AED77361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8EFD97-CE58-5FEB-1B9F-7136C805B3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220AA-045C-46AF-BEC1-3BE0328E1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67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BC7DA-8B14-2633-D23C-208D1FC5E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C68A01-7BFF-662E-85B6-F60968998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3CCDF3-0361-90F2-2A3D-C39FABC9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6FE-DA05-4C4C-9FFD-100836D6531F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CC8A6-7ECA-43B2-B793-0B71CA11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FAFBED-623E-B86E-5081-873CEA91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D70B-4A4B-4946-A8C1-D94F13674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73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E69FC-F875-FA76-22E7-08BA8292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39BE30-338D-B020-1F5D-415E7BB3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4D2D4-A102-761B-E94C-9FA64660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6FE-DA05-4C4C-9FFD-100836D6531F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61F956-AF5F-6082-36D5-FF527CB5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A6D6D0-5E57-8576-B3CF-1CC1776C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D70B-4A4B-4946-A8C1-D94F13674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7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93D243-3A6F-8307-F946-7FC0D110A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C0A726-F7C5-868C-2E8C-0409C631E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19B0E7-9B69-03BE-5B17-6DCC4E9C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6FE-DA05-4C4C-9FFD-100836D6531F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42B4F9-E197-867C-FB3C-3F2CB82F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C90C5E-10CC-AA7D-E905-79EBB15D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D70B-4A4B-4946-A8C1-D94F13674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79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08CFC-D36E-4A05-0802-C05E861E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TC Black" panose="020B0A00000000000000" pitchFamily="34" charset="-120"/>
                <a:ea typeface="Noto Sans TC Black" panose="020B0A00000000000000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4FA11-7905-7D38-CF23-9D8945D4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DD25F0-09ED-5F0C-5251-C2B3E42E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6FE-DA05-4C4C-9FFD-100836D6531F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697082-3FF6-252E-17AA-72385468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D29E5E-F078-D26F-B3C6-673AE3CF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D70B-4A4B-4946-A8C1-D94F13674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84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95A7F-B3B2-D119-97C3-644DE926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129716-05C9-D44E-BF95-379DB4FC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E6E1E5-1D58-C2DA-281D-7479E4E6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6FE-DA05-4C4C-9FFD-100836D6531F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6A85F4-A108-D6A9-9606-10B02493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85628B-F867-72D4-72E0-93EF7A80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D70B-4A4B-4946-A8C1-D94F13674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75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FB204-1C70-98C8-14CC-0C0586F8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E39E7-4868-BBBB-B3EE-03F061BB2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6CCCD7-2C7C-B4D1-5B8E-EAC447923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84CFBC-94CB-2405-6F71-1C69DE86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6FE-DA05-4C4C-9FFD-100836D6531F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B9A2F2-F74E-4B4E-94CE-2E9CC17D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903279-40EA-6FD1-BADB-526C02EE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D70B-4A4B-4946-A8C1-D94F13674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77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37B38-A597-1F41-0E39-65FF060F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AB7CCE-BB15-D46E-8773-149B1B065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0311C4-356B-E5DF-B151-178EE2D9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8432A8-9798-C103-E668-5828E61D4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38A6897-3F3A-202A-9F7E-4622DCA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B0FF2A-521E-5CB3-0BA7-5D85109C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6FE-DA05-4C4C-9FFD-100836D6531F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67AD46-AB11-B460-2142-3A53136E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62D2B4-70EC-CDD7-9CBA-0C06971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D70B-4A4B-4946-A8C1-D94F13674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29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AA3AE-880B-E15B-178F-7D2FA0B0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AF96BF-A7B1-94ED-7CFF-F64EE553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6FE-DA05-4C4C-9FFD-100836D6531F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6B2FE2-A5A0-DF7B-66AE-2FF73C29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0C11C1-73A8-B45A-77D1-DD023666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D70B-4A4B-4946-A8C1-D94F13674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57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682A21-EF80-02A1-FEB2-70C00124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6FE-DA05-4C4C-9FFD-100836D6531F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2518D6-17D1-B918-E800-CF1302C9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576E7-C18E-56C5-4CAB-09779756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D70B-4A4B-4946-A8C1-D94F13674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89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1FAEB-EAFA-D205-CEED-BF953D78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1DCB3A-46BD-E486-3420-826E2C05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90277D-8C7E-8FBE-CCAD-2AA6EFE0B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A85A70-2E02-81CA-4681-926A8BDC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6FE-DA05-4C4C-9FFD-100836D6531F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383B0-2117-C4C0-CB0C-402472F0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38DEB-EAEC-C82F-DDE6-F5C0A95C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D70B-4A4B-4946-A8C1-D94F13674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95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E905E-10C0-8E21-A333-B5B0BD51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E838187-BF84-893C-85BE-1FCD563CC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A5A6BA-F910-F788-FAA4-FB0F32477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3167EC-86A3-2BA9-4849-F09B542F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6FE-DA05-4C4C-9FFD-100836D6531F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6B622F-9229-57D9-D8D1-CC30A867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270CF0-FB81-110E-74C8-2FEA50D0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D70B-4A4B-4946-A8C1-D94F13674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5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40924D-6AC6-27DF-A3CA-4CBDDEF5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0DE668-3123-33CA-FE4B-5CEA568D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39435-96A4-2049-E498-DD0AD0259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F6FE-DA05-4C4C-9FFD-100836D6531F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691AF4-E27B-7349-A702-991091390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4807BA-94FC-EC43-36DD-83347A26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D70B-4A4B-4946-A8C1-D94F13674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60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udblazor.com/components/datagrid#advanced-data-gri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udblazor.com/docs/overview" TargetMode="External"/><Relationship Id="rId2" Type="http://schemas.openxmlformats.org/officeDocument/2006/relationships/hyperlink" Target="https://mudblazor.com/getting-started/install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48C67-1828-FF4B-BCB0-4F1CC175A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MudBlazor</a:t>
            </a:r>
            <a:r>
              <a:rPr lang="zh-TW" altLang="en-US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 快速入門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4D79D8-2CEE-2151-DC13-FC6D0023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898"/>
            <a:ext cx="9144000" cy="1210901"/>
          </a:xfrm>
        </p:spPr>
        <p:txBody>
          <a:bodyPr/>
          <a:lstStyle/>
          <a:p>
            <a:r>
              <a:rPr lang="en-US" altLang="zh-TW" dirty="0"/>
              <a:t>Michael Tsai</a:t>
            </a:r>
          </a:p>
          <a:p>
            <a:r>
              <a:rPr lang="en-US" altLang="zh-TW" dirty="0"/>
              <a:t>2022-12-22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88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39BDC-7EA7-3BD6-D2DE-DFF25C00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 </a:t>
            </a:r>
            <a:r>
              <a:rPr lang="en-US" altLang="zh-TW" dirty="0"/>
              <a:t>JS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1876D0-F774-F521-471A-8E92209B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cs typeface="Cascadia Code" panose="020B0609020000020004" pitchFamily="49" charset="0"/>
              </a:rPr>
              <a:t>在</a:t>
            </a:r>
            <a:r>
              <a:rPr lang="en-US" altLang="zh-TW" dirty="0">
                <a:cs typeface="Cascadia Code" panose="020B0609020000020004" pitchFamily="49" charset="0"/>
              </a:rPr>
              <a:t> </a:t>
            </a:r>
            <a:r>
              <a:rPr lang="en-US" altLang="zh-TW" dirty="0" err="1">
                <a:cs typeface="Cascadia Code" panose="020B0609020000020004" pitchFamily="49" charset="0"/>
              </a:rPr>
              <a:t>wwwroot</a:t>
            </a:r>
            <a:r>
              <a:rPr lang="en-US" altLang="zh-TW" dirty="0">
                <a:cs typeface="Cascadia Code" panose="020B0609020000020004" pitchFamily="49" charset="0"/>
              </a:rPr>
              <a:t>\index.html </a:t>
            </a:r>
            <a:r>
              <a:rPr lang="zh-TW" altLang="en-US" dirty="0">
                <a:cs typeface="Cascadia Code" panose="020B0609020000020004" pitchFamily="49" charset="0"/>
              </a:rPr>
              <a:t>的 </a:t>
            </a:r>
            <a:r>
              <a:rPr lang="en-US" altLang="zh-TW" dirty="0">
                <a:cs typeface="Cascadia Code" panose="020B0609020000020004" pitchFamily="49" charset="0"/>
              </a:rPr>
              <a:t>body </a:t>
            </a:r>
            <a:r>
              <a:rPr lang="zh-TW" altLang="en-US" dirty="0">
                <a:cs typeface="Cascadia Code" panose="020B0609020000020004" pitchFamily="49" charset="0"/>
              </a:rPr>
              <a:t>元素結尾之前加入：</a:t>
            </a:r>
            <a:endParaRPr lang="en-US" altLang="zh-TW" dirty="0"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zh-TW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altLang="zh-T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altLang="zh-TW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="_content/</a:t>
            </a:r>
            <a:r>
              <a:rPr lang="en-US" altLang="zh-TW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MudBlazor</a:t>
            </a:r>
            <a:r>
              <a:rPr lang="en-US" altLang="zh-TW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/MudBlazor.min.js"&gt;&lt;/</a:t>
            </a:r>
            <a:r>
              <a:rPr lang="en-US" altLang="zh-TW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altLang="zh-TW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84015E-34E0-5D5E-DB21-0B04BC54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74" y="2801954"/>
            <a:ext cx="6885714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F4EF-1491-56FB-E18B-599A83D7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移除 </a:t>
            </a:r>
            <a:r>
              <a:rPr lang="en-US" altLang="zh-TW" dirty="0"/>
              <a:t>Bootstrap </a:t>
            </a:r>
            <a:r>
              <a:rPr lang="zh-TW" altLang="en-US" dirty="0"/>
              <a:t>與 </a:t>
            </a:r>
            <a:r>
              <a:rPr lang="en-US" altLang="zh-TW" dirty="0"/>
              <a:t>Open-Iconic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D6B10-5FD4-35CE-EECD-6B2A7B8C6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刪除 </a:t>
            </a:r>
            <a:r>
              <a:rPr lang="en-US" altLang="zh-TW" dirty="0" err="1"/>
              <a:t>wwwroot</a:t>
            </a:r>
            <a:r>
              <a:rPr lang="en-US" altLang="zh-TW" dirty="0"/>
              <a:t>\</a:t>
            </a:r>
            <a:r>
              <a:rPr lang="en-US" altLang="zh-TW" dirty="0" err="1"/>
              <a:t>css</a:t>
            </a:r>
            <a:r>
              <a:rPr lang="en-US" altLang="zh-TW" dirty="0"/>
              <a:t> </a:t>
            </a:r>
            <a:r>
              <a:rPr lang="zh-TW" altLang="en-US" dirty="0"/>
              <a:t>目錄下的兩個資料夾：</a:t>
            </a:r>
            <a:endParaRPr lang="en-US" altLang="zh-TW" dirty="0"/>
          </a:p>
          <a:p>
            <a:r>
              <a:rPr lang="en-US" altLang="zh-TW" dirty="0">
                <a:latin typeface="Cascadia Code" panose="020B0609020000020004" pitchFamily="49" charset="0"/>
                <a:cs typeface="Cascadia Code" panose="020B0609020000020004" pitchFamily="49" charset="0"/>
              </a:rPr>
              <a:t>bootstrap</a:t>
            </a:r>
          </a:p>
          <a:p>
            <a:r>
              <a:rPr lang="en-US" altLang="zh-TW" dirty="0">
                <a:latin typeface="Cascadia Code" panose="020B0609020000020004" pitchFamily="49" charset="0"/>
                <a:cs typeface="Cascadia Code" panose="020B0609020000020004" pitchFamily="49" charset="0"/>
              </a:rPr>
              <a:t>open-iconic</a:t>
            </a:r>
            <a:endParaRPr lang="zh-TW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57CA1C-B60F-2FB4-FF54-47ED268A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943" y="1825625"/>
            <a:ext cx="3542857" cy="3990476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8ECE537D-C903-C015-F88B-9BA4C710EEFE}"/>
              </a:ext>
            </a:extLst>
          </p:cNvPr>
          <p:cNvSpPr/>
          <p:nvPr/>
        </p:nvSpPr>
        <p:spPr>
          <a:xfrm>
            <a:off x="1837854" y="4110274"/>
            <a:ext cx="3892989" cy="1176951"/>
          </a:xfrm>
          <a:prstGeom prst="wedgeRoundRectCallout">
            <a:avLst>
              <a:gd name="adj1" fmla="val -20400"/>
              <a:gd name="adj2" fmla="val -70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/>
              <a:t>此步驟並非必要</a:t>
            </a:r>
          </a:p>
        </p:txBody>
      </p:sp>
    </p:spTree>
    <p:extLst>
      <p:ext uri="{BB962C8B-B14F-4D97-AF65-F5344CB8AC3E}">
        <p14:creationId xmlns:p14="http://schemas.microsoft.com/office/powerpoint/2010/main" val="380984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62167-19D4-918C-6D0C-27C51E12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註冊基礎服務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CA04AD-AE0F-FB93-5726-8396883E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 </a:t>
            </a:r>
            <a:r>
              <a:rPr lang="en-US" altLang="zh-TW" dirty="0" err="1"/>
              <a:t>Program.cs</a:t>
            </a:r>
            <a:r>
              <a:rPr lang="en-US" altLang="zh-TW" dirty="0"/>
              <a:t> </a:t>
            </a:r>
            <a:r>
              <a:rPr lang="zh-TW" altLang="en-US" dirty="0"/>
              <a:t>中加入：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altLang="zh-T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MudBlazor.Services</a:t>
            </a:r>
            <a:r>
              <a:rPr lang="en-US" altLang="zh-T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builder.Services.AddMudServices</a:t>
            </a:r>
            <a:r>
              <a:rPr lang="en-US" altLang="zh-T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AD1D7F-5A55-561C-0C2B-0471A612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14" y="3215058"/>
            <a:ext cx="7428571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4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9C941-7727-6FB7-F5B8-0E7A9616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修改預設的版面配置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D4AD5E-2A15-C379-12AB-9365C1901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Shared\</a:t>
            </a:r>
            <a:r>
              <a:rPr lang="en-US" altLang="zh-TW" dirty="0" err="1"/>
              <a:t>MainLayout.razor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內容改成這樣：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150FE7-FE5E-9458-BD2F-D055B2B2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371" y="1690688"/>
            <a:ext cx="4371429" cy="4390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405DFB41-43FF-00D5-A4AC-082CD73E8476}"/>
              </a:ext>
            </a:extLst>
          </p:cNvPr>
          <p:cNvSpPr/>
          <p:nvPr/>
        </p:nvSpPr>
        <p:spPr>
          <a:xfrm>
            <a:off x="3558011" y="2376534"/>
            <a:ext cx="3237367" cy="389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662FE88C-C167-D9A3-2676-B5780B6F883F}"/>
              </a:ext>
            </a:extLst>
          </p:cNvPr>
          <p:cNvSpPr/>
          <p:nvPr/>
        </p:nvSpPr>
        <p:spPr>
          <a:xfrm>
            <a:off x="838200" y="3648547"/>
            <a:ext cx="5490172" cy="1973655"/>
          </a:xfrm>
          <a:prstGeom prst="wedgeRoundRectCallout">
            <a:avLst>
              <a:gd name="adj1" fmla="val -16786"/>
              <a:gd name="adj2" fmla="val 4942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Noto Sans TC Black" panose="020B0A00000000000000" pitchFamily="34" charset="-120"/>
                <a:ea typeface="Noto Sans TC Black" panose="020B0A00000000000000" pitchFamily="34" charset="-120"/>
              </a:rPr>
              <a:t>稍後可以試試不同設定：</a:t>
            </a:r>
            <a:endParaRPr lang="en-US" altLang="zh-TW" sz="2400" dirty="0">
              <a:solidFill>
                <a:schemeClr val="tx1"/>
              </a:solidFill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zh-TW" sz="16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MudContainer</a:t>
            </a:r>
            <a:r>
              <a:rPr lang="en-US" altLang="zh-TW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6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MaxWidth</a:t>
            </a:r>
            <a:r>
              <a:rPr lang="en-US" altLang="zh-TW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=“</a:t>
            </a:r>
            <a:r>
              <a:rPr lang="en-US" altLang="zh-TW" sz="16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MaxWidth.Medium</a:t>
            </a:r>
            <a:r>
              <a:rPr lang="en-US" altLang="zh-TW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US" altLang="zh-TW" sz="16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@Body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zh-TW" sz="16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MudContainer</a:t>
            </a:r>
            <a:r>
              <a:rPr lang="en-US" altLang="zh-TW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altLang="zh-TW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49B4ECB9-8B4E-F5C3-63A1-C52816A5E128}"/>
              </a:ext>
            </a:extLst>
          </p:cNvPr>
          <p:cNvCxnSpPr>
            <a:cxnSpLocks/>
          </p:cNvCxnSpPr>
          <p:nvPr/>
        </p:nvCxnSpPr>
        <p:spPr>
          <a:xfrm rot="10800000">
            <a:off x="5024673" y="4092171"/>
            <a:ext cx="3349782" cy="968717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9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D983C-6078-E521-4887-6B44C126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修改左側選單 </a:t>
            </a:r>
            <a:r>
              <a:rPr lang="en-US" altLang="zh-TW" dirty="0"/>
              <a:t>(</a:t>
            </a:r>
            <a:r>
              <a:rPr lang="en-US" altLang="zh-TW" dirty="0" err="1"/>
              <a:t>NavMenu.razor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361289-8870-0A83-F781-29657FBB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42" y="1816572"/>
            <a:ext cx="10695915" cy="4041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altLang="zh-TW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altLang="zh-T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MudBlazor</a:t>
            </a:r>
            <a:endParaRPr lang="en-US" altLang="zh-TW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zh-TW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MudNavMenu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en-US" altLang="zh-TW" sz="1600" b="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MudNavLink</a:t>
            </a: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Href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="/"</a:t>
            </a: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TW" sz="1600" b="1" dirty="0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Match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</a:t>
            </a:r>
            <a:r>
              <a:rPr lang="en-US" altLang="zh-TW" sz="1600" b="0" dirty="0" err="1">
                <a:solidFill>
                  <a:srgbClr val="2B91A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NavLinkMatch</a:t>
            </a:r>
            <a:r>
              <a:rPr lang="en-US" altLang="zh-TW" sz="1600" b="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.All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"&gt;</a:t>
            </a:r>
            <a:r>
              <a:rPr lang="zh-TW" altLang="en-US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首頁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&lt;/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MudNavLink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en-US" altLang="zh-TW" sz="1600" b="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MudNavGroup</a:t>
            </a: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TW" sz="1600" b="1" dirty="0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Title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</a:t>
            </a:r>
            <a:r>
              <a:rPr lang="zh-TW" altLang="en-US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子選單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zh-TW" altLang="en-US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TW" sz="1600" b="1" dirty="0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Expanded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="true"&gt;</a:t>
            </a:r>
            <a:endParaRPr lang="en-US" altLang="zh-TW" sz="1600" b="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MudNavLink</a:t>
            </a: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Href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="/counter"</a:t>
            </a: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TW" sz="1600" b="1" dirty="0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Match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</a:t>
            </a:r>
            <a:r>
              <a:rPr lang="en-US" altLang="zh-TW" sz="1600" b="0" dirty="0" err="1">
                <a:solidFill>
                  <a:srgbClr val="2B91A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NavLinkMatch</a:t>
            </a:r>
            <a:r>
              <a:rPr lang="en-US" altLang="zh-TW" sz="1600" b="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.Prefix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"&gt;</a:t>
            </a: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Counter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&lt;/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MudNavLink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en-US" altLang="zh-TW" sz="1600" b="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MudNavLink</a:t>
            </a: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Href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="/</a:t>
            </a:r>
            <a:r>
              <a:rPr lang="en-US" altLang="zh-TW" sz="1600" b="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fetchdata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TW" sz="1600" b="1" dirty="0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Match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</a:t>
            </a:r>
            <a:r>
              <a:rPr lang="en-US" altLang="zh-TW" sz="1600" b="0" dirty="0" err="1">
                <a:solidFill>
                  <a:srgbClr val="2B91A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NavLinkMatch</a:t>
            </a:r>
            <a:r>
              <a:rPr lang="en-US" altLang="zh-TW" sz="1600" b="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.Prefix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"&gt;</a:t>
            </a: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Fetch Data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&lt;/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MudNavLink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en-US" altLang="zh-TW" sz="1600" b="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&lt;/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MudNavGroup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en-US" altLang="zh-TW" sz="1600" b="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zh-TW" altLang="en-US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MudNavLink</a:t>
            </a: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Href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="/about"</a:t>
            </a:r>
            <a:r>
              <a:rPr lang="en-US" altLang="zh-TW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altLang="zh-TW" sz="1600" b="1" dirty="0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Match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</a:t>
            </a:r>
            <a:r>
              <a:rPr lang="en-US" altLang="zh-TW" sz="1600" b="0" dirty="0" err="1">
                <a:solidFill>
                  <a:srgbClr val="2B91A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NavLinkMatch</a:t>
            </a:r>
            <a:r>
              <a:rPr lang="en-US" altLang="zh-TW" sz="1600" b="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.Prefix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"&gt;</a:t>
            </a:r>
            <a:r>
              <a:rPr lang="zh-TW" altLang="en-US" sz="1600" b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關於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&lt;/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MudNavLink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en-US" altLang="zh-TW" sz="1600" b="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&lt;/</a:t>
            </a:r>
            <a:r>
              <a:rPr lang="en-US" altLang="zh-TW" sz="1600" b="1" dirty="0" err="1">
                <a:solidFill>
                  <a:srgbClr val="8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MudNavMenu</a:t>
            </a:r>
            <a:r>
              <a:rPr lang="en-US" altLang="zh-TW" sz="1600" b="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zh-TW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2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19B25-CC12-BBE4-AD66-F8581C84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執行看看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BA00BF-44A5-4FDA-CC49-35F0BF68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9234EF-B90A-8EA7-D891-52AA3489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0" y="1587101"/>
            <a:ext cx="11457143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2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BE901-995C-2983-4372-F689A58D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改用 </a:t>
            </a:r>
            <a:r>
              <a:rPr lang="en-US" altLang="zh-TW" dirty="0" err="1"/>
              <a:t>MudDataGrid</a:t>
            </a:r>
            <a:r>
              <a:rPr lang="zh-TW" altLang="en-US" dirty="0"/>
              <a:t> 元件（</a:t>
            </a:r>
            <a:r>
              <a:rPr lang="en-US" altLang="zh-TW" dirty="0">
                <a:solidFill>
                  <a:srgbClr val="FF0000"/>
                </a:solidFill>
              </a:rPr>
              <a:t>beta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F69CDF-438A-610E-9363-2EDB6DBB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修改 </a:t>
            </a:r>
            <a:r>
              <a:rPr lang="en-US" altLang="zh-TW" dirty="0"/>
              <a:t>Pages\</a:t>
            </a:r>
            <a:r>
              <a:rPr lang="en-US" altLang="zh-TW" dirty="0" err="1"/>
              <a:t>FetchData.razor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altLang="zh-TW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(forecasts == </a:t>
            </a:r>
            <a:r>
              <a:rPr lang="en-US" altLang="zh-TW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altLang="zh-TW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  <a:r>
              <a:rPr lang="pt-BR" altLang="zh-TW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altLang="zh-TW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BR" altLang="zh-TW" sz="17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pt-BR" altLang="zh-TW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pt-BR" altLang="zh-TW" sz="1700" dirty="0">
                <a:solidFill>
                  <a:srgbClr val="800000"/>
                </a:solidFill>
                <a:latin typeface="Cascadia Mono" panose="020B0609020000020004" pitchFamily="49" charset="0"/>
              </a:rPr>
              <a:t>em</a:t>
            </a:r>
            <a:r>
              <a:rPr lang="pt-BR" altLang="zh-TW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BR" altLang="zh-TW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Loading...</a:t>
            </a:r>
            <a:r>
              <a:rPr lang="pt-BR" altLang="zh-TW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BR" altLang="zh-TW" sz="1700" dirty="0">
                <a:solidFill>
                  <a:srgbClr val="800000"/>
                </a:solidFill>
                <a:latin typeface="Cascadia Mono" panose="020B0609020000020004" pitchFamily="49" charset="0"/>
              </a:rPr>
              <a:t>em</a:t>
            </a:r>
            <a:r>
              <a:rPr lang="pt-BR" altLang="zh-TW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pt-BR" altLang="zh-TW" sz="17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pt-BR" altLang="zh-TW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&gt;  </a:t>
            </a:r>
            <a:r>
              <a:rPr lang="en-US" altLang="zh-TW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altLang="zh-TW" sz="1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zh-TW" sz="17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MudDataGrid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Items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@forecasts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US" altLang="zh-TW" sz="17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Columns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zh-TW" sz="17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Column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T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altLang="zh-TW" sz="1700" b="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Field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="Date"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Title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="Date"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altLang="zh-TW" sz="17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Column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T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altLang="zh-TW" sz="1700" b="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Field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altLang="zh-TW" sz="17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TemperatureC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Title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="Temp. (C)"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altLang="zh-TW" sz="17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Column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T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altLang="zh-TW" sz="1700" b="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Field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altLang="zh-TW" sz="17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TemperatureF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Title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="Temp. (F)"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altLang="zh-TW" sz="17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Column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T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altLang="zh-TW" sz="1700" b="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Field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="Summary"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Title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="Summary"</a:t>
            </a: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altLang="zh-TW" sz="17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zh-TW" sz="17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Columns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zh-TW" sz="17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zh-TW" sz="17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MudDataGrid</a:t>
            </a:r>
            <a:r>
              <a:rPr lang="en-US" altLang="zh-TW" sz="17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zh-TW" sz="17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7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76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5C5F0-5ABC-F38D-5027-69809AA6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A110A4-326B-7486-AE11-93A8E154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5BC69D-81BF-A201-B978-BA9EA642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5" y="467095"/>
            <a:ext cx="11476190" cy="5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55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1508F-F4C1-9968-A482-62E24004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MudGrid</a:t>
            </a:r>
            <a:r>
              <a:rPr lang="en-US" altLang="zh-TW" dirty="0"/>
              <a:t> </a:t>
            </a:r>
            <a:r>
              <a:rPr lang="zh-TW" altLang="en-US" dirty="0"/>
              <a:t>進階功能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beta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1B898-071A-7D0B-B05A-19455B704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/>
              <a:t>搜尋</a:t>
            </a:r>
            <a:endParaRPr lang="en-US" altLang="zh-TW" sz="2400" dirty="0"/>
          </a:p>
          <a:p>
            <a:r>
              <a:rPr lang="zh-TW" altLang="en-US" sz="2400" dirty="0"/>
              <a:t>排序</a:t>
            </a:r>
            <a:endParaRPr lang="en-US" altLang="zh-TW" sz="2400" dirty="0"/>
          </a:p>
          <a:p>
            <a:r>
              <a:rPr lang="zh-TW" altLang="en-US" sz="2400" dirty="0"/>
              <a:t>篩選、進階篩選</a:t>
            </a:r>
            <a:endParaRPr lang="en-US" altLang="zh-TW" sz="2400" dirty="0"/>
          </a:p>
          <a:p>
            <a:r>
              <a:rPr lang="zh-TW" altLang="en-US" sz="2400" dirty="0"/>
              <a:t>分頁</a:t>
            </a:r>
            <a:endParaRPr lang="en-US" altLang="zh-TW" sz="2400" dirty="0"/>
          </a:p>
          <a:p>
            <a:r>
              <a:rPr lang="zh-TW" altLang="en-US" sz="2400" dirty="0"/>
              <a:t>資料群組、聚合</a:t>
            </a:r>
            <a:endParaRPr lang="en-US" altLang="zh-TW" sz="2400" dirty="0"/>
          </a:p>
          <a:p>
            <a:r>
              <a:rPr lang="zh-TW" altLang="en-US" sz="2400" dirty="0"/>
              <a:t>奇偶列顏色替換</a:t>
            </a:r>
            <a:endParaRPr lang="en-US" altLang="zh-TW" sz="2400" dirty="0"/>
          </a:p>
          <a:p>
            <a:r>
              <a:rPr lang="zh-TW" altLang="en-US" sz="2400" dirty="0"/>
              <a:t>凍結欄</a:t>
            </a:r>
            <a:endParaRPr lang="en-US" altLang="zh-TW" sz="2400" dirty="0"/>
          </a:p>
          <a:p>
            <a:r>
              <a:rPr lang="zh-TW" altLang="en-US" sz="2400" dirty="0"/>
              <a:t>虛擬化（效能）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👉詳見</a:t>
            </a:r>
            <a:r>
              <a:rPr lang="zh-TW" altLang="en-US" sz="2400" dirty="0">
                <a:hlinkClick r:id="rId2"/>
              </a:rPr>
              <a:t>官方文件</a:t>
            </a:r>
            <a:endParaRPr lang="zh-TW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C955-D0B5-6EA0-6E96-A978D4DB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349" y="1878148"/>
            <a:ext cx="7758018" cy="429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4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B2B82-529D-58AB-CD02-DCF8744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88B58-75E2-B7FC-901E-5C5880C7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MudBlazor</a:t>
            </a:r>
            <a:r>
              <a:rPr lang="en-US" altLang="zh-TW" dirty="0"/>
              <a:t> </a:t>
            </a:r>
            <a:r>
              <a:rPr lang="zh-TW" altLang="en-US" dirty="0"/>
              <a:t>官方文件：</a:t>
            </a:r>
            <a:r>
              <a:rPr lang="en-US" altLang="zh-TW" dirty="0">
                <a:hlinkClick r:id="rId2"/>
              </a:rPr>
              <a:t>Getting Started</a:t>
            </a:r>
            <a:endParaRPr lang="en-US" altLang="zh-TW" dirty="0"/>
          </a:p>
          <a:p>
            <a:r>
              <a:rPr lang="en-US" altLang="zh-TW" dirty="0" err="1"/>
              <a:t>MudBlazor</a:t>
            </a:r>
            <a:r>
              <a:rPr lang="en-US" altLang="zh-TW" dirty="0"/>
              <a:t> </a:t>
            </a:r>
            <a:r>
              <a:rPr lang="zh-TW" altLang="en-US" dirty="0"/>
              <a:t>官方文件：</a:t>
            </a:r>
            <a:r>
              <a:rPr lang="en-US" altLang="zh-TW" dirty="0">
                <a:hlinkClick r:id="rId3"/>
              </a:rPr>
              <a:t>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158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B4AD9-10F2-B606-88FF-60925C89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CCD39-588E-8337-DA74-712DBFC8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11</a:t>
            </a:r>
          </a:p>
          <a:p>
            <a:r>
              <a:rPr lang="en-US" altLang="zh-TW" dirty="0"/>
              <a:t>.NET 7 SDK</a:t>
            </a:r>
          </a:p>
          <a:p>
            <a:r>
              <a:rPr lang="en-US" altLang="zh-TW" dirty="0"/>
              <a:t>Visual Studio 2022 version 17.5.0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287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8915C-614F-CAA3-3037-21ADE152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展示步驟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E5F6A-2823-C81E-FA0D-4EEC264F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用 </a:t>
            </a:r>
            <a:r>
              <a:rPr lang="en-US" altLang="zh-TW" dirty="0" err="1"/>
              <a:t>Blazor</a:t>
            </a:r>
            <a:r>
              <a:rPr lang="en-US" altLang="zh-TW" dirty="0"/>
              <a:t> </a:t>
            </a:r>
            <a:r>
              <a:rPr lang="zh-TW" altLang="en-US" dirty="0"/>
              <a:t>內建的專案範本建立一個 </a:t>
            </a:r>
            <a:r>
              <a:rPr lang="en-US" altLang="zh-TW" dirty="0"/>
              <a:t>app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在此 </a:t>
            </a:r>
            <a:r>
              <a:rPr lang="en-US" altLang="zh-TW" dirty="0"/>
              <a:t>app </a:t>
            </a:r>
            <a:r>
              <a:rPr lang="zh-TW" altLang="en-US" dirty="0"/>
              <a:t>中加入 </a:t>
            </a:r>
            <a:r>
              <a:rPr lang="en-US" altLang="zh-TW" dirty="0" err="1"/>
              <a:t>MudBlazor</a:t>
            </a:r>
            <a:r>
              <a:rPr lang="zh-TW" altLang="en-US" dirty="0"/>
              <a:t>，觀察執行結果與原先的預設範本有何差異。</a:t>
            </a:r>
          </a:p>
        </p:txBody>
      </p:sp>
    </p:spTree>
    <p:extLst>
      <p:ext uri="{BB962C8B-B14F-4D97-AF65-F5344CB8AC3E}">
        <p14:creationId xmlns:p14="http://schemas.microsoft.com/office/powerpoint/2010/main" val="272754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9216F-9622-B400-7B47-96F319C3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MudBlazor</a:t>
            </a:r>
            <a:r>
              <a:rPr lang="en-US" altLang="zh-TW" dirty="0"/>
              <a:t> </a:t>
            </a:r>
            <a:r>
              <a:rPr lang="zh-TW" altLang="en-US" dirty="0"/>
              <a:t>之前（</a:t>
            </a:r>
            <a:r>
              <a:rPr lang="en-US" altLang="zh-TW" dirty="0" err="1"/>
              <a:t>Blazor</a:t>
            </a:r>
            <a:r>
              <a:rPr lang="en-US" altLang="zh-TW" dirty="0"/>
              <a:t> </a:t>
            </a:r>
            <a:r>
              <a:rPr lang="zh-TW" altLang="en-US" dirty="0"/>
              <a:t>專案範本）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B66D730-564F-6598-6636-A228D37BD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705" y="1825624"/>
            <a:ext cx="9146484" cy="44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1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49ADE-80B8-CF04-423A-A0BFAF88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MudBlazor</a:t>
            </a:r>
            <a:r>
              <a:rPr lang="en-US" altLang="zh-TW" dirty="0"/>
              <a:t> </a:t>
            </a:r>
            <a:r>
              <a:rPr lang="zh-TW" altLang="en-US" dirty="0"/>
              <a:t>之後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6A7F9C-FCC9-D0C3-A06A-F4F0C811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82" y="1613698"/>
            <a:ext cx="9338356" cy="50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3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DD9C4-2826-54FA-9F74-7AEFE52C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實作步驟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054F3-37DC-FE0C-6516-54FD2E6E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安裝 </a:t>
            </a:r>
            <a:r>
              <a:rPr lang="en-US" altLang="zh-TW" dirty="0" err="1"/>
              <a:t>MudBlazor</a:t>
            </a:r>
            <a:r>
              <a:rPr lang="en-US" altLang="zh-TW" dirty="0"/>
              <a:t> </a:t>
            </a:r>
            <a:r>
              <a:rPr lang="zh-TW" altLang="en-US" dirty="0"/>
              <a:t>套件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加入常用命名空間至 </a:t>
            </a:r>
            <a:r>
              <a:rPr lang="en-US" altLang="zh-TW" dirty="0"/>
              <a:t>_</a:t>
            </a:r>
            <a:r>
              <a:rPr lang="en-US" altLang="zh-TW" dirty="0" err="1"/>
              <a:t>Imports.razor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加入字體和樣式連結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JS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移除 </a:t>
            </a:r>
            <a:r>
              <a:rPr lang="en-US" altLang="zh-TW" dirty="0"/>
              <a:t>Bootstrap </a:t>
            </a:r>
            <a:r>
              <a:rPr lang="zh-TW" altLang="en-US" dirty="0"/>
              <a:t>與 </a:t>
            </a:r>
            <a:r>
              <a:rPr lang="en-US" altLang="zh-TW" dirty="0"/>
              <a:t>Open-Iconic</a:t>
            </a:r>
            <a:r>
              <a:rPr lang="zh-TW" altLang="en-US" dirty="0"/>
              <a:t>（非必要）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註冊基礎服務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修改預設的版面配置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修改左側選單 </a:t>
            </a:r>
            <a:r>
              <a:rPr lang="en-US" altLang="zh-TW" dirty="0"/>
              <a:t>(</a:t>
            </a:r>
            <a:r>
              <a:rPr lang="en-US" altLang="zh-TW" dirty="0" err="1"/>
              <a:t>NavMenu.razor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改用 </a:t>
            </a:r>
            <a:r>
              <a:rPr lang="en-US" altLang="zh-TW" dirty="0" err="1"/>
              <a:t>MudDataGrid</a:t>
            </a:r>
            <a:r>
              <a:rPr lang="zh-TW" altLang="en-US" dirty="0"/>
              <a:t> 元件（</a:t>
            </a:r>
            <a:r>
              <a:rPr lang="en-US" altLang="zh-TW" dirty="0"/>
              <a:t>beta)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31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46E41-0199-445B-1F26-1A2C1131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MudBlazor</a:t>
            </a:r>
            <a:r>
              <a:rPr lang="en-US" altLang="zh-TW" dirty="0"/>
              <a:t> </a:t>
            </a:r>
            <a:r>
              <a:rPr lang="zh-TW" altLang="en-US" dirty="0"/>
              <a:t>套件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9345A-7EAC-34F5-A7EC-018546FC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Cascadia Code" panose="020B0609020000020004" pitchFamily="49" charset="0"/>
                <a:ea typeface="Source Sans Pro" panose="020B0503030403020204" pitchFamily="34" charset="0"/>
                <a:cs typeface="Cascadia Code" panose="020B0609020000020004" pitchFamily="49" charset="0"/>
              </a:rPr>
              <a:t>指令：</a:t>
            </a:r>
            <a:r>
              <a:rPr lang="en-US" altLang="zh-TW" sz="2400" dirty="0">
                <a:latin typeface="Cascadia Code" panose="020B0609020000020004" pitchFamily="49" charset="0"/>
                <a:ea typeface="Source Sans Pro" panose="020B0503030403020204" pitchFamily="34" charset="0"/>
                <a:cs typeface="Cascadia Code" panose="020B0609020000020004" pitchFamily="49" charset="0"/>
              </a:rPr>
              <a:t>dotnet add package </a:t>
            </a:r>
            <a:r>
              <a:rPr lang="en-US" altLang="zh-TW" sz="2400" dirty="0" err="1">
                <a:latin typeface="Cascadia Code" panose="020B0609020000020004" pitchFamily="49" charset="0"/>
                <a:ea typeface="Source Sans Pro" panose="020B0503030403020204" pitchFamily="34" charset="0"/>
                <a:cs typeface="Cascadia Code" panose="020B0609020000020004" pitchFamily="49" charset="0"/>
              </a:rPr>
              <a:t>MudBlazor</a:t>
            </a:r>
            <a:endParaRPr lang="en-US" altLang="zh-TW" sz="2400" dirty="0">
              <a:latin typeface="Cascadia Code" panose="020B0609020000020004" pitchFamily="49" charset="0"/>
              <a:ea typeface="Source Sans Pro" panose="020B0503030403020204" pitchFamily="34" charset="0"/>
              <a:cs typeface="Cascadia Code" panose="020B06090200000200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B4FC032-18BE-C463-A1DE-0740CD50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89" y="2426186"/>
            <a:ext cx="7276190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6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ED942-6B9E-0BA8-275D-042A01B4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加入常用命名空間至 </a:t>
            </a:r>
            <a:r>
              <a:rPr lang="en-US" altLang="zh-TW" dirty="0"/>
              <a:t>_</a:t>
            </a:r>
            <a:r>
              <a:rPr lang="en-US" altLang="zh-TW" dirty="0" err="1"/>
              <a:t>Imports.razor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D0F571-39B2-38C6-767F-CC556E0A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修改專案根目錄下的 </a:t>
            </a:r>
            <a:r>
              <a:rPr lang="en-US" altLang="zh-TW" dirty="0"/>
              <a:t>_</a:t>
            </a:r>
            <a:r>
              <a:rPr lang="en-US" altLang="zh-TW" dirty="0" err="1"/>
              <a:t>Imports.razor</a:t>
            </a:r>
            <a:r>
              <a:rPr lang="zh-TW" altLang="en-US" dirty="0"/>
              <a:t>，加入：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altLang="zh-TW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altLang="zh-T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MudBlazor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6BD97F-929C-CA37-67A4-5B225BB9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62" y="3220002"/>
            <a:ext cx="5971429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6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CB27-2458-B62D-0E59-16881B08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加入字體和樣式連結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F8948-9A8A-3D91-9AE2-C6A2119C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cs typeface="Cascadia Code" panose="020B0609020000020004" pitchFamily="49" charset="0"/>
              </a:rPr>
              <a:t>在</a:t>
            </a:r>
            <a:r>
              <a:rPr lang="en-US" altLang="zh-TW" dirty="0">
                <a:cs typeface="Cascadia Code" panose="020B0609020000020004" pitchFamily="49" charset="0"/>
              </a:rPr>
              <a:t> </a:t>
            </a:r>
            <a:r>
              <a:rPr lang="en-US" altLang="zh-TW" dirty="0" err="1">
                <a:cs typeface="Cascadia Code" panose="020B0609020000020004" pitchFamily="49" charset="0"/>
              </a:rPr>
              <a:t>wwwroot</a:t>
            </a:r>
            <a:r>
              <a:rPr lang="en-US" altLang="zh-TW" dirty="0">
                <a:cs typeface="Cascadia Code" panose="020B0609020000020004" pitchFamily="49" charset="0"/>
              </a:rPr>
              <a:t>\index.html </a:t>
            </a:r>
            <a:r>
              <a:rPr lang="zh-TW" altLang="en-US" dirty="0">
                <a:cs typeface="Cascadia Code" panose="020B0609020000020004" pitchFamily="49" charset="0"/>
              </a:rPr>
              <a:t>的 </a:t>
            </a:r>
            <a:r>
              <a:rPr lang="en-US" altLang="zh-TW" dirty="0">
                <a:cs typeface="Cascadia Code" panose="020B0609020000020004" pitchFamily="49" charset="0"/>
              </a:rPr>
              <a:t>HTML head </a:t>
            </a:r>
            <a:r>
              <a:rPr lang="zh-TW" altLang="en-US" dirty="0">
                <a:cs typeface="Cascadia Code" panose="020B0609020000020004" pitchFamily="49" charset="0"/>
              </a:rPr>
              <a:t>元素中加入 </a:t>
            </a:r>
            <a:r>
              <a:rPr lang="en-US" altLang="zh-TW" dirty="0">
                <a:cs typeface="Cascadia Code" panose="020B0609020000020004" pitchFamily="49" charset="0"/>
              </a:rPr>
              <a:t>CSS </a:t>
            </a:r>
            <a:r>
              <a:rPr lang="zh-TW" altLang="en-US" dirty="0">
                <a:cs typeface="Cascadia Code" panose="020B0609020000020004" pitchFamily="49" charset="0"/>
              </a:rPr>
              <a:t>連結：</a:t>
            </a:r>
            <a:endParaRPr lang="en-US" altLang="zh-TW" dirty="0"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zh-TW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link</a:t>
            </a:r>
            <a:r>
              <a:rPr lang="en-US" altLang="zh-TW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altLang="zh-TW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="https://fonts.googleapis.com/</a:t>
            </a:r>
            <a:r>
              <a:rPr lang="en-US" altLang="zh-TW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css?family</a:t>
            </a:r>
            <a:r>
              <a:rPr lang="en-US" altLang="zh-TW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=Roboto:300,400,500,700&amp;display=swap"</a:t>
            </a:r>
            <a:r>
              <a:rPr lang="en-US" altLang="zh-TW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rel</a:t>
            </a:r>
            <a:r>
              <a:rPr lang="en-US" altLang="zh-TW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="stylesheet"</a:t>
            </a:r>
            <a:r>
              <a:rPr lang="en-US" altLang="zh-TW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altLang="zh-TW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zh-TW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link</a:t>
            </a:r>
            <a:r>
              <a:rPr lang="en-US" altLang="zh-TW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altLang="zh-TW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="_content/</a:t>
            </a:r>
            <a:r>
              <a:rPr lang="en-US" altLang="zh-TW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MudBlazor</a:t>
            </a:r>
            <a:r>
              <a:rPr lang="en-US" altLang="zh-TW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/MudBlazor.min.css"</a:t>
            </a:r>
            <a:r>
              <a:rPr lang="en-US" altLang="zh-TW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rel</a:t>
            </a:r>
            <a:r>
              <a:rPr lang="en-US" altLang="zh-TW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="stylesheet"</a:t>
            </a:r>
            <a:r>
              <a:rPr lang="en-US" altLang="zh-TW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</a:p>
          <a:p>
            <a:pPr marL="0" indent="0">
              <a:buNone/>
            </a:pPr>
            <a:endParaRPr lang="zh-TW" altLang="en-US" sz="2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4270CF-A6AF-4CC9-83D8-73297C65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5" y="3011215"/>
            <a:ext cx="8489939" cy="3353960"/>
          </a:xfrm>
          <a:prstGeom prst="rect">
            <a:avLst/>
          </a:prstGeom>
        </p:spPr>
      </p:pic>
      <p:sp>
        <p:nvSpPr>
          <p:cNvPr id="5" name="箭號: 弧形左彎 4">
            <a:extLst>
              <a:ext uri="{FF2B5EF4-FFF2-40B4-BE49-F238E27FC236}">
                <a16:creationId xmlns:a16="http://schemas.microsoft.com/office/drawing/2014/main" id="{4C5CE61F-7FEF-532B-F060-B0AA29E555EB}"/>
              </a:ext>
            </a:extLst>
          </p:cNvPr>
          <p:cNvSpPr/>
          <p:nvPr/>
        </p:nvSpPr>
        <p:spPr>
          <a:xfrm rot="270833">
            <a:off x="9418205" y="2720622"/>
            <a:ext cx="623524" cy="2339087"/>
          </a:xfrm>
          <a:prstGeom prst="curvedLeftArrow">
            <a:avLst>
              <a:gd name="adj1" fmla="val 25000"/>
              <a:gd name="adj2" fmla="val 50000"/>
              <a:gd name="adj3" fmla="val 3409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1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594</Words>
  <Application>Microsoft Office PowerPoint</Application>
  <PresentationFormat>寬螢幕</PresentationFormat>
  <Paragraphs>92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Noto Sans TC Black</vt:lpstr>
      <vt:lpstr>微軟正黑體</vt:lpstr>
      <vt:lpstr>Arial</vt:lpstr>
      <vt:lpstr>Calibri</vt:lpstr>
      <vt:lpstr>Calibri Light</vt:lpstr>
      <vt:lpstr>Cascadia Code</vt:lpstr>
      <vt:lpstr>Cascadia Mono</vt:lpstr>
      <vt:lpstr>Office 佈景主題</vt:lpstr>
      <vt:lpstr>MudBlazor 快速入門</vt:lpstr>
      <vt:lpstr>開發環境</vt:lpstr>
      <vt:lpstr>展示步驟</vt:lpstr>
      <vt:lpstr>使用 MudBlazor 之前（Blazor 專案範本）</vt:lpstr>
      <vt:lpstr>使用 MudBlazor 之後</vt:lpstr>
      <vt:lpstr>實作步驟</vt:lpstr>
      <vt:lpstr>安裝 MudBlazor 套件</vt:lpstr>
      <vt:lpstr>加入常用命名空間至 _Imports.razor</vt:lpstr>
      <vt:lpstr>加入字體和樣式連結</vt:lpstr>
      <vt:lpstr>加入 JS</vt:lpstr>
      <vt:lpstr>移除 Bootstrap 與 Open-Iconic</vt:lpstr>
      <vt:lpstr>註冊基礎服務</vt:lpstr>
      <vt:lpstr>修改預設的版面配置</vt:lpstr>
      <vt:lpstr>修改左側選單 (NavMenu.razor)</vt:lpstr>
      <vt:lpstr>執行看看</vt:lpstr>
      <vt:lpstr>改用 MudDataGrid 元件（beta)</vt:lpstr>
      <vt:lpstr>PowerPoint 簡報</vt:lpstr>
      <vt:lpstr>MudGrid 進階功能 (beta)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MudBlazor</dc:title>
  <dc:creator>Michael Tsai</dc:creator>
  <cp:lastModifiedBy>Michael Tsai</cp:lastModifiedBy>
  <cp:revision>17</cp:revision>
  <dcterms:created xsi:type="dcterms:W3CDTF">2022-12-21T15:27:45Z</dcterms:created>
  <dcterms:modified xsi:type="dcterms:W3CDTF">2022-12-22T00:55:12Z</dcterms:modified>
</cp:coreProperties>
</file>