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87"/>
  </p:handoutMasterIdLst>
  <p:sldIdLst>
    <p:sldId id="256" r:id="rId3"/>
    <p:sldId id="267" r:id="rId4"/>
    <p:sldId id="268" r:id="rId5"/>
    <p:sldId id="347" r:id="rId6"/>
    <p:sldId id="269" r:id="rId7"/>
    <p:sldId id="270" r:id="rId8"/>
    <p:sldId id="271" r:id="rId9"/>
    <p:sldId id="272" r:id="rId11"/>
    <p:sldId id="345" r:id="rId12"/>
    <p:sldId id="346"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265" r:id="rId85"/>
    <p:sldId id="259"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50495F3-B696-4734-BBD4-611BC781C7CC}">
          <p14:sldIdLst>
            <p14:sldId id="256"/>
          </p14:sldIdLst>
        </p14:section>
        <p14:section name="01课程介绍" id="{2BF47B82-B565-455D-8183-C61C3CF84A17}">
          <p14:sldIdLst>
            <p14:sldId id="268"/>
            <p14:sldId id="267"/>
          </p14:sldIdLst>
        </p14:section>
        <p14:section name="JavaScript进阶第一天课程" id="{6139670F-9AA7-46CC-850C-0AFBEAAE07D6}">
          <p14:sldIdLst>
            <p14:sldId id="347"/>
          </p14:sldIdLst>
        </p14:section>
        <p14:section name="02阶段目标" id="{8E8627C3-8EB5-4930-81BE-D26A5976B03C}">
          <p14:sldIdLst>
            <p14:sldId id="269"/>
          </p14:sldIdLst>
        </p14:section>
        <p14:section name="03规范要求" id="{BFC6E2E2-5F89-4A0B-B0E0-174ABC87A467}">
          <p14:sldIdLst>
            <p14:sldId id="270"/>
            <p14:sldId id="271"/>
          </p14:sldIdLst>
        </p14:section>
        <p14:section name="04浏览器的认识" id="{5F29E343-39D0-4A2F-AB29-D7963FF4E532}">
          <p14:sldIdLst>
            <p14:sldId id="272"/>
            <p14:sldId id="345"/>
            <p14:sldId id="346"/>
          </p14:sldIdLst>
        </p14:section>
        <p14:section name="05JavaScript设计之初" id="{2C214BC2-AC7C-4189-BED4-0D710AC47D35}">
          <p14:sldIdLst>
            <p14:sldId id="273"/>
            <p14:sldId id="276"/>
            <p14:sldId id="275"/>
          </p14:sldIdLst>
        </p14:section>
        <p14:section name="06JavaScript介绍" id="{BEDDAD07-862A-4448-AB48-0DB7D73DD3AA}">
          <p14:sldIdLst>
            <p14:sldId id="277"/>
            <p14:sldId id="278"/>
            <p14:sldId id="279"/>
          </p14:sldIdLst>
        </p14:section>
        <p14:section name="07JavaScript语法及注意事项" id="{9A0DF18E-66C7-4EBE-9552-71B00ED3DFEF}">
          <p14:sldIdLst>
            <p14:sldId id="280"/>
            <p14:sldId id="281"/>
            <p14:sldId id="282"/>
          </p14:sldIdLst>
        </p14:section>
        <p14:section name="08JavaScript变量" id="{C5F4E679-A401-4BA5-9347-D857CEEC7B4A}">
          <p14:sldIdLst>
            <p14:sldId id="283"/>
            <p14:sldId id="284"/>
          </p14:sldIdLst>
        </p14:section>
        <p14:section name="09JavaScript注释" id="{57CED935-6BF0-466E-9943-5208EE337D74}">
          <p14:sldIdLst>
            <p14:sldId id="285"/>
          </p14:sldIdLst>
        </p14:section>
        <p14:section name="10JavaScript数据类型" id="{08BFF495-15B3-4070-80C2-399C62668D12}">
          <p14:sldIdLst>
            <p14:sldId id="286"/>
            <p14:sldId id="287"/>
            <p14:sldId id="288"/>
            <p14:sldId id="289"/>
            <p14:sldId id="290"/>
            <p14:sldId id="291"/>
            <p14:sldId id="292"/>
            <p14:sldId id="293"/>
            <p14:sldId id="294"/>
          </p14:sldIdLst>
        </p14:section>
        <p14:section name="11JavaScript中类型转换" id="{1AF1DE2E-6FA8-428C-93CC-3D0AFC738907}">
          <p14:sldIdLst>
            <p14:sldId id="295"/>
            <p14:sldId id="296"/>
            <p14:sldId id="297"/>
          </p14:sldIdLst>
        </p14:section>
        <p14:section name="12JavaScript操作符" id="{78C0E5A9-730E-444F-9D79-435F1CEBEFDB}">
          <p14:sldIdLst>
            <p14:sldId id="298"/>
            <p14:sldId id="299"/>
            <p14:sldId id="300"/>
            <p14:sldId id="301"/>
            <p14:sldId id="302"/>
            <p14:sldId id="303"/>
            <p14:sldId id="304"/>
          </p14:sldIdLst>
        </p14:section>
        <p14:section name="13JavaScript中分支语句" id="{FB69CA51-E88D-4432-86B1-FE8FF7FE7CA1}">
          <p14:sldIdLst>
            <p14:sldId id="305"/>
            <p14:sldId id="306"/>
            <p14:sldId id="307"/>
          </p14:sldIdLst>
        </p14:section>
        <p14:section name="14JavaScript中while循环及案例" id="{130C9D62-1042-467E-9387-92273646CDB5}">
          <p14:sldIdLst>
            <p14:sldId id="308"/>
          </p14:sldIdLst>
        </p14:section>
        <p14:section name="15continue和break及案例" id="{57EF93EB-8402-4CAD-B767-341A6CDAEBE6}">
          <p14:sldIdLst>
            <p14:sldId id="309"/>
          </p14:sldIdLst>
        </p14:section>
        <p14:section name="16JavaScript中do-while循环及案例" id="{C2B46E6C-2B8B-4E5A-9FD3-BFB7FC27616B}">
          <p14:sldIdLst>
            <p14:sldId id="310"/>
          </p14:sldIdLst>
        </p14:section>
        <p14:section name="17JavaScript中的for循环" id="{D668D465-9E04-46AB-9234-06BE2BD8B1DE}">
          <p14:sldIdLst>
            <p14:sldId id="311"/>
            <p14:sldId id="312"/>
            <p14:sldId id="313"/>
            <p14:sldId id="314"/>
          </p14:sldIdLst>
        </p14:section>
        <p14:section name="JavaScript进阶第二天课程" id="{0169B578-7124-43FB-B1EB-42BE38A2EFD1}">
          <p14:sldIdLst>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265"/>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3179" autoAdjust="0"/>
  </p:normalViewPr>
  <p:slideViewPr>
    <p:cSldViewPr>
      <p:cViewPr varScale="1">
        <p:scale>
          <a:sx n="60" d="100"/>
          <a:sy n="60" d="100"/>
        </p:scale>
        <p:origin x="150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46EE0-EF6D-4784-84E1-99EA96A4F0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82A2E-FABA-40AD-8DFD-CB6EA0106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baike.baidu.com/view/1733143.htm" TargetMode="External"/><Relationship Id="rId8" Type="http://schemas.openxmlformats.org/officeDocument/2006/relationships/hyperlink" Target="http://baike.baidu.com/view/1143844.htm" TargetMode="External"/><Relationship Id="rId7" Type="http://schemas.openxmlformats.org/officeDocument/2006/relationships/hyperlink" Target="http://baike.baidu.com/view/37936.htm" TargetMode="External"/><Relationship Id="rId6" Type="http://schemas.openxmlformats.org/officeDocument/2006/relationships/hyperlink" Target="http://baike.baidu.com/view/3199.htm" TargetMode="External"/><Relationship Id="rId5" Type="http://schemas.openxmlformats.org/officeDocument/2006/relationships/hyperlink" Target="http://baike.baidu.com/view/1198246.htm" TargetMode="External"/><Relationship Id="rId4" Type="http://schemas.openxmlformats.org/officeDocument/2006/relationships/hyperlink" Target="http://baike.baidu.com/view/5148103.htm" TargetMode="External"/><Relationship Id="rId3" Type="http://schemas.openxmlformats.org/officeDocument/2006/relationships/hyperlink" Target="http://baike.baidu.com/view/1143823.htm" TargetMode="External"/><Relationship Id="rId2" Type="http://schemas.openxmlformats.org/officeDocument/2006/relationships/notesMaster" Target="../notesMasters/notesMaster1.xml"/><Relationship Id="rId15" Type="http://schemas.openxmlformats.org/officeDocument/2006/relationships/hyperlink" Target="http://baike.baidu.com/view/1988070.htm" TargetMode="External"/><Relationship Id="rId14" Type="http://schemas.openxmlformats.org/officeDocument/2006/relationships/hyperlink" Target="http://baike.baidu.com/view/1117646.htm" TargetMode="External"/><Relationship Id="rId13" Type="http://schemas.openxmlformats.org/officeDocument/2006/relationships/hyperlink" Target="http://baike.baidu.com/view/2866562.htm" TargetMode="External"/><Relationship Id="rId12" Type="http://schemas.openxmlformats.org/officeDocument/2006/relationships/hyperlink" Target="http://baike.baidu.com/view/3236596.htm" TargetMode="External"/><Relationship Id="rId11" Type="http://schemas.openxmlformats.org/officeDocument/2006/relationships/hyperlink" Target="http://baike.baidu.com/view/1415497.htm" TargetMode="External"/><Relationship Id="rId10" Type="http://schemas.openxmlformats.org/officeDocument/2006/relationships/hyperlink" Target="http://baike.baidu.com/view/236725.htm" TargetMode="Externa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4" Type="http://schemas.openxmlformats.org/officeDocument/2006/relationships/hyperlink" Target="https://developer.mozilla.org/zh-CN/docs/Web/JavaScript/Reference/Global_Objects/Symbol" TargetMode="External"/><Relationship Id="rId3" Type="http://schemas.openxmlformats.org/officeDocument/2006/relationships/hyperlink" Target="https://developer.mozilla.org/en-US/docs/Glossary/Symbol"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5" Type="http://schemas.openxmlformats.org/officeDocument/2006/relationships/hyperlink" Target="http://baike.baidu.com/subview/1311/6319629.htm" TargetMode="External"/><Relationship Id="rId4" Type="http://schemas.openxmlformats.org/officeDocument/2006/relationships/hyperlink" Target="http://baike.baidu.com/view/1862714.htm" TargetMode="External"/><Relationship Id="rId3" Type="http://schemas.openxmlformats.org/officeDocument/2006/relationships/hyperlink" Target="http://baike.baidu.com/view/1140841.htm"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F1 </a:t>
            </a:r>
            <a:r>
              <a:rPr lang="zh-CN" altLang="en-US" sz="1200" b="1" i="0" kern="1200" dirty="0">
                <a:solidFill>
                  <a:schemeClr val="tx1"/>
                </a:solidFill>
                <a:effectLst/>
                <a:latin typeface="+mn-lt"/>
                <a:ea typeface="+mn-ea"/>
                <a:cs typeface="+mn-cs"/>
              </a:rPr>
              <a:t>显示当前程序或者</a:t>
            </a:r>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的帮助内容。</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F2 </a:t>
            </a:r>
            <a:r>
              <a:rPr lang="zh-CN" altLang="en-US" sz="1200" b="1" i="0" kern="1200" dirty="0">
                <a:solidFill>
                  <a:schemeClr val="tx1"/>
                </a:solidFill>
                <a:effectLst/>
                <a:latin typeface="+mn-lt"/>
                <a:ea typeface="+mn-ea"/>
                <a:cs typeface="+mn-cs"/>
              </a:rPr>
              <a:t>当你选中一个文件的话，这意味着“重命名”</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F3 </a:t>
            </a:r>
            <a:r>
              <a:rPr lang="zh-CN" altLang="en-US" sz="1200" b="1" i="0" kern="1200" dirty="0">
                <a:solidFill>
                  <a:schemeClr val="tx1"/>
                </a:solidFill>
                <a:effectLst/>
                <a:latin typeface="+mn-lt"/>
                <a:ea typeface="+mn-ea"/>
                <a:cs typeface="+mn-cs"/>
              </a:rPr>
              <a:t>当你在桌面上的时候是打开“查找：所有文件” 对话框</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WIN10</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F5 </a:t>
            </a:r>
            <a:r>
              <a:rPr lang="zh-CN" altLang="en-US" sz="1200" b="1" i="0" kern="1200" dirty="0">
                <a:solidFill>
                  <a:schemeClr val="tx1"/>
                </a:solidFill>
                <a:effectLst/>
                <a:latin typeface="+mn-lt"/>
                <a:ea typeface="+mn-ea"/>
                <a:cs typeface="+mn-cs"/>
              </a:rPr>
              <a:t>刷新</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F10</a:t>
            </a:r>
            <a:r>
              <a:rPr lang="zh-CN" altLang="en-US" sz="1200" b="1" i="0" kern="1200" dirty="0">
                <a:solidFill>
                  <a:schemeClr val="tx1"/>
                </a:solidFill>
                <a:effectLst/>
                <a:latin typeface="+mn-lt"/>
                <a:ea typeface="+mn-ea"/>
                <a:cs typeface="+mn-cs"/>
              </a:rPr>
              <a:t>或</a:t>
            </a:r>
            <a:r>
              <a:rPr lang="en-US" altLang="zh-CN" sz="1200" b="1" i="0" kern="1200" dirty="0">
                <a:solidFill>
                  <a:schemeClr val="tx1"/>
                </a:solidFill>
                <a:effectLst/>
                <a:latin typeface="+mn-lt"/>
                <a:ea typeface="+mn-ea"/>
                <a:cs typeface="+mn-cs"/>
              </a:rPr>
              <a:t>ALT </a:t>
            </a:r>
            <a:r>
              <a:rPr lang="zh-CN" altLang="en-US" sz="1200" b="1" i="0" kern="1200" dirty="0">
                <a:solidFill>
                  <a:schemeClr val="tx1"/>
                </a:solidFill>
                <a:effectLst/>
                <a:latin typeface="+mn-lt"/>
                <a:ea typeface="+mn-ea"/>
                <a:cs typeface="+mn-cs"/>
              </a:rPr>
              <a:t>激活当前程序的菜单栏</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word</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Shift+F10</a:t>
            </a:r>
            <a:r>
              <a:rPr lang="zh-CN" altLang="en-US" sz="1200" b="0" i="0" kern="1200" dirty="0">
                <a:solidFill>
                  <a:schemeClr val="tx1"/>
                </a:solidFill>
                <a:effectLst/>
                <a:latin typeface="+mn-lt"/>
                <a:ea typeface="+mn-ea"/>
                <a:cs typeface="+mn-cs"/>
              </a:rPr>
              <a:t>会出现右键快捷菜单）</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F11</a:t>
            </a:r>
            <a:r>
              <a:rPr lang="zh-CN" altLang="en-US" sz="1200" b="1" i="0" kern="1200" dirty="0">
                <a:solidFill>
                  <a:schemeClr val="tx1"/>
                </a:solidFill>
                <a:effectLst/>
                <a:latin typeface="+mn-lt"/>
                <a:ea typeface="+mn-ea"/>
                <a:cs typeface="+mn-cs"/>
              </a:rPr>
              <a:t>当你在打开网页时，是隐藏侧边栏</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F12</a:t>
            </a:r>
            <a:r>
              <a:rPr lang="zh-CN" altLang="en-US" sz="1200" b="1" i="0" kern="1200" dirty="0">
                <a:solidFill>
                  <a:schemeClr val="tx1"/>
                </a:solidFill>
                <a:effectLst/>
                <a:latin typeface="+mn-lt"/>
                <a:ea typeface="+mn-ea"/>
                <a:cs typeface="+mn-cs"/>
              </a:rPr>
              <a:t>在编辑好</a:t>
            </a:r>
            <a:r>
              <a:rPr lang="en-US" altLang="zh-CN" sz="1200" b="1" i="0" kern="1200" dirty="0">
                <a:solidFill>
                  <a:schemeClr val="tx1"/>
                </a:solidFill>
                <a:effectLst/>
                <a:latin typeface="+mn-lt"/>
                <a:ea typeface="+mn-ea"/>
                <a:cs typeface="+mn-cs"/>
              </a:rPr>
              <a:t>Excel </a:t>
            </a:r>
            <a:r>
              <a:rPr lang="zh-CN" altLang="en-US" sz="1200" b="1" i="0" kern="1200" dirty="0">
                <a:solidFill>
                  <a:schemeClr val="tx1"/>
                </a:solidFill>
                <a:effectLst/>
                <a:latin typeface="+mn-lt"/>
                <a:ea typeface="+mn-ea"/>
                <a:cs typeface="+mn-cs"/>
              </a:rPr>
              <a:t>或</a:t>
            </a:r>
            <a:r>
              <a:rPr lang="en-US" altLang="zh-CN" sz="1200" b="1" i="0" kern="1200" dirty="0">
                <a:solidFill>
                  <a:schemeClr val="tx1"/>
                </a:solidFill>
                <a:effectLst/>
                <a:latin typeface="+mn-lt"/>
                <a:ea typeface="+mn-ea"/>
                <a:cs typeface="+mn-cs"/>
              </a:rPr>
              <a:t>Word</a:t>
            </a:r>
            <a:r>
              <a:rPr lang="zh-CN" altLang="en-US" sz="1200" b="1" i="0" kern="1200" dirty="0">
                <a:solidFill>
                  <a:schemeClr val="tx1"/>
                </a:solidFill>
                <a:effectLst/>
                <a:latin typeface="+mn-lt"/>
                <a:ea typeface="+mn-ea"/>
                <a:cs typeface="+mn-cs"/>
              </a:rPr>
              <a:t>文档，可“另存为”</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Backspace </a:t>
            </a:r>
            <a:r>
              <a:rPr lang="zh-CN" altLang="en-US" sz="1200" b="0" i="0" kern="1200" dirty="0">
                <a:solidFill>
                  <a:schemeClr val="tx1"/>
                </a:solidFill>
                <a:effectLst/>
                <a:latin typeface="+mn-lt"/>
                <a:ea typeface="+mn-ea"/>
                <a:cs typeface="+mn-cs"/>
              </a:rPr>
              <a:t>如果在“另存为”或“打开”对话框中选中了某个文件夹，则打开上一级文件夹</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Enter </a:t>
            </a:r>
            <a:r>
              <a:rPr lang="zh-CN" altLang="en-US" sz="1200" b="0" i="0" kern="1200" dirty="0">
                <a:solidFill>
                  <a:schemeClr val="tx1"/>
                </a:solidFill>
                <a:effectLst/>
                <a:latin typeface="+mn-lt"/>
                <a:ea typeface="+mn-ea"/>
                <a:cs typeface="+mn-cs"/>
              </a:rPr>
              <a:t>对于许多选定命令代替单击鼠标</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空格键 如果活动选项是</a:t>
            </a:r>
            <a:r>
              <a:rPr lang="zh-CN" altLang="en-US" sz="1200" b="0" i="0" u="none" strike="noStrike" kern="1200" dirty="0">
                <a:solidFill>
                  <a:schemeClr val="tx1"/>
                </a:solidFill>
                <a:effectLst/>
                <a:latin typeface="+mn-lt"/>
                <a:ea typeface="+mn-ea"/>
                <a:cs typeface="+mn-cs"/>
                <a:hlinkClick r:id="rId3"/>
              </a:rPr>
              <a:t>复选框</a:t>
            </a:r>
            <a:r>
              <a:rPr lang="zh-CN" altLang="en-US" sz="1200" b="0" i="0" kern="1200" dirty="0">
                <a:solidFill>
                  <a:schemeClr val="tx1"/>
                </a:solidFill>
                <a:effectLst/>
                <a:latin typeface="+mn-lt"/>
                <a:ea typeface="+mn-ea"/>
                <a:cs typeface="+mn-cs"/>
              </a:rPr>
              <a:t>，则选中或清除该复选框</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箭头键 如果活动选项是一组</a:t>
            </a:r>
            <a:r>
              <a:rPr lang="zh-CN" altLang="en-US" sz="1200" b="0" i="0" u="none" strike="noStrike" kern="1200" dirty="0">
                <a:solidFill>
                  <a:schemeClr val="tx1"/>
                </a:solidFill>
                <a:effectLst/>
                <a:latin typeface="+mn-lt"/>
                <a:ea typeface="+mn-ea"/>
                <a:cs typeface="+mn-cs"/>
                <a:hlinkClick r:id="rId4"/>
              </a:rPr>
              <a:t>选项按钮</a:t>
            </a:r>
            <a:r>
              <a:rPr lang="zh-CN" altLang="en-US" sz="1200" b="0" i="0" kern="1200" dirty="0">
                <a:solidFill>
                  <a:schemeClr val="tx1"/>
                </a:solidFill>
                <a:effectLst/>
                <a:latin typeface="+mn-lt"/>
                <a:ea typeface="+mn-ea"/>
                <a:cs typeface="+mn-cs"/>
              </a:rPr>
              <a:t>，则选择某个按钮</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键或</a:t>
            </a:r>
            <a:r>
              <a:rPr lang="en-US" altLang="zh-CN" sz="1200" b="0" i="0" kern="1200" dirty="0">
                <a:solidFill>
                  <a:schemeClr val="tx1"/>
                </a:solidFill>
                <a:effectLst/>
                <a:latin typeface="+mn-lt"/>
                <a:ea typeface="+mn-ea"/>
                <a:cs typeface="+mn-cs"/>
              </a:rPr>
              <a:t>CTRL+ESC </a:t>
            </a:r>
            <a:r>
              <a:rPr lang="zh-CN" altLang="en-US" sz="1200" b="0" i="0" kern="1200" dirty="0">
                <a:solidFill>
                  <a:schemeClr val="tx1"/>
                </a:solidFill>
                <a:effectLst/>
                <a:latin typeface="+mn-lt"/>
                <a:ea typeface="+mn-ea"/>
                <a:cs typeface="+mn-cs"/>
              </a:rPr>
              <a:t>打开</a:t>
            </a:r>
            <a:r>
              <a:rPr lang="zh-CN" altLang="en-US" sz="1200" b="0" i="0" u="none" strike="noStrike" kern="1200" dirty="0">
                <a:solidFill>
                  <a:schemeClr val="tx1"/>
                </a:solidFill>
                <a:effectLst/>
                <a:latin typeface="+mn-lt"/>
                <a:ea typeface="+mn-ea"/>
                <a:cs typeface="+mn-cs"/>
                <a:hlinkClick r:id="rId5"/>
              </a:rPr>
              <a:t>开始菜单</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CTRL+ALT+DELETE </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win9x</a:t>
            </a:r>
            <a:r>
              <a:rPr lang="zh-CN" altLang="en-US" sz="1200" b="0" i="0" kern="1200" dirty="0">
                <a:solidFill>
                  <a:schemeClr val="tx1"/>
                </a:solidFill>
                <a:effectLst/>
                <a:latin typeface="+mn-lt"/>
                <a:ea typeface="+mn-ea"/>
                <a:cs typeface="+mn-cs"/>
              </a:rPr>
              <a:t>中打开关闭程序对话框</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CTRL+SHIFT+ESC </a:t>
            </a:r>
            <a:r>
              <a:rPr lang="zh-CN" altLang="en-US" sz="1200" b="1" i="0" kern="1200" dirty="0">
                <a:solidFill>
                  <a:schemeClr val="tx1"/>
                </a:solidFill>
                <a:effectLst/>
                <a:latin typeface="+mn-lt"/>
                <a:ea typeface="+mn-ea"/>
                <a:cs typeface="+mn-cs"/>
              </a:rPr>
              <a:t>或 </a:t>
            </a:r>
            <a:r>
              <a:rPr lang="en-US" altLang="zh-CN" sz="1200" b="1" i="0" kern="1200" dirty="0">
                <a:solidFill>
                  <a:schemeClr val="tx1"/>
                </a:solidFill>
                <a:effectLst/>
                <a:latin typeface="+mn-lt"/>
                <a:ea typeface="+mn-ea"/>
                <a:cs typeface="+mn-cs"/>
              </a:rPr>
              <a:t>CTRL+ALT+DELETE</a:t>
            </a:r>
            <a:r>
              <a:rPr lang="zh-CN" altLang="en-US" sz="1200" b="1" i="0" kern="1200" dirty="0">
                <a:solidFill>
                  <a:schemeClr val="tx1"/>
                </a:solidFill>
                <a:effectLst/>
                <a:latin typeface="+mn-lt"/>
                <a:ea typeface="+mn-ea"/>
                <a:cs typeface="+mn-cs"/>
              </a:rPr>
              <a:t>打开</a:t>
            </a:r>
            <a:r>
              <a:rPr lang="zh-CN" altLang="en-US" sz="1200" b="1" i="0" u="none" strike="noStrike" kern="1200" dirty="0">
                <a:solidFill>
                  <a:schemeClr val="tx1"/>
                </a:solidFill>
                <a:effectLst/>
                <a:latin typeface="+mn-lt"/>
                <a:ea typeface="+mn-ea"/>
                <a:cs typeface="+mn-cs"/>
                <a:hlinkClick r:id="rId6"/>
              </a:rPr>
              <a:t>任务管理器</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CTRL+SHIFT+ESC win9x</a:t>
            </a:r>
            <a:r>
              <a:rPr lang="zh-CN" altLang="en-US" sz="1200" b="1" i="0" kern="1200" dirty="0">
                <a:solidFill>
                  <a:schemeClr val="tx1"/>
                </a:solidFill>
                <a:effectLst/>
                <a:latin typeface="+mn-lt"/>
                <a:ea typeface="+mn-ea"/>
                <a:cs typeface="+mn-cs"/>
              </a:rPr>
              <a:t>中打开开始菜单</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删除被选中的项目，如果是文件，将被放入</a:t>
            </a:r>
            <a:r>
              <a:rPr lang="zh-CN" altLang="en-US" sz="1200" b="0" i="0" u="none" strike="noStrike" kern="1200" dirty="0">
                <a:solidFill>
                  <a:schemeClr val="tx1"/>
                </a:solidFill>
                <a:effectLst/>
                <a:latin typeface="+mn-lt"/>
                <a:ea typeface="+mn-ea"/>
                <a:cs typeface="+mn-cs"/>
                <a:hlinkClick r:id="rId7"/>
              </a:rPr>
              <a:t>回收站</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SHIFT+DELETE </a:t>
            </a:r>
            <a:r>
              <a:rPr lang="zh-CN" altLang="en-US" sz="1200" b="0" i="0" kern="1200" dirty="0">
                <a:solidFill>
                  <a:schemeClr val="tx1"/>
                </a:solidFill>
                <a:effectLst/>
                <a:latin typeface="+mn-lt"/>
                <a:ea typeface="+mn-ea"/>
                <a:cs typeface="+mn-cs"/>
              </a:rPr>
              <a:t>删除被选中的项目，如果是文件，将被直接删除而不是放入回收站</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CTRL+SHIFT+N </a:t>
            </a:r>
            <a:r>
              <a:rPr lang="zh-CN" altLang="en-US" sz="1200" b="1" i="0" kern="1200" dirty="0">
                <a:solidFill>
                  <a:schemeClr val="tx1"/>
                </a:solidFill>
                <a:effectLst/>
                <a:latin typeface="+mn-lt"/>
                <a:ea typeface="+mn-ea"/>
                <a:cs typeface="+mn-cs"/>
              </a:rPr>
              <a:t>新建一个新的文件夹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CTRL+A </a:t>
            </a:r>
            <a:r>
              <a:rPr lang="zh-CN" altLang="en-US" sz="1200" b="1" i="0" kern="1200" dirty="0">
                <a:solidFill>
                  <a:schemeClr val="tx1"/>
                </a:solidFill>
                <a:effectLst/>
                <a:latin typeface="+mn-lt"/>
                <a:ea typeface="+mn-ea"/>
                <a:cs typeface="+mn-cs"/>
              </a:rPr>
              <a:t>全选文件夹内的文件</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CTRL+O </a:t>
            </a:r>
            <a:r>
              <a:rPr lang="zh-CN" altLang="en-US" sz="1200" b="1" i="0" kern="1200" dirty="0">
                <a:solidFill>
                  <a:schemeClr val="tx1"/>
                </a:solidFill>
                <a:effectLst/>
                <a:latin typeface="+mn-lt"/>
                <a:ea typeface="+mn-ea"/>
                <a:cs typeface="+mn-cs"/>
              </a:rPr>
              <a:t>打开“打开文件”对话框</a:t>
            </a:r>
            <a:r>
              <a:rPr lang="zh-CN" altLang="en-US" sz="1200" b="0" i="0" kern="1200" dirty="0">
                <a:solidFill>
                  <a:schemeClr val="tx1"/>
                </a:solidFill>
                <a:effectLst/>
                <a:latin typeface="+mn-lt"/>
                <a:ea typeface="+mn-ea"/>
                <a:cs typeface="+mn-cs"/>
              </a:rPr>
              <a:t>（适用于</a:t>
            </a:r>
            <a:r>
              <a:rPr lang="en-US" altLang="zh-CN" sz="1200" b="0" i="0" kern="1200" dirty="0">
                <a:solidFill>
                  <a:schemeClr val="tx1"/>
                </a:solidFill>
                <a:effectLst/>
                <a:latin typeface="+mn-lt"/>
                <a:ea typeface="+mn-ea"/>
                <a:cs typeface="+mn-cs"/>
              </a:rPr>
              <a:t>WORD</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CTRL+P </a:t>
            </a:r>
            <a:r>
              <a:rPr lang="zh-CN" altLang="en-US" sz="1200" b="1" i="0" kern="1200" dirty="0">
                <a:solidFill>
                  <a:schemeClr val="tx1"/>
                </a:solidFill>
                <a:effectLst/>
                <a:latin typeface="+mn-lt"/>
                <a:ea typeface="+mn-ea"/>
                <a:cs typeface="+mn-cs"/>
              </a:rPr>
              <a:t>打开“打印”对话框</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CTRL+S </a:t>
            </a:r>
            <a:r>
              <a:rPr lang="zh-CN" altLang="en-US" sz="1200" b="1" i="0" kern="1200" dirty="0">
                <a:solidFill>
                  <a:schemeClr val="tx1"/>
                </a:solidFill>
                <a:effectLst/>
                <a:latin typeface="+mn-lt"/>
                <a:ea typeface="+mn-ea"/>
                <a:cs typeface="+mn-cs"/>
              </a:rPr>
              <a:t>保存当前操作的文件</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CTRL+W</a:t>
            </a:r>
            <a:r>
              <a:rPr lang="zh-CN" altLang="en-US" sz="1200" b="1" i="0" kern="1200" dirty="0">
                <a:solidFill>
                  <a:schemeClr val="tx1"/>
                </a:solidFill>
                <a:effectLst/>
                <a:latin typeface="+mn-lt"/>
                <a:ea typeface="+mn-ea"/>
                <a:cs typeface="+mn-cs"/>
              </a:rPr>
              <a:t>关闭当前的窗口</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 X</a:t>
            </a:r>
            <a:r>
              <a:rPr lang="zh-CN" altLang="en-US" sz="1200" b="1" i="0" kern="1200" dirty="0">
                <a:solidFill>
                  <a:schemeClr val="tx1"/>
                </a:solidFill>
                <a:effectLst/>
                <a:latin typeface="+mn-lt"/>
                <a:ea typeface="+mn-ea"/>
                <a:cs typeface="+mn-cs"/>
              </a:rPr>
              <a:t>剪切被选择的项目到剪贴板</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CTRL+INSERT </a:t>
            </a:r>
            <a:r>
              <a:rPr lang="zh-CN" altLang="en-US" sz="1200" b="1" i="0" kern="1200" dirty="0">
                <a:solidFill>
                  <a:schemeClr val="tx1"/>
                </a:solidFill>
                <a:effectLst/>
                <a:latin typeface="+mn-lt"/>
                <a:ea typeface="+mn-ea"/>
                <a:cs typeface="+mn-cs"/>
              </a:rPr>
              <a:t>或 </a:t>
            </a:r>
            <a:r>
              <a:rPr lang="en-US" altLang="zh-CN" sz="1200" b="1" i="0" kern="1200" dirty="0">
                <a:solidFill>
                  <a:schemeClr val="tx1"/>
                </a:solidFill>
                <a:effectLst/>
                <a:latin typeface="+mn-lt"/>
                <a:ea typeface="+mn-ea"/>
                <a:cs typeface="+mn-cs"/>
              </a:rPr>
              <a:t>CTRL+C </a:t>
            </a:r>
            <a:r>
              <a:rPr lang="zh-CN" altLang="en-US" sz="1200" b="1" i="0" kern="1200" dirty="0">
                <a:solidFill>
                  <a:schemeClr val="tx1"/>
                </a:solidFill>
                <a:effectLst/>
                <a:latin typeface="+mn-lt"/>
                <a:ea typeface="+mn-ea"/>
                <a:cs typeface="+mn-cs"/>
              </a:rPr>
              <a:t>复制被选择的项目到剪贴板</a:t>
            </a:r>
            <a:r>
              <a:rPr lang="zh-CN" altLang="en-US" sz="1200" b="0" i="0" kern="1200" dirty="0">
                <a:solidFill>
                  <a:schemeClr val="tx1"/>
                </a:solidFill>
                <a:effectLst/>
                <a:latin typeface="+mn-lt"/>
                <a:ea typeface="+mn-ea"/>
                <a:cs typeface="+mn-cs"/>
              </a:rPr>
              <a:t>（笔记本：</a:t>
            </a:r>
            <a:r>
              <a:rPr lang="en-US" altLang="zh-CN" sz="1200" b="0" i="0" kern="1200" dirty="0">
                <a:solidFill>
                  <a:schemeClr val="tx1"/>
                </a:solidFill>
                <a:effectLst/>
                <a:latin typeface="+mn-lt"/>
                <a:ea typeface="+mn-ea"/>
                <a:cs typeface="+mn-cs"/>
              </a:rPr>
              <a:t>FN+CTRL+INSERT=CTRL+INSERT</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CTRL+Shift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切换中英文输入法和（</a:t>
            </a:r>
            <a:r>
              <a:rPr lang="en-US" altLang="zh-CN" sz="1200" b="0" i="0" kern="1200" dirty="0">
                <a:solidFill>
                  <a:schemeClr val="tx1"/>
                </a:solidFill>
                <a:effectLst/>
                <a:latin typeface="+mn-lt"/>
                <a:ea typeface="+mn-ea"/>
                <a:cs typeface="+mn-cs"/>
              </a:rPr>
              <a:t>CTRL+</a:t>
            </a:r>
            <a:r>
              <a:rPr lang="zh-CN" altLang="en-US" sz="1200" b="0" i="0" kern="1200" dirty="0">
                <a:solidFill>
                  <a:schemeClr val="tx1"/>
                </a:solidFill>
                <a:effectLst/>
                <a:latin typeface="+mn-lt"/>
                <a:ea typeface="+mn-ea"/>
                <a:cs typeface="+mn-cs"/>
              </a:rPr>
              <a:t>空格的作用一样）</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CTRL+F4 </a:t>
            </a:r>
            <a:r>
              <a:rPr lang="zh-CN" altLang="en-US" sz="1200" b="0" i="0" kern="1200" dirty="0">
                <a:solidFill>
                  <a:schemeClr val="tx1"/>
                </a:solidFill>
                <a:effectLst/>
                <a:latin typeface="+mn-lt"/>
                <a:ea typeface="+mn-ea"/>
                <a:cs typeface="+mn-cs"/>
              </a:rPr>
              <a:t>关闭当前应用程序中的当前文本（如</a:t>
            </a:r>
            <a:r>
              <a:rPr lang="en-US" altLang="zh-CN" sz="1200" b="0" i="0" kern="1200" dirty="0">
                <a:solidFill>
                  <a:schemeClr val="tx1"/>
                </a:solidFill>
                <a:effectLst/>
                <a:latin typeface="+mn-lt"/>
                <a:ea typeface="+mn-ea"/>
                <a:cs typeface="+mn-cs"/>
              </a:rPr>
              <a:t>word</a:t>
            </a:r>
            <a:r>
              <a:rPr lang="zh-CN" altLang="en-US" sz="1200" b="0" i="0" kern="1200" dirty="0">
                <a:solidFill>
                  <a:schemeClr val="tx1"/>
                </a:solidFill>
                <a:effectLst/>
                <a:latin typeface="+mn-lt"/>
                <a:ea typeface="+mn-ea"/>
                <a:cs typeface="+mn-cs"/>
              </a:rPr>
              <a:t>中）</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CTRL+F6 </a:t>
            </a:r>
            <a:r>
              <a:rPr lang="zh-CN" altLang="en-US" sz="1200" b="0" i="0" kern="1200" dirty="0">
                <a:solidFill>
                  <a:schemeClr val="tx1"/>
                </a:solidFill>
                <a:effectLst/>
                <a:latin typeface="+mn-lt"/>
                <a:ea typeface="+mn-ea"/>
                <a:cs typeface="+mn-cs"/>
              </a:rPr>
              <a:t>切换到当前应用程序中的下一个文本</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Ctrl+Tab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在选项卡上向前移动</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Ctrl+Shift+Tab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在选项卡上向后移动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CTRL+ALT+</a:t>
            </a:r>
            <a:r>
              <a:rPr lang="zh-CN" altLang="en-US" sz="1200" b="0" i="0" kern="1200" dirty="0">
                <a:solidFill>
                  <a:schemeClr val="tx1"/>
                </a:solidFill>
                <a:effectLst/>
                <a:latin typeface="+mn-lt"/>
                <a:ea typeface="+mn-ea"/>
                <a:cs typeface="+mn-cs"/>
              </a:rPr>
              <a:t>方向键或</a:t>
            </a:r>
            <a:r>
              <a:rPr lang="en-US" altLang="zh-CN" sz="1200" b="0" i="0" kern="1200" dirty="0">
                <a:solidFill>
                  <a:schemeClr val="tx1"/>
                </a:solidFill>
                <a:effectLst/>
                <a:latin typeface="+mn-lt"/>
                <a:ea typeface="+mn-ea"/>
                <a:cs typeface="+mn-cs"/>
              </a:rPr>
              <a:t>CTRL+</a:t>
            </a:r>
            <a:r>
              <a:rPr lang="zh-CN" altLang="en-US" sz="1200" b="0" i="0" kern="1200" dirty="0">
                <a:solidFill>
                  <a:schemeClr val="tx1"/>
                </a:solidFill>
                <a:effectLst/>
                <a:latin typeface="+mn-lt"/>
                <a:ea typeface="+mn-ea"/>
                <a:cs typeface="+mn-cs"/>
              </a:rPr>
              <a:t>方向键 可以滚动屏幕（</a:t>
            </a:r>
            <a:r>
              <a:rPr lang="en-US" altLang="zh-CN" sz="1200" b="0" i="0" kern="1200" dirty="0">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暂不可用）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SHIFT+INSERT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CTRL+V </a:t>
            </a:r>
            <a:r>
              <a:rPr lang="zh-CN" altLang="en-US" sz="1200" b="0" i="0" kern="1200" dirty="0">
                <a:solidFill>
                  <a:schemeClr val="tx1"/>
                </a:solidFill>
                <a:effectLst/>
                <a:latin typeface="+mn-lt"/>
                <a:ea typeface="+mn-ea"/>
                <a:cs typeface="+mn-cs"/>
              </a:rPr>
              <a:t>粘贴剪贴板中的内容到当前位置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笔记本：</a:t>
            </a:r>
            <a:r>
              <a:rPr lang="en-US" altLang="zh-CN" sz="1200" b="0" i="0" kern="1200" dirty="0">
                <a:solidFill>
                  <a:schemeClr val="tx1"/>
                </a:solidFill>
                <a:effectLst/>
                <a:latin typeface="+mn-lt"/>
                <a:ea typeface="+mn-ea"/>
                <a:cs typeface="+mn-cs"/>
              </a:rPr>
              <a:t>FN+SHIFT+INSERT=SHIFT+INSERT</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Shift+Tab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在选项上向后移动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ALT+BACKSPACE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CTRL+Z </a:t>
            </a:r>
            <a:r>
              <a:rPr lang="zh-CN" altLang="en-US" sz="1200" b="0" i="0" kern="1200" dirty="0">
                <a:solidFill>
                  <a:schemeClr val="tx1"/>
                </a:solidFill>
                <a:effectLst/>
                <a:latin typeface="+mn-lt"/>
                <a:ea typeface="+mn-ea"/>
                <a:cs typeface="+mn-cs"/>
              </a:rPr>
              <a:t>撤销上一步的操作</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ALT+SHIFT+BACKSPACE </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CTRL+Y </a:t>
            </a:r>
            <a:r>
              <a:rPr lang="zh-CN" altLang="en-US" sz="1200" b="0" i="0" kern="1200" dirty="0">
                <a:solidFill>
                  <a:schemeClr val="tx1"/>
                </a:solidFill>
                <a:effectLst/>
                <a:latin typeface="+mn-lt"/>
                <a:ea typeface="+mn-ea"/>
                <a:cs typeface="+mn-cs"/>
              </a:rPr>
              <a:t>重做上一步被撤销的操作</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a:t>
            </a:r>
            <a:r>
              <a:rPr lang="zh-CN" altLang="en-US" sz="1200" b="0" i="0" kern="1200" dirty="0">
                <a:solidFill>
                  <a:schemeClr val="tx1"/>
                </a:solidFill>
                <a:effectLst/>
                <a:latin typeface="+mn-lt"/>
                <a:ea typeface="+mn-ea"/>
                <a:cs typeface="+mn-cs"/>
              </a:rPr>
              <a:t>加下划线的字母 执行与该字母匹配的命令（或选择选项）</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SHIFT+F10</a:t>
            </a:r>
            <a:r>
              <a:rPr lang="zh-CN" altLang="en-US" sz="1200" b="0" i="0" kern="1200" dirty="0">
                <a:solidFill>
                  <a:schemeClr val="tx1"/>
                </a:solidFill>
                <a:effectLst/>
                <a:latin typeface="+mn-lt"/>
                <a:ea typeface="+mn-ea"/>
                <a:cs typeface="+mn-cs"/>
              </a:rPr>
              <a:t>或鼠标右击 打开当前活动项目的</a:t>
            </a:r>
            <a:r>
              <a:rPr lang="zh-CN" altLang="en-US" sz="1200" b="0" i="0" u="none" strike="noStrike" kern="1200" dirty="0">
                <a:solidFill>
                  <a:schemeClr val="tx1"/>
                </a:solidFill>
                <a:effectLst/>
                <a:latin typeface="+mn-lt"/>
                <a:ea typeface="+mn-ea"/>
                <a:cs typeface="+mn-cs"/>
                <a:hlinkClick r:id="rId8"/>
              </a:rPr>
              <a:t>快捷菜单</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SHIFT </a:t>
            </a:r>
            <a:r>
              <a:rPr lang="zh-CN" altLang="en-US" sz="1200" b="0" i="0" kern="1200" dirty="0">
                <a:solidFill>
                  <a:schemeClr val="tx1"/>
                </a:solidFill>
                <a:effectLst/>
                <a:latin typeface="+mn-lt"/>
                <a:ea typeface="+mn-ea"/>
                <a:cs typeface="+mn-cs"/>
              </a:rPr>
              <a:t>在放入</a:t>
            </a:r>
            <a:r>
              <a:rPr lang="en-US" altLang="zh-CN" sz="1200" b="0" i="0" kern="1200" dirty="0">
                <a:solidFill>
                  <a:schemeClr val="tx1"/>
                </a:solidFill>
                <a:effectLst/>
                <a:latin typeface="+mn-lt"/>
                <a:ea typeface="+mn-ea"/>
                <a:cs typeface="+mn-cs"/>
              </a:rPr>
              <a:t>CD</a:t>
            </a:r>
            <a:r>
              <a:rPr lang="zh-CN" altLang="en-US" sz="1200" b="0" i="0" kern="1200" dirty="0">
                <a:solidFill>
                  <a:schemeClr val="tx1"/>
                </a:solidFill>
                <a:effectLst/>
                <a:latin typeface="+mn-lt"/>
                <a:ea typeface="+mn-ea"/>
                <a:cs typeface="+mn-cs"/>
              </a:rPr>
              <a:t>的时候按下不放，可以跳过自动播放</a:t>
            </a:r>
            <a:r>
              <a:rPr lang="en-US" altLang="zh-CN" sz="1200" b="0" i="0" kern="1200" dirty="0">
                <a:solidFill>
                  <a:schemeClr val="tx1"/>
                </a:solidFill>
                <a:effectLst/>
                <a:latin typeface="+mn-lt"/>
                <a:ea typeface="+mn-ea"/>
                <a:cs typeface="+mn-cs"/>
              </a:rPr>
              <a:t>CD</a:t>
            </a:r>
            <a:r>
              <a:rPr lang="zh-CN" altLang="en-US" sz="1200" b="0" i="0" kern="1200" dirty="0">
                <a:solidFill>
                  <a:schemeClr val="tx1"/>
                </a:solidFill>
                <a:effectLst/>
                <a:latin typeface="+mn-lt"/>
                <a:ea typeface="+mn-ea"/>
                <a:cs typeface="+mn-cs"/>
              </a:rPr>
              <a:t>。在打开</a:t>
            </a:r>
            <a:r>
              <a:rPr lang="en-US" altLang="zh-CN" sz="1200" b="0" i="0" kern="1200" dirty="0">
                <a:solidFill>
                  <a:schemeClr val="tx1"/>
                </a:solidFill>
                <a:effectLst/>
                <a:latin typeface="+mn-lt"/>
                <a:ea typeface="+mn-ea"/>
                <a:cs typeface="+mn-cs"/>
              </a:rPr>
              <a:t>word</a:t>
            </a:r>
            <a:r>
              <a:rPr lang="zh-CN" altLang="en-US" sz="1200" b="0" i="0" kern="1200" dirty="0">
                <a:solidFill>
                  <a:schemeClr val="tx1"/>
                </a:solidFill>
                <a:effectLst/>
                <a:latin typeface="+mn-lt"/>
                <a:ea typeface="+mn-ea"/>
                <a:cs typeface="+mn-cs"/>
              </a:rPr>
              <a:t>的时候按下不放，可以跳过自启动的宏</a:t>
            </a:r>
            <a:endParaRPr lang="zh-CN" altLang="en-US" sz="1200" b="0" i="0"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9"/>
              </a:rPr>
              <a:t>ALT+F4</a:t>
            </a:r>
            <a:r>
              <a:rPr lang="zh-CN" altLang="en-US" sz="1200" b="1" i="0" kern="1200" dirty="0">
                <a:solidFill>
                  <a:schemeClr val="tx1"/>
                </a:solidFill>
                <a:effectLst/>
                <a:latin typeface="+mn-lt"/>
                <a:ea typeface="+mn-ea"/>
                <a:cs typeface="+mn-cs"/>
              </a:rPr>
              <a:t>关闭当前应用程序</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ALT+SPACEBAR </a:t>
            </a:r>
            <a:r>
              <a:rPr lang="zh-CN" altLang="en-US" sz="1200" b="0" i="0" kern="1200" dirty="0">
                <a:solidFill>
                  <a:schemeClr val="tx1"/>
                </a:solidFill>
                <a:effectLst/>
                <a:latin typeface="+mn-lt"/>
                <a:ea typeface="+mn-ea"/>
                <a:cs typeface="+mn-cs"/>
              </a:rPr>
              <a:t>打开程序最左上角的菜单</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ALT+TAB </a:t>
            </a:r>
            <a:r>
              <a:rPr lang="zh-CN" altLang="en-US" sz="1200" b="0" i="0" kern="1200" dirty="0">
                <a:solidFill>
                  <a:schemeClr val="tx1"/>
                </a:solidFill>
                <a:effectLst/>
                <a:latin typeface="+mn-lt"/>
                <a:ea typeface="+mn-ea"/>
                <a:cs typeface="+mn-cs"/>
              </a:rPr>
              <a:t>切换当前程序 （加</a:t>
            </a:r>
            <a:r>
              <a:rPr lang="en-US" altLang="zh-CN" sz="1200" b="0" i="0" kern="1200" dirty="0">
                <a:solidFill>
                  <a:schemeClr val="tx1"/>
                </a:solidFill>
                <a:effectLst/>
                <a:latin typeface="+mn-lt"/>
                <a:ea typeface="+mn-ea"/>
                <a:cs typeface="+mn-cs"/>
              </a:rPr>
              <a:t>SHIFT</a:t>
            </a:r>
            <a:r>
              <a:rPr lang="zh-CN" altLang="en-US" sz="1200" b="0" i="0" kern="1200" dirty="0">
                <a:solidFill>
                  <a:schemeClr val="tx1"/>
                </a:solidFill>
                <a:effectLst/>
                <a:latin typeface="+mn-lt"/>
                <a:ea typeface="+mn-ea"/>
                <a:cs typeface="+mn-cs"/>
              </a:rPr>
              <a:t>反向）</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ALT+ESC </a:t>
            </a:r>
            <a:r>
              <a:rPr lang="zh-CN" altLang="en-US" sz="1200" b="0" i="0" kern="1200" dirty="0">
                <a:solidFill>
                  <a:schemeClr val="tx1"/>
                </a:solidFill>
                <a:effectLst/>
                <a:latin typeface="+mn-lt"/>
                <a:ea typeface="+mn-ea"/>
                <a:cs typeface="+mn-cs"/>
              </a:rPr>
              <a:t>切换当前程序 （加</a:t>
            </a:r>
            <a:r>
              <a:rPr lang="en-US" altLang="zh-CN" sz="1200" b="0" i="0" kern="1200" dirty="0">
                <a:solidFill>
                  <a:schemeClr val="tx1"/>
                </a:solidFill>
                <a:effectLst/>
                <a:latin typeface="+mn-lt"/>
                <a:ea typeface="+mn-ea"/>
                <a:cs typeface="+mn-cs"/>
              </a:rPr>
              <a:t>SHIFT</a:t>
            </a:r>
            <a:r>
              <a:rPr lang="zh-CN" altLang="en-US" sz="1200" b="0" i="0" kern="1200" dirty="0">
                <a:solidFill>
                  <a:schemeClr val="tx1"/>
                </a:solidFill>
                <a:effectLst/>
                <a:latin typeface="+mn-lt"/>
                <a:ea typeface="+mn-ea"/>
                <a:cs typeface="+mn-cs"/>
              </a:rPr>
              <a:t>反向）</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ALT+ENTER </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下运行的</a:t>
            </a:r>
            <a:r>
              <a:rPr lang="en-US" altLang="zh-CN" sz="1200" b="0" i="0" kern="1200" dirty="0">
                <a:solidFill>
                  <a:schemeClr val="tx1"/>
                </a:solidFill>
                <a:effectLst/>
                <a:latin typeface="+mn-lt"/>
                <a:ea typeface="+mn-ea"/>
                <a:cs typeface="+mn-cs"/>
              </a:rPr>
              <a:t>MSDOS</a:t>
            </a:r>
            <a:r>
              <a:rPr lang="zh-CN" altLang="en-US" sz="1200" b="0" i="0" kern="1200" dirty="0">
                <a:solidFill>
                  <a:schemeClr val="tx1"/>
                </a:solidFill>
                <a:effectLst/>
                <a:latin typeface="+mn-lt"/>
                <a:ea typeface="+mn-ea"/>
                <a:cs typeface="+mn-cs"/>
              </a:rPr>
              <a:t>窗口在窗口和全屏幕状态间切换</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PRINT SCREEN </a:t>
            </a:r>
            <a:r>
              <a:rPr lang="zh-CN" altLang="en-US" sz="1200" b="0" i="0" kern="1200" dirty="0">
                <a:solidFill>
                  <a:schemeClr val="tx1"/>
                </a:solidFill>
                <a:effectLst/>
                <a:latin typeface="+mn-lt"/>
                <a:ea typeface="+mn-ea"/>
                <a:cs typeface="+mn-cs"/>
              </a:rPr>
              <a:t>将当前屏幕以图像方式拷贝到剪贴板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笔记本上是</a:t>
            </a:r>
            <a:r>
              <a:rPr lang="en-US" altLang="zh-CN" sz="1200" b="0" i="0" kern="1200" dirty="0" err="1">
                <a:solidFill>
                  <a:schemeClr val="tx1"/>
                </a:solidFill>
                <a:effectLst/>
                <a:latin typeface="+mn-lt"/>
                <a:ea typeface="+mn-ea"/>
                <a:cs typeface="+mn-cs"/>
              </a:rPr>
              <a:t>PrtScSysRq</a:t>
            </a:r>
            <a:r>
              <a:rPr lang="en-US" altLang="zh-CN"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ALT+PRINT SCREEN </a:t>
            </a:r>
            <a:r>
              <a:rPr lang="zh-CN" altLang="en-US" sz="1200" b="0" i="0" kern="1200" dirty="0">
                <a:solidFill>
                  <a:schemeClr val="tx1"/>
                </a:solidFill>
                <a:effectLst/>
                <a:latin typeface="+mn-lt"/>
                <a:ea typeface="+mn-ea"/>
                <a:cs typeface="+mn-cs"/>
              </a:rPr>
              <a:t>将当前活动程序窗口以图像方式拷贝到剪贴板（加</a:t>
            </a:r>
            <a:r>
              <a:rPr lang="en-US" altLang="zh-CN" sz="1200" b="0" i="0" kern="1200" dirty="0">
                <a:solidFill>
                  <a:schemeClr val="tx1"/>
                </a:solidFill>
                <a:effectLst/>
                <a:latin typeface="+mn-lt"/>
                <a:ea typeface="+mn-ea"/>
                <a:cs typeface="+mn-cs"/>
              </a:rPr>
              <a:t>shift </a:t>
            </a:r>
            <a:r>
              <a:rPr lang="zh-CN" altLang="en-US" sz="1200" b="0" i="0" kern="1200" dirty="0">
                <a:solidFill>
                  <a:schemeClr val="tx1"/>
                </a:solidFill>
                <a:effectLst/>
                <a:latin typeface="+mn-lt"/>
                <a:ea typeface="+mn-ea"/>
                <a:cs typeface="+mn-cs"/>
              </a:rPr>
              <a:t>可以跳到前一个窗口）</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+B </a:t>
            </a:r>
            <a:r>
              <a:rPr lang="zh-CN" altLang="en-US" sz="1200" b="1" i="0" kern="1200" dirty="0">
                <a:solidFill>
                  <a:schemeClr val="tx1"/>
                </a:solidFill>
                <a:effectLst/>
                <a:latin typeface="+mn-lt"/>
                <a:ea typeface="+mn-ea"/>
                <a:cs typeface="+mn-cs"/>
              </a:rPr>
              <a:t>选中桌面右下方</a:t>
            </a:r>
            <a:r>
              <a:rPr lang="zh-CN" altLang="en-US" sz="1200" b="1" i="0" u="none" strike="noStrike" kern="1200" dirty="0">
                <a:solidFill>
                  <a:schemeClr val="tx1"/>
                </a:solidFill>
                <a:effectLst/>
                <a:latin typeface="+mn-lt"/>
                <a:ea typeface="+mn-ea"/>
                <a:cs typeface="+mn-cs"/>
                <a:hlinkClick r:id="rId10"/>
              </a:rPr>
              <a:t>工具栏</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+D </a:t>
            </a:r>
            <a:r>
              <a:rPr lang="zh-CN" altLang="en-US" sz="1200" b="1" i="0" u="none" strike="noStrike" kern="1200" dirty="0">
                <a:solidFill>
                  <a:schemeClr val="tx1"/>
                </a:solidFill>
                <a:effectLst/>
                <a:latin typeface="+mn-lt"/>
                <a:ea typeface="+mn-ea"/>
                <a:cs typeface="+mn-cs"/>
                <a:hlinkClick r:id="rId11"/>
              </a:rPr>
              <a:t>显示桌面</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+E </a:t>
            </a:r>
            <a:r>
              <a:rPr lang="zh-CN" altLang="en-US" sz="1200" b="1" i="0" kern="1200" dirty="0">
                <a:solidFill>
                  <a:schemeClr val="tx1"/>
                </a:solidFill>
                <a:effectLst/>
                <a:latin typeface="+mn-lt"/>
                <a:ea typeface="+mn-ea"/>
                <a:cs typeface="+mn-cs"/>
              </a:rPr>
              <a:t>打开我的电脑</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+F </a:t>
            </a:r>
            <a:r>
              <a:rPr lang="zh-CN" altLang="en-US" sz="1200" b="1" i="0" kern="1200" dirty="0">
                <a:solidFill>
                  <a:schemeClr val="tx1"/>
                </a:solidFill>
                <a:effectLst/>
                <a:latin typeface="+mn-lt"/>
                <a:ea typeface="+mn-ea"/>
                <a:cs typeface="+mn-cs"/>
              </a:rPr>
              <a:t>打开“查找：所有文件”对话框</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+L </a:t>
            </a:r>
            <a:r>
              <a:rPr lang="zh-CN" altLang="en-US" sz="1200" b="1" i="0" kern="1200" dirty="0">
                <a:solidFill>
                  <a:schemeClr val="tx1"/>
                </a:solidFill>
                <a:effectLst/>
                <a:latin typeface="+mn-lt"/>
                <a:ea typeface="+mn-ea"/>
                <a:cs typeface="+mn-cs"/>
              </a:rPr>
              <a:t>锁定计算机或切换用户</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+M</a:t>
            </a:r>
            <a:r>
              <a:rPr lang="zh-CN" altLang="en-US" sz="1200" b="1" i="0" kern="1200" dirty="0">
                <a:solidFill>
                  <a:schemeClr val="tx1"/>
                </a:solidFill>
                <a:effectLst/>
                <a:latin typeface="+mn-lt"/>
                <a:ea typeface="+mn-ea"/>
                <a:cs typeface="+mn-cs"/>
              </a:rPr>
              <a:t>最小化所有窗口</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+SHIFT+M</a:t>
            </a:r>
            <a:r>
              <a:rPr lang="zh-CN" altLang="en-US" sz="1200" b="1" i="0" kern="1200" dirty="0">
                <a:solidFill>
                  <a:schemeClr val="tx1"/>
                </a:solidFill>
                <a:effectLst/>
                <a:latin typeface="+mn-lt"/>
                <a:ea typeface="+mn-ea"/>
                <a:cs typeface="+mn-cs"/>
              </a:rPr>
              <a:t>将最小化的窗口还原到桌面</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+R</a:t>
            </a:r>
            <a:r>
              <a:rPr lang="zh-CN" altLang="en-US" sz="1200" b="1" i="0" kern="1200" dirty="0">
                <a:solidFill>
                  <a:schemeClr val="tx1"/>
                </a:solidFill>
                <a:effectLst/>
                <a:latin typeface="+mn-lt"/>
                <a:ea typeface="+mn-ea"/>
                <a:cs typeface="+mn-cs"/>
              </a:rPr>
              <a:t>打开“运行”对话框</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+U</a:t>
            </a:r>
            <a:r>
              <a:rPr lang="zh-CN" altLang="en-US" sz="1200" b="1" i="0" kern="1200" dirty="0">
                <a:solidFill>
                  <a:schemeClr val="tx1"/>
                </a:solidFill>
                <a:effectLst/>
                <a:latin typeface="+mn-lt"/>
                <a:ea typeface="+mn-ea"/>
                <a:cs typeface="+mn-cs"/>
              </a:rPr>
              <a:t>打开</a:t>
            </a:r>
            <a:r>
              <a:rPr lang="zh-CN" altLang="en-US" sz="1200" b="1" i="0" u="none" strike="noStrike" kern="1200" dirty="0">
                <a:solidFill>
                  <a:schemeClr val="tx1"/>
                </a:solidFill>
                <a:effectLst/>
                <a:latin typeface="+mn-lt"/>
                <a:ea typeface="+mn-ea"/>
                <a:cs typeface="+mn-cs"/>
                <a:hlinkClick r:id="rId12"/>
              </a:rPr>
              <a:t>辅助工具管理器</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Windows</a:t>
            </a:r>
            <a:r>
              <a:rPr lang="zh-CN" altLang="en-US" sz="1200" b="1" i="0" kern="1200" dirty="0">
                <a:solidFill>
                  <a:schemeClr val="tx1"/>
                </a:solidFill>
                <a:effectLst/>
                <a:latin typeface="+mn-lt"/>
                <a:ea typeface="+mn-ea"/>
                <a:cs typeface="+mn-cs"/>
              </a:rPr>
              <a:t>键</a:t>
            </a:r>
            <a:r>
              <a:rPr lang="en-US" altLang="zh-CN" sz="1200" b="1" i="0" kern="1200" dirty="0">
                <a:solidFill>
                  <a:schemeClr val="tx1"/>
                </a:solidFill>
                <a:effectLst/>
                <a:latin typeface="+mn-lt"/>
                <a:ea typeface="+mn-ea"/>
                <a:cs typeface="+mn-cs"/>
              </a:rPr>
              <a:t>+BREAK</a:t>
            </a:r>
            <a:r>
              <a:rPr lang="zh-CN" altLang="en-US" sz="1200" b="1" i="0" kern="1200" dirty="0">
                <a:solidFill>
                  <a:schemeClr val="tx1"/>
                </a:solidFill>
                <a:effectLst/>
                <a:latin typeface="+mn-lt"/>
                <a:ea typeface="+mn-ea"/>
                <a:cs typeface="+mn-cs"/>
              </a:rPr>
              <a:t>打开“系统属性”对话</a:t>
            </a:r>
            <a:r>
              <a:rPr lang="zh-CN" altLang="en-US" sz="1200" b="0" i="0" kern="1200" dirty="0">
                <a:solidFill>
                  <a:schemeClr val="tx1"/>
                </a:solidFill>
                <a:effectLst/>
                <a:latin typeface="+mn-lt"/>
                <a:ea typeface="+mn-ea"/>
                <a:cs typeface="+mn-cs"/>
              </a:rPr>
              <a:t>框</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+CTRL+F </a:t>
            </a:r>
            <a:r>
              <a:rPr lang="zh-CN" altLang="en-US" sz="1200" b="0" i="0" kern="1200" dirty="0">
                <a:solidFill>
                  <a:schemeClr val="tx1"/>
                </a:solidFill>
                <a:effectLst/>
                <a:latin typeface="+mn-lt"/>
                <a:ea typeface="+mn-ea"/>
                <a:cs typeface="+mn-cs"/>
              </a:rPr>
              <a:t>搜索计算机（如果已连接到网络）</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Pause </a:t>
            </a:r>
            <a:r>
              <a:rPr lang="zh-CN" altLang="en-US" sz="1200" b="0" i="0" kern="1200" dirty="0">
                <a:solidFill>
                  <a:schemeClr val="tx1"/>
                </a:solidFill>
                <a:effectLst/>
                <a:latin typeface="+mn-lt"/>
                <a:ea typeface="+mn-ea"/>
                <a:cs typeface="+mn-cs"/>
              </a:rPr>
              <a:t>显示“系统属性”对话框</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T </a:t>
            </a:r>
            <a:r>
              <a:rPr lang="zh-CN" altLang="en-US" sz="1200" b="0" i="0" kern="1200" dirty="0">
                <a:solidFill>
                  <a:schemeClr val="tx1"/>
                </a:solidFill>
                <a:effectLst/>
                <a:latin typeface="+mn-lt"/>
                <a:ea typeface="+mn-ea"/>
                <a:cs typeface="+mn-cs"/>
              </a:rPr>
              <a:t>循环切换任务栏上的程序（</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win8</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数字 启动锁定到任务栏中的由该数字所表示位置处的程序。如果该程序已在运行，则切换到该程序（</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）（主键盘区上的数字）（</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Shift + 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数字 启动锁定到任务栏中的由该数字所表示位置处的程序的新实例（</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）（主键盘区上的数字）</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Alt + 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数字 打开锁定到任务栏中的由该数字所表示位置处的程序的</a:t>
            </a:r>
            <a:r>
              <a:rPr lang="zh-CN" altLang="en-US" sz="1200" b="0" i="0" u="none" strike="noStrike" kern="1200" dirty="0">
                <a:solidFill>
                  <a:schemeClr val="tx1"/>
                </a:solidFill>
                <a:effectLst/>
                <a:latin typeface="+mn-lt"/>
                <a:ea typeface="+mn-ea"/>
                <a:cs typeface="+mn-cs"/>
                <a:hlinkClick r:id="rId13"/>
              </a:rPr>
              <a:t>跳转列表</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(Jump List) </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）（主键盘区上的数字）</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Tab </a:t>
            </a:r>
            <a:r>
              <a:rPr lang="zh-CN" altLang="en-US" sz="1200" b="0" i="0" kern="1200" dirty="0">
                <a:solidFill>
                  <a:schemeClr val="tx1"/>
                </a:solidFill>
                <a:effectLst/>
                <a:latin typeface="+mn-lt"/>
                <a:ea typeface="+mn-ea"/>
                <a:cs typeface="+mn-cs"/>
              </a:rPr>
              <a:t>使用 </a:t>
            </a:r>
            <a:r>
              <a:rPr lang="en-US" altLang="zh-CN" sz="1200" b="0" i="0" kern="1200" dirty="0">
                <a:solidFill>
                  <a:schemeClr val="tx1"/>
                </a:solidFill>
                <a:effectLst/>
                <a:latin typeface="+mn-lt"/>
                <a:ea typeface="+mn-ea"/>
                <a:cs typeface="+mn-cs"/>
              </a:rPr>
              <a:t>Aero Flip 3-D </a:t>
            </a:r>
            <a:r>
              <a:rPr lang="zh-CN" altLang="en-US" sz="1200" b="0" i="0" kern="1200" dirty="0">
                <a:solidFill>
                  <a:schemeClr val="tx1"/>
                </a:solidFill>
                <a:effectLst/>
                <a:latin typeface="+mn-lt"/>
                <a:ea typeface="+mn-ea"/>
                <a:cs typeface="+mn-cs"/>
              </a:rPr>
              <a:t>循环切换任务栏上的程（</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Ctrl + 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Tab </a:t>
            </a:r>
            <a:r>
              <a:rPr lang="zh-CN" altLang="en-US" sz="1200" b="0" i="0" kern="1200" dirty="0">
                <a:solidFill>
                  <a:schemeClr val="tx1"/>
                </a:solidFill>
                <a:effectLst/>
                <a:latin typeface="+mn-lt"/>
                <a:ea typeface="+mn-ea"/>
                <a:cs typeface="+mn-cs"/>
              </a:rPr>
              <a:t>通过 </a:t>
            </a:r>
            <a:r>
              <a:rPr lang="en-US" altLang="zh-CN" sz="1200" b="0" i="0" kern="1200" dirty="0">
                <a:solidFill>
                  <a:schemeClr val="tx1"/>
                </a:solidFill>
                <a:effectLst/>
                <a:latin typeface="+mn-lt"/>
                <a:ea typeface="+mn-ea"/>
                <a:cs typeface="+mn-cs"/>
              </a:rPr>
              <a:t>Aero Flip 3-D </a:t>
            </a:r>
            <a:r>
              <a:rPr lang="zh-CN" altLang="en-US" sz="1200" b="0" i="0" kern="1200" dirty="0">
                <a:solidFill>
                  <a:schemeClr val="tx1"/>
                </a:solidFill>
                <a:effectLst/>
                <a:latin typeface="+mn-lt"/>
                <a:ea typeface="+mn-ea"/>
                <a:cs typeface="+mn-cs"/>
              </a:rPr>
              <a:t>使用</a:t>
            </a:r>
            <a:r>
              <a:rPr lang="zh-CN" altLang="en-US" sz="1200" b="0" i="0" u="none" strike="noStrike" kern="1200" dirty="0">
                <a:solidFill>
                  <a:schemeClr val="tx1"/>
                </a:solidFill>
                <a:effectLst/>
                <a:latin typeface="+mn-lt"/>
                <a:ea typeface="+mn-ea"/>
                <a:cs typeface="+mn-cs"/>
                <a:hlinkClick r:id="rId14"/>
              </a:rPr>
              <a:t>箭头</a:t>
            </a:r>
            <a:r>
              <a:rPr lang="zh-CN" altLang="en-US" sz="1200" b="0" i="0" kern="1200" dirty="0">
                <a:solidFill>
                  <a:schemeClr val="tx1"/>
                </a:solidFill>
                <a:effectLst/>
                <a:latin typeface="+mn-lt"/>
                <a:ea typeface="+mn-ea"/>
                <a:cs typeface="+mn-cs"/>
              </a:rPr>
              <a:t>键循环切换任务栏上的程序 （</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空格键 预览桌面 （</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向上键最大化窗口（</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向左键将窗口最大化到屏幕的左侧（</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向右键将窗口最大化到屏幕的右侧（</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向下键最小化窗口（</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Home</a:t>
            </a:r>
            <a:r>
              <a:rPr lang="zh-CN" altLang="en-US" sz="1200" b="0" i="0" kern="1200" dirty="0">
                <a:solidFill>
                  <a:schemeClr val="tx1"/>
                </a:solidFill>
                <a:effectLst/>
                <a:latin typeface="+mn-lt"/>
                <a:ea typeface="+mn-ea"/>
                <a:cs typeface="+mn-cs"/>
              </a:rPr>
              <a:t>最小化除</a:t>
            </a:r>
            <a:r>
              <a:rPr lang="zh-CN" altLang="en-US" sz="1200" b="0" i="0" u="none" strike="noStrike" kern="1200" dirty="0">
                <a:solidFill>
                  <a:schemeClr val="tx1"/>
                </a:solidFill>
                <a:effectLst/>
                <a:latin typeface="+mn-lt"/>
                <a:ea typeface="+mn-ea"/>
                <a:cs typeface="+mn-cs"/>
                <a:hlinkClick r:id="rId15"/>
              </a:rPr>
              <a:t>活动窗口</a:t>
            </a:r>
            <a:r>
              <a:rPr lang="zh-CN" altLang="en-US" sz="1200" b="0" i="0" kern="1200" dirty="0">
                <a:solidFill>
                  <a:schemeClr val="tx1"/>
                </a:solidFill>
                <a:effectLst/>
                <a:latin typeface="+mn-lt"/>
                <a:ea typeface="+mn-ea"/>
                <a:cs typeface="+mn-cs"/>
              </a:rPr>
              <a:t>之外的所有窗口（</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Shift + </a:t>
            </a:r>
            <a:r>
              <a:rPr lang="zh-CN" altLang="en-US" sz="1200" b="0" i="0" kern="1200" dirty="0">
                <a:solidFill>
                  <a:schemeClr val="tx1"/>
                </a:solidFill>
                <a:effectLst/>
                <a:latin typeface="+mn-lt"/>
                <a:ea typeface="+mn-ea"/>
                <a:cs typeface="+mn-cs"/>
              </a:rPr>
              <a:t>向上键将窗口拉伸到屏幕的顶部和底部。（</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Shift + </a:t>
            </a:r>
            <a:r>
              <a:rPr lang="zh-CN" altLang="en-US" sz="1200" b="0" i="0" kern="1200" dirty="0">
                <a:solidFill>
                  <a:schemeClr val="tx1"/>
                </a:solidFill>
                <a:effectLst/>
                <a:latin typeface="+mn-lt"/>
                <a:ea typeface="+mn-ea"/>
                <a:cs typeface="+mn-cs"/>
              </a:rPr>
              <a:t>向左键或向右键将窗口从一个监视器移动到另一个监视器（</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P</a:t>
            </a:r>
            <a:r>
              <a:rPr lang="zh-CN" altLang="en-US" sz="1200" b="0" i="0" kern="1200" dirty="0">
                <a:solidFill>
                  <a:schemeClr val="tx1"/>
                </a:solidFill>
                <a:effectLst/>
                <a:latin typeface="+mn-lt"/>
                <a:ea typeface="+mn-ea"/>
                <a:cs typeface="+mn-cs"/>
              </a:rPr>
              <a:t>选择演示显示模式（</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G</a:t>
            </a:r>
            <a:r>
              <a:rPr lang="zh-CN" altLang="en-US" sz="1200" b="0" i="0" kern="1200" dirty="0">
                <a:solidFill>
                  <a:schemeClr val="tx1"/>
                </a:solidFill>
                <a:effectLst/>
                <a:latin typeface="+mn-lt"/>
                <a:ea typeface="+mn-ea"/>
                <a:cs typeface="+mn-cs"/>
              </a:rPr>
              <a:t>循环切换小工具（</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U </a:t>
            </a:r>
            <a:r>
              <a:rPr lang="zh-CN" altLang="en-US" sz="1200" b="0" i="0" kern="1200" dirty="0">
                <a:solidFill>
                  <a:schemeClr val="tx1"/>
                </a:solidFill>
                <a:effectLst/>
                <a:latin typeface="+mn-lt"/>
                <a:ea typeface="+mn-ea"/>
                <a:cs typeface="+mn-cs"/>
              </a:rPr>
              <a:t>打开轻松访问中心（</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 X </a:t>
            </a:r>
            <a:r>
              <a:rPr lang="zh-CN" altLang="en-US" sz="1200" b="0" i="0" kern="1200" dirty="0">
                <a:solidFill>
                  <a:schemeClr val="tx1"/>
                </a:solidFill>
                <a:effectLst/>
                <a:latin typeface="+mn-lt"/>
                <a:ea typeface="+mn-ea"/>
                <a:cs typeface="+mn-cs"/>
              </a:rPr>
              <a:t>打开 </a:t>
            </a: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移动中心（</a:t>
            </a:r>
            <a:r>
              <a:rPr lang="en-US" altLang="zh-CN" sz="1200" b="0" i="0" kern="1200" dirty="0">
                <a:solidFill>
                  <a:schemeClr val="tx1"/>
                </a:solidFill>
                <a:effectLst/>
                <a:latin typeface="+mn-lt"/>
                <a:ea typeface="+mn-ea"/>
                <a:cs typeface="+mn-cs"/>
              </a:rPr>
              <a:t>win7</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windowsXP</a:t>
            </a:r>
            <a:r>
              <a:rPr lang="zh-CN" altLang="en-US" sz="1200" b="0" i="0" kern="1200" dirty="0">
                <a:solidFill>
                  <a:schemeClr val="tx1"/>
                </a:solidFill>
                <a:effectLst/>
                <a:latin typeface="+mn-lt"/>
                <a:ea typeface="+mn-ea"/>
                <a:cs typeface="+mn-cs"/>
              </a:rPr>
              <a:t>不适用）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数字键 打开任务栏上快捷启动项 从开始菜单以后开始 对应</a:t>
            </a:r>
            <a:r>
              <a:rPr lang="en-US" altLang="zh-CN" sz="1200" b="0" i="0" kern="1200" dirty="0">
                <a:solidFill>
                  <a:schemeClr val="tx1"/>
                </a:solidFill>
                <a:effectLst/>
                <a:latin typeface="+mn-lt"/>
                <a:ea typeface="+mn-ea"/>
                <a:cs typeface="+mn-cs"/>
              </a:rPr>
              <a:t>123……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win8.1</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p:spPr>
      </p:sp>
      <p:sp>
        <p:nvSpPr>
          <p:cNvPr id="8089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一个变量声明没有赋值的结果</a:t>
            </a:r>
            <a:r>
              <a:rPr lang="en-US" altLang="zh-CN" dirty="0"/>
              <a:t>undefined</a:t>
            </a:r>
            <a:endParaRPr lang="en-US" altLang="zh-CN" dirty="0"/>
          </a:p>
          <a:p>
            <a:r>
              <a:rPr lang="zh-CN" altLang="en-US" dirty="0"/>
              <a:t>通过</a:t>
            </a:r>
            <a:r>
              <a:rPr lang="en-US" altLang="zh-CN" dirty="0" err="1"/>
              <a:t>typeof</a:t>
            </a:r>
            <a:r>
              <a:rPr lang="en-US" altLang="zh-CN" dirty="0"/>
              <a:t> </a:t>
            </a:r>
            <a:r>
              <a:rPr lang="zh-CN" altLang="en-US" dirty="0"/>
              <a:t>显示变量的类型的时候 显示的 可能是小写的</a:t>
            </a:r>
            <a:r>
              <a:rPr lang="en-US" altLang="zh-CN" dirty="0"/>
              <a:t>string</a:t>
            </a:r>
            <a:r>
              <a:rPr lang="zh-CN" altLang="en-US" dirty="0"/>
              <a:t>，就是一种描述符而已</a:t>
            </a:r>
            <a:endParaRPr lang="en-US" altLang="zh-CN" dirty="0"/>
          </a:p>
          <a:p>
            <a:r>
              <a:rPr lang="zh-CN" altLang="en-US" sz="1200" b="0" i="0" kern="1200" dirty="0">
                <a:solidFill>
                  <a:schemeClr val="tx1"/>
                </a:solidFill>
                <a:effectLst/>
                <a:latin typeface="+mn-lt"/>
                <a:ea typeface="+mn-ea"/>
                <a:cs typeface="+mn-cs"/>
              </a:rPr>
              <a:t>符号类型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符号</a:t>
            </a:r>
            <a:r>
              <a:rPr lang="en-US" altLang="zh-CN" sz="1200" b="0" i="0" kern="1200" dirty="0">
                <a:solidFill>
                  <a:schemeClr val="tx1"/>
                </a:solidFill>
                <a:effectLst/>
                <a:latin typeface="+mn-lt"/>
                <a:ea typeface="+mn-ea"/>
                <a:cs typeface="+mn-cs"/>
              </a:rPr>
              <a:t>(Symbols)</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ECMAScript </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版新定义的。符号类型是唯一的并且是不可修改的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并且也可以用来作为</a:t>
            </a:r>
            <a:r>
              <a:rPr lang="en-US" altLang="zh-CN" sz="1200" b="0" i="0" kern="1200" dirty="0">
                <a:solidFill>
                  <a:schemeClr val="tx1"/>
                </a:solidFill>
                <a:effectLst/>
                <a:latin typeface="+mn-lt"/>
                <a:ea typeface="+mn-ea"/>
                <a:cs typeface="+mn-cs"/>
              </a:rPr>
              <a:t>Object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的值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在某些语言当中也有类似的原子类型</a:t>
            </a:r>
            <a:r>
              <a:rPr lang="en-US" altLang="zh-CN" sz="1200" b="0" i="0" kern="1200" dirty="0">
                <a:solidFill>
                  <a:schemeClr val="tx1"/>
                </a:solidFill>
                <a:effectLst/>
                <a:latin typeface="+mn-lt"/>
                <a:ea typeface="+mn-ea"/>
                <a:cs typeface="+mn-cs"/>
              </a:rPr>
              <a:t>(Atoms). </a:t>
            </a:r>
            <a:r>
              <a:rPr lang="zh-CN" altLang="en-US" sz="1200" b="0" i="0" kern="1200" dirty="0">
                <a:solidFill>
                  <a:schemeClr val="tx1"/>
                </a:solidFill>
                <a:effectLst/>
                <a:latin typeface="+mn-lt"/>
                <a:ea typeface="+mn-ea"/>
                <a:cs typeface="+mn-cs"/>
              </a:rPr>
              <a:t>你也可以认为为它们是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里面的枚举类型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更多细节请看 </a:t>
            </a:r>
            <a:r>
              <a:rPr lang="en-US" altLang="zh-CN" sz="1200" b="0" i="0" u="none" strike="noStrike" kern="1200" dirty="0">
                <a:solidFill>
                  <a:schemeClr val="tx1"/>
                </a:solidFill>
                <a:effectLst/>
                <a:latin typeface="+mn-lt"/>
                <a:ea typeface="+mn-ea"/>
                <a:cs typeface="+mn-cs"/>
                <a:hlinkClick r:id="rId3" tooltip="Symbol: A Symbol is a primitive data type whose instances are unique and immutable. In some programming languages they are also called atoms."/>
              </a:rPr>
              <a:t>Symbol</a:t>
            </a:r>
            <a:r>
              <a:rPr lang="zh-CN" altLang="en-US" sz="1200" b="0" i="0" kern="1200" dirty="0">
                <a:solidFill>
                  <a:schemeClr val="tx1"/>
                </a:solidFill>
                <a:effectLst/>
                <a:latin typeface="+mn-lt"/>
                <a:ea typeface="+mn-ea"/>
                <a:cs typeface="+mn-cs"/>
              </a:rPr>
              <a:t> 和 </a:t>
            </a:r>
            <a:r>
              <a:rPr lang="en-US" altLang="zh-CN" sz="1200" b="0" i="0" u="none" strike="noStrike" kern="1200" dirty="0">
                <a:solidFill>
                  <a:schemeClr val="tx1"/>
                </a:solidFill>
                <a:effectLst/>
                <a:latin typeface="+mn-lt"/>
                <a:ea typeface="+mn-ea"/>
                <a:cs typeface="+mn-cs"/>
                <a:hlinkClick r:id="rId4" tooltip="符号是一种特殊的、不可变的数据类型，可以作为对象属性的标识符使用。符号对象是一个符号 原始数据类型的隐式对象包装器。"/>
              </a:rPr>
              <a:t>Symbol</a:t>
            </a:r>
            <a:r>
              <a:rPr lang="zh-CN" altLang="en-US"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ECMAScript </a:t>
            </a:r>
            <a:r>
              <a:rPr lang="zh-CN" altLang="en-US" dirty="0"/>
              <a:t>中的字符串是不可变的，也就是说，字符串一旦创建，它们的值就不能改变。</a:t>
            </a:r>
            <a:endParaRPr lang="zh-CN" altLang="en-US" dirty="0"/>
          </a:p>
          <a:p>
            <a:r>
              <a:rPr lang="zh-CN" altLang="en-US" dirty="0"/>
              <a:t>要改变某个变量保存的字符串，首先要销毁原来的字符串，然后再用另一个包含新值的字符串填充该变量</a:t>
            </a:r>
            <a:endParaRPr lang="en-US" altLang="zh-CN" dirty="0"/>
          </a:p>
          <a:p>
            <a:r>
              <a:rPr lang="en-US" altLang="zh-CN" dirty="0"/>
              <a:t>https://developer.mozilla.org/zh-CN/docs/Web/JavaScript/Data_structures</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Html</a:t>
            </a:r>
            <a:r>
              <a:rPr lang="zh-CN" altLang="en-US" dirty="0"/>
              <a:t>和</a:t>
            </a:r>
            <a:r>
              <a:rPr lang="en-US" altLang="zh-CN" dirty="0" err="1"/>
              <a:t>js</a:t>
            </a:r>
            <a:r>
              <a:rPr lang="zh-CN" altLang="en-US" dirty="0"/>
              <a:t>中的所有转义符</a:t>
            </a:r>
            <a:r>
              <a:rPr lang="en-US" altLang="zh-CN" dirty="0"/>
              <a:t>:C:\Users\Administrator\Desktop\</a:t>
            </a:r>
            <a:r>
              <a:rPr lang="en-US" altLang="zh-CN" dirty="0" err="1"/>
              <a:t>js</a:t>
            </a:r>
            <a:r>
              <a:rPr lang="zh-CN" altLang="en-US" dirty="0"/>
              <a:t>案例素材</a:t>
            </a:r>
            <a:r>
              <a:rPr lang="en-US" altLang="zh-CN" dirty="0"/>
              <a:t>\html</a:t>
            </a:r>
            <a:r>
              <a:rPr lang="zh-CN" altLang="en-US" dirty="0"/>
              <a:t>和</a:t>
            </a:r>
            <a:r>
              <a:rPr lang="en-US" altLang="zh-CN" dirty="0" err="1"/>
              <a:t>js</a:t>
            </a:r>
            <a:r>
              <a:rPr lang="zh-CN" altLang="en-US" dirty="0"/>
              <a:t>转义符</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练习</a:t>
            </a:r>
            <a:r>
              <a:rPr lang="en-US" altLang="zh-CN" dirty="0"/>
              <a:t>1 </a:t>
            </a:r>
            <a:r>
              <a:rPr lang="en-US" altLang="zh-CN" dirty="0" err="1"/>
              <a:t>var</a:t>
            </a:r>
            <a:r>
              <a:rPr lang="en-US" altLang="zh-CN" dirty="0"/>
              <a:t> result= ((4 &gt;= 6) || ("</a:t>
            </a:r>
            <a:r>
              <a:rPr lang="zh-CN" altLang="en-US" dirty="0"/>
              <a:t>人</a:t>
            </a:r>
            <a:r>
              <a:rPr lang="en-US" altLang="zh-CN" dirty="0"/>
              <a:t>" != "</a:t>
            </a:r>
            <a:r>
              <a:rPr lang="zh-CN" altLang="en-US" dirty="0"/>
              <a:t>狗</a:t>
            </a:r>
            <a:r>
              <a:rPr lang="en-US" altLang="zh-CN" dirty="0"/>
              <a:t>")) &amp;&amp; !(((12 * 2) == 144) &amp;&amp; true) console.log(result); </a:t>
            </a:r>
            <a:endParaRPr lang="en-US" altLang="zh-CN" dirty="0"/>
          </a:p>
          <a:p>
            <a:r>
              <a:rPr lang="en-US" altLang="zh-CN" dirty="0"/>
              <a:t>// </a:t>
            </a:r>
            <a:r>
              <a:rPr lang="zh-CN" altLang="en-US" dirty="0"/>
              <a:t>练习</a:t>
            </a:r>
            <a:r>
              <a:rPr lang="en-US" altLang="zh-CN" dirty="0"/>
              <a:t>2 </a:t>
            </a:r>
            <a:r>
              <a:rPr lang="en-US" altLang="zh-CN" dirty="0" err="1"/>
              <a:t>var</a:t>
            </a:r>
            <a:r>
              <a:rPr lang="en-US" altLang="zh-CN" dirty="0"/>
              <a:t> </a:t>
            </a:r>
            <a:r>
              <a:rPr lang="en-US" altLang="zh-CN" dirty="0" err="1"/>
              <a:t>num</a:t>
            </a:r>
            <a:r>
              <a:rPr lang="en-US" altLang="zh-CN" dirty="0"/>
              <a:t> = 10; if(5 == </a:t>
            </a:r>
            <a:r>
              <a:rPr lang="en-US" altLang="zh-CN" dirty="0" err="1"/>
              <a:t>num</a:t>
            </a:r>
            <a:r>
              <a:rPr lang="en-US" altLang="zh-CN" dirty="0"/>
              <a:t> / 2 &amp;&amp; (2 + 2 * </a:t>
            </a:r>
            <a:r>
              <a:rPr lang="en-US" altLang="zh-CN" dirty="0" err="1"/>
              <a:t>num</a:t>
            </a:r>
            <a:r>
              <a:rPr lang="en-US" altLang="zh-CN" dirty="0"/>
              <a:t>).</a:t>
            </a:r>
            <a:r>
              <a:rPr lang="en-US" altLang="zh-CN" dirty="0" err="1"/>
              <a:t>toString</a:t>
            </a:r>
            <a:r>
              <a:rPr lang="en-US" altLang="zh-CN" dirty="0"/>
              <a:t>() === "22") { console.log(true); } </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JavaScript</a:t>
            </a:r>
            <a:r>
              <a:rPr kumimoji="1" lang="zh-CN" altLang="en-US" dirty="0"/>
              <a:t>中的函数比较奇葩</a:t>
            </a:r>
            <a:endParaRPr kumimoji="1" lang="en-US" altLang="zh-CN" dirty="0"/>
          </a:p>
          <a:p>
            <a:pPr lvl="1"/>
            <a:r>
              <a:rPr lang="en-US" altLang="zh-CN" dirty="0"/>
              <a:t>1. </a:t>
            </a:r>
            <a:r>
              <a:rPr lang="zh-CN" altLang="en-US" dirty="0"/>
              <a:t>如果函数没有显示的使用 </a:t>
            </a:r>
            <a:r>
              <a:rPr lang="en-US" altLang="zh-CN" dirty="0"/>
              <a:t>return</a:t>
            </a:r>
            <a:r>
              <a:rPr lang="zh-CN" altLang="en-US" dirty="0"/>
              <a:t>语句 ，那么函数有默认的返回值：</a:t>
            </a:r>
            <a:r>
              <a:rPr lang="en-US" altLang="zh-CN" dirty="0"/>
              <a:t>undefined</a:t>
            </a:r>
            <a:endParaRPr lang="en-US" altLang="zh-CN" dirty="0"/>
          </a:p>
          <a:p>
            <a:pPr lvl="1"/>
            <a:r>
              <a:rPr lang="en-US" altLang="zh-CN" dirty="0"/>
              <a:t>2. </a:t>
            </a:r>
            <a:r>
              <a:rPr lang="zh-CN" altLang="en-US" dirty="0"/>
              <a:t>如果函数使用 </a:t>
            </a:r>
            <a:r>
              <a:rPr lang="en-US" altLang="zh-CN" dirty="0"/>
              <a:t>return</a:t>
            </a:r>
            <a:r>
              <a:rPr lang="zh-CN" altLang="en-US" dirty="0"/>
              <a:t>语句，那么跟再</a:t>
            </a:r>
            <a:r>
              <a:rPr lang="en-US" altLang="zh-CN" dirty="0"/>
              <a:t>return</a:t>
            </a:r>
            <a:r>
              <a:rPr lang="zh-CN" altLang="en-US" dirty="0"/>
              <a:t>后面的值，就成了函数的返回值</a:t>
            </a:r>
            <a:endParaRPr lang="zh-CN" altLang="en-US" dirty="0"/>
          </a:p>
          <a:p>
            <a:pPr lvl="1"/>
            <a:r>
              <a:rPr lang="en-US" altLang="zh-CN" dirty="0"/>
              <a:t>3. </a:t>
            </a:r>
            <a:r>
              <a:rPr lang="zh-CN" altLang="en-US" dirty="0"/>
              <a:t>如果函数使用 </a:t>
            </a:r>
            <a:r>
              <a:rPr lang="en-US" altLang="zh-CN" dirty="0"/>
              <a:t>return</a:t>
            </a:r>
            <a:r>
              <a:rPr lang="zh-CN" altLang="en-US" dirty="0"/>
              <a:t>语句，但是</a:t>
            </a:r>
            <a:r>
              <a:rPr lang="en-US" altLang="zh-CN" dirty="0"/>
              <a:t>return</a:t>
            </a:r>
            <a:r>
              <a:rPr lang="zh-CN" altLang="en-US" dirty="0"/>
              <a:t>后面没有任何值，那么函数的返回值也是：</a:t>
            </a:r>
            <a:r>
              <a:rPr lang="en-US" altLang="zh-CN" dirty="0"/>
              <a:t>undefined</a:t>
            </a:r>
            <a:endParaRPr lang="en-US" altLang="zh-CN" dirty="0"/>
          </a:p>
          <a:p>
            <a:pPr lvl="1"/>
            <a:r>
              <a:rPr lang="en-US" altLang="zh-CN" dirty="0"/>
              <a:t>4. </a:t>
            </a:r>
            <a:r>
              <a:rPr lang="zh-CN" altLang="en-US" dirty="0"/>
              <a:t>函数使用</a:t>
            </a:r>
            <a:r>
              <a:rPr lang="en-US" altLang="zh-CN" dirty="0"/>
              <a:t>return</a:t>
            </a:r>
            <a:r>
              <a:rPr lang="zh-CN" altLang="en-US" dirty="0"/>
              <a:t>语句后，这个函数会在执行完 </a:t>
            </a:r>
            <a:r>
              <a:rPr lang="en-US" altLang="zh-CN" dirty="0"/>
              <a:t>return </a:t>
            </a:r>
            <a:r>
              <a:rPr lang="zh-CN" altLang="en-US" dirty="0"/>
              <a:t>语句之后停止并立即退出，也就是说</a:t>
            </a:r>
            <a:r>
              <a:rPr lang="en-US" altLang="zh-CN" dirty="0"/>
              <a:t>return</a:t>
            </a:r>
            <a:r>
              <a:rPr lang="zh-CN" altLang="en-US" dirty="0"/>
              <a:t>后面的所有其他代码都不会再执行。</a:t>
            </a:r>
            <a:endParaRPr lang="zh-CN" altLang="en-US" dirty="0"/>
          </a:p>
          <a:p>
            <a:pPr lvl="1"/>
            <a:r>
              <a:rPr lang="en-US" altLang="zh-CN" dirty="0"/>
              <a:t>5. </a:t>
            </a:r>
            <a:r>
              <a:rPr lang="zh-CN" altLang="en-US" dirty="0"/>
              <a:t>推荐的做法是要么让函数始终都返回一个值，要么永远都不要返回值。</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2000" cy="3429000"/>
          </a:xfrm>
        </p:spPr>
      </p:sp>
      <p:sp>
        <p:nvSpPr>
          <p:cNvPr id="109571"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2,4</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3000" y="685800"/>
            <a:ext cx="4572000" cy="3429000"/>
          </a:xfrm>
        </p:spPr>
      </p:sp>
      <p:sp>
        <p:nvSpPr>
          <p:cNvPr id="10137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后面的把前面的覆盖</a:t>
            </a:r>
            <a:r>
              <a:rPr lang="en-US" altLang="zh-CN"/>
              <a:t>,</a:t>
            </a:r>
            <a:r>
              <a:rPr lang="zh-CN" altLang="en-US"/>
              <a:t>有</a:t>
            </a:r>
            <a:r>
              <a:rPr lang="en-US" altLang="zh-CN"/>
              <a:t>name</a:t>
            </a:r>
            <a:r>
              <a:rPr lang="zh-CN" altLang="en-US"/>
              <a:t>，确没传值</a:t>
            </a:r>
            <a:r>
              <a:rPr lang="en-US" altLang="zh-CN"/>
              <a:t>,undefined</a:t>
            </a:r>
            <a:endParaRPr lang="en-US" altLang="zh-CN"/>
          </a:p>
          <a:p>
            <a:endParaRPr lang="en-US" altLang="zh-CN"/>
          </a:p>
          <a:p>
            <a:endParaRPr lang="en-US" altLang="zh-CN"/>
          </a:p>
          <a:p>
            <a:r>
              <a:rPr lang="en-US" altLang="zh-CN"/>
              <a:t>C#</a:t>
            </a:r>
            <a:endParaRPr lang="en-US" altLang="zh-CN"/>
          </a:p>
          <a:p>
            <a:r>
              <a:rPr lang="en-US" altLang="zh-CN" noProof="1"/>
              <a:t> static</a:t>
            </a:r>
            <a:r>
              <a:rPr lang="en-US" altLang="zh-CN" b="1" noProof="1"/>
              <a:t> </a:t>
            </a:r>
            <a:r>
              <a:rPr lang="en-US" altLang="zh-CN" noProof="1"/>
              <a:t>void</a:t>
            </a:r>
            <a:r>
              <a:rPr lang="en-US" altLang="zh-CN" b="1" noProof="1"/>
              <a:t> SayHi(</a:t>
            </a:r>
            <a:r>
              <a:rPr lang="en-US" altLang="zh-CN" noProof="1"/>
              <a:t>string</a:t>
            </a:r>
            <a:r>
              <a:rPr lang="en-US" altLang="zh-CN" b="1" noProof="1"/>
              <a:t> str, </a:t>
            </a:r>
            <a:r>
              <a:rPr lang="en-US" altLang="zh-CN" noProof="1"/>
              <a:t>params</a:t>
            </a:r>
            <a:r>
              <a:rPr lang="en-US" altLang="zh-CN" b="1" noProof="1"/>
              <a:t> </a:t>
            </a:r>
            <a:r>
              <a:rPr lang="en-US" altLang="zh-CN" noProof="1"/>
              <a:t>string</a:t>
            </a:r>
            <a:r>
              <a:rPr lang="en-US" altLang="zh-CN" b="1" noProof="1"/>
              <a:t>[] names)</a:t>
            </a:r>
            <a:endParaRPr lang="en-US" altLang="zh-CN" noProof="1"/>
          </a:p>
          <a:p>
            <a:r>
              <a:rPr lang="en-US" altLang="zh-CN" b="1" noProof="1"/>
              <a:t>        {</a:t>
            </a:r>
            <a:endParaRPr lang="en-US" altLang="zh-CN" noProof="1"/>
          </a:p>
          <a:p>
            <a:r>
              <a:rPr lang="en-US" altLang="zh-CN" b="1" noProof="1"/>
              <a:t>            </a:t>
            </a:r>
            <a:r>
              <a:rPr lang="en-US" altLang="zh-CN" noProof="1"/>
              <a:t>StringBuilder</a:t>
            </a:r>
            <a:r>
              <a:rPr lang="en-US" altLang="zh-CN" b="1" noProof="1"/>
              <a:t> sb = </a:t>
            </a:r>
            <a:r>
              <a:rPr lang="en-US" altLang="zh-CN" noProof="1"/>
              <a:t>new</a:t>
            </a:r>
            <a:r>
              <a:rPr lang="en-US" altLang="zh-CN" b="1" noProof="1"/>
              <a:t> </a:t>
            </a:r>
            <a:r>
              <a:rPr lang="en-US" altLang="zh-CN" noProof="1"/>
              <a:t>StringBuilder</a:t>
            </a:r>
            <a:r>
              <a:rPr lang="en-US" altLang="zh-CN" b="1" noProof="1"/>
              <a:t>(str);</a:t>
            </a:r>
            <a:endParaRPr lang="en-US" altLang="zh-CN" noProof="1"/>
          </a:p>
          <a:p>
            <a:r>
              <a:rPr lang="en-US" altLang="zh-CN" b="1" noProof="1"/>
              <a:t>            </a:t>
            </a:r>
            <a:r>
              <a:rPr lang="en-US" altLang="zh-CN" noProof="1"/>
              <a:t>foreach</a:t>
            </a:r>
            <a:r>
              <a:rPr lang="en-US" altLang="zh-CN" b="1" noProof="1"/>
              <a:t> (</a:t>
            </a:r>
            <a:r>
              <a:rPr lang="en-US" altLang="zh-CN" noProof="1"/>
              <a:t>string</a:t>
            </a:r>
            <a:r>
              <a:rPr lang="en-US" altLang="zh-CN" b="1" noProof="1"/>
              <a:t> s </a:t>
            </a:r>
            <a:r>
              <a:rPr lang="en-US" altLang="zh-CN" noProof="1"/>
              <a:t>in</a:t>
            </a:r>
            <a:r>
              <a:rPr lang="en-US" altLang="zh-CN" b="1" noProof="1"/>
              <a:t> names)</a:t>
            </a:r>
            <a:endParaRPr lang="en-US" altLang="zh-CN" noProof="1"/>
          </a:p>
          <a:p>
            <a:r>
              <a:rPr lang="en-US" altLang="zh-CN" b="1" noProof="1"/>
              <a:t>            {</a:t>
            </a:r>
            <a:endParaRPr lang="en-US" altLang="zh-CN" noProof="1"/>
          </a:p>
          <a:p>
            <a:r>
              <a:rPr lang="en-US" altLang="zh-CN" b="1" noProof="1"/>
              <a:t>                sb.Append(s);</a:t>
            </a:r>
            <a:endParaRPr lang="en-US" altLang="zh-CN" noProof="1"/>
          </a:p>
          <a:p>
            <a:r>
              <a:rPr lang="en-US" altLang="zh-CN" b="1" noProof="1"/>
              <a:t>            }</a:t>
            </a:r>
            <a:endParaRPr lang="en-US" altLang="zh-CN" noProof="1"/>
          </a:p>
          <a:p>
            <a:r>
              <a:rPr lang="en-US" altLang="zh-CN" b="1" noProof="1"/>
              <a:t>            </a:t>
            </a:r>
            <a:r>
              <a:rPr lang="en-US" altLang="zh-CN" noProof="1"/>
              <a:t>Console.WriteLine(sb.ToString());</a:t>
            </a:r>
            <a:endParaRPr lang="en-US" altLang="zh-CN" noProof="1"/>
          </a:p>
          <a:p>
            <a:r>
              <a:rPr lang="en-US" altLang="zh-CN" b="1" noProof="1"/>
              <a:t>        }</a:t>
            </a:r>
            <a:endParaRPr lang="en-US" altLang="zh-CN" noProof="1"/>
          </a:p>
          <a:p>
            <a:endParaRPr lang="en-US" altLang="zh-CN"/>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http://www.2cto.com/kf/201202/118111.html </a:t>
            </a:r>
            <a:r>
              <a:rPr kumimoji="1" lang="zh-CN" altLang="en-US" dirty="0"/>
              <a:t>浏览器工作原理</a:t>
            </a:r>
            <a:endParaRPr kumimoji="1" lang="en-US" altLang="zh-CN" dirty="0"/>
          </a:p>
          <a:p>
            <a:endParaRPr kumimoji="1" lang="en-US" altLang="zh-CN" dirty="0"/>
          </a:p>
          <a:p>
            <a:r>
              <a:rPr kumimoji="1" lang="en-US" altLang="zh-CN" dirty="0"/>
              <a:t>1</a:t>
            </a:r>
            <a:r>
              <a:rPr kumimoji="1" lang="zh-CN" altLang="en-US" dirty="0"/>
              <a:t>、</a:t>
            </a:r>
            <a:r>
              <a:rPr kumimoji="1" lang="en-US" altLang="zh-CN" dirty="0"/>
              <a:t>User</a:t>
            </a:r>
            <a:r>
              <a:rPr kumimoji="1" lang="zh-CN" altLang="en-US" dirty="0"/>
              <a:t> </a:t>
            </a:r>
            <a:r>
              <a:rPr kumimoji="1" lang="en-US" altLang="zh-CN" dirty="0"/>
              <a:t>Interface</a:t>
            </a:r>
            <a:r>
              <a:rPr kumimoji="1" lang="zh-CN" altLang="en-US" dirty="0"/>
              <a:t>  用户界面，我们所看到的浏览器</a:t>
            </a:r>
            <a:endParaRPr kumimoji="1" lang="en-US" altLang="zh-CN" dirty="0"/>
          </a:p>
          <a:p>
            <a:r>
              <a:rPr kumimoji="1" lang="zh-CN" altLang="zh-CN" dirty="0"/>
              <a:t>2</a:t>
            </a:r>
            <a:r>
              <a:rPr kumimoji="1" lang="zh-CN" altLang="en-US" dirty="0"/>
              <a:t>、</a:t>
            </a:r>
            <a:r>
              <a:rPr kumimoji="1" lang="en-US" altLang="zh-CN" dirty="0"/>
              <a:t>Browser</a:t>
            </a:r>
            <a:r>
              <a:rPr kumimoji="1" lang="zh-CN" altLang="en-US" dirty="0"/>
              <a:t> </a:t>
            </a:r>
            <a:r>
              <a:rPr kumimoji="1" lang="en-US" altLang="zh-CN" dirty="0"/>
              <a:t>engine</a:t>
            </a:r>
            <a:r>
              <a:rPr kumimoji="1" lang="zh-CN" altLang="en-US" dirty="0"/>
              <a:t>  浏览器引擎，用来查询和操作渲染引擎</a:t>
            </a:r>
            <a:endParaRPr kumimoji="1" lang="en-US" altLang="zh-CN" dirty="0"/>
          </a:p>
          <a:p>
            <a:r>
              <a:rPr kumimoji="1" lang="zh-CN" altLang="zh-CN" dirty="0"/>
              <a:t>3、</a:t>
            </a:r>
            <a:r>
              <a:rPr kumimoji="1" lang="en-US" altLang="zh-CN" dirty="0"/>
              <a:t>Rendering</a:t>
            </a:r>
            <a:r>
              <a:rPr kumimoji="1" lang="zh-CN" altLang="en-US" dirty="0"/>
              <a:t> </a:t>
            </a:r>
            <a:r>
              <a:rPr kumimoji="1" lang="en-US" altLang="zh-CN" dirty="0"/>
              <a:t>engine</a:t>
            </a:r>
            <a:r>
              <a:rPr kumimoji="1" lang="zh-CN" altLang="en-US" dirty="0"/>
              <a:t> 用来显示请求的内容，负责解析</a:t>
            </a:r>
            <a:r>
              <a:rPr kumimoji="1" lang="en-US" altLang="zh-CN" dirty="0"/>
              <a:t>HTML</a:t>
            </a:r>
            <a:r>
              <a:rPr kumimoji="1" lang="zh-CN" altLang="en-US" dirty="0"/>
              <a:t>、</a:t>
            </a:r>
            <a:r>
              <a:rPr kumimoji="1" lang="en-US" altLang="zh-CN" dirty="0"/>
              <a:t>CSS-------</a:t>
            </a:r>
            <a:r>
              <a:rPr kumimoji="1" lang="zh-CN" altLang="en-US" dirty="0"/>
              <a:t>渲染引擎</a:t>
            </a:r>
            <a:endParaRPr kumimoji="1" lang="en-US" altLang="zh-CN" dirty="0"/>
          </a:p>
          <a:p>
            <a:r>
              <a:rPr kumimoji="1" lang="zh-CN" altLang="zh-CN" dirty="0"/>
              <a:t>4</a:t>
            </a:r>
            <a:r>
              <a:rPr kumimoji="1" lang="zh-CN" altLang="en-US" dirty="0"/>
              <a:t>、</a:t>
            </a:r>
            <a:r>
              <a:rPr kumimoji="1" lang="en-US" altLang="zh-CN" dirty="0"/>
              <a:t>Networking</a:t>
            </a:r>
            <a:r>
              <a:rPr kumimoji="1" lang="zh-CN" altLang="en-US" dirty="0"/>
              <a:t>   网络，负责发送网络请求</a:t>
            </a:r>
            <a:endParaRPr kumimoji="1" lang="en-US" altLang="zh-CN" dirty="0"/>
          </a:p>
          <a:p>
            <a:r>
              <a:rPr kumimoji="1" lang="zh-CN" altLang="zh-CN" dirty="0"/>
              <a:t>5</a:t>
            </a:r>
            <a:r>
              <a:rPr kumimoji="1" lang="zh-CN" altLang="en-US" dirty="0"/>
              <a:t>、</a:t>
            </a:r>
            <a:r>
              <a:rPr kumimoji="1" lang="en-US" altLang="zh-CN" dirty="0"/>
              <a:t>JavaScript</a:t>
            </a:r>
            <a:r>
              <a:rPr kumimoji="1" lang="zh-CN" altLang="en-US" dirty="0"/>
              <a:t> </a:t>
            </a:r>
            <a:r>
              <a:rPr kumimoji="1" lang="en-US" altLang="zh-CN" dirty="0"/>
              <a:t>Interpreter(</a:t>
            </a:r>
            <a:r>
              <a:rPr kumimoji="1" lang="zh-CN" altLang="en-US" dirty="0"/>
              <a:t>解析者</a:t>
            </a:r>
            <a:r>
              <a:rPr kumimoji="1" lang="en-US" altLang="zh-CN" dirty="0"/>
              <a:t>)</a:t>
            </a:r>
            <a:r>
              <a:rPr kumimoji="1" lang="zh-CN" altLang="en-US" dirty="0"/>
              <a:t>   </a:t>
            </a:r>
            <a:r>
              <a:rPr kumimoji="1" lang="en-US" altLang="zh-CN" dirty="0"/>
              <a:t>JavaScript</a:t>
            </a:r>
            <a:r>
              <a:rPr kumimoji="1" lang="zh-CN" altLang="en-US" dirty="0"/>
              <a:t>解析器，负责执行</a:t>
            </a:r>
            <a:r>
              <a:rPr kumimoji="1" lang="en-US" altLang="zh-CN" dirty="0"/>
              <a:t>JavaScript</a:t>
            </a:r>
            <a:r>
              <a:rPr kumimoji="1" lang="zh-CN" altLang="en-US" dirty="0"/>
              <a:t>的代码</a:t>
            </a:r>
            <a:endParaRPr kumimoji="1" lang="en-US" altLang="zh-CN" dirty="0"/>
          </a:p>
          <a:p>
            <a:r>
              <a:rPr kumimoji="1" lang="zh-CN" altLang="zh-CN" dirty="0"/>
              <a:t>6</a:t>
            </a:r>
            <a:r>
              <a:rPr kumimoji="1" lang="zh-CN" altLang="en-US" dirty="0"/>
              <a:t>、</a:t>
            </a:r>
            <a:r>
              <a:rPr kumimoji="1" lang="en-US" altLang="zh-CN" dirty="0"/>
              <a:t>UI</a:t>
            </a:r>
            <a:r>
              <a:rPr kumimoji="1" lang="zh-CN" altLang="en-US" dirty="0"/>
              <a:t> </a:t>
            </a:r>
            <a:r>
              <a:rPr kumimoji="1" lang="en-US" altLang="zh-CN" dirty="0"/>
              <a:t>Backend</a:t>
            </a:r>
            <a:r>
              <a:rPr kumimoji="1" lang="zh-CN" altLang="en-US" dirty="0"/>
              <a:t>   </a:t>
            </a:r>
            <a:r>
              <a:rPr kumimoji="1" lang="en-US" altLang="zh-CN" dirty="0"/>
              <a:t>UI</a:t>
            </a:r>
            <a:r>
              <a:rPr kumimoji="1" lang="zh-CN" altLang="en-US" dirty="0"/>
              <a:t>后端，用来绘制类似组合框和弹出窗口</a:t>
            </a:r>
            <a:endParaRPr kumimoji="1" lang="en-US" altLang="zh-CN" dirty="0"/>
          </a:p>
          <a:p>
            <a:r>
              <a:rPr kumimoji="1" lang="zh-CN" altLang="zh-CN" dirty="0"/>
              <a:t>7</a:t>
            </a:r>
            <a:r>
              <a:rPr kumimoji="1" lang="zh-CN" altLang="en-US" dirty="0"/>
              <a:t>、</a:t>
            </a:r>
            <a:r>
              <a:rPr kumimoji="1" lang="en-US" altLang="zh-CN" dirty="0"/>
              <a:t>Data</a:t>
            </a:r>
            <a:r>
              <a:rPr kumimoji="1" lang="zh-CN" altLang="en-US" dirty="0"/>
              <a:t> </a:t>
            </a:r>
            <a:r>
              <a:rPr kumimoji="1" lang="en-US" altLang="zh-CN" dirty="0"/>
              <a:t>Persistence(</a:t>
            </a:r>
            <a:r>
              <a:rPr kumimoji="1" lang="zh-CN" altLang="en-US" dirty="0"/>
              <a:t>持久化</a:t>
            </a:r>
            <a:r>
              <a:rPr kumimoji="1" lang="en-US" altLang="zh-CN" dirty="0"/>
              <a:t>)</a:t>
            </a:r>
            <a:r>
              <a:rPr kumimoji="1" lang="zh-CN" altLang="en-US" dirty="0"/>
              <a:t>  数据持久化，数据存储  </a:t>
            </a:r>
            <a:r>
              <a:rPr kumimoji="1" lang="en-US" altLang="zh-CN" dirty="0"/>
              <a:t>cookie</a:t>
            </a:r>
            <a:r>
              <a:rPr kumimoji="1" lang="zh-CN" altLang="en-US" dirty="0"/>
              <a:t>、</a:t>
            </a:r>
            <a:r>
              <a:rPr kumimoji="1" lang="en-US" altLang="zh-CN" dirty="0"/>
              <a:t>HTML5</a:t>
            </a:r>
            <a:r>
              <a:rPr kumimoji="1" lang="zh-CN" altLang="en-US" dirty="0"/>
              <a:t>中的</a:t>
            </a:r>
            <a:r>
              <a:rPr kumimoji="1" lang="en-US" altLang="zh-CN" dirty="0" err="1"/>
              <a:t>sessionStorage</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人脸识别</a:t>
            </a:r>
            <a:r>
              <a:rPr lang="en-US" altLang="zh-CN" dirty="0"/>
              <a:t>,</a:t>
            </a:r>
            <a:r>
              <a:rPr lang="zh-CN" altLang="en-US" dirty="0"/>
              <a:t>裸体识别</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3000" y="685800"/>
            <a:ext cx="4572000" cy="3429000"/>
          </a:xfrm>
        </p:spPr>
      </p:sp>
      <p:sp>
        <p:nvSpPr>
          <p:cNvPr id="6246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5000"/>
              </a:lnSpc>
              <a:spcBef>
                <a:spcPct val="5000"/>
              </a:spcBef>
            </a:pPr>
            <a:r>
              <a:rPr lang="en-US" altLang="zh-CN" sz="1000" b="1" dirty="0">
                <a:solidFill>
                  <a:srgbClr val="000000"/>
                </a:solidFill>
                <a:latin typeface="仿宋" panose="02010609060101010101" pitchFamily="49" charset="-122"/>
                <a:ea typeface="仿宋" panose="02010609060101010101" pitchFamily="49" charset="-122"/>
              </a:rPr>
              <a:t>JavaScript</a:t>
            </a:r>
            <a:r>
              <a:rPr lang="zh-CN" altLang="en-US" sz="1000" b="1" dirty="0">
                <a:solidFill>
                  <a:srgbClr val="000000"/>
                </a:solidFill>
                <a:latin typeface="仿宋" panose="02010609060101010101" pitchFamily="49" charset="-122"/>
                <a:ea typeface="仿宋" panose="02010609060101010101" pitchFamily="49" charset="-122"/>
              </a:rPr>
              <a:t>和</a:t>
            </a:r>
            <a:r>
              <a:rPr lang="en-US" altLang="zh-CN" sz="1000" b="1" dirty="0">
                <a:solidFill>
                  <a:srgbClr val="000000"/>
                </a:solidFill>
                <a:latin typeface="仿宋" panose="02010609060101010101" pitchFamily="49" charset="-122"/>
                <a:ea typeface="仿宋" panose="02010609060101010101" pitchFamily="49" charset="-122"/>
              </a:rPr>
              <a:t>Java</a:t>
            </a:r>
            <a:r>
              <a:rPr lang="zh-CN" altLang="en-US" sz="1000" b="1" dirty="0">
                <a:solidFill>
                  <a:srgbClr val="000000"/>
                </a:solidFill>
                <a:latin typeface="仿宋" panose="02010609060101010101" pitchFamily="49" charset="-122"/>
                <a:ea typeface="仿宋" panose="02010609060101010101" pitchFamily="49" charset="-122"/>
              </a:rPr>
              <a:t>没直接的关系，唯一的关系就是</a:t>
            </a:r>
            <a:r>
              <a:rPr lang="en-US" altLang="zh-CN" sz="1000" b="1" dirty="0">
                <a:solidFill>
                  <a:srgbClr val="000000"/>
                </a:solidFill>
                <a:latin typeface="仿宋" panose="02010609060101010101" pitchFamily="49" charset="-122"/>
                <a:ea typeface="仿宋" panose="02010609060101010101" pitchFamily="49" charset="-122"/>
              </a:rPr>
              <a:t>JavaScript</a:t>
            </a:r>
            <a:r>
              <a:rPr lang="zh-CN" altLang="en-US" sz="1000" b="1" dirty="0">
                <a:solidFill>
                  <a:srgbClr val="000000"/>
                </a:solidFill>
                <a:latin typeface="仿宋" panose="02010609060101010101" pitchFamily="49" charset="-122"/>
                <a:ea typeface="仿宋" panose="02010609060101010101" pitchFamily="49" charset="-122"/>
              </a:rPr>
              <a:t>原名</a:t>
            </a:r>
            <a:r>
              <a:rPr lang="en-US" altLang="zh-CN" sz="1000" b="1" dirty="0" err="1">
                <a:solidFill>
                  <a:srgbClr val="000000"/>
                </a:solidFill>
                <a:latin typeface="仿宋" panose="02010609060101010101" pitchFamily="49" charset="-122"/>
                <a:ea typeface="仿宋" panose="02010609060101010101" pitchFamily="49" charset="-122"/>
              </a:rPr>
              <a:t>LiveScript</a:t>
            </a:r>
            <a:r>
              <a:rPr lang="zh-CN" altLang="en-US" sz="1000" b="1" dirty="0">
                <a:solidFill>
                  <a:srgbClr val="000000"/>
                </a:solidFill>
                <a:latin typeface="仿宋" panose="02010609060101010101" pitchFamily="49" charset="-122"/>
                <a:ea typeface="仿宋" panose="02010609060101010101" pitchFamily="49" charset="-122"/>
              </a:rPr>
              <a:t>，后来吸收了</a:t>
            </a:r>
            <a:r>
              <a:rPr lang="en-US" altLang="zh-CN" sz="1000" b="1" dirty="0">
                <a:solidFill>
                  <a:srgbClr val="000000"/>
                </a:solidFill>
                <a:latin typeface="仿宋" panose="02010609060101010101" pitchFamily="49" charset="-122"/>
                <a:ea typeface="仿宋" panose="02010609060101010101" pitchFamily="49" charset="-122"/>
              </a:rPr>
              <a:t>Java</a:t>
            </a:r>
            <a:r>
              <a:rPr lang="zh-CN" altLang="en-US" sz="1000" b="1" dirty="0">
                <a:solidFill>
                  <a:srgbClr val="000000"/>
                </a:solidFill>
                <a:latin typeface="仿宋" panose="02010609060101010101" pitchFamily="49" charset="-122"/>
                <a:ea typeface="仿宋" panose="02010609060101010101" pitchFamily="49" charset="-122"/>
              </a:rPr>
              <a:t>的一些特性，升级为</a:t>
            </a:r>
            <a:r>
              <a:rPr lang="en-US" altLang="zh-CN" sz="1000" b="1" dirty="0">
                <a:solidFill>
                  <a:srgbClr val="000000"/>
                </a:solidFill>
                <a:latin typeface="仿宋" panose="02010609060101010101" pitchFamily="49" charset="-122"/>
                <a:ea typeface="仿宋" panose="02010609060101010101" pitchFamily="49" charset="-122"/>
              </a:rPr>
              <a:t>JavaScript</a:t>
            </a:r>
            <a:r>
              <a:rPr lang="zh-CN" altLang="en-US" sz="1000" b="1" dirty="0">
                <a:solidFill>
                  <a:srgbClr val="000000"/>
                </a:solidFill>
                <a:latin typeface="仿宋" panose="02010609060101010101" pitchFamily="49" charset="-122"/>
                <a:ea typeface="仿宋" panose="02010609060101010101" pitchFamily="49" charset="-122"/>
              </a:rPr>
              <a:t>。</a:t>
            </a:r>
            <a:r>
              <a:rPr lang="en-US" altLang="zh-CN" sz="1000" b="1" dirty="0">
                <a:solidFill>
                  <a:srgbClr val="000000"/>
                </a:solidFill>
                <a:latin typeface="仿宋" panose="02010609060101010101" pitchFamily="49" charset="-122"/>
                <a:ea typeface="仿宋" panose="02010609060101010101" pitchFamily="49" charset="-122"/>
              </a:rPr>
              <a:t>JavaScript</a:t>
            </a:r>
            <a:r>
              <a:rPr lang="zh-CN" altLang="en-US" sz="1000" b="1" dirty="0">
                <a:solidFill>
                  <a:srgbClr val="000000"/>
                </a:solidFill>
                <a:latin typeface="仿宋" panose="02010609060101010101" pitchFamily="49" charset="-122"/>
                <a:ea typeface="仿宋" panose="02010609060101010101" pitchFamily="49" charset="-122"/>
              </a:rPr>
              <a:t>有时被简称为</a:t>
            </a:r>
            <a:r>
              <a:rPr lang="en-US" altLang="zh-CN" sz="1000" b="1" dirty="0">
                <a:solidFill>
                  <a:srgbClr val="000000"/>
                </a:solidFill>
                <a:latin typeface="仿宋" panose="02010609060101010101" pitchFamily="49" charset="-122"/>
                <a:ea typeface="仿宋" panose="02010609060101010101" pitchFamily="49" charset="-122"/>
              </a:rPr>
              <a:t>JS</a:t>
            </a:r>
            <a:r>
              <a:rPr lang="zh-CN" altLang="en-US" sz="1000" b="1" dirty="0">
                <a:solidFill>
                  <a:srgbClr val="000000"/>
                </a:solidFill>
                <a:latin typeface="仿宋" panose="02010609060101010101" pitchFamily="49" charset="-122"/>
                <a:ea typeface="仿宋" panose="02010609060101010101" pitchFamily="49" charset="-122"/>
              </a:rPr>
              <a:t>。</a:t>
            </a:r>
            <a:endParaRPr lang="zh-CN" altLang="en-US" sz="1000" b="1" dirty="0">
              <a:solidFill>
                <a:srgbClr val="000000"/>
              </a:solidFill>
              <a:latin typeface="仿宋" panose="02010609060101010101" pitchFamily="49" charset="-122"/>
              <a:ea typeface="仿宋" panose="02010609060101010101" pitchFamily="49" charset="-122"/>
            </a:endParaRPr>
          </a:p>
          <a:p>
            <a:pPr>
              <a:lnSpc>
                <a:spcPct val="95000"/>
              </a:lnSpc>
              <a:spcBef>
                <a:spcPct val="5000"/>
              </a:spcBef>
            </a:pPr>
            <a:r>
              <a:rPr lang="en-US" altLang="zh-CN" sz="1000" b="1" dirty="0">
                <a:solidFill>
                  <a:srgbClr val="000000"/>
                </a:solidFill>
                <a:latin typeface="仿宋" panose="02010609060101010101" pitchFamily="49" charset="-122"/>
                <a:ea typeface="仿宋" panose="02010609060101010101" pitchFamily="49" charset="-122"/>
              </a:rPr>
              <a:t>JavaScript</a:t>
            </a:r>
            <a:r>
              <a:rPr lang="zh-CN" altLang="en-US" sz="1000" b="1" dirty="0">
                <a:solidFill>
                  <a:srgbClr val="000000"/>
                </a:solidFill>
                <a:latin typeface="仿宋" panose="02010609060101010101" pitchFamily="49" charset="-122"/>
                <a:ea typeface="仿宋" panose="02010609060101010101" pitchFamily="49" charset="-122"/>
              </a:rPr>
              <a:t>可以跨平台，只要有一个支持</a:t>
            </a:r>
            <a:r>
              <a:rPr lang="en-US" altLang="zh-CN" sz="1000" b="1" dirty="0">
                <a:solidFill>
                  <a:srgbClr val="000000"/>
                </a:solidFill>
                <a:latin typeface="仿宋" panose="02010609060101010101" pitchFamily="49" charset="-122"/>
                <a:ea typeface="仿宋" panose="02010609060101010101" pitchFamily="49" charset="-122"/>
              </a:rPr>
              <a:t>JS</a:t>
            </a:r>
            <a:r>
              <a:rPr lang="zh-CN" altLang="en-US" sz="1000" b="1" dirty="0">
                <a:solidFill>
                  <a:srgbClr val="000000"/>
                </a:solidFill>
                <a:latin typeface="仿宋" panose="02010609060101010101" pitchFamily="49" charset="-122"/>
                <a:ea typeface="仿宋" panose="02010609060101010101" pitchFamily="49" charset="-122"/>
              </a:rPr>
              <a:t>的浏览器即可。（</a:t>
            </a:r>
            <a:r>
              <a:rPr lang="en-US" altLang="zh-CN" sz="1000" b="1" dirty="0">
                <a:solidFill>
                  <a:srgbClr val="000000"/>
                </a:solidFill>
                <a:latin typeface="仿宋" panose="02010609060101010101" pitchFamily="49" charset="-122"/>
                <a:ea typeface="仿宋" panose="02010609060101010101" pitchFamily="49" charset="-122"/>
              </a:rPr>
              <a:t>Windows</a:t>
            </a:r>
            <a:r>
              <a:rPr lang="zh-CN" altLang="en-US" sz="1000" b="1" dirty="0">
                <a:solidFill>
                  <a:srgbClr val="000000"/>
                </a:solidFill>
                <a:latin typeface="仿宋" panose="02010609060101010101" pitchFamily="49" charset="-122"/>
                <a:ea typeface="仿宋" panose="02010609060101010101" pitchFamily="49" charset="-122"/>
              </a:rPr>
              <a:t>、</a:t>
            </a:r>
            <a:r>
              <a:rPr lang="en-US" altLang="zh-CN" sz="1000" b="1" dirty="0">
                <a:solidFill>
                  <a:srgbClr val="000000"/>
                </a:solidFill>
                <a:latin typeface="仿宋" panose="02010609060101010101" pitchFamily="49" charset="-122"/>
                <a:ea typeface="仿宋" panose="02010609060101010101" pitchFamily="49" charset="-122"/>
              </a:rPr>
              <a:t>Linux</a:t>
            </a:r>
            <a:r>
              <a:rPr lang="zh-CN" altLang="en-US" sz="1000" b="1" dirty="0">
                <a:solidFill>
                  <a:srgbClr val="000000"/>
                </a:solidFill>
                <a:latin typeface="仿宋" panose="02010609060101010101" pitchFamily="49" charset="-122"/>
                <a:ea typeface="仿宋" panose="02010609060101010101" pitchFamily="49" charset="-122"/>
              </a:rPr>
              <a:t>、</a:t>
            </a:r>
            <a:r>
              <a:rPr lang="en-US" altLang="zh-CN" sz="1000" b="1" dirty="0">
                <a:solidFill>
                  <a:srgbClr val="000000"/>
                </a:solidFill>
                <a:latin typeface="仿宋" panose="02010609060101010101" pitchFamily="49" charset="-122"/>
                <a:ea typeface="仿宋" panose="02010609060101010101" pitchFamily="49" charset="-122"/>
              </a:rPr>
              <a:t>Mac</a:t>
            </a:r>
            <a:r>
              <a:rPr lang="zh-CN" altLang="en-US" sz="1000" b="1" dirty="0">
                <a:solidFill>
                  <a:srgbClr val="000000"/>
                </a:solidFill>
                <a:latin typeface="仿宋" panose="02010609060101010101" pitchFamily="49" charset="-122"/>
                <a:ea typeface="仿宋" panose="02010609060101010101" pitchFamily="49" charset="-122"/>
              </a:rPr>
              <a:t>、</a:t>
            </a:r>
            <a:r>
              <a:rPr lang="en-US" altLang="zh-CN" sz="1000" b="1" dirty="0">
                <a:solidFill>
                  <a:srgbClr val="000000"/>
                </a:solidFill>
                <a:latin typeface="仿宋" panose="02010609060101010101" pitchFamily="49" charset="-122"/>
                <a:ea typeface="仿宋" panose="02010609060101010101" pitchFamily="49" charset="-122"/>
              </a:rPr>
              <a:t>Unix</a:t>
            </a:r>
            <a:r>
              <a:rPr lang="zh-CN" altLang="en-US" sz="1000" b="1" dirty="0">
                <a:solidFill>
                  <a:srgbClr val="000000"/>
                </a:solidFill>
                <a:latin typeface="仿宋" panose="02010609060101010101" pitchFamily="49" charset="-122"/>
                <a:ea typeface="仿宋" panose="02010609060101010101" pitchFamily="49" charset="-122"/>
              </a:rPr>
              <a:t>）</a:t>
            </a:r>
            <a:endParaRPr lang="zh-CN" altLang="en-US" sz="1000" b="1" dirty="0">
              <a:solidFill>
                <a:srgbClr val="000000"/>
              </a:solidFill>
              <a:latin typeface="仿宋" panose="02010609060101010101" pitchFamily="49" charset="-122"/>
              <a:ea typeface="仿宋" panose="02010609060101010101" pitchFamily="49" charset="-122"/>
            </a:endParaRPr>
          </a:p>
          <a:p>
            <a:r>
              <a:rPr lang="zh-CN" altLang="en-US" dirty="0"/>
              <a:t>嵌入</a:t>
            </a:r>
            <a:r>
              <a:rPr lang="zh-CN" altLang="en-US" dirty="0">
                <a:hlinkClick r:id="rId3"/>
              </a:rPr>
              <a:t>动态文本</a:t>
            </a:r>
            <a:r>
              <a:rPr lang="zh-CN" altLang="en-US" dirty="0"/>
              <a:t>于</a:t>
            </a:r>
            <a:r>
              <a:rPr lang="en-US" altLang="zh-CN" dirty="0"/>
              <a:t>HTML</a:t>
            </a:r>
            <a:r>
              <a:rPr lang="zh-CN" altLang="en-US" dirty="0"/>
              <a:t>页面。</a:t>
            </a:r>
            <a:endParaRPr lang="en-US" altLang="zh-CN" dirty="0"/>
          </a:p>
          <a:p>
            <a:r>
              <a:rPr lang="zh-CN" altLang="en-US" dirty="0"/>
              <a:t>对浏览器事件做出响应。</a:t>
            </a:r>
            <a:endParaRPr lang="en-US" altLang="zh-CN" dirty="0"/>
          </a:p>
          <a:p>
            <a:r>
              <a:rPr lang="zh-CN" altLang="en-US" dirty="0"/>
              <a:t>读写</a:t>
            </a:r>
            <a:r>
              <a:rPr lang="en-US" altLang="zh-CN" dirty="0">
                <a:hlinkClick r:id="rId4"/>
              </a:rPr>
              <a:t>HTML</a:t>
            </a:r>
            <a:r>
              <a:rPr lang="zh-CN" altLang="en-US" dirty="0">
                <a:hlinkClick r:id="rId4"/>
              </a:rPr>
              <a:t>元素</a:t>
            </a:r>
            <a:r>
              <a:rPr lang="zh-CN" altLang="en-US" dirty="0"/>
              <a:t>。</a:t>
            </a:r>
            <a:endParaRPr lang="en-US" altLang="zh-CN" dirty="0"/>
          </a:p>
          <a:p>
            <a:r>
              <a:rPr lang="zh-CN" altLang="en-US" dirty="0"/>
              <a:t>在数据被提交到服务器之前验证数据。</a:t>
            </a:r>
            <a:endParaRPr lang="en-US" altLang="zh-CN" dirty="0"/>
          </a:p>
          <a:p>
            <a:r>
              <a:rPr lang="zh-CN" altLang="en-US" dirty="0"/>
              <a:t>检测访客的浏览器信息。</a:t>
            </a:r>
            <a:endParaRPr lang="en-US" altLang="zh-CN" dirty="0"/>
          </a:p>
          <a:p>
            <a:r>
              <a:rPr lang="zh-CN" altLang="en-US" dirty="0"/>
              <a:t>控制</a:t>
            </a:r>
            <a:r>
              <a:rPr lang="en-US" altLang="zh-CN" dirty="0">
                <a:hlinkClick r:id="rId5"/>
              </a:rPr>
              <a:t>cookies</a:t>
            </a:r>
            <a:r>
              <a:rPr lang="zh-CN" altLang="en-US" dirty="0"/>
              <a:t>，包括创建和修改等。</a:t>
            </a:r>
            <a:endParaRPr lang="en-US" altLang="zh-CN" dirty="0"/>
          </a:p>
          <a:p>
            <a:r>
              <a:rPr lang="zh-CN" altLang="en-US" dirty="0"/>
              <a:t>基于</a:t>
            </a:r>
            <a:r>
              <a:rPr lang="en-US" altLang="zh-CN" dirty="0"/>
              <a:t>Node.js</a:t>
            </a:r>
            <a:r>
              <a:rPr lang="zh-CN" altLang="en-US" dirty="0"/>
              <a:t>技术进行服务器端编程。</a:t>
            </a:r>
            <a:endParaRPr lang="zh-CN" altLang="en-US" dirty="0"/>
          </a:p>
          <a:p>
            <a:r>
              <a:rPr lang="en-US" altLang="zh-CN" dirty="0"/>
              <a:t>Html </a:t>
            </a:r>
            <a:r>
              <a:rPr lang="zh-CN" altLang="en-US" dirty="0"/>
              <a:t>展示信息  </a:t>
            </a:r>
            <a:r>
              <a:rPr lang="en-US" altLang="zh-CN" dirty="0" err="1"/>
              <a:t>css</a:t>
            </a:r>
            <a:r>
              <a:rPr lang="en-US" altLang="zh-CN" dirty="0"/>
              <a:t>  </a:t>
            </a:r>
            <a:r>
              <a:rPr lang="zh-CN" altLang="en-US" dirty="0"/>
              <a:t>主要是美化页面</a:t>
            </a:r>
            <a:r>
              <a:rPr lang="en-US" altLang="zh-CN" dirty="0"/>
              <a:t>,  </a:t>
            </a:r>
            <a:r>
              <a:rPr lang="en-US" altLang="zh-CN" dirty="0" err="1"/>
              <a:t>javascript</a:t>
            </a:r>
            <a:r>
              <a:rPr lang="en-US" altLang="zh-CN" dirty="0"/>
              <a:t> </a:t>
            </a:r>
            <a:r>
              <a:rPr lang="zh-CN" altLang="en-US" dirty="0"/>
              <a:t>计算的能力 </a:t>
            </a:r>
            <a:endParaRPr lang="en-US" altLang="zh-CN" dirty="0"/>
          </a:p>
          <a:p>
            <a:endParaRPr lang="en-US" altLang="zh-CN" dirty="0"/>
          </a:p>
          <a:p>
            <a:r>
              <a:rPr lang="zh-CN" altLang="en-US" dirty="0"/>
              <a:t>编译语言</a:t>
            </a:r>
            <a:r>
              <a:rPr lang="en-US" altLang="zh-CN" dirty="0"/>
              <a:t>:</a:t>
            </a:r>
            <a:r>
              <a:rPr lang="en-US" altLang="zh-CN" dirty="0" err="1"/>
              <a:t>var</a:t>
            </a:r>
            <a:r>
              <a:rPr lang="en-US" altLang="zh-CN" dirty="0"/>
              <a:t>  </a:t>
            </a:r>
            <a:r>
              <a:rPr lang="en-US" altLang="zh-CN" dirty="0" err="1"/>
              <a:t>i</a:t>
            </a:r>
            <a:r>
              <a:rPr lang="en-US" altLang="zh-CN" dirty="0"/>
              <a:t>=10;i++;</a:t>
            </a:r>
            <a:r>
              <a:rPr lang="zh-CN" altLang="en-US" dirty="0"/>
              <a:t>把整段代码一次性的编译成计算机所认知的代码</a:t>
            </a:r>
            <a:r>
              <a:rPr lang="en-US" altLang="zh-CN" dirty="0"/>
              <a:t>—</a:t>
            </a:r>
            <a:r>
              <a:rPr lang="zh-CN" altLang="en-US" dirty="0"/>
              <a:t>最后再执行</a:t>
            </a:r>
            <a:endParaRPr lang="en-US" altLang="zh-CN" dirty="0"/>
          </a:p>
          <a:p>
            <a:r>
              <a:rPr lang="zh-CN" altLang="en-US" dirty="0"/>
              <a:t>解析语言</a:t>
            </a:r>
            <a:r>
              <a:rPr lang="en-US" altLang="zh-CN" dirty="0"/>
              <a:t>---</a:t>
            </a:r>
            <a:r>
              <a:rPr lang="zh-CN" altLang="en-US" dirty="0"/>
              <a:t>脚本语言</a:t>
            </a:r>
            <a:r>
              <a:rPr lang="en-US" altLang="zh-CN" dirty="0"/>
              <a:t>:t-</a:t>
            </a:r>
            <a:r>
              <a:rPr lang="en-US" altLang="zh-CN" dirty="0" err="1"/>
              <a:t>sql</a:t>
            </a:r>
            <a:r>
              <a:rPr lang="en-US" altLang="zh-CN" dirty="0"/>
              <a:t>:</a:t>
            </a:r>
            <a:r>
              <a:rPr lang="zh-CN" altLang="en-US" dirty="0"/>
              <a:t>找到一行代码</a:t>
            </a:r>
            <a:r>
              <a:rPr lang="en-US" altLang="zh-CN" dirty="0"/>
              <a:t>,</a:t>
            </a:r>
            <a:r>
              <a:rPr lang="zh-CN" altLang="en-US" dirty="0"/>
              <a:t>就解析一行代码</a:t>
            </a:r>
            <a:r>
              <a:rPr lang="en-US" altLang="zh-CN" dirty="0"/>
              <a:t>,</a:t>
            </a:r>
            <a:r>
              <a:rPr lang="zh-CN" altLang="en-US" dirty="0"/>
              <a:t>然后就执行一行代码</a:t>
            </a:r>
            <a:endParaRPr lang="zh-CN" altLang="en-US" dirty="0"/>
          </a:p>
          <a:p>
            <a:endParaRPr lang="zh-CN" altLang="en-US" dirty="0"/>
          </a:p>
          <a:p>
            <a:endParaRPr lang="en-US" altLang="zh-CN" dirty="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3000" y="685800"/>
            <a:ext cx="4572000" cy="3429000"/>
          </a:xfrm>
        </p:spPr>
      </p:sp>
      <p:sp>
        <p:nvSpPr>
          <p:cNvPr id="6451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dirty="0"/>
              <a:t>前端开发工具下载地址</a:t>
            </a:r>
            <a:r>
              <a:rPr lang="en-US" altLang="zh-CN" dirty="0"/>
              <a:t>:</a:t>
            </a:r>
            <a:r>
              <a:rPr lang="zh-CN" altLang="en-US" dirty="0"/>
              <a:t>链接</a:t>
            </a:r>
            <a:r>
              <a:rPr lang="en-US" altLang="zh-CN" dirty="0"/>
              <a:t>: http://pan.baidu.com/s/1nuYnlKP </a:t>
            </a:r>
            <a:r>
              <a:rPr lang="zh-CN" altLang="en-US" dirty="0"/>
              <a:t>密码</a:t>
            </a:r>
            <a:r>
              <a:rPr lang="en-US" altLang="zh-CN" dirty="0"/>
              <a:t>: 6aid</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3000" y="685800"/>
            <a:ext cx="4572000" cy="3429000"/>
          </a:xfrm>
        </p:spPr>
      </p:sp>
      <p:sp>
        <p:nvSpPr>
          <p:cNvPr id="68611"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var</a:t>
            </a:r>
            <a:r>
              <a:rPr lang="en-US" altLang="zh-CN" dirty="0"/>
              <a:t> </a:t>
            </a:r>
            <a:r>
              <a:rPr lang="en-US" altLang="zh-CN" dirty="0" err="1"/>
              <a:t>str</a:t>
            </a:r>
            <a:r>
              <a:rPr lang="en-US" altLang="zh-CN" dirty="0"/>
              <a:t>=“</a:t>
            </a:r>
            <a:r>
              <a:rPr lang="zh-CN" altLang="en-US" dirty="0"/>
              <a:t>您好</a:t>
            </a:r>
            <a:r>
              <a:rPr lang="en-US" altLang="zh-CN" dirty="0"/>
              <a:t>”;</a:t>
            </a:r>
            <a:endParaRPr lang="en-US" altLang="zh-CN" dirty="0"/>
          </a:p>
          <a:p>
            <a:r>
              <a:rPr lang="en-US" altLang="zh-CN" baseline="0" dirty="0" err="1"/>
              <a:t>Var</a:t>
            </a:r>
            <a:r>
              <a:rPr lang="en-US" altLang="zh-CN" baseline="0" dirty="0"/>
              <a:t> str2=‘</a:t>
            </a:r>
            <a:r>
              <a:rPr lang="zh-CN" altLang="en-US" baseline="0" dirty="0"/>
              <a:t>我好</a:t>
            </a:r>
            <a:r>
              <a:rPr lang="en-US" altLang="zh-CN" baseline="0" dirty="0"/>
              <a:t>’ </a:t>
            </a:r>
            <a:endParaRPr lang="en-US" altLang="zh-CN" baseline="0" dirty="0"/>
          </a:p>
          <a:p>
            <a:endParaRPr lang="en-US" altLang="zh-CN" baseline="0" dirty="0"/>
          </a:p>
          <a:p>
            <a:r>
              <a:rPr lang="en-US" altLang="zh-CN" baseline="0" dirty="0"/>
              <a:t>//</a:t>
            </a:r>
            <a:r>
              <a:rPr lang="zh-CN" altLang="en-US" baseline="0" dirty="0"/>
              <a:t>单行注释</a:t>
            </a:r>
            <a:endParaRPr lang="en-US" altLang="zh-CN" baseline="0" dirty="0"/>
          </a:p>
          <a:p>
            <a:r>
              <a:rPr lang="en-US" altLang="zh-CN" baseline="0" dirty="0"/>
              <a:t>/*</a:t>
            </a:r>
            <a:r>
              <a:rPr lang="zh-CN" altLang="en-US" baseline="0" dirty="0"/>
              <a:t>多行注释</a:t>
            </a:r>
            <a:r>
              <a:rPr lang="en-US" altLang="zh-CN" baseline="0" dirty="0"/>
              <a:t>*/</a:t>
            </a:r>
            <a:endParaRPr lang="en-US" altLang="zh-CN" baseline="0" dirty="0"/>
          </a:p>
          <a:p>
            <a:endParaRPr lang="en-US" altLang="zh-CN" baseline="0" dirty="0"/>
          </a:p>
          <a:p>
            <a:r>
              <a:rPr lang="en-US" altLang="zh-CN" baseline="0" dirty="0" err="1"/>
              <a:t>Css</a:t>
            </a:r>
            <a:r>
              <a:rPr lang="zh-CN" altLang="en-US" baseline="0" dirty="0"/>
              <a:t>注释</a:t>
            </a:r>
            <a:r>
              <a:rPr lang="en-US" altLang="zh-CN" baseline="0" dirty="0"/>
              <a:t>:/**/</a:t>
            </a:r>
            <a:endParaRPr lang="en-US" altLang="zh-CN" baseline="0" dirty="0"/>
          </a:p>
          <a:p>
            <a:r>
              <a:rPr lang="en-US" altLang="zh-CN" baseline="0" dirty="0"/>
              <a:t>Html</a:t>
            </a:r>
            <a:r>
              <a:rPr lang="zh-CN" altLang="en-US" baseline="0" dirty="0"/>
              <a:t>注释</a:t>
            </a:r>
            <a:r>
              <a:rPr lang="en-US" altLang="zh-CN" baseline="0" dirty="0"/>
              <a:t>&lt;!—</a:t>
            </a:r>
            <a:r>
              <a:rPr lang="zh-CN" altLang="en-US" baseline="0" dirty="0"/>
              <a:t>注释</a:t>
            </a:r>
            <a:r>
              <a:rPr lang="en-US" altLang="zh-CN" baseline="0" dirty="0"/>
              <a:t>--&gt;</a:t>
            </a:r>
            <a:endParaRPr lang="en-US" altLang="zh-CN" baseline="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a:t>
            </a:r>
            <a:r>
              <a:rPr lang="en-US" altLang="zh-CN" dirty="0"/>
              <a:t>:</a:t>
            </a:r>
            <a:r>
              <a:rPr lang="zh-CN" altLang="en-US" dirty="0"/>
              <a:t>多个人同时做多件事</a:t>
            </a:r>
            <a:endParaRPr lang="en-US" altLang="zh-CN" dirty="0"/>
          </a:p>
          <a:p>
            <a:r>
              <a:rPr lang="zh-CN" altLang="en-US" dirty="0"/>
              <a:t>同步</a:t>
            </a:r>
            <a:r>
              <a:rPr lang="en-US" altLang="zh-CN" dirty="0"/>
              <a:t>:</a:t>
            </a:r>
            <a:r>
              <a:rPr lang="zh-CN" altLang="en-US" dirty="0"/>
              <a:t>一个人有序的做一件事</a:t>
            </a:r>
            <a:endParaRPr lang="zh-CN" altLang="en-US" dirty="0"/>
          </a:p>
        </p:txBody>
      </p:sp>
      <p:sp>
        <p:nvSpPr>
          <p:cNvPr id="4" name="灯片编号占位符 3"/>
          <p:cNvSpPr>
            <a:spLocks noGrp="1"/>
          </p:cNvSpPr>
          <p:nvPr>
            <p:ph type="sldNum" sz="quarter" idx="10"/>
          </p:nvPr>
        </p:nvSpPr>
        <p:spPr/>
        <p:txBody>
          <a:bodyPr/>
          <a:lstStyle/>
          <a:p>
            <a:fld id="{0517D7F2-5D84-8642-9DC4-808E8F5BF9CA}"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43000" y="685800"/>
            <a:ext cx="4572000" cy="3429000"/>
          </a:xfrm>
        </p:spPr>
      </p:sp>
      <p:sp>
        <p:nvSpPr>
          <p:cNvPr id="78851"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hyperlink" Target="http://www.webhek.com/" TargetMode="External"/><Relationship Id="rId2" Type="http://schemas.openxmlformats.org/officeDocument/2006/relationships/hyperlink" Target="http://www.codecombat.cn/" TargetMode="Externa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hyperlink" Target="http://baike.baidu.com/view/1634.htm" TargetMode="External"/><Relationship Id="rId1" Type="http://schemas.openxmlformats.org/officeDocument/2006/relationships/hyperlink" Target="http://baike.baidu.com/view/4821.htm"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hyperlink" Target="http://baike.baidu.com/view/351036.htm" TargetMode="External"/><Relationship Id="rId1" Type="http://schemas.openxmlformats.org/officeDocument/2006/relationships/hyperlink" Target="http://baike.baidu.com/subview/9866/6241710.htm" TargetMode="Externa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9.png"/><Relationship Id="rId1" Type="http://schemas.openxmlformats.org/officeDocument/2006/relationships/image" Target="../media/image5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4.png"/><Relationship Id="rId1" Type="http://schemas.openxmlformats.org/officeDocument/2006/relationships/image" Target="../media/image63.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8.GIF"/><Relationship Id="rId3" Type="http://schemas.openxmlformats.org/officeDocument/2006/relationships/image" Target="../media/image77.GIF"/><Relationship Id="rId2" Type="http://schemas.openxmlformats.org/officeDocument/2006/relationships/image" Target="../media/image76.png"/><Relationship Id="rId1" Type="http://schemas.openxmlformats.org/officeDocument/2006/relationships/image" Target="../media/image75.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3.png"/><Relationship Id="rId1" Type="http://schemas.openxmlformats.org/officeDocument/2006/relationships/image" Target="../media/image8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5.png"/><Relationship Id="rId1" Type="http://schemas.openxmlformats.org/officeDocument/2006/relationships/image" Target="../media/image8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3.png"/><Relationship Id="rId1" Type="http://schemas.openxmlformats.org/officeDocument/2006/relationships/image" Target="../media/image9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5.png"/><Relationship Id="rId1" Type="http://schemas.openxmlformats.org/officeDocument/2006/relationships/image" Target="../media/image94.png"/></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99.png"/><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image" Target="../media/image96.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10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5.png"/><Relationship Id="rId1" Type="http://schemas.openxmlformats.org/officeDocument/2006/relationships/image" Target="../media/image10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image" Target="../media/image110.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4.png"/><Relationship Id="rId1" Type="http://schemas.openxmlformats.org/officeDocument/2006/relationships/image" Target="../media/image113.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5.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image" Target="../media/image118.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image" Target="../media/image12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7.png"/><Relationship Id="rId1" Type="http://schemas.openxmlformats.org/officeDocument/2006/relationships/image" Target="../media/image12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289622" y="2660688"/>
            <a:ext cx="4555157" cy="830997"/>
          </a:xfrm>
          <a:prstGeom prst="rect">
            <a:avLst/>
          </a:prstGeom>
          <a:noFill/>
        </p:spPr>
        <p:txBody>
          <a:bodyPr wrap="none" rtlCol="0" anchor="ctr">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JavaScript</a:t>
            </a:r>
            <a:r>
              <a:rPr lang="zh-CN" altLang="en-US" sz="4800" b="1" dirty="0">
                <a:solidFill>
                  <a:schemeClr val="bg1"/>
                </a:solidFill>
                <a:latin typeface="微软雅黑" panose="020B0503020204020204" pitchFamily="34" charset="-122"/>
                <a:ea typeface="微软雅黑" panose="020B0503020204020204" pitchFamily="34" charset="-122"/>
              </a:rPr>
              <a:t>基础</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650123" y="3589382"/>
            <a:ext cx="1834156" cy="553998"/>
          </a:xfrm>
          <a:prstGeom prst="rect">
            <a:avLst/>
          </a:prstGeom>
          <a:noFill/>
        </p:spPr>
        <p:txBody>
          <a:bodyPr wrap="none" rtlCol="0" anchor="ctr">
            <a:spAutoFit/>
          </a:bodyPr>
          <a:lstStyle/>
          <a:p>
            <a:pPr algn="ctr"/>
            <a:r>
              <a:rPr lang="zh-CN" altLang="en-US" sz="3000" b="1" dirty="0">
                <a:solidFill>
                  <a:schemeClr val="bg1"/>
                </a:solidFill>
                <a:latin typeface="微软雅黑" panose="020B0503020204020204" pitchFamily="34" charset="-122"/>
                <a:ea typeface="微软雅黑" panose="020B0503020204020204" pitchFamily="34" charset="-122"/>
              </a:rPr>
              <a:t>讲师</a:t>
            </a:r>
            <a:r>
              <a:rPr lang="en-US" altLang="zh-CN" sz="3000" b="1" dirty="0">
                <a:solidFill>
                  <a:schemeClr val="bg1"/>
                </a:solidFill>
                <a:latin typeface="微软雅黑" panose="020B0503020204020204" pitchFamily="34" charset="-122"/>
                <a:ea typeface="微软雅黑" panose="020B0503020204020204" pitchFamily="34" charset="-122"/>
              </a:rPr>
              <a:t>:</a:t>
            </a:r>
            <a:r>
              <a:rPr lang="zh-CN" altLang="en-US" sz="3000" b="1">
                <a:solidFill>
                  <a:schemeClr val="bg1"/>
                </a:solidFill>
                <a:latin typeface="微软雅黑" panose="020B0503020204020204" pitchFamily="34" charset="-122"/>
                <a:ea typeface="微软雅黑" panose="020B0503020204020204" pitchFamily="34" charset="-122"/>
              </a:rPr>
              <a:t>小杨</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836712"/>
            <a:ext cx="8568952" cy="4401205"/>
          </a:xfrm>
          <a:prstGeom prst="rect">
            <a:avLst/>
          </a:prstGeom>
          <a:noFill/>
        </p:spPr>
        <p:txBody>
          <a:bodyPr wrap="square" rtlCol="0">
            <a:spAutoFit/>
          </a:bodyPr>
          <a:lstStyle/>
          <a:p>
            <a:r>
              <a:rPr lang="zh-CN" altLang="en-US" sz="2000" dirty="0"/>
              <a:t>浏览器的主要组件包括：</a:t>
            </a:r>
            <a:endParaRPr lang="zh-CN" altLang="en-US" sz="2000" dirty="0"/>
          </a:p>
          <a:p>
            <a:r>
              <a:rPr lang="en-US" altLang="zh-CN" sz="2000" dirty="0"/>
              <a:t>1.     </a:t>
            </a:r>
            <a:r>
              <a:rPr lang="zh-CN" altLang="en-US" sz="2000" dirty="0">
                <a:solidFill>
                  <a:srgbClr val="FF0000"/>
                </a:solidFill>
              </a:rPr>
              <a:t>用户界面</a:t>
            </a:r>
            <a:r>
              <a:rPr lang="zh-CN" altLang="en-US" sz="2000" dirty="0"/>
              <a:t>－ 包括地址栏、后退</a:t>
            </a:r>
            <a:r>
              <a:rPr lang="en-US" altLang="zh-CN" sz="2000" dirty="0"/>
              <a:t>/</a:t>
            </a:r>
            <a:r>
              <a:rPr lang="zh-CN" altLang="en-US" sz="2000" dirty="0"/>
              <a:t>前进按钮、书签目录等，也就是你所看到的除了用来显示你所请求页面的主窗口之外的其他部分</a:t>
            </a:r>
            <a:endParaRPr lang="zh-CN" altLang="en-US" sz="2000" dirty="0"/>
          </a:p>
          <a:p>
            <a:r>
              <a:rPr lang="en-US" altLang="zh-CN" sz="2000" dirty="0"/>
              <a:t>2.     </a:t>
            </a:r>
            <a:r>
              <a:rPr lang="zh-CN" altLang="en-US" sz="2000" dirty="0">
                <a:solidFill>
                  <a:srgbClr val="FF0000"/>
                </a:solidFill>
              </a:rPr>
              <a:t>浏览器引擎</a:t>
            </a:r>
            <a:r>
              <a:rPr lang="zh-CN" altLang="en-US" sz="2000" dirty="0"/>
              <a:t>－ 用来查询及操作渲染引擎的接口</a:t>
            </a:r>
            <a:endParaRPr lang="zh-CN" altLang="en-US" sz="2000" dirty="0"/>
          </a:p>
          <a:p>
            <a:r>
              <a:rPr lang="en-US" altLang="zh-CN" sz="2000" dirty="0"/>
              <a:t>3.     </a:t>
            </a:r>
            <a:r>
              <a:rPr lang="zh-CN" altLang="en-US" sz="2000" dirty="0">
                <a:solidFill>
                  <a:srgbClr val="FF0000"/>
                </a:solidFill>
              </a:rPr>
              <a:t>渲染引擎</a:t>
            </a:r>
            <a:r>
              <a:rPr lang="zh-CN" altLang="en-US" sz="2000" dirty="0"/>
              <a:t>－ 用来显示请求的内容，例如，如果请求内容为</a:t>
            </a:r>
            <a:r>
              <a:rPr lang="en-US" altLang="zh-CN" sz="2000" dirty="0"/>
              <a:t>html</a:t>
            </a:r>
            <a:r>
              <a:rPr lang="zh-CN" altLang="en-US" sz="2000" dirty="0"/>
              <a:t>，它负责解析</a:t>
            </a:r>
            <a:r>
              <a:rPr lang="en-US" altLang="zh-CN" sz="2000" dirty="0"/>
              <a:t>html</a:t>
            </a:r>
            <a:r>
              <a:rPr lang="zh-CN" altLang="en-US" sz="2000" dirty="0"/>
              <a:t>及</a:t>
            </a:r>
            <a:r>
              <a:rPr lang="en-US" altLang="zh-CN" sz="2000" dirty="0" err="1"/>
              <a:t>css</a:t>
            </a:r>
            <a:r>
              <a:rPr lang="zh-CN" altLang="en-US" sz="2000" dirty="0"/>
              <a:t>，并将解析后的结果显示出来</a:t>
            </a:r>
            <a:endParaRPr lang="zh-CN" altLang="en-US" sz="2000" dirty="0"/>
          </a:p>
          <a:p>
            <a:r>
              <a:rPr lang="en-US" altLang="zh-CN" sz="2000" dirty="0"/>
              <a:t>4.     </a:t>
            </a:r>
            <a:r>
              <a:rPr lang="zh-CN" altLang="en-US" sz="2000" dirty="0">
                <a:solidFill>
                  <a:srgbClr val="FF0000"/>
                </a:solidFill>
              </a:rPr>
              <a:t>网络</a:t>
            </a:r>
            <a:r>
              <a:rPr lang="zh-CN" altLang="en-US" sz="2000" dirty="0"/>
              <a:t>－ 用来完成网络调用，例如</a:t>
            </a:r>
            <a:r>
              <a:rPr lang="en-US" altLang="zh-CN" sz="2000" dirty="0"/>
              <a:t>http</a:t>
            </a:r>
            <a:r>
              <a:rPr lang="zh-CN" altLang="en-US" sz="2000" dirty="0"/>
              <a:t>请求，它具有平台无关的接口，可以在不同平台上工作</a:t>
            </a:r>
            <a:endParaRPr lang="zh-CN" altLang="en-US" sz="2000" dirty="0"/>
          </a:p>
          <a:p>
            <a:r>
              <a:rPr lang="en-US" altLang="zh-CN" sz="2000" dirty="0"/>
              <a:t>5.    </a:t>
            </a:r>
            <a:r>
              <a:rPr lang="en-US" altLang="zh-CN" sz="2000" dirty="0">
                <a:solidFill>
                  <a:srgbClr val="FF0000"/>
                </a:solidFill>
              </a:rPr>
              <a:t> UI </a:t>
            </a:r>
            <a:r>
              <a:rPr lang="zh-CN" altLang="en-US" sz="2000" dirty="0">
                <a:solidFill>
                  <a:srgbClr val="FF0000"/>
                </a:solidFill>
              </a:rPr>
              <a:t>后端</a:t>
            </a:r>
            <a:r>
              <a:rPr lang="zh-CN" altLang="en-US" sz="2000" dirty="0"/>
              <a:t>－ 用来绘制类似组合选择框及对话框等基本组件，具有不特定于某个平台的通用接口，底层使用操作系统的用户接口</a:t>
            </a:r>
            <a:endParaRPr lang="zh-CN" altLang="en-US" sz="2000" dirty="0"/>
          </a:p>
          <a:p>
            <a:r>
              <a:rPr lang="en-US" altLang="zh-CN" sz="2000" dirty="0"/>
              <a:t>6.     </a:t>
            </a:r>
            <a:r>
              <a:rPr lang="en-US" altLang="zh-CN" sz="2000" dirty="0">
                <a:solidFill>
                  <a:srgbClr val="FF0000"/>
                </a:solidFill>
              </a:rPr>
              <a:t>JS</a:t>
            </a:r>
            <a:r>
              <a:rPr lang="zh-CN" altLang="en-US" sz="2000" dirty="0">
                <a:solidFill>
                  <a:srgbClr val="FF0000"/>
                </a:solidFill>
              </a:rPr>
              <a:t>解释器</a:t>
            </a:r>
            <a:r>
              <a:rPr lang="zh-CN" altLang="en-US" sz="2000" dirty="0"/>
              <a:t>－ 用来解释执行</a:t>
            </a:r>
            <a:r>
              <a:rPr lang="en-US" altLang="zh-CN" sz="2000" dirty="0"/>
              <a:t>JS</a:t>
            </a:r>
            <a:r>
              <a:rPr lang="zh-CN" altLang="en-US" sz="2000" dirty="0"/>
              <a:t>代码</a:t>
            </a:r>
            <a:endParaRPr lang="zh-CN" altLang="en-US" sz="2000" dirty="0"/>
          </a:p>
          <a:p>
            <a:r>
              <a:rPr lang="en-US" altLang="zh-CN" sz="2000" dirty="0"/>
              <a:t>7.     </a:t>
            </a:r>
            <a:r>
              <a:rPr lang="zh-CN" altLang="en-US" sz="2000" dirty="0">
                <a:solidFill>
                  <a:srgbClr val="FF0000"/>
                </a:solidFill>
              </a:rPr>
              <a:t>数据存储</a:t>
            </a:r>
            <a:r>
              <a:rPr lang="zh-CN" altLang="en-US" sz="2000" dirty="0"/>
              <a:t>－ 属于持久层，浏览器需要在硬盘中保存类似</a:t>
            </a:r>
            <a:r>
              <a:rPr lang="en-US" altLang="zh-CN" sz="2000" dirty="0"/>
              <a:t>cookie</a:t>
            </a:r>
            <a:r>
              <a:rPr lang="zh-CN" altLang="en-US" sz="2000" dirty="0"/>
              <a:t>的各种数据，</a:t>
            </a:r>
            <a:r>
              <a:rPr lang="en-US" altLang="zh-CN" sz="2000" dirty="0"/>
              <a:t>HTML5</a:t>
            </a:r>
            <a:r>
              <a:rPr lang="zh-CN" altLang="en-US" sz="2000" dirty="0"/>
              <a:t>定义了</a:t>
            </a:r>
            <a:r>
              <a:rPr lang="en-US" altLang="zh-CN" sz="2000" dirty="0"/>
              <a:t>web database</a:t>
            </a:r>
            <a:r>
              <a:rPr lang="zh-CN" altLang="en-US" sz="2000" dirty="0"/>
              <a:t>技术，这是一种轻量级完整的客户端存储技术</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Javascript</a:t>
            </a:r>
            <a:r>
              <a:rPr lang="zh-CN" altLang="en-US" dirty="0"/>
              <a:t>的目的</a:t>
            </a:r>
            <a:endParaRPr lang="zh-CN" altLang="en-US" dirty="0"/>
          </a:p>
        </p:txBody>
      </p:sp>
      <p:pic>
        <p:nvPicPr>
          <p:cNvPr id="4" name="图片 3"/>
          <p:cNvPicPr>
            <a:picLocks noChangeAspect="1"/>
          </p:cNvPicPr>
          <p:nvPr/>
        </p:nvPicPr>
        <p:blipFill>
          <a:blip r:embed="rId1"/>
          <a:stretch>
            <a:fillRect/>
          </a:stretch>
        </p:blipFill>
        <p:spPr>
          <a:xfrm>
            <a:off x="5928478" y="1271415"/>
            <a:ext cx="2922310" cy="3973591"/>
          </a:xfrm>
          <a:prstGeom prst="rect">
            <a:avLst/>
          </a:prstGeom>
        </p:spPr>
      </p:pic>
      <p:sp>
        <p:nvSpPr>
          <p:cNvPr id="5" name="文本框 4"/>
          <p:cNvSpPr txBox="1"/>
          <p:nvPr/>
        </p:nvSpPr>
        <p:spPr>
          <a:xfrm>
            <a:off x="498474" y="1694985"/>
            <a:ext cx="4686843" cy="369332"/>
          </a:xfrm>
          <a:prstGeom prst="rect">
            <a:avLst/>
          </a:prstGeom>
          <a:noFill/>
        </p:spPr>
        <p:txBody>
          <a:bodyPr wrap="square" rtlCol="0">
            <a:spAutoFit/>
          </a:bodyPr>
          <a:lstStyle/>
          <a:p>
            <a:r>
              <a:rPr lang="zh-CN" altLang="en-US" dirty="0"/>
              <a:t>最初的</a:t>
            </a:r>
            <a:r>
              <a:rPr lang="en-US" altLang="zh-CN" dirty="0" err="1"/>
              <a:t>js</a:t>
            </a:r>
            <a:r>
              <a:rPr lang="zh-CN" altLang="en-US" dirty="0"/>
              <a:t>的目的</a:t>
            </a:r>
            <a:r>
              <a:rPr lang="en-US" altLang="zh-CN" dirty="0"/>
              <a:t>:</a:t>
            </a:r>
            <a:r>
              <a:rPr lang="zh-CN" altLang="en-US" dirty="0"/>
              <a:t>简单客户端的验证</a:t>
            </a:r>
            <a:endParaRPr lang="zh-CN" altLang="en-US" dirty="0"/>
          </a:p>
        </p:txBody>
      </p:sp>
      <p:sp>
        <p:nvSpPr>
          <p:cNvPr id="6" name="文本框 5"/>
          <p:cNvSpPr txBox="1"/>
          <p:nvPr/>
        </p:nvSpPr>
        <p:spPr>
          <a:xfrm>
            <a:off x="945459" y="2381047"/>
            <a:ext cx="3000777" cy="1754326"/>
          </a:xfrm>
          <a:prstGeom prst="rect">
            <a:avLst/>
          </a:prstGeom>
          <a:noFill/>
        </p:spPr>
        <p:txBody>
          <a:bodyPr wrap="square" rtlCol="0">
            <a:spAutoFit/>
          </a:bodyPr>
          <a:lstStyle/>
          <a:p>
            <a:r>
              <a:rPr kumimoji="1" lang="en-US" altLang="zh-CN" b="1" dirty="0" err="1">
                <a:solidFill>
                  <a:srgbClr val="FF0000"/>
                </a:solidFill>
              </a:rPr>
              <a:t>Javascript</a:t>
            </a:r>
            <a:endParaRPr kumimoji="1" lang="en-US" altLang="zh-CN" b="1" dirty="0">
              <a:solidFill>
                <a:srgbClr val="FF0000"/>
              </a:solidFill>
            </a:endParaRPr>
          </a:p>
          <a:p>
            <a:r>
              <a:rPr kumimoji="1" lang="zh-CN" altLang="en-US" b="1" dirty="0">
                <a:solidFill>
                  <a:srgbClr val="FF0000"/>
                </a:solidFill>
              </a:rPr>
              <a:t>现在的目的</a:t>
            </a:r>
            <a:r>
              <a:rPr kumimoji="1" lang="en-US" altLang="zh-CN" b="1" dirty="0">
                <a:solidFill>
                  <a:srgbClr val="FF0000"/>
                </a:solidFill>
              </a:rPr>
              <a:t>:</a:t>
            </a:r>
            <a:endParaRPr kumimoji="1" lang="en-US" altLang="zh-CN" b="1" dirty="0">
              <a:solidFill>
                <a:srgbClr val="FF0000"/>
              </a:solidFill>
            </a:endParaRPr>
          </a:p>
          <a:p>
            <a:r>
              <a:rPr kumimoji="1" lang="zh-CN" altLang="en-US" b="1" dirty="0">
                <a:solidFill>
                  <a:srgbClr val="FF0000"/>
                </a:solidFill>
              </a:rPr>
              <a:t>页面特效</a:t>
            </a:r>
            <a:r>
              <a:rPr kumimoji="1" lang="en-US" altLang="zh-CN" b="1" dirty="0">
                <a:solidFill>
                  <a:srgbClr val="FF0000"/>
                </a:solidFill>
              </a:rPr>
              <a:t>(PC</a:t>
            </a:r>
            <a:r>
              <a:rPr kumimoji="1" lang="zh-CN" altLang="en-US" b="1" dirty="0">
                <a:solidFill>
                  <a:srgbClr val="FF0000"/>
                </a:solidFill>
              </a:rPr>
              <a:t>端的网页效果</a:t>
            </a:r>
            <a:r>
              <a:rPr kumimoji="1" lang="en-US" altLang="zh-CN" b="1" dirty="0">
                <a:solidFill>
                  <a:srgbClr val="FF0000"/>
                </a:solidFill>
              </a:rPr>
              <a:t>)</a:t>
            </a:r>
            <a:endParaRPr kumimoji="1" lang="en-US" altLang="zh-CN" b="1" dirty="0">
              <a:solidFill>
                <a:srgbClr val="FF0000"/>
              </a:solidFill>
            </a:endParaRPr>
          </a:p>
          <a:p>
            <a:r>
              <a:rPr kumimoji="1" lang="zh-CN" altLang="en-US" b="1" dirty="0">
                <a:solidFill>
                  <a:srgbClr val="FF0000"/>
                </a:solidFill>
              </a:rPr>
              <a:t>移动端</a:t>
            </a:r>
            <a:r>
              <a:rPr kumimoji="1" lang="en-US" altLang="zh-CN" b="1" dirty="0">
                <a:solidFill>
                  <a:srgbClr val="FF0000"/>
                </a:solidFill>
              </a:rPr>
              <a:t>(</a:t>
            </a:r>
            <a:r>
              <a:rPr kumimoji="1" lang="zh-CN" altLang="en-US" b="1" dirty="0">
                <a:solidFill>
                  <a:srgbClr val="FF0000"/>
                </a:solidFill>
              </a:rPr>
              <a:t>移动</a:t>
            </a:r>
            <a:r>
              <a:rPr kumimoji="1" lang="en-US" altLang="zh-CN" b="1" dirty="0">
                <a:solidFill>
                  <a:srgbClr val="FF0000"/>
                </a:solidFill>
              </a:rPr>
              <a:t>web</a:t>
            </a:r>
            <a:r>
              <a:rPr kumimoji="1" lang="zh-CN" altLang="en-US" b="1" dirty="0">
                <a:solidFill>
                  <a:srgbClr val="FF0000"/>
                </a:solidFill>
              </a:rPr>
              <a:t>和</a:t>
            </a:r>
            <a:r>
              <a:rPr kumimoji="1" lang="en-US" altLang="zh-CN" b="1" dirty="0">
                <a:solidFill>
                  <a:srgbClr val="FF0000"/>
                </a:solidFill>
              </a:rPr>
              <a:t>app)</a:t>
            </a:r>
            <a:endParaRPr kumimoji="1" lang="en-US" altLang="zh-CN" b="1" dirty="0">
              <a:solidFill>
                <a:srgbClr val="FF0000"/>
              </a:solidFill>
            </a:endParaRPr>
          </a:p>
          <a:p>
            <a:r>
              <a:rPr kumimoji="1" lang="zh-CN" altLang="en-US" b="1" dirty="0">
                <a:solidFill>
                  <a:srgbClr val="FF0000"/>
                </a:solidFill>
              </a:rPr>
              <a:t>异步和服务器交互</a:t>
            </a:r>
            <a:endParaRPr kumimoji="1" lang="en-US" altLang="zh-CN" b="1" dirty="0">
              <a:solidFill>
                <a:srgbClr val="FF0000"/>
              </a:solidFill>
            </a:endParaRPr>
          </a:p>
          <a:p>
            <a:r>
              <a:rPr kumimoji="1" lang="zh-CN" altLang="en-US" b="1" dirty="0">
                <a:solidFill>
                  <a:srgbClr val="FF0000"/>
                </a:solidFill>
              </a:rPr>
              <a:t>服务端开发</a:t>
            </a:r>
            <a:r>
              <a:rPr kumimoji="1" lang="en-US" altLang="zh-CN" b="1" dirty="0">
                <a:solidFill>
                  <a:srgbClr val="FF0000"/>
                </a:solidFill>
              </a:rPr>
              <a:t>(</a:t>
            </a:r>
            <a:r>
              <a:rPr kumimoji="1" lang="en-US" altLang="zh-CN" b="1" dirty="0" err="1">
                <a:solidFill>
                  <a:srgbClr val="FF0000"/>
                </a:solidFill>
              </a:rPr>
              <a:t>nodejs</a:t>
            </a:r>
            <a:r>
              <a:rPr kumimoji="1" lang="en-US" altLang="zh-CN" b="1" dirty="0">
                <a:solidFill>
                  <a:srgbClr val="FF0000"/>
                </a:solidFill>
              </a:rPr>
              <a:t>)</a:t>
            </a:r>
            <a:endParaRPr kumimoji="1" lang="en-US" altLang="zh-CN" b="1" dirty="0">
              <a:solidFill>
                <a:srgbClr val="FF0000"/>
              </a:solidFill>
            </a:endParaRPr>
          </a:p>
        </p:txBody>
      </p:sp>
      <p:sp>
        <p:nvSpPr>
          <p:cNvPr id="7" name="矩形 6"/>
          <p:cNvSpPr/>
          <p:nvPr/>
        </p:nvSpPr>
        <p:spPr>
          <a:xfrm>
            <a:off x="781810" y="4453219"/>
            <a:ext cx="6328853" cy="1200329"/>
          </a:xfrm>
          <a:prstGeom prst="rect">
            <a:avLst/>
          </a:prstGeom>
        </p:spPr>
        <p:txBody>
          <a:bodyPr wrap="square">
            <a:spAutoFit/>
          </a:bodyPr>
          <a:lstStyle/>
          <a:p>
            <a:r>
              <a:rPr kumimoji="1" lang="zh-CN" altLang="en-US" dirty="0"/>
              <a:t>演示</a:t>
            </a:r>
            <a:r>
              <a:rPr kumimoji="1" lang="en-US" altLang="zh-CN" dirty="0"/>
              <a:t>JavaScript</a:t>
            </a:r>
            <a:r>
              <a:rPr kumimoji="1" lang="zh-CN" altLang="en-US" dirty="0"/>
              <a:t>的炫酷</a:t>
            </a:r>
            <a:endParaRPr kumimoji="1" lang="en-US" altLang="zh-CN" dirty="0"/>
          </a:p>
          <a:p>
            <a:pPr lvl="1"/>
            <a:r>
              <a:rPr kumimoji="1" lang="en-US" altLang="zh-CN" dirty="0">
                <a:hlinkClick r:id="rId2"/>
              </a:rPr>
              <a:t>http://www.codecombat.cn/</a:t>
            </a:r>
            <a:r>
              <a:rPr kumimoji="1" lang="zh-CN" altLang="en-US" dirty="0"/>
              <a:t>打飞机</a:t>
            </a:r>
            <a:endParaRPr kumimoji="1" lang="en-US" altLang="zh-CN" dirty="0"/>
          </a:p>
          <a:p>
            <a:pPr lvl="1"/>
            <a:r>
              <a:rPr kumimoji="1" lang="en-US" altLang="zh-CN" dirty="0">
                <a:hlinkClick r:id="rId3"/>
              </a:rPr>
              <a:t>http://www.webhek.com/</a:t>
            </a:r>
            <a:endParaRPr kumimoji="1" lang="en-US" altLang="zh-CN" dirty="0"/>
          </a:p>
          <a:p>
            <a:r>
              <a:rPr kumimoji="1" lang="zh-CN" altLang="en-US" dirty="0"/>
              <a:t>简历</a:t>
            </a:r>
            <a:r>
              <a:rPr kumimoji="1" lang="en-US" altLang="zh-CN" dirty="0"/>
              <a:t>:http://www.webhek.com/misc/interactive-resume</a:t>
            </a:r>
            <a:endParaRPr kumimoji="1"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Javascript</a:t>
            </a:r>
            <a:r>
              <a:rPr lang="zh-CN" altLang="en-US" dirty="0"/>
              <a:t>前世</a:t>
            </a:r>
            <a:endParaRPr lang="zh-CN" altLang="en-US" dirty="0"/>
          </a:p>
        </p:txBody>
      </p:sp>
      <p:sp>
        <p:nvSpPr>
          <p:cNvPr id="3" name="内容占位符 2"/>
          <p:cNvSpPr>
            <a:spLocks noGrp="1"/>
          </p:cNvSpPr>
          <p:nvPr>
            <p:ph idx="4294967295"/>
          </p:nvPr>
        </p:nvSpPr>
        <p:spPr>
          <a:xfrm>
            <a:off x="251520" y="1450975"/>
            <a:ext cx="8128000" cy="4675188"/>
          </a:xfrm>
        </p:spPr>
        <p:txBody>
          <a:bodyPr>
            <a:noAutofit/>
          </a:bodyPr>
          <a:lstStyle/>
          <a:p>
            <a:pPr marL="0" indent="0">
              <a:buNone/>
            </a:pPr>
            <a:r>
              <a:rPr lang="en-US" altLang="zh-CN" sz="1800" b="1" dirty="0" err="1">
                <a:solidFill>
                  <a:schemeClr val="tx1"/>
                </a:solidFill>
                <a:latin typeface="+mn-ea"/>
              </a:rPr>
              <a:t>Javascript</a:t>
            </a:r>
            <a:r>
              <a:rPr lang="zh-CN" altLang="en-US" sz="1800" b="1" dirty="0">
                <a:solidFill>
                  <a:schemeClr val="tx1"/>
                </a:solidFill>
                <a:latin typeface="+mn-ea"/>
              </a:rPr>
              <a:t>是一种由</a:t>
            </a:r>
            <a:r>
              <a:rPr lang="en-US" altLang="zh-CN" sz="1800" b="1" dirty="0">
                <a:solidFill>
                  <a:schemeClr val="tx1"/>
                </a:solidFill>
                <a:latin typeface="+mn-ea"/>
              </a:rPr>
              <a:t>Netscape(</a:t>
            </a:r>
            <a:r>
              <a:rPr lang="zh-CN" altLang="en-US" sz="1800" b="1" dirty="0">
                <a:solidFill>
                  <a:schemeClr val="tx1"/>
                </a:solidFill>
                <a:latin typeface="+mn-ea"/>
              </a:rPr>
              <a:t>网景公司</a:t>
            </a:r>
            <a:r>
              <a:rPr lang="en-US" altLang="zh-CN" sz="1800" b="1" dirty="0">
                <a:solidFill>
                  <a:schemeClr val="tx1"/>
                </a:solidFill>
                <a:latin typeface="+mn-ea"/>
              </a:rPr>
              <a:t>)</a:t>
            </a:r>
            <a:r>
              <a:rPr lang="zh-CN" altLang="en-US" sz="1800" b="1" dirty="0">
                <a:solidFill>
                  <a:schemeClr val="tx1"/>
                </a:solidFill>
                <a:latin typeface="+mn-ea"/>
              </a:rPr>
              <a:t>的</a:t>
            </a:r>
            <a:r>
              <a:rPr lang="en-US" altLang="zh-CN" sz="1800" b="1" dirty="0" err="1">
                <a:solidFill>
                  <a:schemeClr val="tx1"/>
                </a:solidFill>
                <a:latin typeface="+mn-ea"/>
              </a:rPr>
              <a:t>LiveScript</a:t>
            </a:r>
            <a:r>
              <a:rPr lang="zh-CN" altLang="en-US" sz="1800" b="1" dirty="0">
                <a:solidFill>
                  <a:schemeClr val="tx1"/>
                </a:solidFill>
                <a:latin typeface="+mn-ea"/>
              </a:rPr>
              <a:t>发展而来的脚本语言，主要目的是为了</a:t>
            </a:r>
            <a:r>
              <a:rPr lang="zh-CN" altLang="en-US" sz="1800" b="1" dirty="0">
                <a:solidFill>
                  <a:srgbClr val="FF0000"/>
                </a:solidFill>
              </a:rPr>
              <a:t>急于解决浏览器与用户交互这个问题</a:t>
            </a:r>
            <a:r>
              <a:rPr lang="zh-CN" altLang="en-US" sz="1800" b="1" dirty="0">
                <a:solidFill>
                  <a:schemeClr val="tx1"/>
                </a:solidFill>
                <a:latin typeface="+mn-ea"/>
              </a:rPr>
              <a:t>。当时服务端需要对数据进行验证，由于网络速度相当缓慢</a:t>
            </a:r>
            <a:r>
              <a:rPr lang="en-US" altLang="zh-CN" sz="1800" b="1" dirty="0">
                <a:solidFill>
                  <a:schemeClr val="tx1"/>
                </a:solidFill>
                <a:latin typeface="+mn-ea"/>
              </a:rPr>
              <a:t>,</a:t>
            </a:r>
            <a:r>
              <a:rPr lang="zh-CN" altLang="en-US" sz="1800" b="1" dirty="0">
                <a:solidFill>
                  <a:schemeClr val="tx1"/>
                </a:solidFill>
                <a:latin typeface="+mn-ea"/>
              </a:rPr>
              <a:t> 验证步骤浪费的时间太多。于是</a:t>
            </a:r>
            <a:r>
              <a:rPr lang="en-US" altLang="zh-CN" sz="1800" b="1" dirty="0">
                <a:solidFill>
                  <a:schemeClr val="tx1"/>
                </a:solidFill>
                <a:latin typeface="+mn-ea"/>
              </a:rPr>
              <a:t>Netscape</a:t>
            </a:r>
            <a:r>
              <a:rPr lang="zh-CN" altLang="en-US" sz="1800" b="1" dirty="0">
                <a:solidFill>
                  <a:schemeClr val="tx1"/>
                </a:solidFill>
                <a:latin typeface="+mn-ea"/>
              </a:rPr>
              <a:t>的浏览器</a:t>
            </a:r>
            <a:r>
              <a:rPr lang="en-US" altLang="zh-CN" sz="1800" b="1" dirty="0">
                <a:solidFill>
                  <a:schemeClr val="tx1"/>
                </a:solidFill>
                <a:latin typeface="+mn-ea"/>
              </a:rPr>
              <a:t>Navigator</a:t>
            </a:r>
            <a:r>
              <a:rPr lang="zh-CN" altLang="en-US" sz="1800" b="1" dirty="0">
                <a:solidFill>
                  <a:schemeClr val="tx1"/>
                </a:solidFill>
                <a:latin typeface="+mn-ea"/>
              </a:rPr>
              <a:t>加入了</a:t>
            </a:r>
            <a:r>
              <a:rPr lang="en-US" altLang="zh-CN" sz="1800" b="1" dirty="0" err="1">
                <a:solidFill>
                  <a:schemeClr val="tx1"/>
                </a:solidFill>
                <a:latin typeface="+mn-ea"/>
              </a:rPr>
              <a:t>Javascript</a:t>
            </a:r>
            <a:r>
              <a:rPr lang="zh-CN" altLang="en-US" sz="1800" b="1" dirty="0">
                <a:solidFill>
                  <a:schemeClr val="tx1"/>
                </a:solidFill>
                <a:latin typeface="+mn-ea"/>
              </a:rPr>
              <a:t>，提供了数据验证的基本功能。</a:t>
            </a:r>
            <a:endParaRPr lang="zh-CN" altLang="en-US" sz="1800" b="1" dirty="0">
              <a:solidFill>
                <a:schemeClr val="tx1"/>
              </a:solidFill>
              <a:latin typeface="+mn-ea"/>
            </a:endParaRPr>
          </a:p>
          <a:p>
            <a:pPr marL="0" indent="0">
              <a:buNone/>
            </a:pPr>
            <a:r>
              <a:rPr lang="zh-CN" altLang="en-US" sz="1800" b="1" dirty="0">
                <a:solidFill>
                  <a:schemeClr val="tx1"/>
                </a:solidFill>
                <a:latin typeface="+mn-ea"/>
              </a:rPr>
              <a:t>  </a:t>
            </a:r>
            <a:r>
              <a:rPr lang="en-US" altLang="zh-CN" sz="1800" b="1" dirty="0">
                <a:solidFill>
                  <a:schemeClr val="tx1"/>
                </a:solidFill>
                <a:latin typeface="+mn-ea"/>
              </a:rPr>
              <a:t>JavaScript </a:t>
            </a:r>
            <a:r>
              <a:rPr lang="zh-CN" altLang="en-US" sz="1800" b="1" dirty="0">
                <a:solidFill>
                  <a:schemeClr val="tx1"/>
                </a:solidFill>
                <a:latin typeface="+mn-ea"/>
              </a:rPr>
              <a:t>的正式名称是 </a:t>
            </a:r>
            <a:r>
              <a:rPr lang="en-US" altLang="zh-CN" sz="1800" b="1" dirty="0">
                <a:solidFill>
                  <a:schemeClr val="tx1"/>
                </a:solidFill>
                <a:latin typeface="+mn-ea"/>
              </a:rPr>
              <a:t>“ECMAScript”</a:t>
            </a:r>
            <a:r>
              <a:rPr lang="zh-CN" altLang="en-US" sz="1800" b="1" dirty="0">
                <a:solidFill>
                  <a:schemeClr val="tx1"/>
                </a:solidFill>
                <a:latin typeface="+mn-ea"/>
              </a:rPr>
              <a:t>。这个标准由 </a:t>
            </a:r>
            <a:r>
              <a:rPr lang="en-US" altLang="zh-CN" sz="1800" b="1" dirty="0">
                <a:solidFill>
                  <a:schemeClr val="tx1"/>
                </a:solidFill>
                <a:latin typeface="+mn-ea"/>
              </a:rPr>
              <a:t>ECMA </a:t>
            </a:r>
            <a:r>
              <a:rPr lang="zh-CN" altLang="en-US" sz="1800" b="1" dirty="0">
                <a:solidFill>
                  <a:schemeClr val="tx1"/>
                </a:solidFill>
                <a:latin typeface="+mn-ea"/>
              </a:rPr>
              <a:t>组织发展和维护。</a:t>
            </a:r>
            <a:r>
              <a:rPr lang="en-US" altLang="zh-CN" sz="1800" b="1" dirty="0">
                <a:solidFill>
                  <a:schemeClr val="tx1"/>
                </a:solidFill>
                <a:latin typeface="+mn-ea"/>
              </a:rPr>
              <a:t>ECMA-262 </a:t>
            </a:r>
            <a:r>
              <a:rPr lang="zh-CN" altLang="en-US" sz="1800" b="1" dirty="0">
                <a:solidFill>
                  <a:schemeClr val="tx1"/>
                </a:solidFill>
                <a:latin typeface="+mn-ea"/>
              </a:rPr>
              <a:t>是正式的 </a:t>
            </a:r>
            <a:r>
              <a:rPr lang="en-US" altLang="zh-CN" sz="1800" b="1" dirty="0">
                <a:solidFill>
                  <a:schemeClr val="tx1"/>
                </a:solidFill>
                <a:latin typeface="+mn-ea"/>
              </a:rPr>
              <a:t>JavaScript </a:t>
            </a:r>
            <a:r>
              <a:rPr lang="zh-CN" altLang="en-US" sz="1800" b="1" dirty="0">
                <a:solidFill>
                  <a:schemeClr val="tx1"/>
                </a:solidFill>
                <a:latin typeface="+mn-ea"/>
              </a:rPr>
              <a:t>标准。这个标准基于 </a:t>
            </a:r>
            <a:r>
              <a:rPr lang="en-US" altLang="zh-CN" sz="1800" b="1" dirty="0">
                <a:solidFill>
                  <a:schemeClr val="tx1"/>
                </a:solidFill>
                <a:latin typeface="+mn-ea"/>
              </a:rPr>
              <a:t>JavaScript (Netscape) </a:t>
            </a:r>
            <a:r>
              <a:rPr lang="zh-CN" altLang="en-US" sz="1800" b="1" dirty="0">
                <a:solidFill>
                  <a:schemeClr val="tx1"/>
                </a:solidFill>
                <a:latin typeface="+mn-ea"/>
              </a:rPr>
              <a:t>和 </a:t>
            </a:r>
            <a:r>
              <a:rPr lang="en-US" altLang="zh-CN" sz="1800" b="1" dirty="0">
                <a:solidFill>
                  <a:schemeClr val="tx1"/>
                </a:solidFill>
                <a:latin typeface="+mn-ea"/>
              </a:rPr>
              <a:t>JScript (Microsoft)</a:t>
            </a:r>
            <a:r>
              <a:rPr lang="zh-CN" altLang="en-US" sz="1800" b="1" dirty="0">
                <a:solidFill>
                  <a:schemeClr val="tx1"/>
                </a:solidFill>
                <a:latin typeface="+mn-ea"/>
              </a:rPr>
              <a:t>。</a:t>
            </a:r>
            <a:r>
              <a:rPr lang="en-US" altLang="zh-CN" sz="1800" b="1" dirty="0">
                <a:solidFill>
                  <a:schemeClr val="tx1"/>
                </a:solidFill>
                <a:latin typeface="+mn-ea"/>
              </a:rPr>
              <a:t>Netscape (Navigator 2.0) </a:t>
            </a:r>
            <a:r>
              <a:rPr lang="zh-CN" altLang="en-US" sz="1800" b="1" dirty="0">
                <a:solidFill>
                  <a:schemeClr val="tx1"/>
                </a:solidFill>
                <a:latin typeface="+mn-ea"/>
              </a:rPr>
              <a:t>的 </a:t>
            </a:r>
            <a:r>
              <a:rPr lang="en-US" altLang="zh-CN" sz="1800" b="1" dirty="0">
                <a:solidFill>
                  <a:schemeClr val="tx1"/>
                </a:solidFill>
                <a:latin typeface="+mn-ea"/>
              </a:rPr>
              <a:t>Brendan </a:t>
            </a:r>
            <a:r>
              <a:rPr lang="en-US" altLang="zh-CN" sz="1800" b="1" dirty="0" err="1">
                <a:solidFill>
                  <a:schemeClr val="tx1"/>
                </a:solidFill>
                <a:latin typeface="+mn-ea"/>
              </a:rPr>
              <a:t>Eich</a:t>
            </a:r>
            <a:r>
              <a:rPr lang="en-US" altLang="zh-CN" sz="1800" b="1" dirty="0">
                <a:solidFill>
                  <a:schemeClr val="tx1"/>
                </a:solidFill>
                <a:latin typeface="+mn-ea"/>
              </a:rPr>
              <a:t> </a:t>
            </a:r>
            <a:r>
              <a:rPr lang="zh-CN" altLang="en-US" sz="1800" b="1" dirty="0">
                <a:solidFill>
                  <a:schemeClr val="tx1"/>
                </a:solidFill>
                <a:latin typeface="+mn-ea"/>
              </a:rPr>
              <a:t>发明了这门语言。</a:t>
            </a:r>
            <a:endParaRPr lang="zh-CN" altLang="en-US" sz="1800" b="1" dirty="0">
              <a:solidFill>
                <a:schemeClr val="tx1"/>
              </a:solidFill>
              <a:latin typeface="+mn-ea"/>
            </a:endParaRPr>
          </a:p>
          <a:p>
            <a:pPr marL="0" indent="0">
              <a:buNone/>
            </a:pPr>
            <a:r>
              <a:rPr lang="zh-CN" altLang="en-US" sz="1800" b="1" dirty="0">
                <a:solidFill>
                  <a:schemeClr val="tx1"/>
                </a:solidFill>
                <a:latin typeface="+mn-ea"/>
              </a:rPr>
              <a:t>  在 </a:t>
            </a:r>
            <a:r>
              <a:rPr lang="en-US" altLang="zh-CN" sz="1800" b="1" dirty="0">
                <a:solidFill>
                  <a:schemeClr val="tx1"/>
                </a:solidFill>
                <a:latin typeface="+mn-ea"/>
              </a:rPr>
              <a:t>1998 </a:t>
            </a:r>
            <a:r>
              <a:rPr lang="zh-CN" altLang="en-US" sz="1800" b="1" dirty="0">
                <a:solidFill>
                  <a:schemeClr val="tx1"/>
                </a:solidFill>
                <a:latin typeface="+mn-ea"/>
              </a:rPr>
              <a:t>年，该标准成为了国际 </a:t>
            </a:r>
            <a:r>
              <a:rPr lang="en-US" altLang="zh-CN" sz="1800" b="1" dirty="0">
                <a:solidFill>
                  <a:schemeClr val="tx1"/>
                </a:solidFill>
                <a:latin typeface="+mn-ea"/>
              </a:rPr>
              <a:t>ISO </a:t>
            </a:r>
            <a:r>
              <a:rPr lang="zh-CN" altLang="en-US" sz="1800" b="1" dirty="0">
                <a:solidFill>
                  <a:schemeClr val="tx1"/>
                </a:solidFill>
                <a:latin typeface="+mn-ea"/>
              </a:rPr>
              <a:t>标准 </a:t>
            </a:r>
            <a:r>
              <a:rPr lang="en-US" altLang="zh-CN" sz="1800" b="1" dirty="0">
                <a:solidFill>
                  <a:schemeClr val="tx1"/>
                </a:solidFill>
                <a:latin typeface="+mn-ea"/>
              </a:rPr>
              <a:t>(ISO/IEC 16262)</a:t>
            </a:r>
            <a:r>
              <a:rPr lang="zh-CN" altLang="en-US" sz="1800" b="1" dirty="0">
                <a:solidFill>
                  <a:schemeClr val="tx1"/>
                </a:solidFill>
                <a:latin typeface="+mn-ea"/>
              </a:rPr>
              <a:t>。这个标准仍然处于发展之中。</a:t>
            </a:r>
            <a:endParaRPr lang="zh-CN" altLang="en-US" sz="1800" b="1" dirty="0">
              <a:solidFill>
                <a:schemeClr val="tx1"/>
              </a:solidFill>
              <a:latin typeface="+mn-ea"/>
            </a:endParaRPr>
          </a:p>
          <a:p>
            <a:pPr marL="0" indent="0">
              <a:buNone/>
            </a:pPr>
            <a:r>
              <a:rPr lang="en-US" altLang="zh-CN" sz="1800" b="1" dirty="0">
                <a:solidFill>
                  <a:schemeClr val="tx1"/>
                </a:solidFill>
                <a:latin typeface="+mn-ea"/>
              </a:rPr>
              <a:t>JavaScript</a:t>
            </a:r>
            <a:r>
              <a:rPr lang="zh-CN" altLang="en-US" sz="1800" b="1" dirty="0">
                <a:solidFill>
                  <a:schemeClr val="tx1"/>
                </a:solidFill>
                <a:latin typeface="+mn-ea"/>
              </a:rPr>
              <a:t>和</a:t>
            </a:r>
            <a:r>
              <a:rPr lang="en-US" altLang="zh-CN" sz="1800" b="1" dirty="0" err="1">
                <a:solidFill>
                  <a:schemeClr val="tx1"/>
                </a:solidFill>
                <a:latin typeface="+mn-ea"/>
              </a:rPr>
              <a:t>LiveScript</a:t>
            </a:r>
            <a:r>
              <a:rPr lang="zh-CN" altLang="en-US" sz="1800" b="1" dirty="0">
                <a:solidFill>
                  <a:schemeClr val="tx1"/>
                </a:solidFill>
                <a:latin typeface="+mn-ea"/>
              </a:rPr>
              <a:t>有什么关系呢？在</a:t>
            </a:r>
            <a:r>
              <a:rPr lang="en-US" altLang="zh-CN" sz="1800" b="1" dirty="0">
                <a:solidFill>
                  <a:schemeClr val="tx1"/>
                </a:solidFill>
                <a:latin typeface="+mn-ea"/>
              </a:rPr>
              <a:t>Netscape</a:t>
            </a:r>
            <a:r>
              <a:rPr lang="zh-CN" altLang="en-US" sz="1800" b="1" dirty="0">
                <a:solidFill>
                  <a:schemeClr val="tx1"/>
                </a:solidFill>
                <a:latin typeface="+mn-ea"/>
              </a:rPr>
              <a:t>发展</a:t>
            </a:r>
            <a:r>
              <a:rPr lang="en-US" altLang="zh-CN" sz="1800" b="1" dirty="0" err="1">
                <a:solidFill>
                  <a:schemeClr val="tx1"/>
                </a:solidFill>
                <a:latin typeface="+mn-ea"/>
              </a:rPr>
              <a:t>LiveScript</a:t>
            </a:r>
            <a:r>
              <a:rPr lang="zh-CN" altLang="en-US" sz="1800" b="1" dirty="0">
                <a:solidFill>
                  <a:schemeClr val="tx1"/>
                </a:solidFill>
                <a:latin typeface="+mn-ea"/>
              </a:rPr>
              <a:t>的同时，另一家名为</a:t>
            </a:r>
            <a:r>
              <a:rPr lang="en-US" altLang="zh-CN" sz="1800" b="1" dirty="0">
                <a:solidFill>
                  <a:schemeClr val="tx1"/>
                </a:solidFill>
                <a:latin typeface="+mn-ea"/>
              </a:rPr>
              <a:t>[</a:t>
            </a:r>
            <a:r>
              <a:rPr lang="zh-CN" altLang="en-US" sz="1800" b="1" dirty="0">
                <a:solidFill>
                  <a:schemeClr val="tx1"/>
                </a:solidFill>
                <a:latin typeface="+mn-ea"/>
              </a:rPr>
              <a:t>升阳</a:t>
            </a:r>
            <a:r>
              <a:rPr lang="en-US" altLang="zh-CN" sz="1800" b="1" dirty="0">
                <a:solidFill>
                  <a:schemeClr val="tx1"/>
                </a:solidFill>
                <a:latin typeface="+mn-ea"/>
              </a:rPr>
              <a:t>]</a:t>
            </a:r>
            <a:r>
              <a:rPr lang="zh-CN" altLang="en-US" sz="1800" b="1" dirty="0">
                <a:solidFill>
                  <a:schemeClr val="tx1"/>
                </a:solidFill>
                <a:latin typeface="+mn-ea"/>
              </a:rPr>
              <a:t>（</a:t>
            </a:r>
            <a:r>
              <a:rPr lang="en-US" altLang="zh-CN" sz="1800" b="1" dirty="0">
                <a:solidFill>
                  <a:schemeClr val="tx1"/>
                </a:solidFill>
                <a:latin typeface="+mn-ea"/>
              </a:rPr>
              <a:t>Sun</a:t>
            </a:r>
            <a:r>
              <a:rPr lang="zh-CN" altLang="en-US" sz="1800" b="1" dirty="0">
                <a:solidFill>
                  <a:schemeClr val="tx1"/>
                </a:solidFill>
                <a:latin typeface="+mn-ea"/>
              </a:rPr>
              <a:t>）的公司也正在发展</a:t>
            </a:r>
            <a:r>
              <a:rPr lang="en-US" altLang="zh-CN" sz="1800" b="1" dirty="0">
                <a:solidFill>
                  <a:schemeClr val="tx1"/>
                </a:solidFill>
                <a:latin typeface="+mn-ea"/>
              </a:rPr>
              <a:t>Java</a:t>
            </a:r>
            <a:r>
              <a:rPr lang="zh-CN" altLang="en-US" sz="1800" b="1" dirty="0">
                <a:solidFill>
                  <a:schemeClr val="tx1"/>
                </a:solidFill>
                <a:latin typeface="+mn-ea"/>
              </a:rPr>
              <a:t>语言，为了辅助</a:t>
            </a:r>
            <a:r>
              <a:rPr lang="en-US" altLang="zh-CN" sz="1800" b="1" dirty="0">
                <a:solidFill>
                  <a:schemeClr val="tx1"/>
                </a:solidFill>
                <a:latin typeface="+mn-ea"/>
              </a:rPr>
              <a:t>Java</a:t>
            </a:r>
            <a:r>
              <a:rPr lang="zh-CN" altLang="en-US" sz="1800" b="1" dirty="0">
                <a:solidFill>
                  <a:schemeClr val="tx1"/>
                </a:solidFill>
                <a:latin typeface="+mn-ea"/>
              </a:rPr>
              <a:t>的网页程式方面的设计，所以这两家公司进行合作，共同发展</a:t>
            </a:r>
            <a:r>
              <a:rPr lang="en-US" altLang="zh-CN" sz="1800" b="1" dirty="0" err="1">
                <a:solidFill>
                  <a:schemeClr val="tx1"/>
                </a:solidFill>
                <a:latin typeface="+mn-ea"/>
              </a:rPr>
              <a:t>LiveScript</a:t>
            </a:r>
            <a:r>
              <a:rPr lang="zh-CN" altLang="en-US" sz="1800" b="1" dirty="0">
                <a:solidFill>
                  <a:schemeClr val="tx1"/>
                </a:solidFill>
                <a:latin typeface="+mn-ea"/>
              </a:rPr>
              <a:t>语言，并且将</a:t>
            </a:r>
            <a:r>
              <a:rPr lang="en-US" altLang="zh-CN" sz="1800" b="1" dirty="0" err="1">
                <a:solidFill>
                  <a:schemeClr val="tx1"/>
                </a:solidFill>
                <a:latin typeface="+mn-ea"/>
              </a:rPr>
              <a:t>LiveScript</a:t>
            </a:r>
            <a:r>
              <a:rPr lang="zh-CN" altLang="en-US" sz="1800" b="1" dirty="0">
                <a:solidFill>
                  <a:schemeClr val="tx1"/>
                </a:solidFill>
                <a:latin typeface="+mn-ea"/>
              </a:rPr>
              <a:t>语言改名为</a:t>
            </a:r>
            <a:r>
              <a:rPr lang="en-US" altLang="zh-CN" sz="1800" b="1" dirty="0" err="1">
                <a:solidFill>
                  <a:schemeClr val="tx1"/>
                </a:solidFill>
                <a:latin typeface="+mn-ea"/>
              </a:rPr>
              <a:t>Javacript</a:t>
            </a:r>
            <a:r>
              <a:rPr lang="zh-CN" altLang="en-US" sz="1800" b="1" dirty="0">
                <a:solidFill>
                  <a:schemeClr val="tx1"/>
                </a:solidFill>
                <a:latin typeface="+mn-ea"/>
              </a:rPr>
              <a:t>，这就是</a:t>
            </a:r>
            <a:r>
              <a:rPr lang="en-US" altLang="zh-CN" sz="1800" b="1" dirty="0" err="1">
                <a:solidFill>
                  <a:schemeClr val="tx1"/>
                </a:solidFill>
                <a:latin typeface="+mn-ea"/>
              </a:rPr>
              <a:t>Javacript</a:t>
            </a:r>
            <a:r>
              <a:rPr lang="zh-CN" altLang="en-US" sz="1800" b="1" dirty="0">
                <a:solidFill>
                  <a:schemeClr val="tx1"/>
                </a:solidFill>
                <a:latin typeface="+mn-ea"/>
              </a:rPr>
              <a:t>的由来</a:t>
            </a:r>
            <a:endParaRPr lang="zh-CN" altLang="en-US" sz="1800" b="1" dirty="0">
              <a:solidFill>
                <a:schemeClr val="tx1"/>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Javascript</a:t>
            </a:r>
            <a:r>
              <a:rPr lang="zh-CN" altLang="en-US" dirty="0"/>
              <a:t>今生</a:t>
            </a:r>
            <a:endParaRPr lang="zh-CN" altLang="en-US" dirty="0"/>
          </a:p>
        </p:txBody>
      </p:sp>
      <p:pic>
        <p:nvPicPr>
          <p:cNvPr id="4" name="图片 3"/>
          <p:cNvPicPr>
            <a:picLocks noChangeAspect="1"/>
          </p:cNvPicPr>
          <p:nvPr/>
        </p:nvPicPr>
        <p:blipFill>
          <a:blip r:embed="rId1"/>
          <a:stretch>
            <a:fillRect/>
          </a:stretch>
        </p:blipFill>
        <p:spPr>
          <a:xfrm>
            <a:off x="3067810" y="1360823"/>
            <a:ext cx="6076190" cy="4095238"/>
          </a:xfrm>
          <a:prstGeom prst="rect">
            <a:avLst/>
          </a:prstGeom>
        </p:spPr>
      </p:pic>
      <p:pic>
        <p:nvPicPr>
          <p:cNvPr id="5" name="图片 4"/>
          <p:cNvPicPr>
            <a:picLocks noChangeAspect="1"/>
          </p:cNvPicPr>
          <p:nvPr/>
        </p:nvPicPr>
        <p:blipFill>
          <a:blip r:embed="rId2"/>
          <a:stretch>
            <a:fillRect/>
          </a:stretch>
        </p:blipFill>
        <p:spPr>
          <a:xfrm>
            <a:off x="314673" y="1450975"/>
            <a:ext cx="2371429" cy="2523809"/>
          </a:xfrm>
          <a:prstGeom prst="rect">
            <a:avLst/>
          </a:prstGeom>
        </p:spPr>
      </p:pic>
      <p:sp>
        <p:nvSpPr>
          <p:cNvPr id="6" name="文本框 5"/>
          <p:cNvSpPr txBox="1"/>
          <p:nvPr/>
        </p:nvSpPr>
        <p:spPr>
          <a:xfrm>
            <a:off x="498475" y="4026726"/>
            <a:ext cx="1626540" cy="923330"/>
          </a:xfrm>
          <a:prstGeom prst="rect">
            <a:avLst/>
          </a:prstGeom>
          <a:noFill/>
        </p:spPr>
        <p:txBody>
          <a:bodyPr wrap="square" rtlCol="0">
            <a:spAutoFit/>
          </a:bodyPr>
          <a:lstStyle/>
          <a:p>
            <a:r>
              <a:rPr lang="en-US" altLang="zh-CN" b="1" dirty="0">
                <a:latin typeface="+mn-ea"/>
              </a:rPr>
              <a:t>Brendan </a:t>
            </a:r>
            <a:r>
              <a:rPr lang="en-US" altLang="zh-CN" b="1" dirty="0" err="1">
                <a:latin typeface="+mn-ea"/>
              </a:rPr>
              <a:t>Eich</a:t>
            </a:r>
            <a:endParaRPr lang="en-US" altLang="zh-CN" b="1" dirty="0">
              <a:latin typeface="+mn-ea"/>
            </a:endParaRPr>
          </a:p>
          <a:p>
            <a:r>
              <a:rPr lang="zh-CN" altLang="en-US" dirty="0"/>
              <a:t>布兰登</a:t>
            </a:r>
            <a:r>
              <a:rPr lang="en-US" altLang="zh-CN" dirty="0"/>
              <a:t>·</a:t>
            </a:r>
            <a:r>
              <a:rPr lang="zh-CN" altLang="en-US" dirty="0"/>
              <a:t>艾奇</a:t>
            </a:r>
            <a:endParaRPr lang="en-US" altLang="zh-CN" dirty="0"/>
          </a:p>
          <a:p>
            <a:r>
              <a:rPr lang="en-US" altLang="zh-CN" dirty="0"/>
              <a:t>10</a:t>
            </a:r>
            <a:r>
              <a:rPr lang="zh-CN" altLang="en-US" dirty="0"/>
              <a:t>天</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415925"/>
            <a:ext cx="8128000" cy="828675"/>
          </a:xfrm>
        </p:spPr>
        <p:txBody>
          <a:bodyPr anchor="b"/>
          <a:lstStyle/>
          <a:p>
            <a:r>
              <a:rPr lang="zh-CN" altLang="en-US" dirty="0">
                <a:solidFill>
                  <a:srgbClr val="FF0000"/>
                </a:solidFill>
              </a:rPr>
              <a:t>什么是</a:t>
            </a:r>
            <a:r>
              <a:rPr lang="en-US" altLang="zh-CN" dirty="0">
                <a:solidFill>
                  <a:srgbClr val="FF0000"/>
                </a:solidFill>
              </a:rPr>
              <a:t>JavaScript(</a:t>
            </a:r>
            <a:r>
              <a:rPr lang="zh-CN" altLang="en-US" dirty="0">
                <a:solidFill>
                  <a:srgbClr val="FF0000"/>
                </a:solidFill>
              </a:rPr>
              <a:t>简称</a:t>
            </a:r>
            <a:r>
              <a:rPr lang="en-US" altLang="zh-CN" dirty="0" err="1">
                <a:solidFill>
                  <a:srgbClr val="FF0000"/>
                </a:solidFill>
              </a:rPr>
              <a:t>js</a:t>
            </a:r>
            <a:r>
              <a:rPr lang="en-US" altLang="zh-CN" dirty="0">
                <a:solidFill>
                  <a:srgbClr val="FF0000"/>
                </a:solidFill>
              </a:rPr>
              <a:t>)</a:t>
            </a:r>
            <a:r>
              <a:rPr lang="zh-CN" altLang="en-US" dirty="0">
                <a:solidFill>
                  <a:srgbClr val="FF0000"/>
                </a:solidFill>
              </a:rPr>
              <a:t>？</a:t>
            </a:r>
            <a:endParaRPr lang="zh-CN" altLang="en-US" dirty="0">
              <a:solidFill>
                <a:srgbClr val="FF0000"/>
              </a:solidFill>
            </a:endParaRPr>
          </a:p>
        </p:txBody>
      </p:sp>
      <p:sp>
        <p:nvSpPr>
          <p:cNvPr id="61443" name="Rectangle 3"/>
          <p:cNvSpPr>
            <a:spLocks noGrp="1" noChangeArrowheads="1"/>
          </p:cNvSpPr>
          <p:nvPr>
            <p:ph idx="4294967295"/>
          </p:nvPr>
        </p:nvSpPr>
        <p:spPr>
          <a:xfrm>
            <a:off x="0" y="1450975"/>
            <a:ext cx="8128000" cy="4675188"/>
          </a:xfrm>
        </p:spPr>
        <p:txBody>
          <a:bodyPr/>
          <a:lstStyle/>
          <a:p>
            <a:pPr lvl="1">
              <a:lnSpc>
                <a:spcPct val="120000"/>
              </a:lnSpc>
            </a:pPr>
            <a:r>
              <a:rPr lang="en-US" altLang="zh-CN" sz="1800" b="1" dirty="0">
                <a:solidFill>
                  <a:srgbClr val="FF0000"/>
                </a:solidFill>
                <a:latin typeface="宋体" panose="02010600030101010101" pitchFamily="2" charset="-122"/>
                <a:ea typeface="宋体" panose="02010600030101010101" pitchFamily="2" charset="-122"/>
              </a:rPr>
              <a:t>JavaScript</a:t>
            </a:r>
            <a:r>
              <a:rPr lang="zh-CN" altLang="en-US" sz="1800" b="1" dirty="0">
                <a:solidFill>
                  <a:srgbClr val="FF0000"/>
                </a:solidFill>
                <a:latin typeface="宋体" panose="02010600030101010101" pitchFamily="2" charset="-122"/>
                <a:ea typeface="宋体" panose="02010600030101010101" pitchFamily="2" charset="-122"/>
              </a:rPr>
              <a:t>是一种客户端的脚本语言</a:t>
            </a:r>
            <a:endParaRPr lang="en-US" altLang="zh-CN" sz="1800" b="1" dirty="0">
              <a:solidFill>
                <a:srgbClr val="FF0000"/>
              </a:solidFill>
              <a:latin typeface="宋体" panose="02010600030101010101" pitchFamily="2" charset="-122"/>
              <a:ea typeface="宋体" panose="02010600030101010101" pitchFamily="2" charset="-122"/>
            </a:endParaRPr>
          </a:p>
          <a:p>
            <a:pPr lvl="1">
              <a:lnSpc>
                <a:spcPct val="95000"/>
              </a:lnSpc>
              <a:spcBef>
                <a:spcPct val="5000"/>
              </a:spcBef>
            </a:pPr>
            <a:r>
              <a:rPr lang="zh-CN" altLang="en-US" sz="1800" b="1" dirty="0">
                <a:solidFill>
                  <a:srgbClr val="000000"/>
                </a:solidFill>
                <a:latin typeface="宋体" panose="02010600030101010101" pitchFamily="2" charset="-122"/>
                <a:ea typeface="宋体" panose="02010600030101010101" pitchFamily="2" charset="-122"/>
              </a:rPr>
              <a:t>常见的脚本</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dirty="0" err="1">
                <a:solidFill>
                  <a:srgbClr val="000000"/>
                </a:solidFill>
                <a:latin typeface="宋体" panose="02010600030101010101" pitchFamily="2" charset="-122"/>
                <a:ea typeface="宋体" panose="02010600030101010101" pitchFamily="2" charset="-122"/>
              </a:rPr>
              <a:t>cmd,t-sql,vbscript</a:t>
            </a:r>
            <a:r>
              <a:rPr lang="zh-CN" altLang="en-US" sz="1800" b="1" dirty="0">
                <a:solidFill>
                  <a:srgbClr val="000000"/>
                </a:solidFill>
                <a:latin typeface="宋体" panose="02010600030101010101" pitchFamily="2" charset="-122"/>
                <a:ea typeface="宋体" panose="02010600030101010101" pitchFamily="2" charset="-122"/>
              </a:rPr>
              <a:t>等等都属于脚本语言</a:t>
            </a:r>
            <a:endParaRPr lang="en-US" altLang="zh-CN" sz="1800" b="1" dirty="0">
              <a:solidFill>
                <a:srgbClr val="000000"/>
              </a:solidFill>
              <a:latin typeface="宋体" panose="02010600030101010101" pitchFamily="2" charset="-122"/>
              <a:ea typeface="宋体" panose="02010600030101010101" pitchFamily="2" charset="-122"/>
            </a:endParaRPr>
          </a:p>
          <a:p>
            <a:pPr lvl="1">
              <a:lnSpc>
                <a:spcPct val="95000"/>
              </a:lnSpc>
              <a:spcBef>
                <a:spcPct val="5000"/>
              </a:spcBef>
            </a:pPr>
            <a:r>
              <a:rPr kumimoji="1" lang="zh-CN" altLang="en-US" dirty="0"/>
              <a:t>脚本语言：不需要编译，直接运行时边解析边执行的语言</a:t>
            </a:r>
            <a:endParaRPr lang="zh-CN" altLang="en-US" sz="1800" b="1" dirty="0">
              <a:solidFill>
                <a:srgbClr val="000000"/>
              </a:solidFill>
              <a:latin typeface="宋体" panose="02010600030101010101" pitchFamily="2" charset="-122"/>
              <a:ea typeface="宋体" panose="02010600030101010101" pitchFamily="2" charset="-122"/>
            </a:endParaRPr>
          </a:p>
          <a:p>
            <a:pPr>
              <a:lnSpc>
                <a:spcPct val="95000"/>
              </a:lnSpc>
              <a:spcBef>
                <a:spcPct val="5000"/>
              </a:spcBef>
            </a:pPr>
            <a:r>
              <a:rPr lang="en-US" altLang="zh-CN" sz="1800" b="1" dirty="0">
                <a:solidFill>
                  <a:srgbClr val="FF0000"/>
                </a:solidFill>
                <a:latin typeface="宋体" panose="02010600030101010101" pitchFamily="2" charset="-122"/>
                <a:ea typeface="宋体" panose="02010600030101010101" pitchFamily="2" charset="-122"/>
              </a:rPr>
              <a:t>HTML</a:t>
            </a:r>
            <a:r>
              <a:rPr lang="zh-CN" altLang="en-US" sz="1800" b="1" dirty="0">
                <a:solidFill>
                  <a:srgbClr val="FF0000"/>
                </a:solidFill>
                <a:latin typeface="宋体" panose="02010600030101010101" pitchFamily="2" charset="-122"/>
                <a:ea typeface="宋体" panose="02010600030101010101" pitchFamily="2" charset="-122"/>
              </a:rPr>
              <a:t>只是描述网页长相的标记语言</a:t>
            </a:r>
            <a:r>
              <a:rPr lang="zh-CN" altLang="en-US" sz="1800" b="1" dirty="0">
                <a:solidFill>
                  <a:srgbClr val="000000"/>
                </a:solidFill>
                <a:latin typeface="宋体" panose="02010600030101010101" pitchFamily="2" charset="-122"/>
                <a:ea typeface="宋体" panose="02010600030101010101" pitchFamily="2" charset="-122"/>
              </a:rPr>
              <a:t>，没有计算、判断能力，如果所有计算、判断（比如判断文本框是否为空、判断两次密码是否输入一致）都放到服务器端执行的话网页的话页面会非常慢、用起来也很难用，对服务器的压力也很大，因此要求能在浏览器中执行一些简单的运算、判断。</a:t>
            </a:r>
            <a:r>
              <a:rPr lang="en-US" altLang="zh-CN" sz="1800" b="1" dirty="0">
                <a:solidFill>
                  <a:srgbClr val="000000"/>
                </a:solidFill>
                <a:latin typeface="宋体" panose="02010600030101010101" pitchFamily="2" charset="-122"/>
                <a:ea typeface="宋体" panose="02010600030101010101" pitchFamily="2" charset="-122"/>
              </a:rPr>
              <a:t>JavaScript</a:t>
            </a:r>
            <a:r>
              <a:rPr lang="zh-CN" altLang="en-US" sz="1800" b="1" dirty="0">
                <a:solidFill>
                  <a:srgbClr val="000000"/>
                </a:solidFill>
                <a:latin typeface="宋体" panose="02010600030101010101" pitchFamily="2" charset="-122"/>
                <a:ea typeface="宋体" panose="02010600030101010101" pitchFamily="2" charset="-122"/>
              </a:rPr>
              <a:t>就是一种在浏览器端执行的脚本语言。</a:t>
            </a:r>
            <a:endParaRPr lang="en-US" altLang="zh-CN" sz="1800" b="1" dirty="0">
              <a:solidFill>
                <a:srgbClr val="000000"/>
              </a:solidFill>
              <a:latin typeface="宋体" panose="02010600030101010101" pitchFamily="2" charset="-122"/>
              <a:ea typeface="宋体" panose="02010600030101010101" pitchFamily="2" charset="-122"/>
            </a:endParaRPr>
          </a:p>
          <a:p>
            <a:pPr>
              <a:lnSpc>
                <a:spcPct val="95000"/>
              </a:lnSpc>
              <a:spcBef>
                <a:spcPct val="5000"/>
              </a:spcBef>
            </a:pPr>
            <a:r>
              <a:rPr lang="en-US" altLang="zh-CN" sz="1800" b="1" dirty="0">
                <a:solidFill>
                  <a:srgbClr val="FF0000"/>
                </a:solidFill>
                <a:latin typeface="宋体" panose="02010600030101010101" pitchFamily="2" charset="-122"/>
                <a:ea typeface="宋体" panose="02010600030101010101" pitchFamily="2" charset="-122"/>
              </a:rPr>
              <a:t>CSS</a:t>
            </a:r>
            <a:r>
              <a:rPr lang="zh-CN" altLang="en-US" sz="1800" b="1" dirty="0">
                <a:solidFill>
                  <a:srgbClr val="FF0000"/>
                </a:solidFill>
                <a:latin typeface="宋体" panose="02010600030101010101" pitchFamily="2" charset="-122"/>
                <a:ea typeface="宋体" panose="02010600030101010101" pitchFamily="2" charset="-122"/>
              </a:rPr>
              <a:t>负责美化页面</a:t>
            </a:r>
            <a:endParaRPr lang="en-US" altLang="zh-CN" sz="1800" b="1" dirty="0">
              <a:solidFill>
                <a:srgbClr val="FF0000"/>
              </a:solidFill>
              <a:latin typeface="宋体" panose="02010600030101010101" pitchFamily="2" charset="-122"/>
              <a:ea typeface="宋体" panose="02010600030101010101" pitchFamily="2" charset="-122"/>
            </a:endParaRPr>
          </a:p>
          <a:p>
            <a:pPr>
              <a:lnSpc>
                <a:spcPct val="95000"/>
              </a:lnSpc>
              <a:spcBef>
                <a:spcPct val="5000"/>
              </a:spcBef>
            </a:pPr>
            <a:r>
              <a:rPr lang="en-US" altLang="zh-CN" sz="1800" b="1" dirty="0">
                <a:solidFill>
                  <a:srgbClr val="FF0000"/>
                </a:solidFill>
                <a:latin typeface="宋体" panose="02010600030101010101" pitchFamily="2" charset="-122"/>
                <a:ea typeface="宋体" panose="02010600030101010101" pitchFamily="2" charset="-122"/>
              </a:rPr>
              <a:t>JS</a:t>
            </a:r>
            <a:r>
              <a:rPr lang="zh-CN" altLang="en-US" sz="1800" b="1" dirty="0">
                <a:solidFill>
                  <a:srgbClr val="FF0000"/>
                </a:solidFill>
                <a:latin typeface="宋体" panose="02010600030101010101" pitchFamily="2" charset="-122"/>
                <a:ea typeface="宋体" panose="02010600030101010101" pitchFamily="2" charset="-122"/>
              </a:rPr>
              <a:t>控制页面的行为</a:t>
            </a:r>
            <a:endParaRPr lang="zh-CN" altLang="en-US" sz="1800" b="1" dirty="0">
              <a:solidFill>
                <a:srgbClr val="FF0000"/>
              </a:solidFill>
              <a:latin typeface="宋体" panose="02010600030101010101" pitchFamily="2" charset="-122"/>
              <a:ea typeface="宋体" panose="02010600030101010101" pitchFamily="2" charset="-122"/>
            </a:endParaRPr>
          </a:p>
          <a:p>
            <a:pPr>
              <a:lnSpc>
                <a:spcPct val="100000"/>
              </a:lnSpc>
            </a:pPr>
            <a:r>
              <a:rPr lang="zh-CN" altLang="en-US" sz="2000" b="1" dirty="0">
                <a:solidFill>
                  <a:srgbClr val="000000"/>
                </a:solidFill>
                <a:latin typeface="宋体" panose="02010600030101010101" pitchFamily="2" charset="-122"/>
                <a:ea typeface="宋体" panose="02010600030101010101" pitchFamily="2" charset="-122"/>
              </a:rPr>
              <a:t>跨平台特性，在绝大多数浏览器的支持下，可以在多种平台下运行（如</a:t>
            </a:r>
            <a:r>
              <a:rPr lang="en-US" altLang="zh-CN" sz="2000" b="1" dirty="0">
                <a:solidFill>
                  <a:srgbClr val="000000"/>
                </a:solidFill>
                <a:latin typeface="宋体" panose="02010600030101010101" pitchFamily="2" charset="-122"/>
                <a:ea typeface="宋体" panose="02010600030101010101" pitchFamily="2" charset="-122"/>
                <a:hlinkClick r:id="rId1"/>
              </a:rPr>
              <a:t>Windows</a:t>
            </a:r>
            <a:r>
              <a:rPr lang="zh-CN" altLang="en-US" sz="2000" b="1"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hlinkClick r:id="rId2"/>
              </a:rPr>
              <a:t>Linux</a:t>
            </a:r>
            <a:r>
              <a:rPr lang="zh-CN" altLang="en-US" sz="2000" b="1"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Mac</a:t>
            </a:r>
            <a:r>
              <a:rPr lang="zh-CN" altLang="en-US" sz="2000" b="1"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Android</a:t>
            </a:r>
            <a:r>
              <a:rPr lang="zh-CN" altLang="en-US" sz="2000" b="1"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iOS</a:t>
            </a:r>
            <a:r>
              <a:rPr lang="zh-CN" altLang="en-US" sz="2000" b="1" dirty="0">
                <a:solidFill>
                  <a:srgbClr val="000000"/>
                </a:solidFill>
                <a:latin typeface="宋体" panose="02010600030101010101" pitchFamily="2" charset="-122"/>
                <a:ea typeface="宋体" panose="02010600030101010101" pitchFamily="2" charset="-122"/>
              </a:rPr>
              <a:t>等）。</a:t>
            </a:r>
            <a:endParaRPr lang="zh-CN" altLang="en-US" sz="2000" b="1" dirty="0">
              <a:solidFill>
                <a:srgbClr val="000000"/>
              </a:solidFill>
              <a:latin typeface="宋体" panose="02010600030101010101" pitchFamily="2" charset="-122"/>
              <a:ea typeface="宋体" panose="02010600030101010101" pitchFamily="2" charset="-122"/>
            </a:endParaRPr>
          </a:p>
          <a:p>
            <a:pPr>
              <a:lnSpc>
                <a:spcPct val="95000"/>
              </a:lnSpc>
              <a:spcBef>
                <a:spcPct val="5000"/>
              </a:spcBef>
            </a:pPr>
            <a:endParaRPr lang="zh-CN" altLang="en-US" sz="18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solidFill>
                  <a:srgbClr val="FF0000"/>
                </a:solidFill>
              </a:rPr>
              <a:t>JavaScript</a:t>
            </a:r>
            <a:r>
              <a:rPr lang="zh-CN" altLang="en-US" dirty="0">
                <a:solidFill>
                  <a:srgbClr val="FF0000"/>
                </a:solidFill>
              </a:rPr>
              <a:t>基本组成</a:t>
            </a:r>
            <a:endParaRPr lang="zh-CN" altLang="en-US" dirty="0"/>
          </a:p>
        </p:txBody>
      </p:sp>
      <p:pic>
        <p:nvPicPr>
          <p:cNvPr id="4" name="图片 3"/>
          <p:cNvPicPr>
            <a:picLocks noChangeAspect="1"/>
          </p:cNvPicPr>
          <p:nvPr/>
        </p:nvPicPr>
        <p:blipFill>
          <a:blip r:embed="rId1"/>
          <a:stretch>
            <a:fillRect/>
          </a:stretch>
        </p:blipFill>
        <p:spPr>
          <a:xfrm>
            <a:off x="1122743" y="1352790"/>
            <a:ext cx="6085714" cy="3847619"/>
          </a:xfrm>
          <a:prstGeom prst="rect">
            <a:avLst/>
          </a:prstGeom>
        </p:spPr>
      </p:pic>
      <p:sp>
        <p:nvSpPr>
          <p:cNvPr id="5" name="文本框 4"/>
          <p:cNvSpPr txBox="1"/>
          <p:nvPr/>
        </p:nvSpPr>
        <p:spPr>
          <a:xfrm>
            <a:off x="1122743" y="5200409"/>
            <a:ext cx="4884357" cy="923330"/>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Dom(</a:t>
            </a:r>
            <a:r>
              <a:rPr lang="zh-CN" altLang="en-US" b="1" dirty="0">
                <a:solidFill>
                  <a:srgbClr val="000000"/>
                </a:solidFill>
                <a:latin typeface="宋体" panose="02010600030101010101" pitchFamily="2" charset="-122"/>
              </a:rPr>
              <a:t>文档对象模型</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由著名的</a:t>
            </a:r>
            <a:r>
              <a:rPr lang="en-US" altLang="zh-CN" b="1" dirty="0">
                <a:solidFill>
                  <a:srgbClr val="000000"/>
                </a:solidFill>
                <a:latin typeface="宋体" panose="02010600030101010101" pitchFamily="2" charset="-122"/>
              </a:rPr>
              <a:t>w3c</a:t>
            </a:r>
            <a:r>
              <a:rPr lang="zh-CN" altLang="en-US" b="1" dirty="0">
                <a:solidFill>
                  <a:srgbClr val="000000"/>
                </a:solidFill>
                <a:latin typeface="宋体" panose="02010600030101010101" pitchFamily="2" charset="-122"/>
              </a:rPr>
              <a:t>制定 </a:t>
            </a:r>
            <a:endParaRPr lang="en-US" altLang="zh-CN" b="1" dirty="0">
              <a:solidFill>
                <a:srgbClr val="000000"/>
              </a:solidFill>
              <a:latin typeface="宋体" panose="02010600030101010101" pitchFamily="2" charset="-122"/>
            </a:endParaRPr>
          </a:p>
          <a:p>
            <a:r>
              <a:rPr lang="en-US" altLang="zh-CN" b="1" dirty="0">
                <a:solidFill>
                  <a:srgbClr val="000000"/>
                </a:solidFill>
                <a:latin typeface="宋体" panose="02010600030101010101" pitchFamily="2" charset="-122"/>
              </a:rPr>
              <a:t>DOM</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Document Object Model</a:t>
            </a:r>
            <a:endParaRPr lang="en-US" altLang="zh-CN" b="1" dirty="0">
              <a:solidFill>
                <a:srgbClr val="000000"/>
              </a:solidFill>
              <a:latin typeface="宋体" panose="02010600030101010101" pitchFamily="2" charset="-122"/>
            </a:endParaRPr>
          </a:p>
          <a:p>
            <a:r>
              <a:rPr lang="en-US" altLang="zh-CN" dirty="0" err="1"/>
              <a:t>BOM:Browser</a:t>
            </a:r>
            <a:r>
              <a:rPr lang="en-US" altLang="zh-CN" dirty="0"/>
              <a:t> Object Model</a:t>
            </a:r>
            <a:endParaRPr lang="en-US" altLang="zh-CN" b="1" dirty="0">
              <a:solidFill>
                <a:srgbClr val="000000"/>
              </a:solidFill>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485775"/>
            <a:ext cx="8128000" cy="827088"/>
          </a:xfrm>
        </p:spPr>
        <p:txBody>
          <a:bodyPr anchor="b"/>
          <a:lstStyle/>
          <a:p>
            <a:r>
              <a:rPr lang="en-US" altLang="zh-CN" dirty="0">
                <a:solidFill>
                  <a:srgbClr val="FF0000"/>
                </a:solidFill>
              </a:rPr>
              <a:t>JS</a:t>
            </a:r>
            <a:r>
              <a:rPr lang="zh-CN" altLang="en-US" dirty="0">
                <a:solidFill>
                  <a:srgbClr val="FF0000"/>
                </a:solidFill>
              </a:rPr>
              <a:t>的开发环境及动态语言</a:t>
            </a:r>
            <a:endParaRPr lang="zh-CN" altLang="en-US" dirty="0">
              <a:solidFill>
                <a:srgbClr val="FF0000"/>
              </a:solidFill>
            </a:endParaRPr>
          </a:p>
        </p:txBody>
      </p:sp>
      <p:sp>
        <p:nvSpPr>
          <p:cNvPr id="63491" name="Rectangle 3"/>
          <p:cNvSpPr>
            <a:spLocks noGrp="1" noChangeArrowheads="1"/>
          </p:cNvSpPr>
          <p:nvPr>
            <p:ph idx="4294967295"/>
          </p:nvPr>
        </p:nvSpPr>
        <p:spPr>
          <a:xfrm>
            <a:off x="0" y="1450975"/>
            <a:ext cx="8128000" cy="4675188"/>
          </a:xfrm>
        </p:spPr>
        <p:txBody>
          <a:bodyPr/>
          <a:lstStyle/>
          <a:p>
            <a:pPr>
              <a:lnSpc>
                <a:spcPct val="90000"/>
              </a:lnSpc>
            </a:pPr>
            <a:r>
              <a:rPr lang="en-US" altLang="zh-CN" sz="2000" b="1" dirty="0" err="1">
                <a:solidFill>
                  <a:srgbClr val="000000"/>
                </a:solidFill>
                <a:latin typeface="宋体" panose="02010600030101010101" pitchFamily="2" charset="-122"/>
                <a:ea typeface="宋体" panose="02010600030101010101" pitchFamily="2" charset="-122"/>
              </a:rPr>
              <a:t>WebStorm,Sublime,Editplus,Nodpad</a:t>
            </a:r>
            <a:r>
              <a:rPr lang="en-US" altLang="zh-CN" sz="2000" b="1" dirty="0">
                <a:solidFill>
                  <a:srgbClr val="000000"/>
                </a:solidFill>
                <a:latin typeface="宋体" panose="02010600030101010101" pitchFamily="2" charset="-122"/>
                <a:ea typeface="宋体" panose="02010600030101010101" pitchFamily="2" charset="-122"/>
              </a:rPr>
              <a:t>++,Dreamweaver </a:t>
            </a:r>
            <a:r>
              <a:rPr lang="en-US" altLang="zh-CN" sz="2000" b="1" dirty="0" err="1">
                <a:solidFill>
                  <a:srgbClr val="000000"/>
                </a:solidFill>
                <a:latin typeface="宋体" panose="02010600030101010101" pitchFamily="2" charset="-122"/>
                <a:ea typeface="宋体" panose="02010600030101010101" pitchFamily="2" charset="-122"/>
              </a:rPr>
              <a:t>MyEclipse</a:t>
            </a:r>
            <a:r>
              <a:rPr lang="en-US" altLang="zh-CN" sz="2000" b="1" dirty="0">
                <a:solidFill>
                  <a:srgbClr val="000000"/>
                </a:solidFill>
                <a:latin typeface="宋体" panose="02010600030101010101" pitchFamily="2" charset="-122"/>
                <a:ea typeface="宋体" panose="02010600030101010101" pitchFamily="2" charset="-122"/>
              </a:rPr>
              <a:t>, Visual Studio</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相当强悍的</a:t>
            </a:r>
            <a:r>
              <a:rPr lang="en-US" altLang="zh-CN" b="1" dirty="0">
                <a:solidFill>
                  <a:srgbClr val="000000"/>
                </a:solidFill>
                <a:latin typeface="宋体" panose="02010600030101010101" pitchFamily="2" charset="-122"/>
                <a:ea typeface="宋体" panose="02010600030101010101" pitchFamily="2" charset="-122"/>
              </a:rPr>
              <a:t>IDE-</a:t>
            </a:r>
            <a:r>
              <a:rPr lang="zh-CN" altLang="en-US" b="1" dirty="0">
                <a:solidFill>
                  <a:srgbClr val="000000"/>
                </a:solidFill>
                <a:latin typeface="宋体" panose="02010600030101010101" pitchFamily="2" charset="-122"/>
                <a:ea typeface="宋体" panose="02010600030101010101" pitchFamily="2" charset="-122"/>
              </a:rPr>
              <a:t>集成开发环境</a:t>
            </a:r>
            <a:r>
              <a:rPr lang="en-US" altLang="zh-CN" b="1"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 </a:t>
            </a:r>
            <a:endParaRPr lang="en-US" altLang="zh-CN" sz="2000" b="1" dirty="0">
              <a:solidFill>
                <a:srgbClr val="000000"/>
              </a:solidFill>
              <a:latin typeface="宋体" panose="02010600030101010101" pitchFamily="2" charset="-122"/>
              <a:ea typeface="宋体" panose="02010600030101010101" pitchFamily="2" charset="-122"/>
            </a:endParaRPr>
          </a:p>
          <a:p>
            <a:pPr>
              <a:lnSpc>
                <a:spcPct val="90000"/>
              </a:lnSpc>
            </a:pPr>
            <a:r>
              <a:rPr lang="en-US" altLang="zh-CN" sz="2000" b="1" dirty="0">
                <a:solidFill>
                  <a:srgbClr val="000000"/>
                </a:solidFill>
                <a:latin typeface="宋体" panose="02010600030101010101" pitchFamily="2" charset="-122"/>
                <a:ea typeface="宋体" panose="02010600030101010101" pitchFamily="2" charset="-122"/>
              </a:rPr>
              <a:t>JS</a:t>
            </a:r>
            <a:r>
              <a:rPr lang="zh-CN" altLang="en-US" sz="2000" b="1" dirty="0">
                <a:solidFill>
                  <a:srgbClr val="000000"/>
                </a:solidFill>
                <a:latin typeface="宋体" panose="02010600030101010101" pitchFamily="2" charset="-122"/>
                <a:ea typeface="宋体" panose="02010600030101010101" pitchFamily="2" charset="-122"/>
              </a:rPr>
              <a:t>是非常灵活的动态语言，开发工具中的</a:t>
            </a:r>
            <a:r>
              <a:rPr lang="en-US" altLang="zh-CN" sz="2000" b="1" dirty="0">
                <a:solidFill>
                  <a:srgbClr val="000000"/>
                </a:solidFill>
                <a:latin typeface="宋体" panose="02010600030101010101" pitchFamily="2" charset="-122"/>
                <a:ea typeface="宋体" panose="02010600030101010101" pitchFamily="2" charset="-122"/>
              </a:rPr>
              <a:t>JS</a:t>
            </a:r>
            <a:r>
              <a:rPr lang="zh-CN" altLang="en-US" sz="2000" b="1" dirty="0">
                <a:solidFill>
                  <a:srgbClr val="000000"/>
                </a:solidFill>
                <a:latin typeface="宋体" panose="02010600030101010101" pitchFamily="2" charset="-122"/>
                <a:ea typeface="宋体" panose="02010600030101010101" pitchFamily="2" charset="-122"/>
              </a:rPr>
              <a:t>完成功能只是一个辅助、建议。“</a:t>
            </a:r>
            <a:r>
              <a:rPr lang="en-US" altLang="zh-CN" sz="2000" b="1" dirty="0">
                <a:solidFill>
                  <a:srgbClr val="00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出来的成员调用可能不能用，“</a:t>
            </a:r>
            <a:r>
              <a:rPr lang="en-US" altLang="zh-CN" sz="2000" b="1" dirty="0">
                <a:solidFill>
                  <a:srgbClr val="00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不出来的成员也许也能调用，因此不要因为“点儿不出来”而担心代码有问题。编写</a:t>
            </a:r>
            <a:r>
              <a:rPr lang="en-US" altLang="zh-CN" sz="2000" b="1" dirty="0" err="1">
                <a:solidFill>
                  <a:srgbClr val="000000"/>
                </a:solidFill>
                <a:latin typeface="宋体" panose="02010600030101010101" pitchFamily="2" charset="-122"/>
                <a:ea typeface="宋体" panose="02010600030101010101" pitchFamily="2" charset="-122"/>
              </a:rPr>
              <a:t>js</a:t>
            </a:r>
            <a:r>
              <a:rPr lang="zh-CN" altLang="en-US" sz="2000" b="1" dirty="0">
                <a:solidFill>
                  <a:srgbClr val="000000"/>
                </a:solidFill>
                <a:latin typeface="宋体" panose="02010600030101010101" pitchFamily="2" charset="-122"/>
                <a:ea typeface="宋体" panose="02010600030101010101" pitchFamily="2" charset="-122"/>
              </a:rPr>
              <a:t>时，自己应该清楚当前对象有些什么成员，不能依赖智能提示。</a:t>
            </a:r>
            <a:endParaRPr lang="en-US" altLang="zh-CN" sz="2000" b="1"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2000" b="1" dirty="0">
                <a:solidFill>
                  <a:srgbClr val="FF0000"/>
                </a:solidFill>
                <a:latin typeface="宋体" panose="02010600030101010101" pitchFamily="2" charset="-122"/>
                <a:ea typeface="宋体" panose="02010600030101010101" pitchFamily="2" charset="-122"/>
              </a:rPr>
              <a:t>动态语言：在运行时确定数据类型。</a:t>
            </a:r>
            <a:endParaRPr lang="zh-CN" altLang="en-US" sz="2000" b="1" dirty="0">
              <a:solidFill>
                <a:srgbClr val="FF0000"/>
              </a:solidFill>
              <a:latin typeface="宋体" panose="02010600030101010101" pitchFamily="2" charset="-122"/>
              <a:ea typeface="宋体" panose="02010600030101010101" pitchFamily="2" charset="-122"/>
            </a:endParaRPr>
          </a:p>
          <a:p>
            <a:pPr>
              <a:lnSpc>
                <a:spcPct val="90000"/>
              </a:lnSpc>
              <a:buFontTx/>
              <a:buNone/>
            </a:pPr>
            <a:endParaRPr lang="zh-CN" altLang="en-US" sz="3200" b="1"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714375"/>
            <a:ext cx="8128000" cy="603250"/>
          </a:xfrm>
        </p:spPr>
        <p:txBody>
          <a:bodyPr anchor="b"/>
          <a:lstStyle/>
          <a:p>
            <a:r>
              <a:rPr lang="en-US" altLang="zh-CN" dirty="0">
                <a:solidFill>
                  <a:srgbClr val="FF0000"/>
                </a:solidFill>
              </a:rPr>
              <a:t>JavaScript</a:t>
            </a:r>
            <a:r>
              <a:rPr lang="zh-CN" altLang="en-US" dirty="0">
                <a:solidFill>
                  <a:srgbClr val="FF0000"/>
                </a:solidFill>
              </a:rPr>
              <a:t>语法及注意事项</a:t>
            </a:r>
            <a:endParaRPr lang="en-US" altLang="zh-CN" dirty="0">
              <a:solidFill>
                <a:srgbClr val="FF0000"/>
              </a:solidFill>
            </a:endParaRPr>
          </a:p>
        </p:txBody>
      </p:sp>
      <p:sp>
        <p:nvSpPr>
          <p:cNvPr id="67587" name="Rectangle 3"/>
          <p:cNvSpPr>
            <a:spLocks noGrp="1" noChangeArrowheads="1"/>
          </p:cNvSpPr>
          <p:nvPr>
            <p:ph idx="4294967295"/>
          </p:nvPr>
        </p:nvSpPr>
        <p:spPr>
          <a:xfrm>
            <a:off x="0" y="1450975"/>
            <a:ext cx="8128000" cy="4675188"/>
          </a:xfrm>
        </p:spPr>
        <p:txBody>
          <a:bodyPr/>
          <a:lstStyle/>
          <a:p>
            <a:pPr>
              <a:lnSpc>
                <a:spcPct val="90000"/>
              </a:lnSpc>
            </a:pPr>
            <a:r>
              <a:rPr lang="zh-CN" altLang="en-US" sz="3200" b="1" dirty="0">
                <a:solidFill>
                  <a:srgbClr val="FF0000"/>
                </a:solidFill>
                <a:latin typeface="宋体" panose="02010600030101010101" pitchFamily="2" charset="-122"/>
                <a:ea typeface="宋体" panose="02010600030101010101" pitchFamily="2" charset="-122"/>
              </a:rPr>
              <a:t>大小写敏感</a:t>
            </a:r>
            <a:r>
              <a:rPr lang="zh-CN" altLang="en-US" sz="3200" dirty="0">
                <a:latin typeface="宋体" panose="02010600030101010101" pitchFamily="2" charset="-122"/>
                <a:ea typeface="宋体" panose="02010600030101010101" pitchFamily="2" charset="-122"/>
              </a:rPr>
              <a:t> </a:t>
            </a:r>
            <a:r>
              <a:rPr lang="en-US" altLang="zh-CN" sz="1600" dirty="0">
                <a:solidFill>
                  <a:srgbClr val="000000"/>
                </a:solidFill>
                <a:latin typeface="宋体" panose="02010600030101010101" pitchFamily="2" charset="-122"/>
                <a:ea typeface="宋体" panose="02010600030101010101" pitchFamily="2" charset="-122"/>
              </a:rPr>
              <a:t>:JavaScript</a:t>
            </a:r>
            <a:r>
              <a:rPr lang="zh-CN" altLang="en-US" sz="1600" dirty="0">
                <a:solidFill>
                  <a:srgbClr val="000000"/>
                </a:solidFill>
                <a:latin typeface="宋体" panose="02010600030101010101" pitchFamily="2" charset="-122"/>
                <a:ea typeface="宋体" panose="02010600030101010101" pitchFamily="2" charset="-122"/>
              </a:rPr>
              <a:t>严格区分大小写。</a:t>
            </a:r>
            <a:r>
              <a:rPr lang="en-US" altLang="zh-CN" sz="1600" dirty="0">
                <a:solidFill>
                  <a:srgbClr val="000000"/>
                </a:solidFill>
                <a:latin typeface="宋体" panose="02010600030101010101" pitchFamily="2" charset="-122"/>
                <a:ea typeface="宋体" panose="02010600030101010101" pitchFamily="2" charset="-122"/>
              </a:rPr>
              <a:t>(n</a:t>
            </a:r>
            <a:r>
              <a:rPr lang="zh-CN" altLang="en-US" sz="1600" dirty="0">
                <a:solidFill>
                  <a:srgbClr val="000000"/>
                </a:solidFill>
                <a:latin typeface="宋体" panose="02010600030101010101" pitchFamily="2" charset="-122"/>
                <a:ea typeface="宋体" panose="02010600030101010101" pitchFamily="2" charset="-122"/>
              </a:rPr>
              <a:t>与</a:t>
            </a:r>
            <a:r>
              <a:rPr lang="en-US" altLang="zh-CN" sz="1600" dirty="0">
                <a:solidFill>
                  <a:srgbClr val="000000"/>
                </a:solidFill>
                <a:latin typeface="宋体" panose="02010600030101010101" pitchFamily="2" charset="-122"/>
                <a:ea typeface="宋体" panose="02010600030101010101" pitchFamily="2" charset="-122"/>
              </a:rPr>
              <a:t>N</a:t>
            </a:r>
            <a:r>
              <a:rPr lang="zh-CN" altLang="en-US" sz="1600" dirty="0">
                <a:solidFill>
                  <a:srgbClr val="000000"/>
                </a:solidFill>
                <a:latin typeface="宋体" panose="02010600030101010101" pitchFamily="2" charset="-122"/>
                <a:ea typeface="宋体" panose="02010600030101010101" pitchFamily="2" charset="-122"/>
              </a:rPr>
              <a:t>是两个不同的变量。</a:t>
            </a:r>
            <a:r>
              <a:rPr lang="en-US" altLang="zh-CN" sz="1600" dirty="0">
                <a:solidFill>
                  <a:srgbClr val="000000"/>
                </a:solidFill>
                <a:latin typeface="宋体" panose="02010600030101010101" pitchFamily="2" charset="-122"/>
                <a:ea typeface="宋体" panose="02010600030101010101" pitchFamily="2" charset="-122"/>
              </a:rPr>
              <a:t>)</a:t>
            </a:r>
            <a:endParaRPr lang="en-US" altLang="zh-CN" sz="1600"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3200" b="1" dirty="0">
                <a:solidFill>
                  <a:srgbClr val="FF0000"/>
                </a:solidFill>
                <a:latin typeface="宋体" panose="02010600030101010101" pitchFamily="2" charset="-122"/>
                <a:ea typeface="宋体" panose="02010600030101010101" pitchFamily="2" charset="-122"/>
              </a:rPr>
              <a:t>弱类型语言</a:t>
            </a:r>
            <a:r>
              <a:rPr lang="en-US" altLang="zh-CN" sz="3200" b="1" dirty="0">
                <a:solidFill>
                  <a:srgbClr val="FF0000"/>
                </a:solidFill>
                <a:latin typeface="宋体" panose="02010600030101010101" pitchFamily="2" charset="-122"/>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声明变量用</a:t>
            </a:r>
            <a:r>
              <a:rPr lang="en-US" altLang="zh-CN" sz="3200" b="1" dirty="0" err="1">
                <a:solidFill>
                  <a:srgbClr val="FF0000"/>
                </a:solidFill>
                <a:latin typeface="宋体" panose="02010600030101010101" pitchFamily="2" charset="-122"/>
                <a:ea typeface="宋体" panose="02010600030101010101" pitchFamily="2" charset="-122"/>
              </a:rPr>
              <a:t>var</a:t>
            </a:r>
            <a:r>
              <a:rPr lang="en-US" altLang="zh-CN" sz="1600" dirty="0" err="1">
                <a:solidFill>
                  <a:srgbClr val="000000"/>
                </a:solidFill>
                <a:latin typeface="宋体" panose="02010600030101010101" pitchFamily="2" charset="-122"/>
                <a:ea typeface="宋体" panose="02010600030101010101" pitchFamily="2" charset="-122"/>
              </a:rPr>
              <a:t>:var</a:t>
            </a:r>
            <a:r>
              <a:rPr lang="en-US" altLang="zh-CN" sz="1600" dirty="0">
                <a:solidFill>
                  <a:srgbClr val="000000"/>
                </a:solidFill>
                <a:latin typeface="宋体" panose="02010600030101010101" pitchFamily="2" charset="-122"/>
                <a:ea typeface="宋体" panose="02010600030101010101" pitchFamily="2" charset="-122"/>
              </a:rPr>
              <a:t> </a:t>
            </a:r>
            <a:r>
              <a:rPr lang="en-US" altLang="zh-CN" sz="1600" dirty="0" err="1">
                <a:solidFill>
                  <a:srgbClr val="000000"/>
                </a:solidFill>
                <a:latin typeface="宋体" panose="02010600030101010101" pitchFamily="2" charset="-122"/>
                <a:ea typeface="宋体" panose="02010600030101010101" pitchFamily="2" charset="-122"/>
              </a:rPr>
              <a:t>num</a:t>
            </a:r>
            <a:r>
              <a:rPr lang="en-US" altLang="zh-CN" sz="1600" dirty="0">
                <a:solidFill>
                  <a:srgbClr val="000000"/>
                </a:solidFill>
                <a:latin typeface="宋体" panose="02010600030101010101" pitchFamily="2" charset="-122"/>
                <a:ea typeface="宋体" panose="02010600030101010101" pitchFamily="2" charset="-122"/>
              </a:rPr>
              <a:t>=10;num=true;</a:t>
            </a:r>
            <a:r>
              <a:rPr lang="zh-CN" altLang="en-US" sz="1600" dirty="0">
                <a:solidFill>
                  <a:srgbClr val="000000"/>
                </a:solidFill>
                <a:latin typeface="宋体" panose="02010600030101010101" pitchFamily="2" charset="-122"/>
                <a:ea typeface="宋体" panose="02010600030101010101" pitchFamily="2" charset="-122"/>
              </a:rPr>
              <a:t>可以</a:t>
            </a:r>
            <a:endParaRPr lang="zh-CN" altLang="en-US" sz="1600"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3200" b="1" dirty="0">
                <a:solidFill>
                  <a:srgbClr val="FF0000"/>
                </a:solidFill>
                <a:latin typeface="宋体" panose="02010600030101010101" pitchFamily="2" charset="-122"/>
                <a:ea typeface="宋体" panose="02010600030101010101" pitchFamily="2" charset="-122"/>
              </a:rPr>
              <a:t>字符串可以用单引号</a:t>
            </a:r>
            <a:r>
              <a:rPr lang="en-US" altLang="zh-CN" sz="1600" dirty="0">
                <a:solidFill>
                  <a:srgbClr val="000000"/>
                </a:solidFill>
                <a:latin typeface="宋体" panose="02010600030101010101" pitchFamily="2" charset="-122"/>
                <a:ea typeface="宋体" panose="02010600030101010101" pitchFamily="2" charset="-122"/>
              </a:rPr>
              <a:t>:</a:t>
            </a:r>
            <a:r>
              <a:rPr lang="en-US" altLang="zh-CN" sz="1600" dirty="0" err="1">
                <a:solidFill>
                  <a:srgbClr val="000000"/>
                </a:solidFill>
                <a:latin typeface="宋体" panose="02010600030101010101" pitchFamily="2" charset="-122"/>
                <a:ea typeface="宋体" panose="02010600030101010101" pitchFamily="2" charset="-122"/>
              </a:rPr>
              <a:t>var</a:t>
            </a:r>
            <a:r>
              <a:rPr lang="en-US" altLang="zh-CN" sz="1600" dirty="0">
                <a:solidFill>
                  <a:srgbClr val="000000"/>
                </a:solidFill>
                <a:latin typeface="宋体" panose="02010600030101010101" pitchFamily="2" charset="-122"/>
                <a:ea typeface="宋体" panose="02010600030101010101" pitchFamily="2" charset="-122"/>
              </a:rPr>
              <a:t> </a:t>
            </a:r>
            <a:r>
              <a:rPr lang="en-US" altLang="zh-CN" sz="1600" dirty="0" err="1">
                <a:solidFill>
                  <a:srgbClr val="000000"/>
                </a:solidFill>
                <a:latin typeface="宋体" panose="02010600030101010101" pitchFamily="2" charset="-122"/>
                <a:ea typeface="宋体" panose="02010600030101010101" pitchFamily="2" charset="-122"/>
              </a:rPr>
              <a:t>msg</a:t>
            </a:r>
            <a:r>
              <a:rPr lang="en-US" altLang="zh-CN"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坚持不泄’</a:t>
            </a:r>
            <a:endParaRPr lang="zh-CN" altLang="en-US" sz="1600"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3200" b="1" dirty="0">
                <a:solidFill>
                  <a:srgbClr val="FF0000"/>
                </a:solidFill>
                <a:latin typeface="宋体" panose="02010600030101010101" pitchFamily="2" charset="-122"/>
                <a:ea typeface="宋体" panose="02010600030101010101" pitchFamily="2" charset="-122"/>
              </a:rPr>
              <a:t>每句话后面分号</a:t>
            </a:r>
            <a:r>
              <a:rPr lang="en-US" altLang="zh-CN" sz="1600" dirty="0">
                <a:solidFill>
                  <a:srgbClr val="000000"/>
                </a:solidFill>
                <a:latin typeface="宋体" panose="02010600030101010101" pitchFamily="2" charset="-122"/>
                <a:ea typeface="宋体" panose="02010600030101010101" pitchFamily="2" charset="-122"/>
              </a:rPr>
              <a:t>:</a:t>
            </a:r>
            <a:endParaRPr lang="en-US" altLang="zh-CN" sz="1600"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1600" dirty="0">
                <a:solidFill>
                  <a:srgbClr val="000000"/>
                </a:solidFill>
                <a:latin typeface="宋体" panose="02010600030101010101" pitchFamily="2" charset="-122"/>
                <a:ea typeface="宋体" panose="02010600030101010101" pitchFamily="2" charset="-122"/>
              </a:rPr>
              <a:t>虽然如果语句结束后可以不加分号</a:t>
            </a:r>
            <a:r>
              <a:rPr lang="en-US" altLang="zh-CN"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建议有个好的代码风格</a:t>
            </a:r>
            <a:r>
              <a:rPr lang="en-US" altLang="zh-CN"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手动加“分号”的好处：</a:t>
            </a:r>
            <a:r>
              <a:rPr lang="en-US" altLang="zh-CN" sz="1600" dirty="0">
                <a:solidFill>
                  <a:srgbClr val="000000"/>
                </a:solidFill>
                <a:latin typeface="宋体" panose="02010600030101010101" pitchFamily="2" charset="-122"/>
                <a:ea typeface="宋体" panose="02010600030101010101" pitchFamily="2" charset="-122"/>
              </a:rPr>
              <a:t>1&gt;</a:t>
            </a:r>
            <a:r>
              <a:rPr lang="zh-CN" altLang="en-US" sz="1600" dirty="0">
                <a:solidFill>
                  <a:srgbClr val="000000"/>
                </a:solidFill>
                <a:latin typeface="宋体" panose="02010600030101010101" pitchFamily="2" charset="-122"/>
                <a:ea typeface="宋体" panose="02010600030101010101" pitchFamily="2" charset="-122"/>
              </a:rPr>
              <a:t>可以放心的做</a:t>
            </a:r>
            <a:r>
              <a:rPr lang="en-US" altLang="zh-CN" sz="1600" dirty="0" err="1">
                <a:solidFill>
                  <a:srgbClr val="000000"/>
                </a:solidFill>
                <a:latin typeface="宋体" panose="02010600030101010101" pitchFamily="2" charset="-122"/>
                <a:ea typeface="宋体" panose="02010600030101010101" pitchFamily="2" charset="-122"/>
              </a:rPr>
              <a:t>js</a:t>
            </a:r>
            <a:r>
              <a:rPr lang="zh-CN" altLang="en-US" sz="1600" dirty="0">
                <a:solidFill>
                  <a:srgbClr val="000000"/>
                </a:solidFill>
                <a:latin typeface="宋体" panose="02010600030101010101" pitchFamily="2" charset="-122"/>
                <a:ea typeface="宋体" panose="02010600030101010101" pitchFamily="2" charset="-122"/>
              </a:rPr>
              <a:t>压缩（压缩多余空白）</a:t>
            </a:r>
            <a:r>
              <a:rPr lang="en-US" altLang="zh-CN" sz="1600" dirty="0">
                <a:solidFill>
                  <a:srgbClr val="000000"/>
                </a:solidFill>
                <a:latin typeface="宋体" panose="02010600030101010101" pitchFamily="2" charset="-122"/>
                <a:ea typeface="宋体" panose="02010600030101010101" pitchFamily="2" charset="-122"/>
              </a:rPr>
              <a:t>2&gt;</a:t>
            </a:r>
            <a:r>
              <a:rPr lang="zh-CN" altLang="en-US" sz="1600" dirty="0">
                <a:solidFill>
                  <a:srgbClr val="000000"/>
                </a:solidFill>
                <a:latin typeface="宋体" panose="02010600030101010101" pitchFamily="2" charset="-122"/>
                <a:ea typeface="宋体" panose="02010600030101010101" pitchFamily="2" charset="-122"/>
              </a:rPr>
              <a:t>提高代码可读性</a:t>
            </a:r>
            <a:r>
              <a:rPr lang="en-US" altLang="zh-CN" sz="1600" dirty="0">
                <a:solidFill>
                  <a:srgbClr val="000000"/>
                </a:solidFill>
                <a:latin typeface="宋体" panose="02010600030101010101" pitchFamily="2" charset="-122"/>
                <a:ea typeface="宋体" panose="02010600030101010101" pitchFamily="2" charset="-122"/>
              </a:rPr>
              <a:t>.</a:t>
            </a:r>
            <a:endParaRPr lang="zh-CN" altLang="en-US" sz="1600" dirty="0">
              <a:solidFill>
                <a:srgbClr val="000000"/>
              </a:solidFill>
              <a:latin typeface="宋体" panose="02010600030101010101" pitchFamily="2" charset="-122"/>
              <a:ea typeface="宋体" panose="02010600030101010101" pitchFamily="2" charset="-122"/>
            </a:endParaRPr>
          </a:p>
          <a:p>
            <a:pPr>
              <a:lnSpc>
                <a:spcPct val="90000"/>
              </a:lnSpc>
            </a:pPr>
            <a:r>
              <a:rPr lang="en-US" altLang="zh-CN" sz="2000" dirty="0" err="1">
                <a:solidFill>
                  <a:srgbClr val="000000"/>
                </a:solidFill>
                <a:latin typeface="宋体" panose="02010600030101010101" pitchFamily="2" charset="-122"/>
                <a:ea typeface="宋体" panose="02010600030101010101" pitchFamily="2" charset="-122"/>
              </a:rPr>
              <a:t>Js</a:t>
            </a:r>
            <a:r>
              <a:rPr lang="zh-CN" altLang="en-US" sz="2000" dirty="0">
                <a:solidFill>
                  <a:srgbClr val="000000"/>
                </a:solidFill>
                <a:latin typeface="宋体" panose="02010600030101010101" pitchFamily="2" charset="-122"/>
                <a:ea typeface="宋体" panose="02010600030101010101" pitchFamily="2" charset="-122"/>
              </a:rPr>
              <a:t>的注释，与</a:t>
            </a:r>
            <a:r>
              <a:rPr lang="en-US" altLang="zh-CN" sz="2000" dirty="0">
                <a:solidFill>
                  <a:srgbClr val="000000"/>
                </a:solidFill>
                <a:latin typeface="宋体" panose="02010600030101010101" pitchFamily="2" charset="-122"/>
                <a:ea typeface="宋体" panose="02010600030101010101" pitchFamily="2" charset="-122"/>
              </a:rPr>
              <a:t>C#</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Java</a:t>
            </a:r>
            <a:r>
              <a:rPr lang="zh-CN" altLang="en-US" sz="2000" dirty="0">
                <a:solidFill>
                  <a:srgbClr val="000000"/>
                </a:solidFill>
                <a:latin typeface="宋体" panose="02010600030101010101" pitchFamily="2" charset="-122"/>
                <a:ea typeface="宋体" panose="02010600030101010101" pitchFamily="2" charset="-122"/>
              </a:rPr>
              <a:t>的相同（</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单行注释</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推荐</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多行注释 *</a:t>
            </a:r>
            <a:r>
              <a:rPr lang="en-US" altLang="zh-CN" sz="2000" dirty="0">
                <a:solidFill>
                  <a:srgbClr val="000000"/>
                </a:solidFill>
                <a:latin typeface="宋体" panose="02010600030101010101" pitchFamily="2" charset="-122"/>
                <a:ea typeface="宋体" panose="02010600030101010101" pitchFamily="2" charset="-122"/>
              </a:rPr>
              <a:t>/</a:t>
            </a:r>
            <a:endParaRPr lang="zh-CN" altLang="en-US" sz="2000" dirty="0">
              <a:solidFill>
                <a:srgbClr val="000000"/>
              </a:solidFill>
              <a:latin typeface="宋体" panose="02010600030101010101" pitchFamily="2" charset="-122"/>
              <a:ea typeface="宋体" panose="02010600030101010101" pitchFamily="2" charset="-122"/>
            </a:endParaRPr>
          </a:p>
          <a:p>
            <a:pPr>
              <a:lnSpc>
                <a:spcPct val="90000"/>
              </a:lnSpc>
            </a:pPr>
            <a:r>
              <a:rPr lang="zh-CN" altLang="en-US" sz="2000" dirty="0">
                <a:solidFill>
                  <a:srgbClr val="000000"/>
                </a:solidFill>
                <a:latin typeface="宋体" panose="02010600030101010101" pitchFamily="2" charset="-122"/>
                <a:ea typeface="宋体" panose="02010600030101010101" pitchFamily="2" charset="-122"/>
              </a:rPr>
              <a:t>很多语法与</a:t>
            </a:r>
            <a:r>
              <a:rPr lang="en-US" altLang="zh-CN" sz="2000" dirty="0">
                <a:solidFill>
                  <a:srgbClr val="000000"/>
                </a:solidFill>
                <a:latin typeface="宋体" panose="02010600030101010101" pitchFamily="2" charset="-122"/>
                <a:ea typeface="宋体" panose="02010600030101010101" pitchFamily="2" charset="-122"/>
              </a:rPr>
              <a:t>Java</a:t>
            </a:r>
            <a:r>
              <a:rPr lang="zh-CN" altLang="en-US" sz="2000" dirty="0">
                <a:solidFill>
                  <a:srgbClr val="000000"/>
                </a:solidFill>
                <a:latin typeface="宋体" panose="02010600030101010101" pitchFamily="2" charset="-122"/>
                <a:ea typeface="宋体" panose="02010600030101010101" pitchFamily="2" charset="-122"/>
              </a:rPr>
              <a:t>语言或</a:t>
            </a:r>
            <a:r>
              <a:rPr lang="en-US" altLang="zh-CN" sz="2000" dirty="0">
                <a:solidFill>
                  <a:srgbClr val="000000"/>
                </a:solidFill>
                <a:latin typeface="宋体" panose="02010600030101010101" pitchFamily="2" charset="-122"/>
                <a:ea typeface="宋体" panose="02010600030101010101" pitchFamily="2" charset="-122"/>
              </a:rPr>
              <a:t>C#</a:t>
            </a:r>
            <a:r>
              <a:rPr lang="zh-CN" altLang="en-US" sz="2000" dirty="0">
                <a:solidFill>
                  <a:srgbClr val="000000"/>
                </a:solidFill>
                <a:latin typeface="宋体" panose="02010600030101010101" pitchFamily="2" charset="-122"/>
                <a:ea typeface="宋体" panose="02010600030101010101" pitchFamily="2" charset="-122"/>
              </a:rPr>
              <a:t>语言类似。有</a:t>
            </a:r>
            <a:r>
              <a:rPr lang="en-US" altLang="zh-CN" sz="2000" dirty="0">
                <a:solidFill>
                  <a:srgbClr val="000000"/>
                </a:solidFill>
                <a:latin typeface="宋体" panose="02010600030101010101" pitchFamily="2" charset="-122"/>
                <a:ea typeface="宋体" panose="02010600030101010101" pitchFamily="2" charset="-122"/>
              </a:rPr>
              <a:t>Java</a:t>
            </a:r>
            <a:r>
              <a:rPr lang="zh-CN" altLang="en-US" sz="2000" dirty="0">
                <a:solidFill>
                  <a:srgbClr val="000000"/>
                </a:solidFill>
                <a:latin typeface="宋体" panose="02010600030101010101" pitchFamily="2" charset="-122"/>
                <a:ea typeface="宋体" panose="02010600030101010101" pitchFamily="2" charset="-122"/>
              </a:rPr>
              <a:t>语言或</a:t>
            </a:r>
            <a:r>
              <a:rPr lang="en-US" altLang="zh-CN" sz="2000" dirty="0">
                <a:solidFill>
                  <a:srgbClr val="000000"/>
                </a:solidFill>
                <a:latin typeface="宋体" panose="02010600030101010101" pitchFamily="2" charset="-122"/>
                <a:ea typeface="宋体" panose="02010600030101010101" pitchFamily="2" charset="-122"/>
              </a:rPr>
              <a:t>C#</a:t>
            </a:r>
            <a:r>
              <a:rPr lang="zh-CN" altLang="en-US" sz="2000" dirty="0">
                <a:solidFill>
                  <a:srgbClr val="000000"/>
                </a:solidFill>
                <a:latin typeface="宋体" panose="02010600030101010101" pitchFamily="2" charset="-122"/>
                <a:ea typeface="宋体" panose="02010600030101010101" pitchFamily="2" charset="-122"/>
              </a:rPr>
              <a:t>语言编程基础的同学学习</a:t>
            </a:r>
            <a:r>
              <a:rPr lang="en-US" altLang="zh-CN" sz="2000" dirty="0">
                <a:solidFill>
                  <a:srgbClr val="000000"/>
                </a:solidFill>
                <a:latin typeface="宋体" panose="02010600030101010101" pitchFamily="2" charset="-122"/>
                <a:ea typeface="宋体" panose="02010600030101010101" pitchFamily="2" charset="-122"/>
              </a:rPr>
              <a:t>JavaScript</a:t>
            </a:r>
            <a:r>
              <a:rPr lang="zh-CN" altLang="en-US" sz="2000" dirty="0">
                <a:solidFill>
                  <a:srgbClr val="000000"/>
                </a:solidFill>
                <a:latin typeface="宋体" panose="02010600030101010101" pitchFamily="2" charset="-122"/>
                <a:ea typeface="宋体" panose="02010600030101010101" pitchFamily="2" charset="-122"/>
              </a:rPr>
              <a:t>语法会很容易上手。</a:t>
            </a:r>
            <a:endParaRPr lang="zh-CN" altLang="en-US" sz="20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a:t>1.script</a:t>
            </a:r>
            <a:r>
              <a:rPr lang="zh-CN" altLang="en-US" dirty="0"/>
              <a:t>标签使用</a:t>
            </a:r>
            <a:endParaRPr lang="zh-CN" altLang="en-US" dirty="0"/>
          </a:p>
        </p:txBody>
      </p:sp>
      <p:sp>
        <p:nvSpPr>
          <p:cNvPr id="3" name="内容占位符 2"/>
          <p:cNvSpPr>
            <a:spLocks noGrp="1"/>
          </p:cNvSpPr>
          <p:nvPr>
            <p:ph idx="4294967295"/>
          </p:nvPr>
        </p:nvSpPr>
        <p:spPr>
          <a:xfrm>
            <a:off x="663575" y="1293813"/>
            <a:ext cx="8480425" cy="2567235"/>
          </a:xfrm>
        </p:spPr>
        <p:txBody>
          <a:bodyPr/>
          <a:lstStyle/>
          <a:p>
            <a:pPr marL="0" indent="0">
              <a:buNone/>
            </a:pPr>
            <a:r>
              <a:rPr lang="en-US" altLang="zh-CN" sz="2000" b="1" dirty="0">
                <a:solidFill>
                  <a:srgbClr val="000000"/>
                </a:solidFill>
                <a:latin typeface="宋体" panose="02010600030101010101" pitchFamily="2" charset="-122"/>
                <a:ea typeface="宋体" panose="02010600030101010101" pitchFamily="2" charset="-122"/>
              </a:rPr>
              <a:t>JS</a:t>
            </a:r>
            <a:r>
              <a:rPr lang="zh-CN" altLang="en-US" sz="2000" b="1" dirty="0">
                <a:solidFill>
                  <a:srgbClr val="000000"/>
                </a:solidFill>
                <a:latin typeface="宋体" panose="02010600030101010101" pitchFamily="2" charset="-122"/>
                <a:ea typeface="宋体" panose="02010600030101010101" pitchFamily="2" charset="-122"/>
              </a:rPr>
              <a:t>可以直接嵌入</a:t>
            </a:r>
            <a:r>
              <a:rPr lang="en-US" altLang="zh-CN" sz="2000" b="1" dirty="0">
                <a:solidFill>
                  <a:srgbClr val="000000"/>
                </a:solidFill>
                <a:latin typeface="宋体" panose="02010600030101010101" pitchFamily="2" charset="-122"/>
                <a:ea typeface="宋体" panose="02010600030101010101" pitchFamily="2" charset="-122"/>
              </a:rPr>
              <a:t>HTML</a:t>
            </a:r>
            <a:r>
              <a:rPr lang="zh-CN" altLang="en-US" sz="2000" b="1" dirty="0">
                <a:solidFill>
                  <a:srgbClr val="000000"/>
                </a:solidFill>
                <a:latin typeface="宋体" panose="02010600030101010101" pitchFamily="2" charset="-122"/>
                <a:ea typeface="宋体" panose="02010600030101010101" pitchFamily="2" charset="-122"/>
              </a:rPr>
              <a:t>页面，但写成单独的</a:t>
            </a:r>
            <a:r>
              <a:rPr lang="en-US" altLang="zh-CN" sz="2000" b="1" dirty="0" err="1">
                <a:solidFill>
                  <a:srgbClr val="000000"/>
                </a:solidFill>
                <a:latin typeface="宋体" panose="02010600030101010101" pitchFamily="2" charset="-122"/>
                <a:ea typeface="宋体" panose="02010600030101010101" pitchFamily="2" charset="-122"/>
                <a:hlinkClick r:id="rId1"/>
              </a:rPr>
              <a:t>js</a:t>
            </a:r>
            <a:r>
              <a:rPr lang="zh-CN" altLang="en-US" sz="2000" b="1" dirty="0">
                <a:solidFill>
                  <a:srgbClr val="000000"/>
                </a:solidFill>
                <a:latin typeface="宋体" panose="02010600030101010101" pitchFamily="2" charset="-122"/>
                <a:ea typeface="宋体" panose="02010600030101010101" pitchFamily="2" charset="-122"/>
              </a:rPr>
              <a:t>文件有利于结构和行为的</a:t>
            </a:r>
            <a:r>
              <a:rPr lang="zh-CN" altLang="en-US" sz="2000" b="1" dirty="0">
                <a:solidFill>
                  <a:srgbClr val="000000"/>
                </a:solidFill>
                <a:latin typeface="宋体" panose="02010600030101010101" pitchFamily="2" charset="-122"/>
                <a:ea typeface="宋体" panose="02010600030101010101" pitchFamily="2" charset="-122"/>
                <a:hlinkClick r:id="rId2"/>
              </a:rPr>
              <a:t>分离</a:t>
            </a:r>
            <a:r>
              <a:rPr lang="zh-CN" altLang="en-US" sz="2000" b="1" dirty="0">
                <a:solidFill>
                  <a:srgbClr val="000000"/>
                </a:solidFill>
                <a:latin typeface="宋体" panose="02010600030101010101" pitchFamily="2" charset="-122"/>
                <a:ea typeface="宋体" panose="02010600030101010101" pitchFamily="2" charset="-122"/>
              </a:rPr>
              <a:t>。</a:t>
            </a:r>
            <a:endParaRPr lang="en-US" altLang="zh-CN" sz="2000" b="1" dirty="0">
              <a:solidFill>
                <a:srgbClr val="000000"/>
              </a:solidFill>
              <a:latin typeface="宋体" panose="02010600030101010101" pitchFamily="2" charset="-122"/>
              <a:ea typeface="宋体" panose="02010600030101010101" pitchFamily="2" charset="-122"/>
            </a:endParaRPr>
          </a:p>
          <a:p>
            <a:pPr marL="0" indent="0">
              <a:buNone/>
            </a:pPr>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solidFill>
                  <a:srgbClr val="FF0000"/>
                </a:solidFill>
                <a:latin typeface="华文新魏" panose="02010800040101010101" pitchFamily="2" charset="-122"/>
                <a:ea typeface="华文新魏" panose="02010800040101010101" pitchFamily="2" charset="-122"/>
              </a:rPr>
              <a:t>内部引用</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在</a:t>
            </a:r>
            <a:r>
              <a:rPr lang="en-US" altLang="zh-CN" sz="2000" b="1" dirty="0">
                <a:solidFill>
                  <a:srgbClr val="FF0000"/>
                </a:solidFill>
                <a:latin typeface="华文新魏" panose="02010800040101010101" pitchFamily="2" charset="-122"/>
                <a:ea typeface="华文新魏" panose="02010800040101010101" pitchFamily="2" charset="-122"/>
              </a:rPr>
              <a:t>html</a:t>
            </a:r>
            <a:r>
              <a:rPr lang="zh-CN" altLang="en-US" sz="2000" b="1" dirty="0">
                <a:solidFill>
                  <a:srgbClr val="FF0000"/>
                </a:solidFill>
                <a:latin typeface="华文新魏" panose="02010800040101010101" pitchFamily="2" charset="-122"/>
                <a:ea typeface="华文新魏" panose="02010800040101010101" pitchFamily="2" charset="-122"/>
              </a:rPr>
              <a:t>页中直接在</a:t>
            </a:r>
            <a:r>
              <a:rPr lang="en-US" altLang="zh-CN" sz="2000" b="1" dirty="0">
                <a:solidFill>
                  <a:srgbClr val="FF0000"/>
                </a:solidFill>
                <a:latin typeface="华文新魏" panose="02010800040101010101" pitchFamily="2" charset="-122"/>
                <a:ea typeface="华文新魏" panose="02010800040101010101" pitchFamily="2" charset="-122"/>
              </a:rPr>
              <a:t>script</a:t>
            </a:r>
            <a:r>
              <a:rPr lang="zh-CN" altLang="en-US" sz="2000" b="1" dirty="0">
                <a:solidFill>
                  <a:srgbClr val="FF0000"/>
                </a:solidFill>
                <a:latin typeface="华文新魏" panose="02010800040101010101" pitchFamily="2" charset="-122"/>
                <a:ea typeface="华文新魏" panose="02010800040101010101" pitchFamily="2" charset="-122"/>
              </a:rPr>
              <a:t>标签中写</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zh-CN" altLang="en-US" sz="2000" b="1" dirty="0">
                <a:solidFill>
                  <a:srgbClr val="FF0000"/>
                </a:solidFill>
                <a:latin typeface="华文新魏" panose="02010800040101010101" pitchFamily="2" charset="-122"/>
                <a:ea typeface="华文新魏" panose="02010800040101010101" pitchFamily="2" charset="-122"/>
              </a:rPr>
              <a:t>代码</a:t>
            </a:r>
            <a:endParaRPr lang="en-US" altLang="zh-CN" sz="2000" b="1" dirty="0">
              <a:solidFill>
                <a:srgbClr val="FF0000"/>
              </a:solidFill>
              <a:latin typeface="华文新魏" panose="02010800040101010101" pitchFamily="2" charset="-122"/>
              <a:ea typeface="华文新魏" panose="02010800040101010101" pitchFamily="2" charset="-122"/>
            </a:endParaRPr>
          </a:p>
          <a:p>
            <a:pPr marL="0" indent="0">
              <a:buNone/>
            </a:pPr>
            <a:endParaRPr lang="en-US" altLang="zh-CN" sz="2000" b="1" dirty="0">
              <a:solidFill>
                <a:srgbClr val="FF0000"/>
              </a:solidFill>
              <a:latin typeface="华文新魏" panose="02010800040101010101" pitchFamily="2" charset="-122"/>
              <a:ea typeface="华文新魏" panose="02010800040101010101" pitchFamily="2" charset="-122"/>
            </a:endParaRPr>
          </a:p>
          <a:p>
            <a:pPr marL="0" indent="0">
              <a:buNone/>
            </a:pPr>
            <a:endParaRPr lang="en-US" altLang="zh-CN" sz="2000" b="1" dirty="0">
              <a:solidFill>
                <a:srgbClr val="FF0000"/>
              </a:solidFill>
              <a:latin typeface="华文新魏" panose="02010800040101010101" pitchFamily="2" charset="-122"/>
              <a:ea typeface="华文新魏" panose="02010800040101010101" pitchFamily="2" charset="-122"/>
            </a:endParaRPr>
          </a:p>
          <a:p>
            <a:pPr marL="0" indent="0">
              <a:buNone/>
            </a:pPr>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外部引用</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在</a:t>
            </a:r>
            <a:r>
              <a:rPr lang="en-US" altLang="zh-CN" sz="2000" b="1" dirty="0">
                <a:solidFill>
                  <a:srgbClr val="FF0000"/>
                </a:solidFill>
                <a:latin typeface="华文新魏" panose="02010800040101010101" pitchFamily="2" charset="-122"/>
                <a:ea typeface="华文新魏" panose="02010800040101010101" pitchFamily="2" charset="-122"/>
              </a:rPr>
              <a:t>html</a:t>
            </a:r>
            <a:r>
              <a:rPr lang="zh-CN" altLang="en-US" sz="2000" b="1" dirty="0">
                <a:solidFill>
                  <a:srgbClr val="FF0000"/>
                </a:solidFill>
                <a:latin typeface="华文新魏" panose="02010800040101010101" pitchFamily="2" charset="-122"/>
                <a:ea typeface="华文新魏" panose="02010800040101010101" pitchFamily="2" charset="-122"/>
              </a:rPr>
              <a:t>页中直接在</a:t>
            </a:r>
            <a:r>
              <a:rPr lang="en-US" altLang="zh-CN" sz="2000" b="1" dirty="0">
                <a:solidFill>
                  <a:srgbClr val="FF0000"/>
                </a:solidFill>
                <a:latin typeface="华文新魏" panose="02010800040101010101" pitchFamily="2" charset="-122"/>
                <a:ea typeface="华文新魏" panose="02010800040101010101" pitchFamily="2" charset="-122"/>
              </a:rPr>
              <a:t>script</a:t>
            </a:r>
            <a:r>
              <a:rPr lang="zh-CN" altLang="en-US" sz="2000" b="1" dirty="0">
                <a:solidFill>
                  <a:srgbClr val="FF0000"/>
                </a:solidFill>
                <a:latin typeface="华文新魏" panose="02010800040101010101" pitchFamily="2" charset="-122"/>
                <a:ea typeface="华文新魏" panose="02010800040101010101" pitchFamily="2" charset="-122"/>
              </a:rPr>
              <a:t>标签中通过</a:t>
            </a:r>
            <a:r>
              <a:rPr lang="en-US" altLang="zh-CN" sz="2000" b="1" dirty="0" err="1">
                <a:solidFill>
                  <a:srgbClr val="FF0000"/>
                </a:solidFill>
                <a:latin typeface="华文新魏" panose="02010800040101010101" pitchFamily="2" charset="-122"/>
                <a:ea typeface="华文新魏" panose="02010800040101010101" pitchFamily="2" charset="-122"/>
              </a:rPr>
              <a:t>src</a:t>
            </a:r>
            <a:r>
              <a:rPr lang="zh-CN" altLang="en-US" sz="2000" b="1" dirty="0">
                <a:solidFill>
                  <a:srgbClr val="FF0000"/>
                </a:solidFill>
                <a:latin typeface="华文新魏" panose="02010800040101010101" pitchFamily="2" charset="-122"/>
                <a:ea typeface="华文新魏" panose="02010800040101010101" pitchFamily="2" charset="-122"/>
              </a:rPr>
              <a:t>引入外部</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zh-CN" altLang="en-US" sz="2000" b="1" dirty="0">
                <a:solidFill>
                  <a:srgbClr val="FF0000"/>
                </a:solidFill>
                <a:latin typeface="华文新魏" panose="02010800040101010101" pitchFamily="2" charset="-122"/>
                <a:ea typeface="华文新魏" panose="02010800040101010101" pitchFamily="2" charset="-122"/>
              </a:rPr>
              <a:t>文件</a:t>
            </a:r>
            <a:endParaRPr lang="en-US" altLang="zh-CN" sz="2000" b="1" dirty="0">
              <a:solidFill>
                <a:srgbClr val="FF0000"/>
              </a:solidFill>
              <a:latin typeface="华文新魏" panose="02010800040101010101" pitchFamily="2" charset="-122"/>
              <a:ea typeface="华文新魏" panose="02010800040101010101" pitchFamily="2" charset="-122"/>
            </a:endParaRPr>
          </a:p>
          <a:p>
            <a:pPr marL="0" indent="0">
              <a:buNone/>
            </a:pPr>
            <a:endParaRPr lang="en-US" altLang="zh-CN" sz="2000" b="1" dirty="0">
              <a:solidFill>
                <a:srgbClr val="FF0000"/>
              </a:solidFill>
              <a:latin typeface="华文新魏" panose="02010800040101010101" pitchFamily="2" charset="-122"/>
              <a:ea typeface="华文新魏" panose="02010800040101010101" pitchFamily="2" charset="-122"/>
            </a:endParaRPr>
          </a:p>
          <a:p>
            <a:pPr marL="0" indent="0">
              <a:buNone/>
            </a:pPr>
            <a:r>
              <a:rPr lang="en-US" altLang="zh-CN" sz="2000" b="1" dirty="0">
                <a:solidFill>
                  <a:srgbClr val="FF0000"/>
                </a:solidFill>
                <a:latin typeface="华文新魏" panose="02010800040101010101" pitchFamily="2" charset="-122"/>
                <a:ea typeface="华文新魏" panose="02010800040101010101" pitchFamily="2" charset="-122"/>
              </a:rPr>
              <a:t>3.</a:t>
            </a:r>
            <a:r>
              <a:rPr lang="zh-CN" altLang="en-US" sz="2000" b="1" dirty="0">
                <a:solidFill>
                  <a:srgbClr val="FF0000"/>
                </a:solidFill>
                <a:latin typeface="华文新魏" panose="02010800040101010101" pitchFamily="2" charset="-122"/>
                <a:ea typeface="华文新魏" panose="02010800040101010101" pitchFamily="2" charset="-122"/>
              </a:rPr>
              <a:t>内联引用</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在</a:t>
            </a:r>
            <a:r>
              <a:rPr lang="en-US" altLang="zh-CN" sz="2000" b="1" dirty="0">
                <a:solidFill>
                  <a:srgbClr val="FF0000"/>
                </a:solidFill>
                <a:latin typeface="华文新魏" panose="02010800040101010101" pitchFamily="2" charset="-122"/>
                <a:ea typeface="华文新魏" panose="02010800040101010101" pitchFamily="2" charset="-122"/>
              </a:rPr>
              <a:t>html</a:t>
            </a:r>
            <a:r>
              <a:rPr lang="zh-CN" altLang="en-US" sz="2000" b="1" dirty="0">
                <a:solidFill>
                  <a:srgbClr val="FF0000"/>
                </a:solidFill>
                <a:latin typeface="华文新魏" panose="02010800040101010101" pitchFamily="2" charset="-122"/>
                <a:ea typeface="华文新魏" panose="02010800040101010101" pitchFamily="2" charset="-122"/>
              </a:rPr>
              <a:t>页中的</a:t>
            </a:r>
            <a:r>
              <a:rPr lang="en-US" altLang="zh-CN" sz="2000" b="1" dirty="0">
                <a:solidFill>
                  <a:srgbClr val="FF0000"/>
                </a:solidFill>
                <a:latin typeface="华文新魏" panose="02010800040101010101" pitchFamily="2" charset="-122"/>
                <a:ea typeface="华文新魏" panose="02010800040101010101" pitchFamily="2" charset="-122"/>
              </a:rPr>
              <a:t>html</a:t>
            </a:r>
            <a:r>
              <a:rPr lang="zh-CN" altLang="en-US" sz="2000" b="1" dirty="0">
                <a:solidFill>
                  <a:srgbClr val="FF0000"/>
                </a:solidFill>
                <a:latin typeface="华文新魏" panose="02010800040101010101" pitchFamily="2" charset="-122"/>
                <a:ea typeface="华文新魏" panose="02010800040101010101" pitchFamily="2" charset="-122"/>
              </a:rPr>
              <a:t>标签中通过事件定义的方式写</a:t>
            </a:r>
            <a:r>
              <a:rPr lang="en-US" altLang="zh-CN" sz="2000" b="1" dirty="0" err="1">
                <a:solidFill>
                  <a:srgbClr val="FF0000"/>
                </a:solidFill>
                <a:latin typeface="华文新魏" panose="02010800040101010101" pitchFamily="2" charset="-122"/>
                <a:ea typeface="华文新魏" panose="02010800040101010101" pitchFamily="2" charset="-122"/>
              </a:rPr>
              <a:t>js</a:t>
            </a:r>
            <a:r>
              <a:rPr lang="zh-CN" altLang="en-US" sz="2000" b="1" dirty="0">
                <a:solidFill>
                  <a:srgbClr val="FF0000"/>
                </a:solidFill>
                <a:latin typeface="华文新魏" panose="02010800040101010101" pitchFamily="2" charset="-122"/>
                <a:ea typeface="华文新魏" panose="02010800040101010101" pitchFamily="2" charset="-122"/>
              </a:rPr>
              <a:t>代码</a:t>
            </a:r>
            <a:endParaRPr lang="zh-CN" altLang="en-US" sz="2000" b="1" dirty="0">
              <a:solidFill>
                <a:srgbClr val="FF0000"/>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1547664" y="2088123"/>
            <a:ext cx="3590476" cy="676190"/>
          </a:xfrm>
          <a:prstGeom prst="rect">
            <a:avLst/>
          </a:prstGeom>
        </p:spPr>
      </p:pic>
      <p:pic>
        <p:nvPicPr>
          <p:cNvPr id="5" name="图片 4"/>
          <p:cNvPicPr>
            <a:picLocks noChangeAspect="1"/>
          </p:cNvPicPr>
          <p:nvPr/>
        </p:nvPicPr>
        <p:blipFill>
          <a:blip r:embed="rId4"/>
          <a:stretch>
            <a:fillRect/>
          </a:stretch>
        </p:blipFill>
        <p:spPr>
          <a:xfrm>
            <a:off x="1273524" y="3112904"/>
            <a:ext cx="5580952" cy="352381"/>
          </a:xfrm>
          <a:prstGeom prst="rect">
            <a:avLst/>
          </a:prstGeom>
        </p:spPr>
      </p:pic>
      <p:pic>
        <p:nvPicPr>
          <p:cNvPr id="6" name="图片 5"/>
          <p:cNvPicPr>
            <a:picLocks noChangeAspect="1"/>
          </p:cNvPicPr>
          <p:nvPr/>
        </p:nvPicPr>
        <p:blipFill>
          <a:blip r:embed="rId5"/>
          <a:stretch>
            <a:fillRect/>
          </a:stretch>
        </p:blipFill>
        <p:spPr>
          <a:xfrm>
            <a:off x="257714" y="3937870"/>
            <a:ext cx="8628571" cy="314286"/>
          </a:xfrm>
          <a:prstGeom prst="rect">
            <a:avLst/>
          </a:prstGeom>
        </p:spPr>
      </p:pic>
      <p:sp>
        <p:nvSpPr>
          <p:cNvPr id="7" name="文本框 6"/>
          <p:cNvSpPr txBox="1"/>
          <p:nvPr/>
        </p:nvSpPr>
        <p:spPr>
          <a:xfrm>
            <a:off x="257714" y="4374045"/>
            <a:ext cx="8387811" cy="1754326"/>
          </a:xfrm>
          <a:prstGeom prst="rect">
            <a:avLst/>
          </a:prstGeom>
          <a:noFill/>
        </p:spPr>
        <p:txBody>
          <a:bodyPr wrap="square" rtlCol="0">
            <a:spAutoFit/>
          </a:bodyPr>
          <a:lstStyle/>
          <a:p>
            <a:r>
              <a:rPr lang="zh-CN" altLang="en-US" dirty="0"/>
              <a:t>注意事项</a:t>
            </a:r>
            <a:r>
              <a:rPr lang="en-US" altLang="zh-CN" dirty="0"/>
              <a:t>:</a:t>
            </a:r>
            <a:endParaRPr lang="en-US" altLang="zh-CN" dirty="0"/>
          </a:p>
          <a:p>
            <a:r>
              <a:rPr lang="en-US" altLang="zh-CN" dirty="0"/>
              <a:t>1.</a:t>
            </a:r>
            <a:r>
              <a:rPr lang="zh-CN" altLang="en-US" dirty="0"/>
              <a:t>页面中允许有多对的</a:t>
            </a:r>
            <a:r>
              <a:rPr lang="en-US" altLang="zh-CN" dirty="0"/>
              <a:t>script</a:t>
            </a:r>
            <a:r>
              <a:rPr lang="zh-CN" altLang="en-US" dirty="0"/>
              <a:t>标签</a:t>
            </a:r>
            <a:r>
              <a:rPr lang="en-US" altLang="zh-CN" dirty="0"/>
              <a:t>,</a:t>
            </a:r>
            <a:r>
              <a:rPr lang="zh-CN" altLang="en-US" dirty="0"/>
              <a:t>第一对</a:t>
            </a:r>
            <a:r>
              <a:rPr lang="en-US" altLang="zh-CN" dirty="0"/>
              <a:t>script</a:t>
            </a:r>
            <a:r>
              <a:rPr lang="zh-CN" altLang="en-US" dirty="0"/>
              <a:t>标签中代码代码出错不会影响后面</a:t>
            </a:r>
            <a:r>
              <a:rPr lang="en-US" altLang="zh-CN" dirty="0"/>
              <a:t>script</a:t>
            </a:r>
            <a:r>
              <a:rPr lang="zh-CN" altLang="en-US" dirty="0"/>
              <a:t>标签中的代码执行</a:t>
            </a:r>
            <a:endParaRPr lang="en-US" altLang="zh-CN" dirty="0"/>
          </a:p>
          <a:p>
            <a:r>
              <a:rPr lang="en-US" altLang="zh-CN" dirty="0"/>
              <a:t>2.</a:t>
            </a:r>
            <a:r>
              <a:rPr lang="zh-CN" altLang="en-US" dirty="0"/>
              <a:t>外部引用的</a:t>
            </a:r>
            <a:r>
              <a:rPr lang="en-US" altLang="zh-CN" dirty="0"/>
              <a:t>script</a:t>
            </a:r>
            <a:r>
              <a:rPr lang="zh-CN" altLang="en-US" dirty="0"/>
              <a:t>标签就是引入</a:t>
            </a:r>
            <a:r>
              <a:rPr lang="en-US" altLang="zh-CN" dirty="0" err="1"/>
              <a:t>js</a:t>
            </a:r>
            <a:r>
              <a:rPr lang="zh-CN" altLang="en-US" dirty="0"/>
              <a:t>文件</a:t>
            </a:r>
            <a:r>
              <a:rPr lang="en-US" altLang="zh-CN" dirty="0"/>
              <a:t>,</a:t>
            </a:r>
            <a:r>
              <a:rPr lang="zh-CN" altLang="en-US" dirty="0"/>
              <a:t>不要在该标签中写</a:t>
            </a:r>
            <a:r>
              <a:rPr lang="en-US" altLang="zh-CN" dirty="0" err="1"/>
              <a:t>js</a:t>
            </a:r>
            <a:r>
              <a:rPr lang="zh-CN" altLang="en-US" dirty="0"/>
              <a:t>代码，外部引入的方式一般放在页面的最后</a:t>
            </a:r>
            <a:endParaRPr lang="en-US" altLang="zh-CN" dirty="0"/>
          </a:p>
          <a:p>
            <a:r>
              <a:rPr lang="en-US" altLang="zh-CN" dirty="0"/>
              <a:t>3.</a:t>
            </a:r>
            <a:r>
              <a:rPr lang="zh-CN" altLang="en-US" dirty="0"/>
              <a:t>内联引用的方式不易页面的开发和维护。</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玩转</a:t>
            </a:r>
            <a:r>
              <a:rPr lang="en-US" altLang="zh-CN" dirty="0"/>
              <a:t>script</a:t>
            </a:r>
            <a:r>
              <a:rPr lang="zh-CN" altLang="en-US" dirty="0"/>
              <a:t>标签属性</a:t>
            </a:r>
            <a:endParaRPr lang="zh-CN" altLang="en-US" dirty="0"/>
          </a:p>
        </p:txBody>
      </p:sp>
      <p:sp>
        <p:nvSpPr>
          <p:cNvPr id="3" name="内容占位符 2"/>
          <p:cNvSpPr>
            <a:spLocks noGrp="1"/>
          </p:cNvSpPr>
          <p:nvPr>
            <p:ph idx="4294967295"/>
          </p:nvPr>
        </p:nvSpPr>
        <p:spPr>
          <a:xfrm>
            <a:off x="0" y="1450975"/>
            <a:ext cx="8128000" cy="2803525"/>
          </a:xfrm>
        </p:spPr>
        <p:txBody>
          <a:bodyPr>
            <a:normAutofit fontScale="77500" lnSpcReduction="20000"/>
          </a:bodyPr>
          <a:lstStyle/>
          <a:p>
            <a:r>
              <a:rPr kumimoji="1" lang="en-US" altLang="zh-CN" dirty="0"/>
              <a:t>type</a:t>
            </a:r>
            <a:endParaRPr kumimoji="1" lang="en-US" altLang="zh-CN" dirty="0"/>
          </a:p>
          <a:p>
            <a:pPr lvl="1"/>
            <a:r>
              <a:rPr kumimoji="1" lang="zh-CN" altLang="en-US" dirty="0"/>
              <a:t> </a:t>
            </a:r>
            <a:r>
              <a:rPr kumimoji="1" lang="en-US" altLang="zh-CN" dirty="0"/>
              <a:t>type="text/</a:t>
            </a:r>
            <a:r>
              <a:rPr kumimoji="1" lang="en-US" altLang="zh-CN" dirty="0" err="1"/>
              <a:t>javascript</a:t>
            </a:r>
            <a:r>
              <a:rPr kumimoji="1" lang="en-US" altLang="zh-CN" dirty="0"/>
              <a:t>"</a:t>
            </a:r>
            <a:r>
              <a:rPr kumimoji="1" lang="zh-CN" altLang="en-US" dirty="0"/>
              <a:t>可以省略</a:t>
            </a:r>
            <a:endParaRPr kumimoji="1" lang="en-US" altLang="zh-CN" dirty="0"/>
          </a:p>
          <a:p>
            <a:r>
              <a:rPr kumimoji="1" lang="en-US" altLang="zh-CN" dirty="0" err="1"/>
              <a:t>async</a:t>
            </a:r>
            <a:endParaRPr kumimoji="1" lang="en-US" altLang="zh-CN" dirty="0"/>
          </a:p>
          <a:p>
            <a:pPr lvl="1"/>
            <a:r>
              <a:rPr kumimoji="1" lang="zh-CN" altLang="zh-CN" dirty="0"/>
              <a:t> </a:t>
            </a:r>
            <a:r>
              <a:rPr kumimoji="1" lang="en-US" altLang="zh-CN" dirty="0" err="1"/>
              <a:t>async</a:t>
            </a:r>
            <a:r>
              <a:rPr kumimoji="1" lang="en-US" altLang="zh-CN" dirty="0"/>
              <a:t>="</a:t>
            </a:r>
            <a:r>
              <a:rPr kumimoji="1" lang="en-US" altLang="zh-CN" dirty="0" err="1"/>
              <a:t>async</a:t>
            </a:r>
            <a:r>
              <a:rPr kumimoji="1" lang="en-US" altLang="zh-CN" dirty="0"/>
              <a:t>"</a:t>
            </a:r>
            <a:r>
              <a:rPr kumimoji="1" lang="zh-CN" altLang="zh-CN" dirty="0"/>
              <a:t> </a:t>
            </a:r>
            <a:r>
              <a:rPr kumimoji="1" lang="zh-CN" altLang="en-US" dirty="0"/>
              <a:t>值可以省略</a:t>
            </a:r>
            <a:r>
              <a:rPr kumimoji="1" lang="zh-CN" altLang="zh-CN" dirty="0"/>
              <a:t>，</a:t>
            </a:r>
            <a:r>
              <a:rPr kumimoji="1" lang="zh-CN" altLang="en-US" dirty="0"/>
              <a:t>立即异步下载外部</a:t>
            </a:r>
            <a:r>
              <a:rPr kumimoji="1" lang="en-US" altLang="zh-CN" dirty="0" err="1"/>
              <a:t>js</a:t>
            </a:r>
            <a:r>
              <a:rPr kumimoji="1" lang="zh-CN" altLang="en-US" dirty="0"/>
              <a:t>，不影响页面其它的操作，</a:t>
            </a:r>
            <a:r>
              <a:rPr kumimoji="1" lang="en-US" altLang="zh-CN" dirty="0" err="1"/>
              <a:t>js</a:t>
            </a:r>
            <a:r>
              <a:rPr kumimoji="1" lang="zh-CN" altLang="en-US" dirty="0"/>
              <a:t>下载完毕立即执行</a:t>
            </a:r>
            <a:endParaRPr kumimoji="1" lang="en-US" altLang="zh-CN" dirty="0"/>
          </a:p>
          <a:p>
            <a:r>
              <a:rPr kumimoji="1" lang="en-US" altLang="zh-CN" dirty="0"/>
              <a:t>defer</a:t>
            </a:r>
            <a:endParaRPr kumimoji="1" lang="en-US" altLang="zh-CN" dirty="0"/>
          </a:p>
          <a:p>
            <a:pPr lvl="1"/>
            <a:r>
              <a:rPr kumimoji="1" lang="zh-CN" altLang="zh-CN" dirty="0"/>
              <a:t> </a:t>
            </a:r>
            <a:r>
              <a:rPr kumimoji="1" lang="en-US" altLang="zh-CN" dirty="0"/>
              <a:t>defer="defer”</a:t>
            </a:r>
            <a:r>
              <a:rPr kumimoji="1" lang="zh-CN" altLang="en-US" dirty="0"/>
              <a:t>值可以省略，脚本延迟到文档完全被解析和显示后再执行，只有外部脚本可以使用</a:t>
            </a:r>
            <a:endParaRPr kumimoji="1" lang="en-US" altLang="zh-CN" dirty="0"/>
          </a:p>
        </p:txBody>
      </p:sp>
      <p:pic>
        <p:nvPicPr>
          <p:cNvPr id="4" name="图片 3"/>
          <p:cNvPicPr>
            <a:picLocks noChangeAspect="1"/>
          </p:cNvPicPr>
          <p:nvPr/>
        </p:nvPicPr>
        <p:blipFill>
          <a:blip r:embed="rId1"/>
          <a:stretch>
            <a:fillRect/>
          </a:stretch>
        </p:blipFill>
        <p:spPr>
          <a:xfrm>
            <a:off x="1411647" y="4114800"/>
            <a:ext cx="5761905" cy="1409524"/>
          </a:xfrm>
          <a:prstGeom prst="rect">
            <a:avLst/>
          </a:prstGeom>
        </p:spPr>
      </p:pic>
      <p:sp>
        <p:nvSpPr>
          <p:cNvPr id="5" name="矩形 4"/>
          <p:cNvSpPr/>
          <p:nvPr/>
        </p:nvSpPr>
        <p:spPr>
          <a:xfrm>
            <a:off x="498474" y="5648135"/>
            <a:ext cx="6675078" cy="341632"/>
          </a:xfrm>
          <a:prstGeom prst="rect">
            <a:avLst/>
          </a:prstGeom>
        </p:spPr>
        <p:txBody>
          <a:bodyPr wrap="square">
            <a:spAutoFit/>
          </a:bodyPr>
          <a:lstStyle/>
          <a:p>
            <a:pPr>
              <a:lnSpc>
                <a:spcPct val="90000"/>
              </a:lnSpc>
            </a:pPr>
            <a:r>
              <a:rPr lang="en-US" altLang="zh-CN" b="1" dirty="0">
                <a:solidFill>
                  <a:srgbClr val="000000"/>
                </a:solidFill>
                <a:latin typeface="宋体" panose="02010600030101010101" pitchFamily="2" charset="-122"/>
              </a:rPr>
              <a:t>&lt;script language=“...” &gt;</a:t>
            </a:r>
            <a:r>
              <a:rPr lang="zh-CN" altLang="en-US" b="1" dirty="0">
                <a:solidFill>
                  <a:srgbClr val="000000"/>
                </a:solidFill>
                <a:latin typeface="宋体" panose="02010600030101010101" pitchFamily="2" charset="-122"/>
              </a:rPr>
              <a:t>现在我们已经不推荐这种写法了。</a:t>
            </a:r>
            <a:endParaRPr lang="zh-CN" altLang="en-US" b="1" dirty="0">
              <a:solidFill>
                <a:srgbClr val="000000"/>
              </a:solidFill>
              <a:latin typeface="宋体" panose="02010600030101010101" pitchFamily="2" charset="-122"/>
            </a:endParaRPr>
          </a:p>
        </p:txBody>
      </p:sp>
      <p:pic>
        <p:nvPicPr>
          <p:cNvPr id="6" name="图片 5"/>
          <p:cNvPicPr>
            <a:picLocks noChangeAspect="1"/>
          </p:cNvPicPr>
          <p:nvPr/>
        </p:nvPicPr>
        <p:blipFill>
          <a:blip r:embed="rId2"/>
          <a:stretch>
            <a:fillRect/>
          </a:stretch>
        </p:blipFill>
        <p:spPr>
          <a:xfrm>
            <a:off x="7173552" y="4114800"/>
            <a:ext cx="2318165" cy="2521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825" y="1228106"/>
            <a:ext cx="7765960" cy="369332"/>
          </a:xfrm>
          <a:prstGeom prst="rect">
            <a:avLst/>
          </a:prstGeom>
          <a:noFill/>
        </p:spPr>
        <p:txBody>
          <a:bodyPr wrap="square" rtlCol="0">
            <a:spAutoFit/>
          </a:bodyPr>
          <a:lstStyle/>
          <a:p>
            <a:pPr marL="342900" indent="-342900">
              <a:buFont typeface="+mj-lt"/>
              <a:buAutoNum type="arabicPeriod"/>
            </a:pPr>
            <a:endParaRPr kumimoji="1" lang="zh-CN" altLang="en-US" dirty="0">
              <a:solidFill>
                <a:srgbClr val="FF0000"/>
              </a:solidFill>
            </a:endParaRPr>
          </a:p>
        </p:txBody>
      </p:sp>
      <p:sp>
        <p:nvSpPr>
          <p:cNvPr id="3" name="标题 1"/>
          <p:cNvSpPr>
            <a:spLocks noGrp="1"/>
          </p:cNvSpPr>
          <p:nvPr>
            <p:ph type="title" idx="4294967295"/>
          </p:nvPr>
        </p:nvSpPr>
        <p:spPr>
          <a:xfrm>
            <a:off x="0" y="623888"/>
            <a:ext cx="8128000" cy="827087"/>
          </a:xfrm>
        </p:spPr>
        <p:txBody>
          <a:bodyPr/>
          <a:lstStyle/>
          <a:p>
            <a:r>
              <a:rPr kumimoji="1" lang="zh-CN" altLang="en-US" dirty="0">
                <a:solidFill>
                  <a:srgbClr val="FF0000"/>
                </a:solidFill>
                <a:latin typeface="华文新魏" panose="02010800040101010101" pitchFamily="2" charset="-122"/>
                <a:ea typeface="华文新魏" panose="02010800040101010101" pitchFamily="2" charset="-122"/>
              </a:rPr>
              <a:t>课程介绍</a:t>
            </a:r>
            <a:r>
              <a:rPr kumimoji="1" lang="en-US" altLang="zh-CN" dirty="0">
                <a:solidFill>
                  <a:srgbClr val="FF0000"/>
                </a:solidFill>
                <a:latin typeface="华文新魏" panose="02010800040101010101" pitchFamily="2" charset="-122"/>
                <a:ea typeface="华文新魏" panose="02010800040101010101" pitchFamily="2" charset="-122"/>
              </a:rPr>
              <a:t>:</a:t>
            </a:r>
            <a:r>
              <a:rPr kumimoji="1" lang="zh-CN" altLang="en-US" dirty="0">
                <a:solidFill>
                  <a:srgbClr val="FF0000"/>
                </a:solidFill>
                <a:latin typeface="华文新魏" panose="02010800040101010101" pitchFamily="2" charset="-122"/>
                <a:ea typeface="华文新魏" panose="02010800040101010101" pitchFamily="2" charset="-122"/>
              </a:rPr>
              <a:t>红色标记为重点内容</a:t>
            </a:r>
            <a:endParaRPr kumimoji="1" lang="zh-CN" altLang="en-US" dirty="0">
              <a:solidFill>
                <a:srgbClr val="FF0000"/>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2565401" y="2391079"/>
            <a:ext cx="5679384" cy="1815882"/>
          </a:xfrm>
          <a:prstGeom prst="rect">
            <a:avLst/>
          </a:prstGeom>
          <a:noFill/>
        </p:spPr>
        <p:txBody>
          <a:bodyPr wrap="square" rtlCol="0">
            <a:spAutoFit/>
          </a:bodyPr>
          <a:lstStyle/>
          <a:p>
            <a:r>
              <a:rPr lang="en-US" altLang="zh-CN" sz="2800" dirty="0">
                <a:solidFill>
                  <a:srgbClr val="FF0000"/>
                </a:solidFill>
              </a:rPr>
              <a:t>1.Javascript</a:t>
            </a:r>
            <a:r>
              <a:rPr lang="zh-CN" altLang="en-US" sz="2800" dirty="0">
                <a:solidFill>
                  <a:srgbClr val="FF0000"/>
                </a:solidFill>
              </a:rPr>
              <a:t>语言基础，</a:t>
            </a:r>
            <a:r>
              <a:rPr lang="en-US" altLang="zh-CN" sz="2800" dirty="0">
                <a:solidFill>
                  <a:srgbClr val="FF0000"/>
                </a:solidFill>
              </a:rPr>
              <a:t>---5</a:t>
            </a:r>
            <a:r>
              <a:rPr lang="zh-CN" altLang="en-US" sz="2800" dirty="0">
                <a:solidFill>
                  <a:srgbClr val="FF0000"/>
                </a:solidFill>
              </a:rPr>
              <a:t>天</a:t>
            </a:r>
            <a:endParaRPr lang="en-US" altLang="zh-CN" sz="2800" dirty="0">
              <a:solidFill>
                <a:srgbClr val="FF0000"/>
              </a:solidFill>
            </a:endParaRPr>
          </a:p>
          <a:p>
            <a:r>
              <a:rPr lang="en-US" altLang="zh-CN" sz="2800" dirty="0">
                <a:solidFill>
                  <a:srgbClr val="FF0000"/>
                </a:solidFill>
              </a:rPr>
              <a:t>2.Dom</a:t>
            </a:r>
            <a:r>
              <a:rPr lang="zh-CN" altLang="en-US" sz="2800" dirty="0">
                <a:solidFill>
                  <a:srgbClr val="FF0000"/>
                </a:solidFill>
              </a:rPr>
              <a:t>编程，</a:t>
            </a:r>
            <a:r>
              <a:rPr lang="en-US" altLang="zh-CN" sz="2800" dirty="0" err="1">
                <a:solidFill>
                  <a:srgbClr val="FF0000"/>
                </a:solidFill>
              </a:rPr>
              <a:t>Bom</a:t>
            </a:r>
            <a:r>
              <a:rPr lang="zh-CN" altLang="en-US" sz="2800" dirty="0">
                <a:solidFill>
                  <a:srgbClr val="FF0000"/>
                </a:solidFill>
              </a:rPr>
              <a:t>编程</a:t>
            </a:r>
            <a:r>
              <a:rPr lang="en-US" altLang="zh-CN" sz="2800" dirty="0">
                <a:solidFill>
                  <a:srgbClr val="FF0000"/>
                </a:solidFill>
              </a:rPr>
              <a:t>----5</a:t>
            </a:r>
            <a:r>
              <a:rPr lang="zh-CN" altLang="en-US" sz="2800" dirty="0">
                <a:solidFill>
                  <a:srgbClr val="FF0000"/>
                </a:solidFill>
              </a:rPr>
              <a:t>天</a:t>
            </a:r>
            <a:endParaRPr lang="en-US" altLang="zh-CN" sz="2800" dirty="0">
              <a:solidFill>
                <a:srgbClr val="FF0000"/>
              </a:solidFill>
            </a:endParaRPr>
          </a:p>
          <a:p>
            <a:r>
              <a:rPr lang="en-US" altLang="zh-CN" sz="2800" dirty="0">
                <a:solidFill>
                  <a:srgbClr val="FF0000"/>
                </a:solidFill>
              </a:rPr>
              <a:t>3.</a:t>
            </a:r>
            <a:r>
              <a:rPr lang="zh-CN" altLang="en-US" sz="2800" dirty="0">
                <a:solidFill>
                  <a:srgbClr val="FF0000"/>
                </a:solidFill>
              </a:rPr>
              <a:t>特效</a:t>
            </a:r>
            <a:r>
              <a:rPr lang="en-US" altLang="zh-CN" sz="2800" dirty="0">
                <a:solidFill>
                  <a:srgbClr val="FF0000"/>
                </a:solidFill>
              </a:rPr>
              <a:t>------------------------5</a:t>
            </a:r>
            <a:r>
              <a:rPr lang="zh-CN" altLang="en-US" sz="2800" dirty="0">
                <a:solidFill>
                  <a:srgbClr val="FF0000"/>
                </a:solidFill>
              </a:rPr>
              <a:t>天</a:t>
            </a:r>
            <a:endParaRPr lang="en-US" altLang="zh-CN" sz="2800" dirty="0">
              <a:solidFill>
                <a:srgbClr val="FF0000"/>
              </a:solidFill>
            </a:endParaRPr>
          </a:p>
          <a:p>
            <a:r>
              <a:rPr lang="en-US" altLang="zh-CN" sz="2800" dirty="0">
                <a:solidFill>
                  <a:srgbClr val="FF0000"/>
                </a:solidFill>
              </a:rPr>
              <a:t>4.Jquery</a:t>
            </a:r>
            <a:r>
              <a:rPr lang="zh-CN" altLang="en-US" sz="2800" dirty="0">
                <a:solidFill>
                  <a:srgbClr val="FF0000"/>
                </a:solidFill>
              </a:rPr>
              <a:t>编程</a:t>
            </a:r>
            <a:r>
              <a:rPr lang="en-US" altLang="zh-CN" sz="2800" dirty="0">
                <a:solidFill>
                  <a:srgbClr val="FF0000"/>
                </a:solidFill>
              </a:rPr>
              <a:t>---------------4</a:t>
            </a:r>
            <a:r>
              <a:rPr lang="zh-CN" altLang="en-US" sz="2800" dirty="0">
                <a:solidFill>
                  <a:srgbClr val="FF0000"/>
                </a:solidFill>
              </a:rPr>
              <a:t>天</a:t>
            </a:r>
            <a:endParaRPr lang="zh-CN" altLang="en-US"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变量</a:t>
            </a:r>
            <a:endParaRPr kumimoji="1" lang="zh-CN" altLang="en-US" dirty="0"/>
          </a:p>
        </p:txBody>
      </p:sp>
      <p:sp>
        <p:nvSpPr>
          <p:cNvPr id="4" name="文本框 3"/>
          <p:cNvSpPr txBox="1"/>
          <p:nvPr/>
        </p:nvSpPr>
        <p:spPr>
          <a:xfrm>
            <a:off x="498474" y="1648178"/>
            <a:ext cx="7680325" cy="2431435"/>
          </a:xfrm>
          <a:prstGeom prst="rect">
            <a:avLst/>
          </a:prstGeom>
          <a:noFill/>
        </p:spPr>
        <p:txBody>
          <a:bodyPr wrap="square" rtlCol="0">
            <a:spAutoFit/>
          </a:bodyPr>
          <a:lstStyle/>
          <a:p>
            <a:r>
              <a:rPr kumimoji="1" lang="zh-CN" altLang="en-US" dirty="0"/>
              <a:t>变量是在计算机中存储数据的一个标识符。 </a:t>
            </a:r>
            <a:endParaRPr kumimoji="1" lang="zh-CN" altLang="en-US" dirty="0"/>
          </a:p>
          <a:p>
            <a:r>
              <a:rPr kumimoji="1" lang="zh-CN" altLang="en-US" dirty="0"/>
              <a:t>变量可以在声明的时候赋值，也可以稍后赋值。</a:t>
            </a:r>
            <a:endParaRPr kumimoji="1" lang="en-US" altLang="zh-CN" dirty="0"/>
          </a:p>
          <a:p>
            <a:r>
              <a:rPr lang="zh-CN" altLang="en-US" dirty="0"/>
              <a:t>如</a:t>
            </a:r>
            <a:r>
              <a:rPr lang="en-US" altLang="zh-CN" dirty="0"/>
              <a:t>:</a:t>
            </a:r>
            <a:endParaRPr lang="en-US" altLang="zh-CN" dirty="0"/>
          </a:p>
          <a:p>
            <a:pPr lvl="1">
              <a:lnSpc>
                <a:spcPct val="100000"/>
              </a:lnSpc>
            </a:pPr>
            <a:r>
              <a:rPr lang="en-US" altLang="zh-CN" sz="2000" b="1" dirty="0" err="1">
                <a:solidFill>
                  <a:srgbClr val="FF0000"/>
                </a:solidFill>
                <a:latin typeface="宋体" panose="02010600030101010101" pitchFamily="2" charset="-122"/>
              </a:rPr>
              <a:t>var</a:t>
            </a:r>
            <a:r>
              <a:rPr lang="en-US" altLang="zh-CN" sz="2000" b="1" dirty="0">
                <a:solidFill>
                  <a:srgbClr val="FF0000"/>
                </a:solidFill>
                <a:latin typeface="宋体" panose="02010600030101010101" pitchFamily="2" charset="-122"/>
              </a:rPr>
              <a:t> </a:t>
            </a:r>
            <a:r>
              <a:rPr lang="en-US" altLang="zh-CN" sz="2000" b="1" dirty="0" err="1">
                <a:solidFill>
                  <a:srgbClr val="FF0000"/>
                </a:solidFill>
                <a:latin typeface="宋体" panose="02010600030101010101" pitchFamily="2" charset="-122"/>
              </a:rPr>
              <a:t>i</a:t>
            </a:r>
            <a:r>
              <a:rPr lang="en-US" altLang="zh-CN" sz="2000" b="1" dirty="0">
                <a:solidFill>
                  <a:srgbClr val="FF0000"/>
                </a:solidFill>
                <a:latin typeface="宋体" panose="02010600030101010101" pitchFamily="2" charset="-122"/>
              </a:rPr>
              <a:t>=10;i=‘test</a:t>
            </a:r>
            <a:r>
              <a:rPr lang="zh-CN" altLang="en-US" sz="2000" b="1" dirty="0">
                <a:solidFill>
                  <a:srgbClr val="FF0000"/>
                </a:solidFill>
                <a:latin typeface="宋体" panose="02010600030101010101" pitchFamily="2" charset="-122"/>
              </a:rPr>
              <a:t>’是合法的，弱类型语言，不太推荐</a:t>
            </a:r>
            <a:endParaRPr lang="zh-CN" altLang="en-US" sz="2000" b="1" dirty="0">
              <a:solidFill>
                <a:srgbClr val="FF0000"/>
              </a:solidFill>
              <a:latin typeface="宋体" panose="02010600030101010101" pitchFamily="2" charset="-122"/>
            </a:endParaRPr>
          </a:p>
          <a:p>
            <a:pPr lvl="1">
              <a:lnSpc>
                <a:spcPct val="100000"/>
              </a:lnSpc>
            </a:pPr>
            <a:r>
              <a:rPr lang="en-US" altLang="zh-CN" sz="2000" b="1" dirty="0" err="1">
                <a:solidFill>
                  <a:srgbClr val="FF0000"/>
                </a:solidFill>
                <a:latin typeface="宋体" panose="02010600030101010101" pitchFamily="2" charset="-122"/>
              </a:rPr>
              <a:t>var</a:t>
            </a:r>
            <a:r>
              <a:rPr lang="en-US" altLang="zh-CN" sz="2000" b="1" dirty="0">
                <a:solidFill>
                  <a:srgbClr val="FF0000"/>
                </a:solidFill>
                <a:latin typeface="宋体" panose="02010600030101010101" pitchFamily="2" charset="-122"/>
              </a:rPr>
              <a:t> </a:t>
            </a:r>
            <a:r>
              <a:rPr lang="en-US" altLang="zh-CN" sz="2000" b="1" dirty="0" err="1">
                <a:solidFill>
                  <a:srgbClr val="FF0000"/>
                </a:solidFill>
                <a:latin typeface="宋体" panose="02010600030101010101" pitchFamily="2" charset="-122"/>
              </a:rPr>
              <a:t>m,n,x,y</a:t>
            </a:r>
            <a:r>
              <a:rPr lang="en-US" altLang="zh-CN" sz="2000" b="1" dirty="0">
                <a:solidFill>
                  <a:srgbClr val="FF0000"/>
                </a:solidFill>
                <a:latin typeface="宋体" panose="02010600030101010101" pitchFamily="2" charset="-122"/>
              </a:rPr>
              <a:t>=10;</a:t>
            </a:r>
            <a:r>
              <a:rPr lang="zh-CN" altLang="en-US" sz="2000" b="1" dirty="0">
                <a:solidFill>
                  <a:srgbClr val="FF0000"/>
                </a:solidFill>
                <a:latin typeface="宋体" panose="02010600030101010101" pitchFamily="2" charset="-122"/>
              </a:rPr>
              <a:t>是否合法，一次性声明多个变量</a:t>
            </a:r>
            <a:endParaRPr lang="en-US" altLang="zh-CN" sz="2000" b="1" dirty="0">
              <a:solidFill>
                <a:srgbClr val="FF0000"/>
              </a:solidFill>
              <a:latin typeface="宋体" panose="02010600030101010101" pitchFamily="2" charset="-122"/>
            </a:endParaRPr>
          </a:p>
          <a:p>
            <a:pPr lvl="1">
              <a:lnSpc>
                <a:spcPct val="100000"/>
              </a:lnSpc>
            </a:pPr>
            <a:r>
              <a:rPr lang="en-US" altLang="zh-CN" sz="2000" b="1" dirty="0" err="1">
                <a:solidFill>
                  <a:srgbClr val="FF0000"/>
                </a:solidFill>
                <a:latin typeface="宋体" panose="02010600030101010101" pitchFamily="2" charset="-122"/>
              </a:rPr>
              <a:t>var</a:t>
            </a:r>
            <a:r>
              <a:rPr lang="en-US" altLang="zh-CN" sz="2000" b="1" dirty="0">
                <a:solidFill>
                  <a:srgbClr val="FF0000"/>
                </a:solidFill>
                <a:latin typeface="宋体" panose="02010600030101010101" pitchFamily="2" charset="-122"/>
              </a:rPr>
              <a:t> </a:t>
            </a:r>
            <a:r>
              <a:rPr lang="en-US" altLang="zh-CN" sz="2000" b="1" dirty="0" err="1">
                <a:solidFill>
                  <a:srgbClr val="FF0000"/>
                </a:solidFill>
                <a:latin typeface="宋体" panose="02010600030101010101" pitchFamily="2" charset="-122"/>
              </a:rPr>
              <a:t>number;number</a:t>
            </a:r>
            <a:r>
              <a:rPr lang="en-US" altLang="zh-CN" sz="2000" b="1" dirty="0">
                <a:solidFill>
                  <a:srgbClr val="FF0000"/>
                </a:solidFill>
                <a:latin typeface="宋体" panose="02010600030101010101" pitchFamily="2" charset="-122"/>
              </a:rPr>
              <a:t>=100;</a:t>
            </a:r>
            <a:r>
              <a:rPr lang="zh-CN" altLang="en-US" sz="2000" b="1" dirty="0">
                <a:solidFill>
                  <a:srgbClr val="FF0000"/>
                </a:solidFill>
                <a:latin typeface="宋体" panose="02010600030101010101" pitchFamily="2" charset="-122"/>
              </a:rPr>
              <a:t>先声明，后赋值</a:t>
            </a:r>
            <a:endParaRPr lang="en-US" altLang="zh-CN" sz="2000" b="1" dirty="0">
              <a:solidFill>
                <a:srgbClr val="FF0000"/>
              </a:solidFill>
              <a:latin typeface="宋体" panose="02010600030101010101" pitchFamily="2" charset="-122"/>
            </a:endParaRPr>
          </a:p>
          <a:p>
            <a:pPr lvl="1">
              <a:lnSpc>
                <a:spcPct val="100000"/>
              </a:lnSpc>
            </a:pPr>
            <a:r>
              <a:rPr lang="en-US" altLang="zh-CN" sz="2000" b="1" dirty="0">
                <a:solidFill>
                  <a:srgbClr val="FF0000"/>
                </a:solidFill>
                <a:latin typeface="宋体" panose="02010600030101010101" pitchFamily="2" charset="-122"/>
              </a:rPr>
              <a:t> </a:t>
            </a:r>
            <a:endParaRPr lang="zh-CN" altLang="en-US" sz="2000" b="1" dirty="0">
              <a:solidFill>
                <a:srgbClr val="FF0000"/>
              </a:solidFill>
              <a:latin typeface="宋体" panose="02010600030101010101" pitchFamily="2" charset="-122"/>
            </a:endParaRPr>
          </a:p>
          <a:p>
            <a:r>
              <a:rPr lang="en-US" altLang="zh-CN" dirty="0"/>
              <a:t>1.</a:t>
            </a:r>
            <a:r>
              <a:rPr lang="zh-CN" altLang="en-US" dirty="0"/>
              <a:t>交换两个数值类型变量的值</a:t>
            </a:r>
            <a:endParaRPr lang="en-US" altLang="zh-CN" dirty="0"/>
          </a:p>
        </p:txBody>
      </p:sp>
      <p:pic>
        <p:nvPicPr>
          <p:cNvPr id="7" name="图片 6"/>
          <p:cNvPicPr>
            <a:picLocks noChangeAspect="1"/>
          </p:cNvPicPr>
          <p:nvPr/>
        </p:nvPicPr>
        <p:blipFill>
          <a:blip r:embed="rId1"/>
          <a:stretch>
            <a:fillRect/>
          </a:stretch>
        </p:blipFill>
        <p:spPr>
          <a:xfrm>
            <a:off x="1479800" y="4541905"/>
            <a:ext cx="4000000" cy="1076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623888"/>
            <a:ext cx="8128000" cy="827087"/>
          </a:xfrm>
        </p:spPr>
        <p:txBody>
          <a:bodyPr anchor="b"/>
          <a:lstStyle/>
          <a:p>
            <a:r>
              <a:rPr lang="en-US" altLang="zh-CN">
                <a:solidFill>
                  <a:srgbClr val="FF0000"/>
                </a:solidFill>
                <a:latin typeface="微软雅黑" panose="020B0503020204020204" pitchFamily="34" charset="-122"/>
                <a:ea typeface="微软雅黑" panose="020B0503020204020204" pitchFamily="34" charset="-122"/>
              </a:rPr>
              <a:t>JavaScript</a:t>
            </a:r>
            <a:r>
              <a:rPr lang="zh-CN" altLang="en-US">
                <a:solidFill>
                  <a:srgbClr val="FF0000"/>
                </a:solidFill>
                <a:latin typeface="微软雅黑" panose="020B0503020204020204" pitchFamily="34" charset="-122"/>
                <a:ea typeface="微软雅黑" panose="020B0503020204020204" pitchFamily="34" charset="-122"/>
              </a:rPr>
              <a:t>变量 声明</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77827" name="Rectangle 3"/>
          <p:cNvSpPr>
            <a:spLocks noGrp="1" noChangeArrowheads="1"/>
          </p:cNvSpPr>
          <p:nvPr>
            <p:ph idx="4294967295"/>
          </p:nvPr>
        </p:nvSpPr>
        <p:spPr>
          <a:xfrm>
            <a:off x="0" y="1450975"/>
            <a:ext cx="8128000" cy="4675188"/>
          </a:xfrm>
        </p:spPr>
        <p:txBody>
          <a:bodyPr/>
          <a:lstStyle/>
          <a:p>
            <a:pPr>
              <a:lnSpc>
                <a:spcPct val="100000"/>
              </a:lnSpc>
              <a:buFontTx/>
              <a:buNone/>
            </a:pPr>
            <a:r>
              <a:rPr lang="zh-CN" altLang="en-US" sz="2000" b="1" dirty="0">
                <a:solidFill>
                  <a:srgbClr val="FF0000"/>
                </a:solidFill>
                <a:latin typeface="宋体" panose="02010600030101010101" pitchFamily="2" charset="-122"/>
                <a:ea typeface="宋体" panose="02010600030101010101" pitchFamily="2" charset="-122"/>
              </a:rPr>
              <a:t>变量命名规则</a:t>
            </a:r>
            <a:r>
              <a:rPr lang="en-US" altLang="zh-CN" sz="2000" b="1" dirty="0">
                <a:solidFill>
                  <a:srgbClr val="FF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以字母、下划线或</a:t>
            </a:r>
            <a:r>
              <a:rPr lang="en-US" altLang="zh-CN" sz="2000" b="1" dirty="0">
                <a:solidFill>
                  <a:srgbClr val="00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开头，中间可以包括字母、数字、下划线或</a:t>
            </a:r>
            <a:r>
              <a:rPr lang="en-US" altLang="zh-CN" sz="2000" b="1" dirty="0">
                <a:solidFill>
                  <a:srgbClr val="00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，区分大小写。（变量命名中多了一个</a:t>
            </a:r>
            <a:r>
              <a:rPr lang="en-US" altLang="zh-CN" sz="2000" b="1" dirty="0">
                <a:solidFill>
                  <a:srgbClr val="000000"/>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a:t>
            </a:r>
            <a:endParaRPr lang="en-US" altLang="zh-CN" sz="2000" b="1" dirty="0">
              <a:solidFill>
                <a:srgbClr val="000000"/>
              </a:solidFill>
              <a:latin typeface="宋体" panose="02010600030101010101" pitchFamily="2" charset="-122"/>
              <a:ea typeface="宋体" panose="02010600030101010101" pitchFamily="2" charset="-122"/>
            </a:endParaRPr>
          </a:p>
          <a:p>
            <a:r>
              <a:rPr kumimoji="1" lang="zh-CN" altLang="en-US" b="1" dirty="0">
                <a:solidFill>
                  <a:schemeClr val="tx1"/>
                </a:solidFill>
              </a:rPr>
              <a:t>变量命名规范</a:t>
            </a:r>
            <a:r>
              <a:rPr kumimoji="1" lang="zh-CN" altLang="zh-CN" b="1" dirty="0">
                <a:solidFill>
                  <a:schemeClr val="tx1"/>
                </a:solidFill>
              </a:rPr>
              <a:t>(</a:t>
            </a:r>
            <a:r>
              <a:rPr kumimoji="1" lang="zh-CN" altLang="en-US" b="1" dirty="0">
                <a:solidFill>
                  <a:schemeClr val="tx1"/>
                </a:solidFill>
              </a:rPr>
              <a:t>建议遵守</a:t>
            </a:r>
            <a:r>
              <a:rPr kumimoji="1" lang="en-US" altLang="zh-CN" b="1" dirty="0">
                <a:solidFill>
                  <a:schemeClr val="tx1"/>
                </a:solidFill>
              </a:rPr>
              <a:t>)</a:t>
            </a:r>
            <a:endParaRPr kumimoji="1" lang="en-US" altLang="zh-CN" b="1" dirty="0">
              <a:solidFill>
                <a:schemeClr val="tx1"/>
              </a:solidFill>
            </a:endParaRPr>
          </a:p>
          <a:p>
            <a:pPr lvl="1"/>
            <a:r>
              <a:rPr kumimoji="1" lang="zh-CN" altLang="en-US" b="1" dirty="0">
                <a:solidFill>
                  <a:schemeClr val="tx1"/>
                </a:solidFill>
              </a:rPr>
              <a:t>变量的名称要有意义</a:t>
            </a:r>
            <a:endParaRPr kumimoji="1" lang="en-US" altLang="zh-CN" b="1" dirty="0">
              <a:solidFill>
                <a:schemeClr val="tx1"/>
              </a:solidFill>
            </a:endParaRPr>
          </a:p>
          <a:p>
            <a:pPr lvl="1"/>
            <a:r>
              <a:rPr kumimoji="1" lang="zh-CN" altLang="en-US" b="1" dirty="0">
                <a:solidFill>
                  <a:schemeClr val="tx1"/>
                </a:solidFill>
              </a:rPr>
              <a:t>变量的命名遵守驼峰命名法，首字母小写</a:t>
            </a:r>
            <a:r>
              <a:rPr kumimoji="1" lang="zh-CN" altLang="zh-CN" b="1" dirty="0">
                <a:solidFill>
                  <a:schemeClr val="tx1"/>
                </a:solidFill>
              </a:rPr>
              <a:t>,</a:t>
            </a:r>
            <a:r>
              <a:rPr kumimoji="1" lang="zh-CN" altLang="en-US" b="1" dirty="0">
                <a:solidFill>
                  <a:schemeClr val="tx1"/>
                </a:solidFill>
              </a:rPr>
              <a:t>第二个单词的首字母大写</a:t>
            </a:r>
            <a:endParaRPr kumimoji="1" lang="en-US" altLang="zh-CN" b="1" dirty="0">
              <a:solidFill>
                <a:schemeClr val="tx1"/>
              </a:solidFill>
            </a:endParaRPr>
          </a:p>
          <a:p>
            <a:pPr lvl="2"/>
            <a:r>
              <a:rPr kumimoji="1" lang="zh-CN" altLang="en-US" b="1" dirty="0">
                <a:solidFill>
                  <a:schemeClr val="tx1"/>
                </a:solidFill>
              </a:rPr>
              <a:t>例如：</a:t>
            </a:r>
            <a:r>
              <a:rPr kumimoji="1" lang="en-US" altLang="zh-CN" b="1" dirty="0" err="1">
                <a:solidFill>
                  <a:schemeClr val="tx1"/>
                </a:solidFill>
              </a:rPr>
              <a:t>userName</a:t>
            </a:r>
            <a:endParaRPr lang="zh-CN" altLang="en-US" sz="2000" b="1" dirty="0">
              <a:solidFill>
                <a:schemeClr val="tx1"/>
              </a:solidFill>
              <a:latin typeface="宋体" panose="02010600030101010101" pitchFamily="2" charset="-122"/>
              <a:ea typeface="宋体" panose="02010600030101010101" pitchFamily="2" charset="-122"/>
            </a:endParaRPr>
          </a:p>
          <a:p>
            <a:pPr lvl="1">
              <a:lnSpc>
                <a:spcPct val="100000"/>
              </a:lnSpc>
            </a:pPr>
            <a:r>
              <a:rPr lang="en-US" altLang="zh-CN" sz="2000" b="1" dirty="0">
                <a:solidFill>
                  <a:srgbClr val="FF0000"/>
                </a:solidFill>
                <a:latin typeface="宋体" panose="02010600030101010101" pitchFamily="2" charset="-122"/>
                <a:ea typeface="宋体" panose="02010600030101010101" pitchFamily="2" charset="-122"/>
              </a:rPr>
              <a:t>JavaScript</a:t>
            </a:r>
            <a:r>
              <a:rPr lang="zh-CN" altLang="en-US" sz="2000" b="1" dirty="0">
                <a:solidFill>
                  <a:srgbClr val="FF0000"/>
                </a:solidFill>
                <a:latin typeface="宋体" panose="02010600030101010101" pitchFamily="2" charset="-122"/>
                <a:ea typeface="宋体" panose="02010600030101010101" pitchFamily="2" charset="-122"/>
              </a:rPr>
              <a:t>中即可以使用双引号声明字符串，也可以使用单引号声明字符串。</a:t>
            </a:r>
            <a:r>
              <a:rPr lang="zh-CN" altLang="en-US" sz="2000" b="1" dirty="0">
                <a:solidFill>
                  <a:srgbClr val="000000"/>
                </a:solidFill>
                <a:latin typeface="宋体" panose="02010600030101010101" pitchFamily="2" charset="-122"/>
                <a:ea typeface="宋体" panose="02010600030101010101" pitchFamily="2" charset="-122"/>
              </a:rPr>
              <a:t>主要是为了方便和</a:t>
            </a:r>
            <a:r>
              <a:rPr lang="en-US" altLang="zh-CN" sz="2000" b="1" dirty="0">
                <a:solidFill>
                  <a:srgbClr val="000000"/>
                </a:solidFill>
                <a:latin typeface="宋体" panose="02010600030101010101" pitchFamily="2" charset="-122"/>
                <a:ea typeface="宋体" panose="02010600030101010101" pitchFamily="2" charset="-122"/>
              </a:rPr>
              <a:t>html</a:t>
            </a:r>
            <a:r>
              <a:rPr lang="zh-CN" altLang="en-US" sz="2000" b="1" dirty="0">
                <a:solidFill>
                  <a:srgbClr val="000000"/>
                </a:solidFill>
                <a:latin typeface="宋体" panose="02010600030101010101" pitchFamily="2" charset="-122"/>
                <a:ea typeface="宋体" panose="02010600030101010101" pitchFamily="2" charset="-122"/>
              </a:rPr>
              <a:t>集成，避免转义符的麻烦。</a:t>
            </a:r>
            <a:endParaRPr lang="zh-CN" altLang="en-US" sz="20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err="1"/>
              <a:t>Js</a:t>
            </a:r>
            <a:r>
              <a:rPr kumimoji="1" lang="zh-CN" altLang="en-US" dirty="0"/>
              <a:t>中的注释</a:t>
            </a:r>
            <a:endParaRPr kumimoji="1" lang="zh-CN" altLang="en-US" dirty="0"/>
          </a:p>
        </p:txBody>
      </p:sp>
      <p:sp>
        <p:nvSpPr>
          <p:cNvPr id="4" name="文本框 3"/>
          <p:cNvSpPr txBox="1"/>
          <p:nvPr/>
        </p:nvSpPr>
        <p:spPr>
          <a:xfrm>
            <a:off x="498474" y="1648178"/>
            <a:ext cx="8352015" cy="3139321"/>
          </a:xfrm>
          <a:prstGeom prst="rect">
            <a:avLst/>
          </a:prstGeom>
          <a:noFill/>
        </p:spPr>
        <p:txBody>
          <a:bodyPr wrap="square" rtlCol="0">
            <a:spAutoFit/>
          </a:bodyPr>
          <a:lstStyle/>
          <a:p>
            <a:r>
              <a:rPr kumimoji="1" lang="zh-CN" altLang="en-US" dirty="0"/>
              <a:t>单行注释</a:t>
            </a:r>
            <a:endParaRPr kumimoji="1" lang="en-US" altLang="zh-CN" dirty="0"/>
          </a:p>
          <a:p>
            <a:pPr lvl="1"/>
            <a:r>
              <a:rPr kumimoji="1" lang="zh-CN" altLang="en-US" dirty="0"/>
              <a:t>  </a:t>
            </a:r>
            <a:r>
              <a:rPr kumimoji="1" lang="en-US" altLang="en-US" dirty="0"/>
              <a:t>/</a:t>
            </a:r>
            <a:r>
              <a:rPr kumimoji="1" lang="en-US" altLang="zh-CN" dirty="0"/>
              <a:t>/</a:t>
            </a:r>
            <a:r>
              <a:rPr kumimoji="1" lang="zh-CN" altLang="en-US" dirty="0"/>
              <a:t>单行注释</a:t>
            </a:r>
            <a:endParaRPr kumimoji="1" lang="en-US" altLang="zh-CN" dirty="0"/>
          </a:p>
          <a:p>
            <a:r>
              <a:rPr kumimoji="1" lang="zh-CN" altLang="en-US" dirty="0"/>
              <a:t>多行注释</a:t>
            </a:r>
            <a:endParaRPr kumimoji="1" lang="en-US" altLang="zh-CN" dirty="0"/>
          </a:p>
          <a:p>
            <a:pPr lvl="1"/>
            <a:r>
              <a:rPr kumimoji="1" lang="zh-CN" altLang="zh-CN" dirty="0"/>
              <a:t> </a:t>
            </a:r>
            <a:r>
              <a:rPr kumimoji="1" lang="zh-CN" altLang="en-US" dirty="0"/>
              <a:t> </a:t>
            </a:r>
            <a:r>
              <a:rPr kumimoji="1" lang="en-US" altLang="zh-CN" dirty="0"/>
              <a:t>/</a:t>
            </a:r>
            <a:r>
              <a:rPr kumimoji="1" lang="zh-CN" altLang="en-US" dirty="0"/>
              <a:t>* 多行注释 *</a:t>
            </a:r>
            <a:r>
              <a:rPr kumimoji="1" lang="en-US" altLang="zh-CN" dirty="0"/>
              <a:t>/</a:t>
            </a:r>
            <a:endParaRPr kumimoji="1" lang="en-US" altLang="zh-CN" dirty="0"/>
          </a:p>
          <a:p>
            <a:r>
              <a:rPr kumimoji="1" lang="zh-CN" altLang="en-US" dirty="0"/>
              <a:t>注释的应用 </a:t>
            </a:r>
            <a:endParaRPr kumimoji="1" lang="zh-CN" altLang="en-US" dirty="0"/>
          </a:p>
          <a:p>
            <a:pPr lvl="1"/>
            <a:r>
              <a:rPr kumimoji="1" lang="zh-CN" altLang="en-US" dirty="0"/>
              <a:t>注释一般用于解释某些复杂代码的逻辑，方便与后期的维护和开发 </a:t>
            </a:r>
            <a:endParaRPr kumimoji="1" lang="zh-CN" altLang="en-US" dirty="0"/>
          </a:p>
          <a:p>
            <a:pPr lvl="1"/>
            <a:r>
              <a:rPr kumimoji="1" lang="zh-CN" altLang="en-US" dirty="0"/>
              <a:t>注释一般用于对整个模块进行分割划分，方便于代码查找代码和维护 </a:t>
            </a:r>
            <a:endParaRPr kumimoji="1" lang="zh-CN" altLang="en-US" dirty="0"/>
          </a:p>
          <a:p>
            <a:pPr lvl="1"/>
            <a:r>
              <a:rPr kumimoji="1" lang="zh-CN" altLang="en-US" dirty="0"/>
              <a:t>注释一般用于：模块、函数、复杂逻辑注解、文件注解、维护记录等 </a:t>
            </a:r>
            <a:endParaRPr kumimoji="1" lang="en-US" altLang="zh-CN" dirty="0"/>
          </a:p>
          <a:p>
            <a:r>
              <a:rPr lang="zh-CN" altLang="en-US" dirty="0"/>
              <a:t>区分</a:t>
            </a:r>
            <a:r>
              <a:rPr lang="en-US" altLang="zh-CN" dirty="0"/>
              <a:t>:</a:t>
            </a:r>
            <a:endParaRPr lang="en-US" altLang="zh-CN" dirty="0"/>
          </a:p>
          <a:p>
            <a:r>
              <a:rPr lang="en-US" altLang="zh-CN" dirty="0"/>
              <a:t>html</a:t>
            </a:r>
            <a:r>
              <a:rPr lang="zh-CN" altLang="en-US" dirty="0"/>
              <a:t>中的注释</a:t>
            </a:r>
            <a:r>
              <a:rPr lang="en-US" altLang="zh-CN" dirty="0"/>
              <a:t>: &lt;!—</a:t>
            </a:r>
            <a:r>
              <a:rPr lang="zh-CN" altLang="en-US" dirty="0"/>
              <a:t>注释内容</a:t>
            </a:r>
            <a:r>
              <a:rPr lang="en-US" altLang="zh-CN" dirty="0"/>
              <a:t>--&gt;</a:t>
            </a:r>
            <a:endParaRPr lang="en-US" altLang="zh-CN" dirty="0"/>
          </a:p>
          <a:p>
            <a:r>
              <a:rPr lang="en-US" altLang="zh-CN" dirty="0" err="1"/>
              <a:t>css</a:t>
            </a:r>
            <a:r>
              <a:rPr lang="zh-CN" altLang="en-US" dirty="0"/>
              <a:t>中的注释</a:t>
            </a:r>
            <a:r>
              <a:rPr lang="en-US" altLang="zh-CN" dirty="0"/>
              <a:t>:/*</a:t>
            </a:r>
            <a:r>
              <a:rPr lang="zh-CN" altLang="en-US" dirty="0"/>
              <a:t>注释内容</a:t>
            </a:r>
            <a:r>
              <a:rPr lang="en-US" altLang="zh-CN" dirty="0"/>
              <a:t>*/</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623888"/>
            <a:ext cx="8128000" cy="827087"/>
          </a:xfrm>
        </p:spPr>
        <p:txBody>
          <a:bodyPr/>
          <a:lstStyle/>
          <a:p>
            <a:r>
              <a:rPr lang="en-US" altLang="zh-CN">
                <a:solidFill>
                  <a:srgbClr val="FF0000"/>
                </a:solidFill>
              </a:rPr>
              <a:t>JavaScript</a:t>
            </a:r>
            <a:r>
              <a:rPr lang="zh-CN" altLang="en-US">
                <a:solidFill>
                  <a:srgbClr val="FF0000"/>
                </a:solidFill>
              </a:rPr>
              <a:t>数据类型</a:t>
            </a:r>
            <a:endParaRPr lang="zh-CN" altLang="en-US">
              <a:solidFill>
                <a:srgbClr val="FF0000"/>
              </a:solidFill>
            </a:endParaRPr>
          </a:p>
        </p:txBody>
      </p:sp>
      <p:sp>
        <p:nvSpPr>
          <p:cNvPr id="79875" name="Rectangle 3"/>
          <p:cNvSpPr>
            <a:spLocks noGrp="1" noChangeArrowheads="1"/>
          </p:cNvSpPr>
          <p:nvPr>
            <p:ph idx="4294967295"/>
          </p:nvPr>
        </p:nvSpPr>
        <p:spPr>
          <a:xfrm>
            <a:off x="0" y="1450975"/>
            <a:ext cx="8128000" cy="4675188"/>
          </a:xfrm>
        </p:spPr>
        <p:txBody>
          <a:bodyPr>
            <a:normAutofit fontScale="85000" lnSpcReduction="10000"/>
          </a:bodyPr>
          <a:lstStyle/>
          <a:p>
            <a:pPr>
              <a:lnSpc>
                <a:spcPct val="95000"/>
              </a:lnSpc>
              <a:spcBef>
                <a:spcPct val="50000"/>
              </a:spcBef>
              <a:buFontTx/>
              <a:buNone/>
            </a:pPr>
            <a:r>
              <a:rPr lang="en-US" altLang="zh-CN" sz="2000" b="1" dirty="0">
                <a:solidFill>
                  <a:srgbClr val="000000"/>
                </a:solidFill>
                <a:latin typeface="宋体" panose="02010600030101010101" pitchFamily="2" charset="-122"/>
                <a:ea typeface="宋体" panose="02010600030101010101" pitchFamily="2" charset="-122"/>
              </a:rPr>
              <a:t>Boolean</a:t>
            </a:r>
            <a:r>
              <a:rPr lang="zh-CN" altLang="en-US" sz="2000" b="1" dirty="0">
                <a:solidFill>
                  <a:srgbClr val="000000"/>
                </a:solidFill>
                <a:latin typeface="宋体" panose="02010600030101010101" pitchFamily="2" charset="-122"/>
                <a:ea typeface="宋体" panose="02010600030101010101" pitchFamily="2" charset="-122"/>
              </a:rPr>
              <a:t>（布尔）</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Number</a:t>
            </a:r>
            <a:r>
              <a:rPr lang="zh-CN" altLang="en-US" sz="2000" b="1" dirty="0">
                <a:solidFill>
                  <a:srgbClr val="000000"/>
                </a:solidFill>
                <a:latin typeface="宋体" panose="02010600030101010101" pitchFamily="2" charset="-122"/>
                <a:ea typeface="宋体" panose="02010600030101010101" pitchFamily="2" charset="-122"/>
              </a:rPr>
              <a:t>（数字）</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String</a:t>
            </a:r>
            <a:r>
              <a:rPr lang="zh-CN" altLang="en-US" sz="2000" b="1" dirty="0">
                <a:solidFill>
                  <a:srgbClr val="000000"/>
                </a:solidFill>
                <a:latin typeface="宋体" panose="02010600030101010101" pitchFamily="2" charset="-122"/>
                <a:ea typeface="宋体" panose="02010600030101010101" pitchFamily="2" charset="-122"/>
              </a:rPr>
              <a:t>（字符串）</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Undefined</a:t>
            </a:r>
            <a:r>
              <a:rPr lang="zh-CN" altLang="en-US" sz="2000" b="1" dirty="0">
                <a:solidFill>
                  <a:srgbClr val="000000"/>
                </a:solidFill>
                <a:latin typeface="宋体" panose="02010600030101010101" pitchFamily="2" charset="-122"/>
                <a:ea typeface="宋体" panose="02010600030101010101" pitchFamily="2" charset="-122"/>
              </a:rPr>
              <a:t>（未定义）</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Null</a:t>
            </a:r>
            <a:r>
              <a:rPr lang="zh-CN" altLang="en-US" sz="2000" b="1" dirty="0">
                <a:solidFill>
                  <a:srgbClr val="000000"/>
                </a:solidFill>
                <a:latin typeface="宋体" panose="02010600030101010101" pitchFamily="2" charset="-122"/>
                <a:ea typeface="宋体" panose="02010600030101010101" pitchFamily="2" charset="-122"/>
              </a:rPr>
              <a:t>（空对象）</a:t>
            </a:r>
            <a:r>
              <a:rPr lang="zh-CN" altLang="en-US" sz="2000" dirty="0">
                <a:solidFill>
                  <a:srgbClr val="000000"/>
                </a:solidFill>
                <a:latin typeface="宋体" panose="02010600030101010101" pitchFamily="2" charset="-122"/>
                <a:ea typeface="宋体" panose="02010600030101010101" pitchFamily="2" charset="-122"/>
              </a:rPr>
              <a:t>、</a:t>
            </a:r>
            <a:r>
              <a:rPr lang="en-US" altLang="zh-CN" sz="2000" b="1" dirty="0">
                <a:solidFill>
                  <a:srgbClr val="000000"/>
                </a:solidFill>
                <a:latin typeface="宋体" panose="02010600030101010101" pitchFamily="2" charset="-122"/>
                <a:ea typeface="宋体" panose="02010600030101010101" pitchFamily="2" charset="-122"/>
              </a:rPr>
              <a:t>Object</a:t>
            </a:r>
            <a:r>
              <a:rPr lang="zh-CN" altLang="en-US" sz="2000" b="1" dirty="0">
                <a:solidFill>
                  <a:srgbClr val="000000"/>
                </a:solidFill>
                <a:latin typeface="宋体" panose="02010600030101010101" pitchFamily="2" charset="-122"/>
                <a:ea typeface="宋体" panose="02010600030101010101" pitchFamily="2" charset="-122"/>
              </a:rPr>
              <a:t>（对象类型）</a:t>
            </a:r>
            <a:endParaRPr lang="en-US" altLang="zh-CN" sz="2000" dirty="0">
              <a:solidFill>
                <a:srgbClr val="00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000000"/>
                </a:solidFill>
              </a:rPr>
              <a:t>复杂</a:t>
            </a:r>
            <a:r>
              <a:rPr lang="en-US" altLang="zh-CN" sz="2000" dirty="0">
                <a:solidFill>
                  <a:srgbClr val="000000"/>
                </a:solidFill>
              </a:rPr>
              <a:t>(</a:t>
            </a:r>
            <a:r>
              <a:rPr lang="zh-CN" altLang="en-US" sz="2000" dirty="0">
                <a:solidFill>
                  <a:srgbClr val="000000"/>
                </a:solidFill>
              </a:rPr>
              <a:t>引用</a:t>
            </a:r>
            <a:r>
              <a:rPr lang="en-US" altLang="zh-CN" sz="2000" dirty="0">
                <a:solidFill>
                  <a:srgbClr val="000000"/>
                </a:solidFill>
              </a:rPr>
              <a:t>)</a:t>
            </a:r>
            <a:r>
              <a:rPr lang="zh-CN" altLang="en-US" sz="2000" dirty="0">
                <a:solidFill>
                  <a:srgbClr val="000000"/>
                </a:solidFill>
              </a:rPr>
              <a:t>类型：对象、数组、函数。 </a:t>
            </a:r>
            <a:endParaRPr lang="zh-CN" altLang="en-US" sz="2000" dirty="0">
              <a:solidFill>
                <a:srgbClr val="000000"/>
              </a:solidFill>
            </a:endParaRPr>
          </a:p>
          <a:p>
            <a:pPr>
              <a:lnSpc>
                <a:spcPct val="95000"/>
              </a:lnSpc>
              <a:spcBef>
                <a:spcPct val="50000"/>
              </a:spcBef>
              <a:buFontTx/>
              <a:buNone/>
            </a:pPr>
            <a:r>
              <a:rPr lang="zh-CN" altLang="en-US" sz="2000" dirty="0">
                <a:solidFill>
                  <a:srgbClr val="000000"/>
                </a:solidFill>
              </a:rPr>
              <a:t>原始数据类型：</a:t>
            </a:r>
            <a:endParaRPr lang="en-US" altLang="zh-CN" sz="2000" dirty="0">
              <a:solidFill>
                <a:srgbClr val="000000"/>
              </a:solidFill>
            </a:endParaRPr>
          </a:p>
          <a:p>
            <a:pPr>
              <a:lnSpc>
                <a:spcPct val="95000"/>
              </a:lnSpc>
              <a:spcBef>
                <a:spcPct val="50000"/>
              </a:spcBef>
              <a:buFontTx/>
              <a:buNone/>
            </a:pPr>
            <a:r>
              <a:rPr lang="zh-CN" altLang="en-US" sz="2000" dirty="0">
                <a:solidFill>
                  <a:srgbClr val="000000"/>
                </a:solidFill>
              </a:rPr>
              <a:t>数值、布尔值 、</a:t>
            </a:r>
            <a:r>
              <a:rPr lang="en-US" altLang="zh-CN" sz="2000" dirty="0">
                <a:solidFill>
                  <a:srgbClr val="000000"/>
                </a:solidFill>
              </a:rPr>
              <a:t>null </a:t>
            </a:r>
            <a:r>
              <a:rPr lang="zh-CN" altLang="en-US" sz="2000" dirty="0">
                <a:solidFill>
                  <a:srgbClr val="000000"/>
                </a:solidFill>
              </a:rPr>
              <a:t> 、字符串、</a:t>
            </a:r>
            <a:r>
              <a:rPr lang="en-US" altLang="zh-CN" sz="2000" dirty="0">
                <a:solidFill>
                  <a:srgbClr val="000000"/>
                </a:solidFill>
              </a:rPr>
              <a:t>undefined</a:t>
            </a:r>
            <a:endParaRPr lang="en-US" altLang="zh-CN" sz="2000" dirty="0">
              <a:solidFill>
                <a:srgbClr val="000000"/>
              </a:solidFill>
            </a:endParaRPr>
          </a:p>
          <a:p>
            <a:pPr>
              <a:lnSpc>
                <a:spcPct val="95000"/>
              </a:lnSpc>
              <a:spcBef>
                <a:spcPct val="50000"/>
              </a:spcBef>
              <a:buFontTx/>
              <a:buNone/>
            </a:pPr>
            <a:r>
              <a:rPr lang="zh-CN" altLang="en-US" sz="2000" dirty="0">
                <a:solidFill>
                  <a:srgbClr val="CC0000"/>
                </a:solidFill>
                <a:latin typeface="宋体" panose="02010600030101010101" pitchFamily="2" charset="-122"/>
                <a:ea typeface="宋体" panose="02010600030101010101" pitchFamily="2" charset="-122"/>
              </a:rPr>
              <a:t>值类型的变量不能动态添加成员。</a:t>
            </a:r>
            <a:r>
              <a:rPr lang="en-US" altLang="zh-CN" sz="2000" dirty="0">
                <a:solidFill>
                  <a:srgbClr val="CC0000"/>
                </a:solidFill>
                <a:latin typeface="宋体" panose="02010600030101010101" pitchFamily="2" charset="-122"/>
                <a:ea typeface="宋体" panose="02010600030101010101" pitchFamily="2" charset="-122"/>
              </a:rPr>
              <a:t>(</a:t>
            </a:r>
            <a:r>
              <a:rPr lang="zh-CN" altLang="en-US" sz="2000" dirty="0">
                <a:solidFill>
                  <a:srgbClr val="CC0000"/>
                </a:solidFill>
                <a:latin typeface="宋体" panose="02010600030101010101" pitchFamily="2" charset="-122"/>
                <a:ea typeface="宋体" panose="02010600030101010101" pitchFamily="2" charset="-122"/>
              </a:rPr>
              <a:t>理论</a:t>
            </a:r>
            <a:r>
              <a:rPr lang="en-US" altLang="zh-CN" sz="2000" dirty="0">
                <a:solidFill>
                  <a:srgbClr val="CC0000"/>
                </a:solidFill>
                <a:latin typeface="宋体" panose="02010600030101010101" pitchFamily="2" charset="-122"/>
                <a:ea typeface="宋体" panose="02010600030101010101" pitchFamily="2" charset="-122"/>
              </a:rPr>
              <a:t>)</a:t>
            </a:r>
            <a:endParaRPr lang="en-US" altLang="zh-CN" sz="2000" dirty="0">
              <a:solidFill>
                <a:srgbClr val="CC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CC0000"/>
                </a:solidFill>
                <a:latin typeface="宋体" panose="02010600030101010101" pitchFamily="2" charset="-122"/>
                <a:ea typeface="宋体" panose="02010600030101010101" pitchFamily="2" charset="-122"/>
              </a:rPr>
              <a:t>引用类型的对象可以动态添加成员。</a:t>
            </a:r>
            <a:endParaRPr lang="en-US" altLang="zh-CN" sz="2000" dirty="0">
              <a:solidFill>
                <a:srgbClr val="CC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CC0000"/>
                </a:solidFill>
                <a:latin typeface="宋体" panose="02010600030101010101" pitchFamily="2" charset="-122"/>
                <a:ea typeface="宋体" panose="02010600030101010101" pitchFamily="2" charset="-122"/>
              </a:rPr>
              <a:t>变量是不是对象就看后面有没有</a:t>
            </a:r>
            <a:r>
              <a:rPr lang="en-US" altLang="zh-CN" sz="2000" dirty="0">
                <a:solidFill>
                  <a:srgbClr val="CC0000"/>
                </a:solidFill>
                <a:latin typeface="宋体" panose="02010600030101010101" pitchFamily="2" charset="-122"/>
                <a:ea typeface="宋体" panose="02010600030101010101" pitchFamily="2" charset="-122"/>
              </a:rPr>
              <a:t>new</a:t>
            </a:r>
            <a:r>
              <a:rPr lang="zh-CN" altLang="en-US" sz="2000" dirty="0">
                <a:solidFill>
                  <a:srgbClr val="CC0000"/>
                </a:solidFill>
                <a:latin typeface="宋体" panose="02010600030101010101" pitchFamily="2" charset="-122"/>
                <a:ea typeface="宋体" panose="02010600030101010101" pitchFamily="2" charset="-122"/>
              </a:rPr>
              <a:t>。</a:t>
            </a:r>
            <a:endParaRPr lang="zh-CN" altLang="en-US" sz="2000" dirty="0">
              <a:solidFill>
                <a:srgbClr val="CC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en-US" altLang="zh-CN" sz="2000" dirty="0">
                <a:solidFill>
                  <a:srgbClr val="000000"/>
                </a:solidFill>
                <a:latin typeface="宋体" panose="02010600030101010101" pitchFamily="2" charset="-122"/>
                <a:ea typeface="宋体" panose="02010600030101010101" pitchFamily="2" charset="-122"/>
              </a:rPr>
              <a:t>undefined</a:t>
            </a:r>
            <a:r>
              <a:rPr lang="zh-CN" altLang="en-US" sz="2000" dirty="0">
                <a:solidFill>
                  <a:srgbClr val="000000"/>
                </a:solidFill>
                <a:latin typeface="宋体" panose="02010600030101010101" pitchFamily="2" charset="-122"/>
                <a:ea typeface="宋体" panose="02010600030101010101" pitchFamily="2" charset="-122"/>
              </a:rPr>
              <a:t>与其他值计算得到的结果不是我们想要的。</a:t>
            </a:r>
            <a:endParaRPr lang="zh-CN" altLang="en-US" sz="2000" dirty="0">
              <a:solidFill>
                <a:srgbClr val="00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000000"/>
                </a:solidFill>
                <a:latin typeface="宋体" panose="02010600030101010101" pitchFamily="2" charset="-122"/>
                <a:ea typeface="宋体" panose="02010600030101010101" pitchFamily="2" charset="-122"/>
              </a:rPr>
              <a:t>一个变量声明了，没有初值那么结果就是</a:t>
            </a:r>
            <a:r>
              <a:rPr lang="en-US" altLang="zh-CN" sz="2000" dirty="0">
                <a:solidFill>
                  <a:srgbClr val="000000"/>
                </a:solidFill>
                <a:latin typeface="宋体" panose="02010600030101010101" pitchFamily="2" charset="-122"/>
                <a:ea typeface="宋体" panose="02010600030101010101" pitchFamily="2" charset="-122"/>
              </a:rPr>
              <a:t>undefined.</a:t>
            </a:r>
            <a:endParaRPr lang="en-US" altLang="zh-CN" sz="2000" dirty="0">
              <a:solidFill>
                <a:srgbClr val="00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000000"/>
                </a:solidFill>
                <a:latin typeface="宋体" panose="02010600030101010101" pitchFamily="2" charset="-122"/>
                <a:ea typeface="宋体" panose="02010600030101010101" pitchFamily="2" charset="-122"/>
              </a:rPr>
              <a:t>属于未知状态</a:t>
            </a:r>
            <a:endParaRPr lang="zh-CN" altLang="en-US" sz="2000" dirty="0">
              <a:solidFill>
                <a:srgbClr val="00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zh-CN" altLang="en-US" sz="2000" dirty="0">
                <a:solidFill>
                  <a:srgbClr val="000000"/>
                </a:solidFill>
                <a:latin typeface="宋体" panose="02010600030101010101" pitchFamily="2" charset="-122"/>
                <a:ea typeface="宋体" panose="02010600030101010101" pitchFamily="2" charset="-122"/>
              </a:rPr>
              <a:t>一个变量赋值为</a:t>
            </a:r>
            <a:r>
              <a:rPr lang="en-US" altLang="zh-CN" sz="2000" dirty="0">
                <a:solidFill>
                  <a:srgbClr val="000000"/>
                </a:solidFill>
                <a:latin typeface="宋体" panose="02010600030101010101" pitchFamily="2" charset="-122"/>
                <a:ea typeface="宋体" panose="02010600030101010101" pitchFamily="2" charset="-122"/>
              </a:rPr>
              <a:t>null</a:t>
            </a:r>
            <a:r>
              <a:rPr lang="zh-CN" altLang="en-US" sz="2000" dirty="0">
                <a:solidFill>
                  <a:srgbClr val="000000"/>
                </a:solidFill>
                <a:latin typeface="宋体" panose="02010600030101010101" pitchFamily="2" charset="-122"/>
                <a:ea typeface="宋体" panose="02010600030101010101" pitchFamily="2" charset="-122"/>
              </a:rPr>
              <a:t>。表示的是尚未存在的对象</a:t>
            </a:r>
            <a:r>
              <a:rPr lang="en-US" altLang="zh-CN" sz="2000" dirty="0">
                <a:solidFill>
                  <a:srgbClr val="000000"/>
                </a:solidFill>
                <a:latin typeface="宋体" panose="02010600030101010101" pitchFamily="2" charset="-122"/>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pPr>
              <a:lnSpc>
                <a:spcPct val="95000"/>
              </a:lnSpc>
              <a:spcBef>
                <a:spcPct val="50000"/>
              </a:spcBef>
              <a:buFontTx/>
              <a:buNone/>
            </a:pPr>
            <a:r>
              <a:rPr lang="en-US" altLang="zh-CN" sz="2000" dirty="0" err="1">
                <a:solidFill>
                  <a:srgbClr val="000000"/>
                </a:solidFill>
                <a:latin typeface="宋体" panose="02010600030101010101" pitchFamily="2" charset="-122"/>
                <a:ea typeface="宋体" panose="02010600030101010101" pitchFamily="2" charset="-122"/>
              </a:rPr>
              <a:t>typeof</a:t>
            </a:r>
            <a:r>
              <a:rPr lang="zh-CN" altLang="en-US" sz="2000" dirty="0">
                <a:solidFill>
                  <a:srgbClr val="000000"/>
                </a:solidFill>
                <a:latin typeface="宋体" panose="02010600030101010101" pitchFamily="2" charset="-122"/>
                <a:ea typeface="宋体" panose="02010600030101010101" pitchFamily="2" charset="-122"/>
              </a:rPr>
              <a:t>可以做什么</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判断对象的类型</a:t>
            </a:r>
            <a:endParaRPr lang="zh-CN" altLang="en-US" sz="2000" dirty="0">
              <a:solidFill>
                <a:srgbClr val="000000"/>
              </a:solidFill>
              <a:latin typeface="宋体" panose="02010600030101010101" pitchFamily="2" charset="-122"/>
              <a:ea typeface="宋体" panose="02010600030101010101" pitchFamily="2" charset="-122"/>
            </a:endParaRPr>
          </a:p>
          <a:p>
            <a:pPr>
              <a:lnSpc>
                <a:spcPct val="95000"/>
              </a:lnSpc>
              <a:buFontTx/>
              <a:buNone/>
            </a:pPr>
            <a:r>
              <a:rPr lang="en-US" altLang="zh-CN" sz="2000" dirty="0" err="1">
                <a:solidFill>
                  <a:srgbClr val="000000"/>
                </a:solidFill>
                <a:latin typeface="宋体" panose="02010600030101010101" pitchFamily="2" charset="-122"/>
                <a:ea typeface="宋体" panose="02010600030101010101" pitchFamily="2" charset="-122"/>
              </a:rPr>
              <a:t>Instanceof</a:t>
            </a:r>
            <a:r>
              <a:rPr lang="zh-CN" altLang="en-US" sz="2000" dirty="0">
                <a:solidFill>
                  <a:srgbClr val="000000"/>
                </a:solidFill>
                <a:latin typeface="宋体" panose="02010600030101010101" pitchFamily="2" charset="-122"/>
                <a:ea typeface="宋体" panose="02010600030101010101" pitchFamily="2" charset="-122"/>
              </a:rPr>
              <a:t>可以做什么</a:t>
            </a:r>
            <a:endParaRPr lang="zh-CN" altLang="en-US" sz="2000" dirty="0">
              <a:solidFill>
                <a:srgbClr val="000000"/>
              </a:solidFill>
              <a:latin typeface="宋体" panose="02010600030101010101" pitchFamily="2" charset="-122"/>
              <a:ea typeface="宋体" panose="02010600030101010101" pitchFamily="2" charset="-122"/>
            </a:endParaRPr>
          </a:p>
        </p:txBody>
      </p:sp>
      <p:pic>
        <p:nvPicPr>
          <p:cNvPr id="798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87461" y="1707235"/>
            <a:ext cx="2238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2"/>
          <a:stretch>
            <a:fillRect/>
          </a:stretch>
        </p:blipFill>
        <p:spPr>
          <a:xfrm>
            <a:off x="6152183" y="3421735"/>
            <a:ext cx="2323809" cy="27714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如何判断一个变量是否可用</a:t>
            </a:r>
            <a:endParaRPr lang="zh-CN" altLang="en-US" dirty="0"/>
          </a:p>
        </p:txBody>
      </p:sp>
      <p:sp>
        <p:nvSpPr>
          <p:cNvPr id="3" name="内容占位符 2"/>
          <p:cNvSpPr>
            <a:spLocks noGrp="1"/>
          </p:cNvSpPr>
          <p:nvPr>
            <p:ph idx="4294967295"/>
          </p:nvPr>
        </p:nvSpPr>
        <p:spPr>
          <a:xfrm>
            <a:off x="0" y="1450975"/>
            <a:ext cx="8128000" cy="659130"/>
          </a:xfrm>
        </p:spPr>
        <p:txBody>
          <a:bodyPr/>
          <a:lstStyle/>
          <a:p>
            <a:pPr marL="0" indent="0">
              <a:buNone/>
            </a:pPr>
            <a:r>
              <a:rPr lang="zh-CN" altLang="en-US" dirty="0"/>
              <a:t>变量有具体的值才有使用的价值</a:t>
            </a:r>
            <a:r>
              <a:rPr lang="en-US" altLang="zh-CN" dirty="0"/>
              <a:t>,</a:t>
            </a:r>
            <a:endParaRPr lang="en-US" altLang="zh-CN" dirty="0"/>
          </a:p>
          <a:p>
            <a:pPr marL="0" indent="0">
              <a:buNone/>
            </a:pPr>
            <a:r>
              <a:rPr lang="zh-CN" altLang="en-US" dirty="0"/>
              <a:t>如果一个变量的值是</a:t>
            </a:r>
            <a:r>
              <a:rPr lang="en-US" altLang="zh-CN" dirty="0"/>
              <a:t>undefined</a:t>
            </a:r>
            <a:r>
              <a:rPr lang="zh-CN" altLang="en-US" dirty="0"/>
              <a:t>或者为</a:t>
            </a:r>
            <a:r>
              <a:rPr lang="en-US" altLang="zh-CN" dirty="0"/>
              <a:t>null</a:t>
            </a:r>
            <a:r>
              <a:rPr lang="zh-CN" altLang="en-US" dirty="0"/>
              <a:t>一般是无法进行计算的</a:t>
            </a:r>
            <a:endParaRPr lang="zh-CN" altLang="en-US" dirty="0"/>
          </a:p>
        </p:txBody>
      </p:sp>
      <p:pic>
        <p:nvPicPr>
          <p:cNvPr id="4" name="图片 3"/>
          <p:cNvPicPr>
            <a:picLocks noChangeAspect="1"/>
          </p:cNvPicPr>
          <p:nvPr/>
        </p:nvPicPr>
        <p:blipFill>
          <a:blip r:embed="rId1"/>
          <a:stretch>
            <a:fillRect/>
          </a:stretch>
        </p:blipFill>
        <p:spPr>
          <a:xfrm>
            <a:off x="1259632" y="3212976"/>
            <a:ext cx="4085714" cy="140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Number</a:t>
            </a:r>
            <a:r>
              <a:rPr kumimoji="1" lang="zh-CN" altLang="en-US" dirty="0"/>
              <a:t>类型</a:t>
            </a:r>
            <a:endParaRPr kumimoji="1" lang="zh-CN" altLang="en-US" dirty="0"/>
          </a:p>
        </p:txBody>
      </p:sp>
      <p:sp>
        <p:nvSpPr>
          <p:cNvPr id="4" name="文本框 3"/>
          <p:cNvSpPr txBox="1"/>
          <p:nvPr/>
        </p:nvSpPr>
        <p:spPr>
          <a:xfrm>
            <a:off x="498474" y="1648178"/>
            <a:ext cx="8352015" cy="1754326"/>
          </a:xfrm>
          <a:prstGeom prst="rect">
            <a:avLst/>
          </a:prstGeom>
          <a:noFill/>
        </p:spPr>
        <p:txBody>
          <a:bodyPr wrap="square" rtlCol="0">
            <a:spAutoFit/>
          </a:bodyPr>
          <a:lstStyle/>
          <a:p>
            <a:r>
              <a:rPr lang="zh-CN" altLang="en-US" dirty="0"/>
              <a:t>十进制：进行算数计算时，八进制和十六进制表示的数值最终都将被转换成十进制数值。</a:t>
            </a:r>
            <a:endParaRPr lang="en-US" altLang="zh-CN" dirty="0"/>
          </a:p>
          <a:p>
            <a:r>
              <a:rPr kumimoji="1" lang="zh-CN" altLang="en-US" dirty="0"/>
              <a:t>十六进制：</a:t>
            </a:r>
            <a:r>
              <a:rPr lang="zh-CN" altLang="en-US" dirty="0"/>
              <a:t>数字序列范围：</a:t>
            </a:r>
            <a:r>
              <a:rPr lang="en-US" altLang="zh-CN" dirty="0"/>
              <a:t>0~9</a:t>
            </a:r>
            <a:r>
              <a:rPr lang="zh-CN" altLang="en-US" dirty="0"/>
              <a:t>以及</a:t>
            </a:r>
            <a:r>
              <a:rPr lang="en-US" altLang="zh-CN" dirty="0"/>
              <a:t>A~F</a:t>
            </a:r>
            <a:endParaRPr kumimoji="1" lang="en-US" altLang="zh-CN" dirty="0"/>
          </a:p>
          <a:p>
            <a:r>
              <a:rPr kumimoji="1" lang="zh-CN" altLang="en-US" dirty="0"/>
              <a:t>八进制：</a:t>
            </a:r>
            <a:r>
              <a:rPr lang="zh-CN" altLang="en-US" dirty="0"/>
              <a:t>数字序列范围：</a:t>
            </a:r>
            <a:r>
              <a:rPr lang="en-US" altLang="zh-CN" dirty="0"/>
              <a:t>0~7</a:t>
            </a:r>
            <a:endParaRPr lang="en-US" altLang="zh-CN" dirty="0"/>
          </a:p>
          <a:p>
            <a:r>
              <a:rPr lang="zh-CN" altLang="en-US" dirty="0"/>
              <a:t>如果字面值中的数值超出了范围，那么前导零将被忽略，后面的数值将被当作十进制数值解析</a:t>
            </a:r>
            <a:endParaRPr kumimoji="1" lang="en-US" altLang="zh-CN" dirty="0"/>
          </a:p>
        </p:txBody>
      </p:sp>
      <p:pic>
        <p:nvPicPr>
          <p:cNvPr id="6" name="图片 5"/>
          <p:cNvPicPr>
            <a:picLocks noChangeAspect="1"/>
          </p:cNvPicPr>
          <p:nvPr/>
        </p:nvPicPr>
        <p:blipFill>
          <a:blip r:embed="rId1"/>
          <a:stretch>
            <a:fillRect/>
          </a:stretch>
        </p:blipFill>
        <p:spPr>
          <a:xfrm>
            <a:off x="617420" y="3428999"/>
            <a:ext cx="2047619" cy="2142857"/>
          </a:xfrm>
          <a:prstGeom prst="rect">
            <a:avLst/>
          </a:prstGeom>
        </p:spPr>
      </p:pic>
      <p:sp>
        <p:nvSpPr>
          <p:cNvPr id="7" name="文本框 6"/>
          <p:cNvSpPr txBox="1"/>
          <p:nvPr/>
        </p:nvSpPr>
        <p:spPr>
          <a:xfrm>
            <a:off x="2297723" y="3132299"/>
            <a:ext cx="5298830" cy="1477328"/>
          </a:xfrm>
          <a:prstGeom prst="rect">
            <a:avLst/>
          </a:prstGeom>
          <a:noFill/>
        </p:spPr>
        <p:txBody>
          <a:bodyPr wrap="square" rtlCol="0">
            <a:spAutoFit/>
          </a:bodyPr>
          <a:lstStyle/>
          <a:p>
            <a:r>
              <a:rPr lang="zh-CN" altLang="en-US" dirty="0"/>
              <a:t>浮点型</a:t>
            </a:r>
            <a:r>
              <a:rPr lang="en-US" altLang="zh-CN" dirty="0"/>
              <a:t>:</a:t>
            </a:r>
            <a:endParaRPr lang="en-US" altLang="zh-CN" dirty="0"/>
          </a:p>
          <a:p>
            <a:pPr marL="342900" lvl="1" indent="-342900">
              <a:buFont typeface="Arial" panose="020B0604020202020204" pitchFamily="34" charset="0"/>
              <a:buChar char="•"/>
            </a:pPr>
            <a:r>
              <a:rPr kumimoji="1" lang="zh-CN" altLang="en-US" dirty="0"/>
              <a:t>浮点数值的最高精度是 </a:t>
            </a:r>
            <a:r>
              <a:rPr kumimoji="1" lang="en-US" altLang="zh-CN" dirty="0"/>
              <a:t>17 </a:t>
            </a:r>
            <a:r>
              <a:rPr kumimoji="1" lang="zh-CN" altLang="en-US" dirty="0"/>
              <a:t>位小数，但在进行算术计算时其精确度远远不如整数</a:t>
            </a:r>
            <a:endParaRPr kumimoji="1" lang="en-US" altLang="zh-CN" dirty="0"/>
          </a:p>
          <a:p>
            <a:pPr marL="342900" lvl="1" indent="-342900">
              <a:buFont typeface="Arial" panose="020B0604020202020204" pitchFamily="34" charset="0"/>
              <a:buChar char="•"/>
            </a:pPr>
            <a:r>
              <a:rPr lang="zh-CN" altLang="en-US" dirty="0"/>
              <a:t>永远不要测试某个特定的浮点数值</a:t>
            </a:r>
            <a:r>
              <a:rPr lang="en-US" altLang="zh-CN" dirty="0"/>
              <a:t>(</a:t>
            </a:r>
            <a:r>
              <a:rPr lang="zh-CN" altLang="en-US" dirty="0">
                <a:solidFill>
                  <a:srgbClr val="FF0000"/>
                </a:solidFill>
              </a:rPr>
              <a:t>不要判断两个浮点数是否相等</a:t>
            </a:r>
            <a:r>
              <a:rPr lang="en-US" altLang="zh-CN" dirty="0"/>
              <a:t>)</a:t>
            </a:r>
            <a:endParaRPr kumimoji="1" lang="zh-CN" altLang="en-US" dirty="0"/>
          </a:p>
        </p:txBody>
      </p:sp>
      <p:pic>
        <p:nvPicPr>
          <p:cNvPr id="10" name="图片 9"/>
          <p:cNvPicPr>
            <a:picLocks noChangeAspect="1"/>
          </p:cNvPicPr>
          <p:nvPr/>
        </p:nvPicPr>
        <p:blipFill>
          <a:blip r:embed="rId2"/>
          <a:stretch>
            <a:fillRect/>
          </a:stretch>
        </p:blipFill>
        <p:spPr>
          <a:xfrm>
            <a:off x="7596553" y="3428999"/>
            <a:ext cx="1380952" cy="1028571"/>
          </a:xfrm>
          <a:prstGeom prst="rect">
            <a:avLst/>
          </a:prstGeom>
        </p:spPr>
      </p:pic>
      <p:pic>
        <p:nvPicPr>
          <p:cNvPr id="11" name="图片 10"/>
          <p:cNvPicPr>
            <a:picLocks noChangeAspect="1"/>
          </p:cNvPicPr>
          <p:nvPr/>
        </p:nvPicPr>
        <p:blipFill>
          <a:blip r:embed="rId3"/>
          <a:stretch>
            <a:fillRect/>
          </a:stretch>
        </p:blipFill>
        <p:spPr>
          <a:xfrm>
            <a:off x="2899443" y="5426322"/>
            <a:ext cx="2876190" cy="952381"/>
          </a:xfrm>
          <a:prstGeom prst="rect">
            <a:avLst/>
          </a:prstGeom>
        </p:spPr>
      </p:pic>
      <p:pic>
        <p:nvPicPr>
          <p:cNvPr id="12" name="图片 11"/>
          <p:cNvPicPr>
            <a:picLocks noChangeAspect="1"/>
          </p:cNvPicPr>
          <p:nvPr/>
        </p:nvPicPr>
        <p:blipFill>
          <a:blip r:embed="rId4"/>
          <a:stretch>
            <a:fillRect/>
          </a:stretch>
        </p:blipFill>
        <p:spPr>
          <a:xfrm>
            <a:off x="4904204" y="5988227"/>
            <a:ext cx="1742857" cy="390476"/>
          </a:xfrm>
          <a:prstGeom prst="rect">
            <a:avLst/>
          </a:prstGeom>
        </p:spPr>
      </p:pic>
      <p:sp>
        <p:nvSpPr>
          <p:cNvPr id="13" name="文本框 12"/>
          <p:cNvSpPr txBox="1"/>
          <p:nvPr/>
        </p:nvSpPr>
        <p:spPr>
          <a:xfrm>
            <a:off x="2778369" y="4771292"/>
            <a:ext cx="6072120" cy="646331"/>
          </a:xfrm>
          <a:prstGeom prst="rect">
            <a:avLst/>
          </a:prstGeom>
          <a:noFill/>
        </p:spPr>
        <p:txBody>
          <a:bodyPr wrap="square" rtlCol="0">
            <a:spAutoFit/>
          </a:bodyPr>
          <a:lstStyle/>
          <a:p>
            <a:r>
              <a:rPr lang="zh-CN" altLang="en-US" dirty="0"/>
              <a:t>由于内存的限制，</a:t>
            </a:r>
            <a:r>
              <a:rPr lang="en-US" altLang="zh-CN" dirty="0"/>
              <a:t>ECMAScript </a:t>
            </a:r>
            <a:r>
              <a:rPr lang="zh-CN" altLang="en-US" dirty="0"/>
              <a:t>并不能保存世界上所有的数值。</a:t>
            </a:r>
            <a:r>
              <a:rPr lang="zh-CN" altLang="it-IT" dirty="0"/>
              <a:t>无穷大：</a:t>
            </a:r>
            <a:r>
              <a:rPr lang="it-IT" altLang="zh-CN" dirty="0"/>
              <a:t>Infinity</a:t>
            </a:r>
            <a:r>
              <a:rPr lang="en-US" altLang="zh-CN" dirty="0"/>
              <a:t>(5/0)</a:t>
            </a:r>
            <a:r>
              <a:rPr lang="it-IT" altLang="zh-CN" dirty="0"/>
              <a:t>,</a:t>
            </a:r>
            <a:r>
              <a:rPr lang="zh-CN" altLang="it-IT" dirty="0"/>
              <a:t>无穷小：</a:t>
            </a:r>
            <a:r>
              <a:rPr lang="it-IT" altLang="zh-CN" dirty="0"/>
              <a:t>-Infinity(-5/0)</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数值检测</a:t>
            </a:r>
            <a:endParaRPr kumimoji="1" lang="zh-CN" altLang="en-US" dirty="0"/>
          </a:p>
        </p:txBody>
      </p:sp>
      <p:sp>
        <p:nvSpPr>
          <p:cNvPr id="4" name="文本框 3"/>
          <p:cNvSpPr txBox="1"/>
          <p:nvPr/>
        </p:nvSpPr>
        <p:spPr>
          <a:xfrm>
            <a:off x="498474" y="1648178"/>
            <a:ext cx="8352015" cy="646331"/>
          </a:xfrm>
          <a:prstGeom prst="rect">
            <a:avLst/>
          </a:prstGeom>
          <a:noFill/>
        </p:spPr>
        <p:txBody>
          <a:bodyPr wrap="square" rtlCol="0">
            <a:spAutoFit/>
          </a:bodyPr>
          <a:lstStyle/>
          <a:p>
            <a:r>
              <a:rPr lang="en-US" altLang="zh-CN" dirty="0" err="1"/>
              <a:t>NaN</a:t>
            </a:r>
            <a:r>
              <a:rPr lang="en-US" altLang="zh-CN" dirty="0"/>
              <a:t> </a:t>
            </a:r>
            <a:r>
              <a:rPr lang="zh-CN" altLang="en-US" dirty="0"/>
              <a:t>（</a:t>
            </a:r>
            <a:r>
              <a:rPr lang="en-US" altLang="zh-CN" dirty="0"/>
              <a:t>Not a Number</a:t>
            </a:r>
            <a:r>
              <a:rPr lang="zh-CN" altLang="en-US" dirty="0"/>
              <a:t>）不是一个数字</a:t>
            </a:r>
            <a:endParaRPr lang="en-US" altLang="zh-CN" dirty="0"/>
          </a:p>
          <a:p>
            <a:r>
              <a:rPr lang="en-US" altLang="zh-CN" dirty="0" err="1"/>
              <a:t>isNaN</a:t>
            </a:r>
            <a:r>
              <a:rPr lang="en-US" altLang="zh-CN" dirty="0"/>
              <a:t>() :</a:t>
            </a:r>
            <a:r>
              <a:rPr lang="zh-CN" altLang="en-US" dirty="0"/>
              <a:t>任何不能被转换为数值的值都会导致这个函数返回 </a:t>
            </a:r>
            <a:r>
              <a:rPr lang="en-US" altLang="zh-CN" dirty="0"/>
              <a:t>true </a:t>
            </a:r>
            <a:endParaRPr lang="en-US" altLang="zh-CN" dirty="0"/>
          </a:p>
        </p:txBody>
      </p:sp>
      <p:pic>
        <p:nvPicPr>
          <p:cNvPr id="6" name="图片 5"/>
          <p:cNvPicPr>
            <a:picLocks noChangeAspect="1"/>
          </p:cNvPicPr>
          <p:nvPr/>
        </p:nvPicPr>
        <p:blipFill>
          <a:blip r:embed="rId1"/>
          <a:stretch>
            <a:fillRect/>
          </a:stretch>
        </p:blipFill>
        <p:spPr>
          <a:xfrm>
            <a:off x="2036386" y="2491712"/>
            <a:ext cx="2638095" cy="160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String</a:t>
            </a:r>
            <a:r>
              <a:rPr kumimoji="1" lang="zh-CN" altLang="en-US" dirty="0"/>
              <a:t>类型</a:t>
            </a:r>
            <a:endParaRPr kumimoji="1" lang="zh-CN" altLang="en-US" dirty="0"/>
          </a:p>
        </p:txBody>
      </p:sp>
      <p:sp>
        <p:nvSpPr>
          <p:cNvPr id="4" name="文本框 3"/>
          <p:cNvSpPr txBox="1"/>
          <p:nvPr/>
        </p:nvSpPr>
        <p:spPr>
          <a:xfrm>
            <a:off x="498474" y="1648178"/>
            <a:ext cx="8352015" cy="646331"/>
          </a:xfrm>
          <a:prstGeom prst="rect">
            <a:avLst/>
          </a:prstGeom>
          <a:noFill/>
        </p:spPr>
        <p:txBody>
          <a:bodyPr wrap="square" rtlCol="0">
            <a:spAutoFit/>
          </a:bodyPr>
          <a:lstStyle/>
          <a:p>
            <a:r>
              <a:rPr lang="en-US" altLang="zh-CN" b="1" dirty="0">
                <a:solidFill>
                  <a:srgbClr val="FF0000"/>
                </a:solidFill>
              </a:rPr>
              <a:t>String:</a:t>
            </a:r>
            <a:r>
              <a:rPr lang="zh-CN" altLang="en-US" b="1" dirty="0">
                <a:solidFill>
                  <a:srgbClr val="FF0000"/>
                </a:solidFill>
              </a:rPr>
              <a:t>字符串类型</a:t>
            </a:r>
            <a:r>
              <a:rPr lang="en-US" altLang="zh-CN" b="1" dirty="0">
                <a:solidFill>
                  <a:srgbClr val="FF0000"/>
                </a:solidFill>
              </a:rPr>
              <a:t>,</a:t>
            </a:r>
            <a:r>
              <a:rPr lang="en-US" altLang="zh-CN" b="1" dirty="0" err="1">
                <a:solidFill>
                  <a:srgbClr val="FF0000"/>
                </a:solidFill>
              </a:rPr>
              <a:t>js</a:t>
            </a:r>
            <a:r>
              <a:rPr lang="zh-CN" altLang="en-US" b="1" dirty="0">
                <a:solidFill>
                  <a:srgbClr val="FF0000"/>
                </a:solidFill>
              </a:rPr>
              <a:t>中的字符串值不可变</a:t>
            </a:r>
            <a:r>
              <a:rPr lang="en-US" altLang="zh-CN" b="1" dirty="0">
                <a:solidFill>
                  <a:srgbClr val="FF0000"/>
                </a:solidFill>
              </a:rPr>
              <a:t>,</a:t>
            </a:r>
            <a:r>
              <a:rPr lang="en-US" altLang="zh-CN" b="1" dirty="0" err="1">
                <a:solidFill>
                  <a:srgbClr val="FF0000"/>
                </a:solidFill>
              </a:rPr>
              <a:t>js</a:t>
            </a:r>
            <a:r>
              <a:rPr lang="zh-CN" altLang="en-US" b="1" dirty="0">
                <a:solidFill>
                  <a:srgbClr val="FF0000"/>
                </a:solidFill>
              </a:rPr>
              <a:t>中没有字符类型</a:t>
            </a:r>
            <a:r>
              <a:rPr lang="en-US" altLang="zh-CN" b="1" dirty="0">
                <a:solidFill>
                  <a:srgbClr val="FF0000"/>
                </a:solidFill>
              </a:rPr>
              <a:t>(</a:t>
            </a:r>
            <a:r>
              <a:rPr lang="zh-CN" altLang="en-US" b="1" dirty="0">
                <a:solidFill>
                  <a:srgbClr val="FF0000"/>
                </a:solidFill>
              </a:rPr>
              <a:t>单个的一个值</a:t>
            </a:r>
            <a:r>
              <a:rPr lang="en-US" altLang="zh-CN" b="1" dirty="0">
                <a:solidFill>
                  <a:srgbClr val="FF0000"/>
                </a:solidFill>
              </a:rPr>
              <a:t>)</a:t>
            </a:r>
            <a:endParaRPr lang="en-US" altLang="zh-CN" b="1" dirty="0">
              <a:solidFill>
                <a:srgbClr val="FF0000"/>
              </a:solidFill>
            </a:endParaRPr>
          </a:p>
          <a:p>
            <a:r>
              <a:rPr lang="zh-CN" altLang="en-US" b="1" dirty="0">
                <a:solidFill>
                  <a:srgbClr val="FF0000"/>
                </a:solidFill>
              </a:rPr>
              <a:t>字符串的值由一对双引号或者一对单引号括起来</a:t>
            </a:r>
            <a:r>
              <a:rPr lang="en-US" altLang="zh-CN" b="1" dirty="0">
                <a:solidFill>
                  <a:srgbClr val="FF0000"/>
                </a:solidFill>
              </a:rPr>
              <a:t>(</a:t>
            </a:r>
            <a:r>
              <a:rPr lang="zh-CN" altLang="en-US" b="1" dirty="0">
                <a:solidFill>
                  <a:srgbClr val="FF0000"/>
                </a:solidFill>
              </a:rPr>
              <a:t>一般在配合</a:t>
            </a:r>
            <a:r>
              <a:rPr lang="en-US" altLang="zh-CN" b="1" dirty="0">
                <a:solidFill>
                  <a:srgbClr val="FF0000"/>
                </a:solidFill>
              </a:rPr>
              <a:t>html</a:t>
            </a:r>
            <a:r>
              <a:rPr lang="zh-CN" altLang="en-US" b="1" dirty="0">
                <a:solidFill>
                  <a:srgbClr val="FF0000"/>
                </a:solidFill>
              </a:rPr>
              <a:t>中使用</a:t>
            </a:r>
            <a:r>
              <a:rPr lang="en-US" altLang="zh-CN" b="1" dirty="0">
                <a:solidFill>
                  <a:srgbClr val="FF0000"/>
                </a:solidFill>
              </a:rPr>
              <a:t>)</a:t>
            </a:r>
            <a:endParaRPr lang="zh-CN" altLang="en-US" b="1" dirty="0">
              <a:solidFill>
                <a:srgbClr val="FF0000"/>
              </a:solidFill>
            </a:endParaRPr>
          </a:p>
        </p:txBody>
      </p:sp>
      <p:pic>
        <p:nvPicPr>
          <p:cNvPr id="3" name="图片 2"/>
          <p:cNvPicPr>
            <a:picLocks noChangeAspect="1"/>
          </p:cNvPicPr>
          <p:nvPr/>
        </p:nvPicPr>
        <p:blipFill>
          <a:blip r:embed="rId1"/>
          <a:stretch>
            <a:fillRect/>
          </a:stretch>
        </p:blipFill>
        <p:spPr>
          <a:xfrm>
            <a:off x="304098" y="3556806"/>
            <a:ext cx="3257143" cy="1361905"/>
          </a:xfrm>
          <a:prstGeom prst="rect">
            <a:avLst/>
          </a:prstGeom>
        </p:spPr>
      </p:pic>
      <p:pic>
        <p:nvPicPr>
          <p:cNvPr id="5" name="图片 4"/>
          <p:cNvPicPr>
            <a:picLocks noChangeAspect="1"/>
          </p:cNvPicPr>
          <p:nvPr/>
        </p:nvPicPr>
        <p:blipFill>
          <a:blip r:embed="rId2"/>
          <a:stretch>
            <a:fillRect/>
          </a:stretch>
        </p:blipFill>
        <p:spPr>
          <a:xfrm>
            <a:off x="324800" y="5004064"/>
            <a:ext cx="8038095" cy="342857"/>
          </a:xfrm>
          <a:prstGeom prst="rect">
            <a:avLst/>
          </a:prstGeom>
        </p:spPr>
      </p:pic>
      <p:sp>
        <p:nvSpPr>
          <p:cNvPr id="6" name="文本框 5"/>
          <p:cNvSpPr txBox="1"/>
          <p:nvPr/>
        </p:nvSpPr>
        <p:spPr>
          <a:xfrm>
            <a:off x="217578" y="5368427"/>
            <a:ext cx="8252540" cy="369332"/>
          </a:xfrm>
          <a:prstGeom prst="rect">
            <a:avLst/>
          </a:prstGeom>
          <a:noFill/>
        </p:spPr>
        <p:txBody>
          <a:bodyPr wrap="square" rtlCol="0">
            <a:spAutoFit/>
          </a:bodyPr>
          <a:lstStyle/>
          <a:p>
            <a:r>
              <a:rPr lang="zh-CN" altLang="en-US" dirty="0"/>
              <a:t>字符串是由一个一个地的字符组成的，如何获取字符串的个数</a:t>
            </a:r>
            <a:r>
              <a:rPr lang="en-US" altLang="zh-CN" dirty="0"/>
              <a:t>(</a:t>
            </a:r>
            <a:r>
              <a:rPr lang="zh-CN" altLang="en-US" dirty="0"/>
              <a:t>长度</a:t>
            </a:r>
            <a:r>
              <a:rPr lang="en-US" altLang="zh-CN" dirty="0"/>
              <a:t>)</a:t>
            </a:r>
            <a:r>
              <a:rPr lang="zh-CN" altLang="en-US" dirty="0"/>
              <a:t>呢</a:t>
            </a:r>
            <a:r>
              <a:rPr lang="en-US" altLang="zh-CN" dirty="0"/>
              <a:t>?so easy!</a:t>
            </a:r>
            <a:endParaRPr lang="zh-CN" altLang="en-US" dirty="0"/>
          </a:p>
        </p:txBody>
      </p:sp>
      <p:pic>
        <p:nvPicPr>
          <p:cNvPr id="7" name="图片 6"/>
          <p:cNvPicPr>
            <a:picLocks noChangeAspect="1"/>
          </p:cNvPicPr>
          <p:nvPr/>
        </p:nvPicPr>
        <p:blipFill>
          <a:blip r:embed="rId3"/>
          <a:stretch>
            <a:fillRect/>
          </a:stretch>
        </p:blipFill>
        <p:spPr>
          <a:xfrm>
            <a:off x="1860889" y="5908465"/>
            <a:ext cx="2895238" cy="485714"/>
          </a:xfrm>
          <a:prstGeom prst="rect">
            <a:avLst/>
          </a:prstGeom>
        </p:spPr>
      </p:pic>
      <p:pic>
        <p:nvPicPr>
          <p:cNvPr id="8" name="图片 7"/>
          <p:cNvPicPr>
            <a:picLocks noChangeAspect="1"/>
          </p:cNvPicPr>
          <p:nvPr/>
        </p:nvPicPr>
        <p:blipFill>
          <a:blip r:embed="rId4"/>
          <a:stretch>
            <a:fillRect/>
          </a:stretch>
        </p:blipFill>
        <p:spPr>
          <a:xfrm>
            <a:off x="1456292" y="2243873"/>
            <a:ext cx="7013826" cy="13129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转义符</a:t>
            </a:r>
            <a:endParaRPr kumimoji="1" lang="zh-CN" altLang="en-US" dirty="0"/>
          </a:p>
        </p:txBody>
      </p:sp>
      <p:sp>
        <p:nvSpPr>
          <p:cNvPr id="4" name="文本框 3"/>
          <p:cNvSpPr txBox="1"/>
          <p:nvPr/>
        </p:nvSpPr>
        <p:spPr>
          <a:xfrm>
            <a:off x="498475" y="1648178"/>
            <a:ext cx="5556638" cy="646331"/>
          </a:xfrm>
          <a:prstGeom prst="rect">
            <a:avLst/>
          </a:prstGeom>
          <a:noFill/>
        </p:spPr>
        <p:txBody>
          <a:bodyPr wrap="square" rtlCol="0">
            <a:spAutoFit/>
          </a:bodyPr>
          <a:lstStyle/>
          <a:p>
            <a:r>
              <a:rPr lang="zh-CN" altLang="en-US" dirty="0"/>
              <a:t>转义符在很多计算机语言中都存在，目的是为了转义。</a:t>
            </a:r>
            <a:endParaRPr lang="en-US" altLang="zh-CN" dirty="0"/>
          </a:p>
          <a:p>
            <a:r>
              <a:rPr lang="en-US" altLang="zh-CN" dirty="0"/>
              <a:t>Html</a:t>
            </a:r>
            <a:r>
              <a:rPr lang="zh-CN" altLang="en-US" dirty="0"/>
              <a:t>中的转义符</a:t>
            </a:r>
            <a:endParaRPr lang="en-US" altLang="zh-CN" dirty="0"/>
          </a:p>
        </p:txBody>
      </p:sp>
      <p:pic>
        <p:nvPicPr>
          <p:cNvPr id="3" name="图片 2"/>
          <p:cNvPicPr>
            <a:picLocks noChangeAspect="1"/>
          </p:cNvPicPr>
          <p:nvPr/>
        </p:nvPicPr>
        <p:blipFill>
          <a:blip r:embed="rId1"/>
          <a:stretch>
            <a:fillRect/>
          </a:stretch>
        </p:blipFill>
        <p:spPr>
          <a:xfrm>
            <a:off x="6181866" y="1585225"/>
            <a:ext cx="2266667" cy="495238"/>
          </a:xfrm>
          <a:prstGeom prst="rect">
            <a:avLst/>
          </a:prstGeom>
        </p:spPr>
      </p:pic>
      <p:pic>
        <p:nvPicPr>
          <p:cNvPr id="6" name="图片 5"/>
          <p:cNvPicPr>
            <a:picLocks noChangeAspect="1"/>
          </p:cNvPicPr>
          <p:nvPr/>
        </p:nvPicPr>
        <p:blipFill>
          <a:blip r:embed="rId2"/>
          <a:stretch>
            <a:fillRect/>
          </a:stretch>
        </p:blipFill>
        <p:spPr>
          <a:xfrm>
            <a:off x="371722" y="2294509"/>
            <a:ext cx="2552381" cy="2800000"/>
          </a:xfrm>
          <a:prstGeom prst="rect">
            <a:avLst/>
          </a:prstGeom>
        </p:spPr>
      </p:pic>
      <p:pic>
        <p:nvPicPr>
          <p:cNvPr id="8" name="图片 7"/>
          <p:cNvPicPr>
            <a:picLocks noChangeAspect="1"/>
          </p:cNvPicPr>
          <p:nvPr/>
        </p:nvPicPr>
        <p:blipFill>
          <a:blip r:embed="rId3"/>
          <a:stretch>
            <a:fillRect/>
          </a:stretch>
        </p:blipFill>
        <p:spPr>
          <a:xfrm>
            <a:off x="3276794" y="2850454"/>
            <a:ext cx="4609524" cy="2495238"/>
          </a:xfrm>
          <a:prstGeom prst="rect">
            <a:avLst/>
          </a:prstGeom>
        </p:spPr>
      </p:pic>
      <p:sp>
        <p:nvSpPr>
          <p:cNvPr id="9" name="文本框 8"/>
          <p:cNvSpPr txBox="1"/>
          <p:nvPr/>
        </p:nvSpPr>
        <p:spPr>
          <a:xfrm>
            <a:off x="3356517" y="2446890"/>
            <a:ext cx="4259766" cy="369332"/>
          </a:xfrm>
          <a:prstGeom prst="rect">
            <a:avLst/>
          </a:prstGeom>
          <a:noFill/>
        </p:spPr>
        <p:txBody>
          <a:bodyPr wrap="square" rtlCol="0">
            <a:spAutoFit/>
          </a:bodyPr>
          <a:lstStyle/>
          <a:p>
            <a:r>
              <a:rPr lang="en-US" altLang="zh-CN" dirty="0" err="1"/>
              <a:t>Js</a:t>
            </a:r>
            <a:r>
              <a:rPr lang="zh-CN" altLang="en-US" dirty="0"/>
              <a:t>中的转义符</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字符串拼接</a:t>
            </a:r>
            <a:endParaRPr kumimoji="1" lang="zh-CN" altLang="en-US" dirty="0"/>
          </a:p>
        </p:txBody>
      </p:sp>
      <p:sp>
        <p:nvSpPr>
          <p:cNvPr id="4" name="文本框 3"/>
          <p:cNvSpPr txBox="1"/>
          <p:nvPr/>
        </p:nvSpPr>
        <p:spPr>
          <a:xfrm>
            <a:off x="498474" y="1648178"/>
            <a:ext cx="5666799" cy="646331"/>
          </a:xfrm>
          <a:prstGeom prst="rect">
            <a:avLst/>
          </a:prstGeom>
          <a:noFill/>
        </p:spPr>
        <p:txBody>
          <a:bodyPr wrap="square" rtlCol="0">
            <a:spAutoFit/>
          </a:bodyPr>
          <a:lstStyle/>
          <a:p>
            <a:r>
              <a:rPr lang="zh-CN" altLang="en-US" dirty="0"/>
              <a:t>在</a:t>
            </a:r>
            <a:r>
              <a:rPr lang="en-US" altLang="zh-CN" dirty="0" err="1"/>
              <a:t>js</a:t>
            </a:r>
            <a:r>
              <a:rPr lang="zh-CN" altLang="en-US" dirty="0"/>
              <a:t>中通过算数运算符</a:t>
            </a:r>
            <a:r>
              <a:rPr lang="en-US" altLang="zh-CN" dirty="0"/>
              <a:t>+</a:t>
            </a:r>
            <a:r>
              <a:rPr lang="zh-CN" altLang="en-US" dirty="0"/>
              <a:t>可以将两个字符串进行拼接</a:t>
            </a:r>
            <a:endParaRPr lang="en-US" altLang="zh-CN" dirty="0"/>
          </a:p>
          <a:p>
            <a:r>
              <a:rPr lang="zh-CN" altLang="en-US" dirty="0"/>
              <a:t>如</a:t>
            </a:r>
            <a:r>
              <a:rPr lang="en-US" altLang="zh-CN" dirty="0"/>
              <a:t>:</a:t>
            </a:r>
            <a:endParaRPr lang="en-US" altLang="zh-CN" dirty="0"/>
          </a:p>
        </p:txBody>
      </p:sp>
      <p:pic>
        <p:nvPicPr>
          <p:cNvPr id="5" name="图片 4"/>
          <p:cNvPicPr>
            <a:picLocks noChangeAspect="1"/>
          </p:cNvPicPr>
          <p:nvPr/>
        </p:nvPicPr>
        <p:blipFill>
          <a:blip r:embed="rId1"/>
          <a:stretch>
            <a:fillRect/>
          </a:stretch>
        </p:blipFill>
        <p:spPr>
          <a:xfrm>
            <a:off x="853060" y="2491712"/>
            <a:ext cx="2228571" cy="1285714"/>
          </a:xfrm>
          <a:prstGeom prst="rect">
            <a:avLst/>
          </a:prstGeom>
        </p:spPr>
      </p:pic>
      <p:pic>
        <p:nvPicPr>
          <p:cNvPr id="6" name="图片 5"/>
          <p:cNvPicPr>
            <a:picLocks noChangeAspect="1"/>
          </p:cNvPicPr>
          <p:nvPr/>
        </p:nvPicPr>
        <p:blipFill>
          <a:blip r:embed="rId2"/>
          <a:stretch>
            <a:fillRect/>
          </a:stretch>
        </p:blipFill>
        <p:spPr>
          <a:xfrm>
            <a:off x="2312103" y="3974629"/>
            <a:ext cx="2876190" cy="1333333"/>
          </a:xfrm>
          <a:prstGeom prst="rect">
            <a:avLst/>
          </a:prstGeom>
        </p:spPr>
      </p:pic>
      <p:pic>
        <p:nvPicPr>
          <p:cNvPr id="7" name="图片 6"/>
          <p:cNvPicPr>
            <a:picLocks noChangeAspect="1"/>
          </p:cNvPicPr>
          <p:nvPr/>
        </p:nvPicPr>
        <p:blipFill>
          <a:blip r:embed="rId3"/>
          <a:stretch>
            <a:fillRect/>
          </a:stretch>
        </p:blipFill>
        <p:spPr>
          <a:xfrm>
            <a:off x="5320578" y="5154191"/>
            <a:ext cx="2276190" cy="12952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1484" y="4006516"/>
            <a:ext cx="1203158" cy="369332"/>
          </a:xfrm>
          <a:prstGeom prst="rect">
            <a:avLst/>
          </a:prstGeom>
          <a:noFill/>
        </p:spPr>
        <p:txBody>
          <a:bodyPr wrap="square" rtlCol="0">
            <a:spAutoFit/>
          </a:bodyPr>
          <a:lstStyle/>
          <a:p>
            <a:r>
              <a:rPr lang="zh-CN" altLang="en-US" dirty="0"/>
              <a:t>帅死了</a:t>
            </a:r>
            <a:endParaRPr lang="zh-CN" altLang="en-US" dirty="0"/>
          </a:p>
        </p:txBody>
      </p:sp>
      <p:pic>
        <p:nvPicPr>
          <p:cNvPr id="4" name="图片 3"/>
          <p:cNvPicPr>
            <a:picLocks noChangeAspect="1"/>
          </p:cNvPicPr>
          <p:nvPr/>
        </p:nvPicPr>
        <p:blipFill>
          <a:blip r:embed="rId1"/>
          <a:stretch>
            <a:fillRect/>
          </a:stretch>
        </p:blipFill>
        <p:spPr>
          <a:xfrm>
            <a:off x="2457028" y="1718031"/>
            <a:ext cx="3781953" cy="42296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Boolean</a:t>
            </a:r>
            <a:r>
              <a:rPr kumimoji="1" lang="zh-CN" altLang="en-US" dirty="0"/>
              <a:t>类型</a:t>
            </a:r>
            <a:endParaRPr kumimoji="1" lang="zh-CN" altLang="en-US" dirty="0"/>
          </a:p>
        </p:txBody>
      </p:sp>
      <p:sp>
        <p:nvSpPr>
          <p:cNvPr id="4" name="文本框 3"/>
          <p:cNvSpPr txBox="1"/>
          <p:nvPr/>
        </p:nvSpPr>
        <p:spPr>
          <a:xfrm>
            <a:off x="498474" y="1648178"/>
            <a:ext cx="8352015" cy="3416320"/>
          </a:xfrm>
          <a:prstGeom prst="rect">
            <a:avLst/>
          </a:prstGeom>
          <a:noFill/>
        </p:spPr>
        <p:txBody>
          <a:bodyPr wrap="square" rtlCol="0">
            <a:spAutoFit/>
          </a:bodyPr>
          <a:lstStyle/>
          <a:p>
            <a:r>
              <a:rPr lang="en-US" altLang="zh-CN" sz="2400" b="1" dirty="0">
                <a:solidFill>
                  <a:srgbClr val="FF0000"/>
                </a:solidFill>
              </a:rPr>
              <a:t>Boolean</a:t>
            </a:r>
            <a:r>
              <a:rPr lang="zh-CN" altLang="en-US" sz="2400" b="1" dirty="0">
                <a:solidFill>
                  <a:srgbClr val="FF0000"/>
                </a:solidFill>
              </a:rPr>
              <a:t>类型的值有两个</a:t>
            </a:r>
            <a:r>
              <a:rPr lang="en-US" altLang="zh-CN" sz="2400" b="1" dirty="0">
                <a:solidFill>
                  <a:srgbClr val="FF0000"/>
                </a:solidFill>
              </a:rPr>
              <a:t>:true(</a:t>
            </a:r>
            <a:r>
              <a:rPr lang="zh-CN" altLang="en-US" sz="2400" b="1" dirty="0">
                <a:solidFill>
                  <a:srgbClr val="FF0000"/>
                </a:solidFill>
              </a:rPr>
              <a:t>真</a:t>
            </a:r>
            <a:r>
              <a:rPr lang="en-US" altLang="zh-CN" sz="2400" b="1" dirty="0">
                <a:solidFill>
                  <a:srgbClr val="FF0000"/>
                </a:solidFill>
              </a:rPr>
              <a:t>)</a:t>
            </a:r>
            <a:r>
              <a:rPr lang="zh-CN" altLang="en-US" sz="2400" b="1" dirty="0">
                <a:solidFill>
                  <a:srgbClr val="FF0000"/>
                </a:solidFill>
              </a:rPr>
              <a:t>和</a:t>
            </a:r>
            <a:r>
              <a:rPr lang="en-US" altLang="zh-CN" sz="2400" b="1" dirty="0">
                <a:solidFill>
                  <a:srgbClr val="FF0000"/>
                </a:solidFill>
              </a:rPr>
              <a:t>false(</a:t>
            </a:r>
            <a:r>
              <a:rPr lang="zh-CN" altLang="en-US" sz="2400" b="1" dirty="0">
                <a:solidFill>
                  <a:srgbClr val="FF0000"/>
                </a:solidFill>
              </a:rPr>
              <a:t>假</a:t>
            </a:r>
            <a:r>
              <a:rPr lang="en-US" altLang="zh-CN" sz="2400" b="1" dirty="0">
                <a:solidFill>
                  <a:srgbClr val="FF0000"/>
                </a:solidFill>
              </a:rPr>
              <a:t>);1---</a:t>
            </a:r>
            <a:r>
              <a:rPr lang="zh-CN" altLang="en-US" sz="2400" b="1" dirty="0">
                <a:solidFill>
                  <a:srgbClr val="FF0000"/>
                </a:solidFill>
              </a:rPr>
              <a:t>真</a:t>
            </a:r>
            <a:r>
              <a:rPr lang="en-US" altLang="zh-CN" sz="2400" b="1" dirty="0">
                <a:solidFill>
                  <a:srgbClr val="FF0000"/>
                </a:solidFill>
              </a:rPr>
              <a:t>,0-----</a:t>
            </a:r>
            <a:r>
              <a:rPr lang="zh-CN" altLang="en-US" sz="2400" b="1" dirty="0">
                <a:solidFill>
                  <a:srgbClr val="FF0000"/>
                </a:solidFill>
              </a:rPr>
              <a:t>假</a:t>
            </a:r>
            <a:endParaRPr lang="en-US" altLang="zh-CN" sz="2400" b="1" dirty="0">
              <a:solidFill>
                <a:srgbClr val="FF0000"/>
              </a:solidFill>
            </a:endParaRPr>
          </a:p>
          <a:p>
            <a:r>
              <a:rPr lang="zh-CN" altLang="en-US" sz="2400" b="1" dirty="0">
                <a:solidFill>
                  <a:srgbClr val="FF0000"/>
                </a:solidFill>
              </a:rPr>
              <a:t>在</a:t>
            </a:r>
            <a:r>
              <a:rPr lang="en-US" altLang="zh-CN" sz="2400" b="1" dirty="0" err="1">
                <a:solidFill>
                  <a:srgbClr val="FF0000"/>
                </a:solidFill>
              </a:rPr>
              <a:t>js</a:t>
            </a:r>
            <a:r>
              <a:rPr lang="zh-CN" altLang="en-US" sz="2400" b="1" dirty="0">
                <a:solidFill>
                  <a:srgbClr val="FF0000"/>
                </a:solidFill>
              </a:rPr>
              <a:t>中任何类型的值都可以转换成</a:t>
            </a:r>
            <a:r>
              <a:rPr lang="en-US" altLang="zh-CN" sz="2400" b="1" dirty="0" err="1">
                <a:solidFill>
                  <a:srgbClr val="FF0000"/>
                </a:solidFill>
              </a:rPr>
              <a:t>boolean</a:t>
            </a:r>
            <a:r>
              <a:rPr lang="zh-CN" altLang="en-US" sz="2400" b="1" dirty="0">
                <a:solidFill>
                  <a:srgbClr val="FF0000"/>
                </a:solidFill>
              </a:rPr>
              <a:t>类型</a:t>
            </a:r>
            <a:r>
              <a:rPr lang="en-US" altLang="zh-CN" sz="2400" b="1" dirty="0">
                <a:solidFill>
                  <a:srgbClr val="FF0000"/>
                </a:solidFill>
              </a:rPr>
              <a:t>,</a:t>
            </a:r>
            <a:r>
              <a:rPr lang="zh-CN" altLang="en-US" sz="2400" b="1" dirty="0">
                <a:solidFill>
                  <a:srgbClr val="FF0000"/>
                </a:solidFill>
              </a:rPr>
              <a:t>一般在流程控制语句后面使用</a:t>
            </a:r>
            <a:endParaRPr lang="en-US" altLang="zh-CN" sz="2400" b="1" dirty="0">
              <a:solidFill>
                <a:srgbClr val="FF0000"/>
              </a:solidFill>
            </a:endParaRPr>
          </a:p>
          <a:p>
            <a:r>
              <a:rPr lang="en-US" altLang="zh-CN" dirty="0"/>
              <a:t>========================-Boolean()=====================</a:t>
            </a:r>
            <a:endParaRPr lang="en-US" altLang="zh-CN" dirty="0"/>
          </a:p>
          <a:p>
            <a:r>
              <a:rPr lang="en-US" altLang="zh-CN" dirty="0" err="1"/>
              <a:t>var</a:t>
            </a:r>
            <a:r>
              <a:rPr lang="en-US" altLang="zh-CN" dirty="0"/>
              <a:t> b1 = Boolean(“”); //false - </a:t>
            </a:r>
            <a:r>
              <a:rPr lang="zh-CN" altLang="en-US" dirty="0"/>
              <a:t>空字符串</a:t>
            </a:r>
            <a:endParaRPr lang="zh-CN" altLang="en-US" dirty="0"/>
          </a:p>
          <a:p>
            <a:r>
              <a:rPr lang="zh-CN" altLang="en-US" dirty="0"/>
              <a:t> </a:t>
            </a:r>
            <a:r>
              <a:rPr lang="en-US" altLang="zh-CN" dirty="0" err="1"/>
              <a:t>var</a:t>
            </a:r>
            <a:r>
              <a:rPr lang="en-US" altLang="zh-CN" dirty="0"/>
              <a:t> b2 = Boolean(“hello”); //true - </a:t>
            </a:r>
            <a:r>
              <a:rPr lang="zh-CN" altLang="en-US" dirty="0"/>
              <a:t>非空字符串</a:t>
            </a:r>
            <a:endParaRPr lang="zh-CN" altLang="en-US" dirty="0"/>
          </a:p>
          <a:p>
            <a:r>
              <a:rPr lang="zh-CN" altLang="en-US" dirty="0"/>
              <a:t> </a:t>
            </a:r>
            <a:r>
              <a:rPr lang="en-US" altLang="zh-CN" dirty="0" err="1"/>
              <a:t>var</a:t>
            </a:r>
            <a:r>
              <a:rPr lang="en-US" altLang="zh-CN" dirty="0"/>
              <a:t> b1 = Boolean(50); //true - </a:t>
            </a:r>
            <a:r>
              <a:rPr lang="zh-CN" altLang="en-US" dirty="0"/>
              <a:t>非零数字</a:t>
            </a:r>
            <a:endParaRPr lang="zh-CN" altLang="en-US" dirty="0"/>
          </a:p>
          <a:p>
            <a:r>
              <a:rPr lang="zh-CN" altLang="en-US" dirty="0"/>
              <a:t> </a:t>
            </a:r>
            <a:r>
              <a:rPr lang="en-US" altLang="zh-CN" dirty="0" err="1"/>
              <a:t>var</a:t>
            </a:r>
            <a:r>
              <a:rPr lang="en-US" altLang="zh-CN" dirty="0"/>
              <a:t> b1 = Boolean(null); //false – null</a:t>
            </a:r>
            <a:endParaRPr lang="en-US" altLang="zh-CN" dirty="0"/>
          </a:p>
          <a:p>
            <a:r>
              <a:rPr lang="en-US" altLang="zh-CN" dirty="0"/>
              <a:t> </a:t>
            </a:r>
            <a:r>
              <a:rPr lang="en-US" altLang="zh-CN" dirty="0" err="1"/>
              <a:t>var</a:t>
            </a:r>
            <a:r>
              <a:rPr lang="en-US" altLang="zh-CN" dirty="0"/>
              <a:t> b1 = Boolean(0); //false - </a:t>
            </a:r>
            <a:r>
              <a:rPr lang="zh-CN" altLang="en-US" dirty="0"/>
              <a:t>零</a:t>
            </a:r>
            <a:endParaRPr lang="zh-CN" altLang="en-US" dirty="0"/>
          </a:p>
          <a:p>
            <a:r>
              <a:rPr lang="zh-CN" altLang="en-US" dirty="0"/>
              <a:t> </a:t>
            </a:r>
            <a:r>
              <a:rPr lang="en-US" altLang="zh-CN" dirty="0" err="1"/>
              <a:t>var</a:t>
            </a:r>
            <a:r>
              <a:rPr lang="en-US" altLang="zh-CN" dirty="0"/>
              <a:t> b1 = Boolean(new object()); //true - </a:t>
            </a:r>
            <a:r>
              <a:rPr lang="zh-CN" altLang="en-US" dirty="0"/>
              <a:t>对象 </a:t>
            </a:r>
            <a:endParaRPr lang="en-US" altLang="zh-CN" dirty="0"/>
          </a:p>
          <a:p>
            <a:r>
              <a:rPr lang="en-US" altLang="zh-CN" dirty="0"/>
              <a:t> </a:t>
            </a:r>
            <a:r>
              <a:rPr lang="en-US" altLang="zh-CN" dirty="0" err="1"/>
              <a:t>var</a:t>
            </a:r>
            <a:r>
              <a:rPr lang="en-US" altLang="zh-CN" dirty="0"/>
              <a:t> b1 = Boolean(undefined);//false </a:t>
            </a:r>
            <a:endParaRPr lang="zh-CN" altLang="en-US" dirty="0"/>
          </a:p>
        </p:txBody>
      </p:sp>
      <p:pic>
        <p:nvPicPr>
          <p:cNvPr id="6" name="图片 5"/>
          <p:cNvPicPr>
            <a:picLocks noChangeAspect="1"/>
          </p:cNvPicPr>
          <p:nvPr/>
        </p:nvPicPr>
        <p:blipFill>
          <a:blip r:embed="rId1"/>
          <a:stretch>
            <a:fillRect/>
          </a:stretch>
        </p:blipFill>
        <p:spPr>
          <a:xfrm>
            <a:off x="3129439" y="5261701"/>
            <a:ext cx="2866667" cy="10095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Undefined</a:t>
            </a:r>
            <a:r>
              <a:rPr kumimoji="1" lang="zh-CN" altLang="en-US" dirty="0"/>
              <a:t>类型</a:t>
            </a:r>
            <a:endParaRPr kumimoji="1" lang="zh-CN" altLang="en-US" dirty="0"/>
          </a:p>
        </p:txBody>
      </p:sp>
      <p:sp>
        <p:nvSpPr>
          <p:cNvPr id="4" name="文本框 3"/>
          <p:cNvSpPr txBox="1"/>
          <p:nvPr/>
        </p:nvSpPr>
        <p:spPr>
          <a:xfrm>
            <a:off x="498474" y="1648178"/>
            <a:ext cx="8352015" cy="923330"/>
          </a:xfrm>
          <a:prstGeom prst="rect">
            <a:avLst/>
          </a:prstGeom>
          <a:noFill/>
        </p:spPr>
        <p:txBody>
          <a:bodyPr wrap="square" rtlCol="0">
            <a:spAutoFit/>
          </a:bodyPr>
          <a:lstStyle/>
          <a:p>
            <a:r>
              <a:rPr lang="de-DE" altLang="zh-CN" dirty="0"/>
              <a:t>Undefined</a:t>
            </a:r>
            <a:r>
              <a:rPr lang="zh-CN" altLang="en-US" dirty="0"/>
              <a:t>这是一种比较特殊的类型，表示变量未赋值</a:t>
            </a:r>
            <a:r>
              <a:rPr lang="zh-CN" altLang="zh-CN" dirty="0"/>
              <a:t>，</a:t>
            </a:r>
            <a:r>
              <a:rPr lang="zh-CN" altLang="en-US" dirty="0"/>
              <a:t>这种类型只有一种值就是</a:t>
            </a:r>
            <a:r>
              <a:rPr lang="en-US" altLang="zh-CN" dirty="0"/>
              <a:t>undefined</a:t>
            </a:r>
            <a:endParaRPr lang="en-US" altLang="zh-CN" dirty="0"/>
          </a:p>
          <a:p>
            <a:r>
              <a:rPr kumimoji="1" lang="en-US" altLang="zh-CN" dirty="0" err="1"/>
              <a:t>typeof</a:t>
            </a:r>
            <a:r>
              <a:rPr kumimoji="1" lang="zh-CN" altLang="en-US" dirty="0"/>
              <a:t> </a:t>
            </a:r>
            <a:r>
              <a:rPr kumimoji="1" lang="en-US" altLang="zh-CN" dirty="0"/>
              <a:t>message;</a:t>
            </a:r>
            <a:r>
              <a:rPr kumimoji="1" lang="zh-CN" altLang="en-US" dirty="0"/>
              <a:t> 获取到的是</a:t>
            </a:r>
            <a:r>
              <a:rPr kumimoji="1" lang="en-US" altLang="zh-CN" dirty="0"/>
              <a:t>"undefined"</a:t>
            </a:r>
            <a:endParaRPr kumimoji="1" lang="en-US" altLang="zh-CN" dirty="0"/>
          </a:p>
        </p:txBody>
      </p:sp>
      <p:pic>
        <p:nvPicPr>
          <p:cNvPr id="3" name="图片 2"/>
          <p:cNvPicPr>
            <a:picLocks noChangeAspect="1"/>
          </p:cNvPicPr>
          <p:nvPr/>
        </p:nvPicPr>
        <p:blipFill>
          <a:blip r:embed="rId1"/>
          <a:stretch>
            <a:fillRect/>
          </a:stretch>
        </p:blipFill>
        <p:spPr>
          <a:xfrm>
            <a:off x="942057" y="2928098"/>
            <a:ext cx="2247619" cy="685714"/>
          </a:xfrm>
          <a:prstGeom prst="rect">
            <a:avLst/>
          </a:prstGeom>
        </p:spPr>
      </p:pic>
      <p:pic>
        <p:nvPicPr>
          <p:cNvPr id="5" name="图片 4"/>
          <p:cNvPicPr>
            <a:picLocks noChangeAspect="1"/>
          </p:cNvPicPr>
          <p:nvPr/>
        </p:nvPicPr>
        <p:blipFill>
          <a:blip r:embed="rId2"/>
          <a:stretch>
            <a:fillRect/>
          </a:stretch>
        </p:blipFill>
        <p:spPr>
          <a:xfrm>
            <a:off x="4150310" y="2813812"/>
            <a:ext cx="3733333" cy="914286"/>
          </a:xfrm>
          <a:prstGeom prst="rect">
            <a:avLst/>
          </a:prstGeom>
        </p:spPr>
      </p:pic>
      <p:pic>
        <p:nvPicPr>
          <p:cNvPr id="6" name="图片 5"/>
          <p:cNvPicPr>
            <a:picLocks noChangeAspect="1"/>
          </p:cNvPicPr>
          <p:nvPr/>
        </p:nvPicPr>
        <p:blipFill>
          <a:blip r:embed="rId3"/>
          <a:stretch>
            <a:fillRect/>
          </a:stretch>
        </p:blipFill>
        <p:spPr>
          <a:xfrm>
            <a:off x="3945232" y="4402055"/>
            <a:ext cx="1885714" cy="1485714"/>
          </a:xfrm>
          <a:prstGeom prst="rect">
            <a:avLst/>
          </a:prstGeom>
        </p:spPr>
      </p:pic>
      <p:sp>
        <p:nvSpPr>
          <p:cNvPr id="7" name="文本框 6"/>
          <p:cNvSpPr txBox="1"/>
          <p:nvPr/>
        </p:nvSpPr>
        <p:spPr>
          <a:xfrm>
            <a:off x="1130652" y="4625243"/>
            <a:ext cx="2267304" cy="369332"/>
          </a:xfrm>
          <a:prstGeom prst="rect">
            <a:avLst/>
          </a:prstGeom>
          <a:noFill/>
        </p:spPr>
        <p:txBody>
          <a:bodyPr wrap="square" rtlCol="0">
            <a:spAutoFit/>
          </a:bodyPr>
          <a:lstStyle/>
          <a:p>
            <a:r>
              <a:rPr lang="zh-CN" altLang="en-US" dirty="0"/>
              <a:t>思考</a:t>
            </a:r>
            <a:r>
              <a:rPr lang="en-US" altLang="zh-CN" dirty="0"/>
              <a:t>:</a:t>
            </a:r>
            <a:r>
              <a:rPr lang="zh-CN" altLang="en-US" dirty="0"/>
              <a:t>有值还是无值</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类型转换</a:t>
            </a:r>
            <a:endParaRPr kumimoji="1" lang="zh-CN" altLang="en-US" dirty="0"/>
          </a:p>
        </p:txBody>
      </p:sp>
      <p:sp>
        <p:nvSpPr>
          <p:cNvPr id="4" name="文本框 3"/>
          <p:cNvSpPr txBox="1"/>
          <p:nvPr/>
        </p:nvSpPr>
        <p:spPr>
          <a:xfrm>
            <a:off x="298273" y="1463512"/>
            <a:ext cx="7163683" cy="369332"/>
          </a:xfrm>
          <a:prstGeom prst="rect">
            <a:avLst/>
          </a:prstGeom>
          <a:noFill/>
        </p:spPr>
        <p:txBody>
          <a:bodyPr wrap="square" rtlCol="0">
            <a:spAutoFit/>
          </a:bodyPr>
          <a:lstStyle/>
          <a:p>
            <a:r>
              <a:rPr lang="en-US" altLang="zh-CN" b="1" dirty="0">
                <a:solidFill>
                  <a:srgbClr val="FF0000"/>
                </a:solidFill>
              </a:rPr>
              <a:t>1.</a:t>
            </a:r>
            <a:r>
              <a:rPr lang="zh-CN" altLang="en-US" b="1" dirty="0">
                <a:solidFill>
                  <a:srgbClr val="FF0000"/>
                </a:solidFill>
              </a:rPr>
              <a:t>基本数据类型转字符串类型：</a:t>
            </a:r>
            <a:r>
              <a:rPr lang="en-US" altLang="zh-CN" b="1" dirty="0" err="1">
                <a:solidFill>
                  <a:srgbClr val="FF0000"/>
                </a:solidFill>
              </a:rPr>
              <a:t>toString</a:t>
            </a:r>
            <a:r>
              <a:rPr lang="zh-CN" altLang="en-US" b="1" dirty="0">
                <a:solidFill>
                  <a:srgbClr val="FF0000"/>
                </a:solidFill>
              </a:rPr>
              <a:t>方法和</a:t>
            </a:r>
            <a:r>
              <a:rPr lang="en-US" altLang="zh-CN" b="1" dirty="0">
                <a:solidFill>
                  <a:srgbClr val="FF0000"/>
                </a:solidFill>
              </a:rPr>
              <a:t>String</a:t>
            </a:r>
            <a:r>
              <a:rPr lang="zh-CN" altLang="en-US" b="1" dirty="0">
                <a:solidFill>
                  <a:srgbClr val="FF0000"/>
                </a:solidFill>
              </a:rPr>
              <a:t>方法及拼接</a:t>
            </a:r>
            <a:endParaRPr lang="en-US" altLang="zh-CN" b="1" dirty="0">
              <a:solidFill>
                <a:srgbClr val="FF0000"/>
              </a:solidFill>
            </a:endParaRPr>
          </a:p>
        </p:txBody>
      </p:sp>
      <p:pic>
        <p:nvPicPr>
          <p:cNvPr id="3" name="图片 2"/>
          <p:cNvPicPr>
            <a:picLocks noChangeAspect="1"/>
          </p:cNvPicPr>
          <p:nvPr/>
        </p:nvPicPr>
        <p:blipFill>
          <a:blip r:embed="rId1"/>
          <a:stretch>
            <a:fillRect/>
          </a:stretch>
        </p:blipFill>
        <p:spPr>
          <a:xfrm>
            <a:off x="388584" y="1845381"/>
            <a:ext cx="2819048" cy="2600000"/>
          </a:xfrm>
          <a:prstGeom prst="rect">
            <a:avLst/>
          </a:prstGeom>
        </p:spPr>
      </p:pic>
      <p:pic>
        <p:nvPicPr>
          <p:cNvPr id="5" name="图片 4"/>
          <p:cNvPicPr>
            <a:picLocks noChangeAspect="1"/>
          </p:cNvPicPr>
          <p:nvPr/>
        </p:nvPicPr>
        <p:blipFill>
          <a:blip r:embed="rId2"/>
          <a:stretch>
            <a:fillRect/>
          </a:stretch>
        </p:blipFill>
        <p:spPr>
          <a:xfrm>
            <a:off x="388584" y="4457918"/>
            <a:ext cx="2285714" cy="1171429"/>
          </a:xfrm>
          <a:prstGeom prst="rect">
            <a:avLst/>
          </a:prstGeom>
        </p:spPr>
      </p:pic>
      <p:pic>
        <p:nvPicPr>
          <p:cNvPr id="6" name="图片 5"/>
          <p:cNvPicPr>
            <a:picLocks noChangeAspect="1"/>
          </p:cNvPicPr>
          <p:nvPr/>
        </p:nvPicPr>
        <p:blipFill>
          <a:blip r:embed="rId3"/>
          <a:stretch>
            <a:fillRect/>
          </a:stretch>
        </p:blipFill>
        <p:spPr>
          <a:xfrm>
            <a:off x="3440305" y="1845381"/>
            <a:ext cx="3076190" cy="3266667"/>
          </a:xfrm>
          <a:prstGeom prst="rect">
            <a:avLst/>
          </a:prstGeom>
        </p:spPr>
      </p:pic>
      <p:sp>
        <p:nvSpPr>
          <p:cNvPr id="7" name="文本框 6"/>
          <p:cNvSpPr txBox="1"/>
          <p:nvPr/>
        </p:nvSpPr>
        <p:spPr>
          <a:xfrm>
            <a:off x="2947987" y="5162224"/>
            <a:ext cx="4039835" cy="369332"/>
          </a:xfrm>
          <a:prstGeom prst="rect">
            <a:avLst/>
          </a:prstGeom>
          <a:noFill/>
        </p:spPr>
        <p:txBody>
          <a:bodyPr wrap="square" rtlCol="0">
            <a:spAutoFit/>
          </a:bodyPr>
          <a:lstStyle/>
          <a:p>
            <a:r>
              <a:rPr lang="en-US" altLang="zh-CN" b="1" dirty="0">
                <a:solidFill>
                  <a:srgbClr val="FF0000"/>
                </a:solidFill>
              </a:rPr>
              <a:t>String</a:t>
            </a:r>
            <a:r>
              <a:rPr lang="zh-CN" altLang="en-US" b="1" dirty="0">
                <a:solidFill>
                  <a:srgbClr val="FF0000"/>
                </a:solidFill>
              </a:rPr>
              <a:t>方法适用于</a:t>
            </a:r>
            <a:r>
              <a:rPr lang="en-US" altLang="zh-CN" b="1" dirty="0">
                <a:solidFill>
                  <a:srgbClr val="FF0000"/>
                </a:solidFill>
              </a:rPr>
              <a:t>null</a:t>
            </a:r>
            <a:r>
              <a:rPr lang="zh-CN" altLang="en-US" b="1" dirty="0">
                <a:solidFill>
                  <a:srgbClr val="FF0000"/>
                </a:solidFill>
              </a:rPr>
              <a:t>和</a:t>
            </a:r>
            <a:r>
              <a:rPr lang="en-US" altLang="zh-CN" b="1" dirty="0">
                <a:solidFill>
                  <a:srgbClr val="FF0000"/>
                </a:solidFill>
              </a:rPr>
              <a:t>undefined</a:t>
            </a:r>
            <a:endParaRPr lang="zh-CN" altLang="en-US" b="1" dirty="0">
              <a:solidFill>
                <a:srgbClr val="FF0000"/>
              </a:solidFill>
            </a:endParaRPr>
          </a:p>
        </p:txBody>
      </p:sp>
      <p:pic>
        <p:nvPicPr>
          <p:cNvPr id="8" name="图片 7"/>
          <p:cNvPicPr>
            <a:picLocks noChangeAspect="1"/>
          </p:cNvPicPr>
          <p:nvPr/>
        </p:nvPicPr>
        <p:blipFill>
          <a:blip r:embed="rId4"/>
          <a:stretch>
            <a:fillRect/>
          </a:stretch>
        </p:blipFill>
        <p:spPr>
          <a:xfrm>
            <a:off x="5077727" y="5581732"/>
            <a:ext cx="3142857" cy="9904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基本数据类型转数值类型</a:t>
            </a:r>
            <a:endParaRPr kumimoji="1" lang="zh-CN" altLang="en-US" dirty="0"/>
          </a:p>
        </p:txBody>
      </p:sp>
      <p:sp>
        <p:nvSpPr>
          <p:cNvPr id="3" name="文本框 2"/>
          <p:cNvSpPr txBox="1"/>
          <p:nvPr/>
        </p:nvSpPr>
        <p:spPr>
          <a:xfrm>
            <a:off x="498474" y="1535289"/>
            <a:ext cx="8261704" cy="369332"/>
          </a:xfrm>
          <a:prstGeom prst="rect">
            <a:avLst/>
          </a:prstGeom>
          <a:noFill/>
        </p:spPr>
        <p:txBody>
          <a:bodyPr wrap="square" rtlCol="0">
            <a:spAutoFit/>
          </a:bodyPr>
          <a:lstStyle/>
          <a:p>
            <a:r>
              <a:rPr lang="zh-CN" altLang="en-US" dirty="0"/>
              <a:t>所有的基本数据类型都可以转数值类型</a:t>
            </a:r>
            <a:r>
              <a:rPr lang="en-US" altLang="zh-CN" dirty="0"/>
              <a:t>,</a:t>
            </a:r>
            <a:r>
              <a:rPr lang="en-US" altLang="zh-CN" dirty="0" err="1"/>
              <a:t>parseInt</a:t>
            </a:r>
            <a:r>
              <a:rPr lang="zh-CN" altLang="en-US" dirty="0"/>
              <a:t>和</a:t>
            </a:r>
            <a:r>
              <a:rPr lang="en-US" altLang="zh-CN" dirty="0" err="1"/>
              <a:t>parseFloat</a:t>
            </a:r>
            <a:r>
              <a:rPr lang="zh-CN" altLang="en-US" dirty="0"/>
              <a:t>及</a:t>
            </a:r>
            <a:r>
              <a:rPr lang="en-US" altLang="zh-CN" dirty="0"/>
              <a:t>Number</a:t>
            </a:r>
            <a:r>
              <a:rPr lang="zh-CN" altLang="en-US" dirty="0"/>
              <a:t>函数</a:t>
            </a:r>
            <a:endParaRPr lang="zh-CN" altLang="en-US" dirty="0"/>
          </a:p>
        </p:txBody>
      </p:sp>
      <p:pic>
        <p:nvPicPr>
          <p:cNvPr id="5" name="图片 4"/>
          <p:cNvPicPr>
            <a:picLocks noChangeAspect="1"/>
          </p:cNvPicPr>
          <p:nvPr/>
        </p:nvPicPr>
        <p:blipFill>
          <a:blip r:embed="rId1"/>
          <a:stretch>
            <a:fillRect/>
          </a:stretch>
        </p:blipFill>
        <p:spPr>
          <a:xfrm>
            <a:off x="498474" y="1988935"/>
            <a:ext cx="3800000" cy="1495238"/>
          </a:xfrm>
          <a:prstGeom prst="rect">
            <a:avLst/>
          </a:prstGeom>
        </p:spPr>
      </p:pic>
      <p:pic>
        <p:nvPicPr>
          <p:cNvPr id="6" name="图片 5"/>
          <p:cNvPicPr>
            <a:picLocks noChangeAspect="1"/>
          </p:cNvPicPr>
          <p:nvPr/>
        </p:nvPicPr>
        <p:blipFill>
          <a:blip r:embed="rId2"/>
          <a:stretch>
            <a:fillRect/>
          </a:stretch>
        </p:blipFill>
        <p:spPr>
          <a:xfrm>
            <a:off x="4298474" y="1988935"/>
            <a:ext cx="4247619" cy="1847619"/>
          </a:xfrm>
          <a:prstGeom prst="rect">
            <a:avLst/>
          </a:prstGeom>
        </p:spPr>
      </p:pic>
      <p:sp>
        <p:nvSpPr>
          <p:cNvPr id="7" name="文本框 6"/>
          <p:cNvSpPr txBox="1"/>
          <p:nvPr/>
        </p:nvSpPr>
        <p:spPr>
          <a:xfrm>
            <a:off x="394281" y="3568487"/>
            <a:ext cx="3904193" cy="369332"/>
          </a:xfrm>
          <a:prstGeom prst="rect">
            <a:avLst/>
          </a:prstGeom>
          <a:noFill/>
        </p:spPr>
        <p:txBody>
          <a:bodyPr wrap="square" rtlCol="0">
            <a:spAutoFit/>
          </a:bodyPr>
          <a:lstStyle/>
          <a:p>
            <a:r>
              <a:rPr lang="zh-CN" altLang="en-US" dirty="0">
                <a:solidFill>
                  <a:srgbClr val="FF0000"/>
                </a:solidFill>
              </a:rPr>
              <a:t>转浮点型数值类型的函数</a:t>
            </a:r>
            <a:r>
              <a:rPr lang="en-US" altLang="zh-CN" dirty="0">
                <a:solidFill>
                  <a:srgbClr val="FF0000"/>
                </a:solidFill>
              </a:rPr>
              <a:t>:</a:t>
            </a:r>
            <a:r>
              <a:rPr lang="en-US" altLang="zh-CN" dirty="0" err="1">
                <a:solidFill>
                  <a:srgbClr val="FF0000"/>
                </a:solidFill>
              </a:rPr>
              <a:t>parseFloat</a:t>
            </a:r>
            <a:endParaRPr lang="zh-CN" altLang="en-US" dirty="0">
              <a:solidFill>
                <a:srgbClr val="FF0000"/>
              </a:solidFill>
            </a:endParaRPr>
          </a:p>
        </p:txBody>
      </p:sp>
      <p:pic>
        <p:nvPicPr>
          <p:cNvPr id="8" name="图片 7"/>
          <p:cNvPicPr>
            <a:picLocks noChangeAspect="1"/>
          </p:cNvPicPr>
          <p:nvPr/>
        </p:nvPicPr>
        <p:blipFill>
          <a:blip r:embed="rId3"/>
          <a:stretch>
            <a:fillRect/>
          </a:stretch>
        </p:blipFill>
        <p:spPr>
          <a:xfrm>
            <a:off x="200755" y="3964788"/>
            <a:ext cx="4428571" cy="1638095"/>
          </a:xfrm>
          <a:prstGeom prst="rect">
            <a:avLst/>
          </a:prstGeom>
        </p:spPr>
      </p:pic>
      <p:sp>
        <p:nvSpPr>
          <p:cNvPr id="9" name="文本框 8"/>
          <p:cNvSpPr txBox="1"/>
          <p:nvPr/>
        </p:nvSpPr>
        <p:spPr>
          <a:xfrm>
            <a:off x="87867" y="5620624"/>
            <a:ext cx="4831052" cy="923330"/>
          </a:xfrm>
          <a:prstGeom prst="rect">
            <a:avLst/>
          </a:prstGeom>
          <a:noFill/>
        </p:spPr>
        <p:txBody>
          <a:bodyPr wrap="square" rtlCol="0">
            <a:spAutoFit/>
          </a:bodyPr>
          <a:lstStyle/>
          <a:p>
            <a:r>
              <a:rPr lang="en-US" altLang="zh-CN" dirty="0" err="1">
                <a:solidFill>
                  <a:srgbClr val="FF0000"/>
                </a:solidFill>
              </a:rPr>
              <a:t>parseFloat</a:t>
            </a:r>
            <a:r>
              <a:rPr lang="zh-CN" altLang="en-US" dirty="0">
                <a:solidFill>
                  <a:srgbClr val="FF0000"/>
                </a:solidFill>
              </a:rPr>
              <a:t>函数和</a:t>
            </a:r>
            <a:r>
              <a:rPr lang="en-US" altLang="zh-CN" dirty="0" err="1">
                <a:solidFill>
                  <a:srgbClr val="FF0000"/>
                </a:solidFill>
              </a:rPr>
              <a:t>parseInt</a:t>
            </a:r>
            <a:r>
              <a:rPr lang="zh-CN" altLang="en-US" dirty="0">
                <a:solidFill>
                  <a:srgbClr val="FF0000"/>
                </a:solidFill>
              </a:rPr>
              <a:t>函数相似，遇到整数转整数，遇到小数转小数，按照十进制方式转，如果遇到第二个</a:t>
            </a:r>
            <a:r>
              <a:rPr lang="en-US" altLang="zh-CN" dirty="0">
                <a:solidFill>
                  <a:srgbClr val="FF0000"/>
                </a:solidFill>
              </a:rPr>
              <a:t>.</a:t>
            </a:r>
            <a:r>
              <a:rPr lang="zh-CN" altLang="en-US" dirty="0">
                <a:solidFill>
                  <a:srgbClr val="FF0000"/>
                </a:solidFill>
              </a:rPr>
              <a:t>忽略后面内容</a:t>
            </a:r>
            <a:endParaRPr lang="zh-CN" altLang="en-US" dirty="0">
              <a:solidFill>
                <a:srgbClr val="FF0000"/>
              </a:solidFill>
            </a:endParaRPr>
          </a:p>
        </p:txBody>
      </p:sp>
      <p:pic>
        <p:nvPicPr>
          <p:cNvPr id="10" name="图片 9"/>
          <p:cNvPicPr>
            <a:picLocks noChangeAspect="1"/>
          </p:cNvPicPr>
          <p:nvPr/>
        </p:nvPicPr>
        <p:blipFill>
          <a:blip r:embed="rId4"/>
          <a:stretch>
            <a:fillRect/>
          </a:stretch>
        </p:blipFill>
        <p:spPr>
          <a:xfrm>
            <a:off x="5031807" y="3857161"/>
            <a:ext cx="3514286" cy="2276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基本数据类型转布尔类型</a:t>
            </a:r>
            <a:endParaRPr kumimoji="1" lang="zh-CN" altLang="en-US" dirty="0"/>
          </a:p>
        </p:txBody>
      </p:sp>
      <p:sp>
        <p:nvSpPr>
          <p:cNvPr id="4" name="文本框 3"/>
          <p:cNvSpPr txBox="1"/>
          <p:nvPr/>
        </p:nvSpPr>
        <p:spPr>
          <a:xfrm>
            <a:off x="498475" y="1648178"/>
            <a:ext cx="3486504" cy="369332"/>
          </a:xfrm>
          <a:prstGeom prst="rect">
            <a:avLst/>
          </a:prstGeom>
          <a:noFill/>
        </p:spPr>
        <p:txBody>
          <a:bodyPr wrap="square" rtlCol="0">
            <a:spAutoFit/>
          </a:bodyPr>
          <a:lstStyle/>
          <a:p>
            <a:r>
              <a:rPr lang="zh-CN" altLang="en-US" dirty="0"/>
              <a:t>所有的基本数据类型转布尔类型</a:t>
            </a:r>
            <a:endParaRPr lang="zh-CN" altLang="en-US" dirty="0"/>
          </a:p>
        </p:txBody>
      </p:sp>
      <p:pic>
        <p:nvPicPr>
          <p:cNvPr id="3" name="图片 2"/>
          <p:cNvPicPr>
            <a:picLocks noChangeAspect="1"/>
          </p:cNvPicPr>
          <p:nvPr/>
        </p:nvPicPr>
        <p:blipFill>
          <a:blip r:embed="rId1"/>
          <a:stretch>
            <a:fillRect/>
          </a:stretch>
        </p:blipFill>
        <p:spPr>
          <a:xfrm>
            <a:off x="498475" y="2102321"/>
            <a:ext cx="3552381" cy="1885714"/>
          </a:xfrm>
          <a:prstGeom prst="rect">
            <a:avLst/>
          </a:prstGeom>
        </p:spPr>
      </p:pic>
      <p:sp>
        <p:nvSpPr>
          <p:cNvPr id="5" name="文本框 4"/>
          <p:cNvSpPr txBox="1"/>
          <p:nvPr/>
        </p:nvSpPr>
        <p:spPr>
          <a:xfrm>
            <a:off x="395111" y="4095424"/>
            <a:ext cx="3951111" cy="369332"/>
          </a:xfrm>
          <a:prstGeom prst="rect">
            <a:avLst/>
          </a:prstGeom>
          <a:noFill/>
        </p:spPr>
        <p:txBody>
          <a:bodyPr wrap="square" rtlCol="0">
            <a:spAutoFit/>
          </a:bodyPr>
          <a:lstStyle/>
          <a:p>
            <a:r>
              <a:rPr lang="zh-CN" altLang="en-US" dirty="0"/>
              <a:t>前面内容已经介绍，这里为复习内容</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算数运算符</a:t>
            </a:r>
            <a:endParaRPr kumimoji="1" lang="zh-CN" altLang="en-US" dirty="0"/>
          </a:p>
        </p:txBody>
      </p:sp>
      <p:sp>
        <p:nvSpPr>
          <p:cNvPr id="4" name="文本框 3"/>
          <p:cNvSpPr txBox="1"/>
          <p:nvPr/>
        </p:nvSpPr>
        <p:spPr>
          <a:xfrm>
            <a:off x="386766" y="1450975"/>
            <a:ext cx="1983902" cy="369332"/>
          </a:xfrm>
          <a:prstGeom prst="rect">
            <a:avLst/>
          </a:prstGeom>
          <a:noFill/>
        </p:spPr>
        <p:txBody>
          <a:bodyPr wrap="square" rtlCol="0">
            <a:spAutoFit/>
          </a:bodyPr>
          <a:lstStyle/>
          <a:p>
            <a:r>
              <a:rPr lang="zh-CN" altLang="en-US" dirty="0"/>
              <a:t>算术运算符</a:t>
            </a:r>
            <a:r>
              <a:rPr lang="en-US" altLang="zh-CN" dirty="0"/>
              <a:t>:</a:t>
            </a:r>
            <a:endParaRPr lang="zh-CN" altLang="en-US" dirty="0"/>
          </a:p>
        </p:txBody>
      </p:sp>
      <p:pic>
        <p:nvPicPr>
          <p:cNvPr id="3" name="图片 2"/>
          <p:cNvPicPr>
            <a:picLocks noChangeAspect="1"/>
          </p:cNvPicPr>
          <p:nvPr/>
        </p:nvPicPr>
        <p:blipFill>
          <a:blip r:embed="rId1"/>
          <a:stretch>
            <a:fillRect/>
          </a:stretch>
        </p:blipFill>
        <p:spPr>
          <a:xfrm>
            <a:off x="1810392" y="1450975"/>
            <a:ext cx="5504762" cy="2200000"/>
          </a:xfrm>
          <a:prstGeom prst="rect">
            <a:avLst/>
          </a:prstGeom>
        </p:spPr>
      </p:pic>
      <p:sp>
        <p:nvSpPr>
          <p:cNvPr id="6" name="文本框 5"/>
          <p:cNvSpPr txBox="1"/>
          <p:nvPr/>
        </p:nvSpPr>
        <p:spPr>
          <a:xfrm>
            <a:off x="278047" y="5122198"/>
            <a:ext cx="1532345" cy="646331"/>
          </a:xfrm>
          <a:prstGeom prst="rect">
            <a:avLst/>
          </a:prstGeom>
          <a:noFill/>
        </p:spPr>
        <p:txBody>
          <a:bodyPr wrap="square" rtlCol="0">
            <a:spAutoFit/>
          </a:bodyPr>
          <a:lstStyle/>
          <a:p>
            <a:r>
              <a:rPr lang="zh-CN" altLang="en-US" dirty="0"/>
              <a:t>赋值运算符</a:t>
            </a:r>
            <a:r>
              <a:rPr lang="en-US" altLang="zh-CN" dirty="0"/>
              <a:t>:</a:t>
            </a:r>
            <a:endParaRPr lang="en-US" altLang="zh-CN" dirty="0"/>
          </a:p>
          <a:p>
            <a:r>
              <a:rPr lang="en-US" altLang="zh-CN" dirty="0"/>
              <a:t>X=10</a:t>
            </a:r>
            <a:r>
              <a:rPr lang="zh-CN" altLang="en-US" dirty="0"/>
              <a:t>和</a:t>
            </a:r>
            <a:r>
              <a:rPr lang="en-US" altLang="zh-CN" dirty="0"/>
              <a:t>y=5;</a:t>
            </a:r>
            <a:endParaRPr lang="zh-CN" altLang="en-US" dirty="0"/>
          </a:p>
        </p:txBody>
      </p:sp>
      <p:pic>
        <p:nvPicPr>
          <p:cNvPr id="7" name="图片 6"/>
          <p:cNvPicPr>
            <a:picLocks noChangeAspect="1"/>
          </p:cNvPicPr>
          <p:nvPr/>
        </p:nvPicPr>
        <p:blipFill>
          <a:blip r:embed="rId2"/>
          <a:stretch>
            <a:fillRect/>
          </a:stretch>
        </p:blipFill>
        <p:spPr>
          <a:xfrm>
            <a:off x="1810392" y="4675154"/>
            <a:ext cx="5742857" cy="1600000"/>
          </a:xfrm>
          <a:prstGeom prst="rect">
            <a:avLst/>
          </a:prstGeom>
        </p:spPr>
      </p:pic>
      <p:sp>
        <p:nvSpPr>
          <p:cNvPr id="8" name="文本框 7"/>
          <p:cNvSpPr txBox="1"/>
          <p:nvPr/>
        </p:nvSpPr>
        <p:spPr>
          <a:xfrm>
            <a:off x="129796" y="3377157"/>
            <a:ext cx="8865953" cy="1200329"/>
          </a:xfrm>
          <a:prstGeom prst="rect">
            <a:avLst/>
          </a:prstGeom>
          <a:noFill/>
        </p:spPr>
        <p:txBody>
          <a:bodyPr wrap="square" rtlCol="0">
            <a:spAutoFit/>
          </a:bodyPr>
          <a:lstStyle/>
          <a:p>
            <a:r>
              <a:rPr lang="zh-CN" altLang="en-US" dirty="0"/>
              <a:t>常识</a:t>
            </a:r>
            <a:r>
              <a:rPr lang="en-US" altLang="zh-CN" dirty="0"/>
              <a:t>:</a:t>
            </a:r>
            <a:endParaRPr lang="en-US" altLang="zh-CN" dirty="0"/>
          </a:p>
          <a:p>
            <a:r>
              <a:rPr lang="zh-CN" altLang="en-US" dirty="0"/>
              <a:t>只能操作一个值的操作符叫一元操作符</a:t>
            </a:r>
            <a:r>
              <a:rPr lang="en-US" altLang="zh-CN" dirty="0"/>
              <a:t>,</a:t>
            </a:r>
            <a:r>
              <a:rPr lang="zh-CN" altLang="en-US" dirty="0"/>
              <a:t>组成的表达式叫一元表达式</a:t>
            </a:r>
            <a:r>
              <a:rPr lang="en-US" altLang="zh-CN" dirty="0"/>
              <a:t>.(</a:t>
            </a:r>
            <a:r>
              <a:rPr lang="zh-CN" altLang="en-US" dirty="0"/>
              <a:t>一个值一个运算符</a:t>
            </a:r>
            <a:r>
              <a:rPr lang="en-US" altLang="zh-CN" dirty="0"/>
              <a:t>)</a:t>
            </a:r>
            <a:endParaRPr lang="en-US" altLang="zh-CN" dirty="0"/>
          </a:p>
          <a:p>
            <a:r>
              <a:rPr lang="zh-CN" altLang="en-US" dirty="0"/>
              <a:t>由两个值和一个运算符连接起来的表达式叫二元表达式。</a:t>
            </a:r>
            <a:r>
              <a:rPr lang="en-US" altLang="zh-CN" dirty="0"/>
              <a:t>(</a:t>
            </a:r>
            <a:r>
              <a:rPr lang="zh-CN" altLang="en-US" dirty="0"/>
              <a:t>两个值一个运算符</a:t>
            </a:r>
            <a:r>
              <a:rPr lang="en-US" altLang="zh-CN" dirty="0"/>
              <a:t>)</a:t>
            </a:r>
            <a:endParaRPr lang="en-US" altLang="zh-CN" dirty="0"/>
          </a:p>
          <a:p>
            <a:r>
              <a:rPr lang="zh-CN" altLang="en-US" dirty="0"/>
              <a:t>由三个值和两个运算符连接起来的表达式叫三元表达式</a:t>
            </a:r>
            <a:r>
              <a:rPr lang="en-US" altLang="zh-CN" dirty="0"/>
              <a:t>.(</a:t>
            </a:r>
            <a:r>
              <a:rPr lang="zh-CN" altLang="en-US" dirty="0"/>
              <a:t>三个值两个运算符</a:t>
            </a:r>
            <a:r>
              <a:rPr lang="en-US" altLang="zh-CN" dirty="0"/>
              <a:t>)</a:t>
            </a:r>
            <a:endParaRPr lang="zh-CN" altLang="en-US" dirty="0"/>
          </a:p>
        </p:txBody>
      </p:sp>
      <p:pic>
        <p:nvPicPr>
          <p:cNvPr id="9" name="图片 8"/>
          <p:cNvPicPr>
            <a:picLocks noChangeAspect="1"/>
          </p:cNvPicPr>
          <p:nvPr/>
        </p:nvPicPr>
        <p:blipFill>
          <a:blip r:embed="rId3"/>
          <a:stretch>
            <a:fillRect/>
          </a:stretch>
        </p:blipFill>
        <p:spPr>
          <a:xfrm>
            <a:off x="7315154" y="1902255"/>
            <a:ext cx="2323809" cy="75238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一元运算符及一元表达式</a:t>
            </a:r>
            <a:endParaRPr kumimoji="1" lang="zh-CN" altLang="en-US" dirty="0"/>
          </a:p>
        </p:txBody>
      </p:sp>
      <p:sp>
        <p:nvSpPr>
          <p:cNvPr id="4" name="文本框 3"/>
          <p:cNvSpPr txBox="1"/>
          <p:nvPr/>
        </p:nvSpPr>
        <p:spPr>
          <a:xfrm>
            <a:off x="498474" y="1648178"/>
            <a:ext cx="3486503" cy="2862322"/>
          </a:xfrm>
          <a:prstGeom prst="rect">
            <a:avLst/>
          </a:prstGeom>
          <a:noFill/>
        </p:spPr>
        <p:txBody>
          <a:bodyPr wrap="square" rtlCol="0">
            <a:spAutoFit/>
          </a:bodyPr>
          <a:lstStyle/>
          <a:p>
            <a:r>
              <a:rPr lang="zh-CN" altLang="en-US" b="1" dirty="0">
                <a:solidFill>
                  <a:srgbClr val="FF0000"/>
                </a:solidFill>
              </a:rPr>
              <a:t>前置</a:t>
            </a:r>
            <a:r>
              <a:rPr lang="en-US" altLang="zh-CN" b="1" dirty="0">
                <a:solidFill>
                  <a:srgbClr val="FF0000"/>
                </a:solidFill>
              </a:rPr>
              <a:t>++</a:t>
            </a:r>
            <a:r>
              <a:rPr lang="zh-CN" altLang="en-US" b="1" dirty="0">
                <a:solidFill>
                  <a:srgbClr val="FF0000"/>
                </a:solidFill>
              </a:rPr>
              <a:t>：先加</a:t>
            </a:r>
            <a:r>
              <a:rPr lang="en-US" altLang="zh-CN" b="1" dirty="0">
                <a:solidFill>
                  <a:srgbClr val="FF0000"/>
                </a:solidFill>
              </a:rPr>
              <a:t>1</a:t>
            </a:r>
            <a:r>
              <a:rPr lang="zh-CN" altLang="en-US" b="1" dirty="0">
                <a:solidFill>
                  <a:srgbClr val="FF0000"/>
                </a:solidFill>
              </a:rPr>
              <a:t>，后参与运算</a:t>
            </a:r>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后置</a:t>
            </a:r>
            <a:r>
              <a:rPr lang="en-US" altLang="zh-CN" b="1" dirty="0">
                <a:solidFill>
                  <a:srgbClr val="FF0000"/>
                </a:solidFill>
              </a:rPr>
              <a:t>++</a:t>
            </a:r>
            <a:r>
              <a:rPr lang="zh-CN" altLang="en-US" b="1" dirty="0">
                <a:solidFill>
                  <a:srgbClr val="FF0000"/>
                </a:solidFill>
              </a:rPr>
              <a:t>：先参与运算，后加</a:t>
            </a:r>
            <a:r>
              <a:rPr lang="en-US" altLang="zh-CN" b="1" dirty="0">
                <a:solidFill>
                  <a:srgbClr val="FF0000"/>
                </a:solidFill>
              </a:rPr>
              <a:t>1</a:t>
            </a:r>
            <a:endParaRPr lang="en-US" altLang="zh-CN" b="1" dirty="0">
              <a:solidFill>
                <a:srgbClr val="FF0000"/>
              </a:solidFill>
            </a:endParaRPr>
          </a:p>
          <a:p>
            <a:endParaRPr lang="en-US" altLang="zh-CN" dirty="0"/>
          </a:p>
          <a:p>
            <a:r>
              <a:rPr lang="zh-CN" altLang="en-US" b="1" dirty="0">
                <a:solidFill>
                  <a:srgbClr val="FF0000"/>
                </a:solidFill>
              </a:rPr>
              <a:t>上面两个理解后，下面两个自通</a:t>
            </a:r>
            <a:endParaRPr lang="en-US" altLang="zh-CN" b="1" dirty="0">
              <a:solidFill>
                <a:srgbClr val="FF0000"/>
              </a:solidFill>
            </a:endParaRPr>
          </a:p>
          <a:p>
            <a:endParaRPr lang="en-US" altLang="zh-CN" dirty="0"/>
          </a:p>
          <a:p>
            <a:r>
              <a:rPr lang="zh-CN" altLang="en-US" dirty="0"/>
              <a:t>前置</a:t>
            </a:r>
            <a:r>
              <a:rPr lang="en-US" altLang="zh-CN" dirty="0"/>
              <a:t>--  </a:t>
            </a:r>
            <a:r>
              <a:rPr lang="zh-CN" altLang="en-US" dirty="0"/>
              <a:t>：先减</a:t>
            </a:r>
            <a:r>
              <a:rPr lang="en-US" altLang="zh-CN" dirty="0"/>
              <a:t>1</a:t>
            </a:r>
            <a:r>
              <a:rPr lang="zh-CN" altLang="en-US" dirty="0"/>
              <a:t>，后参与运算</a:t>
            </a:r>
            <a:endParaRPr lang="en-US" altLang="zh-CN" dirty="0"/>
          </a:p>
          <a:p>
            <a:r>
              <a:rPr lang="zh-CN" altLang="en-US" dirty="0"/>
              <a:t>后置</a:t>
            </a:r>
            <a:r>
              <a:rPr lang="en-US" altLang="zh-CN" dirty="0"/>
              <a:t>--  </a:t>
            </a:r>
            <a:r>
              <a:rPr lang="zh-CN" altLang="en-US" dirty="0"/>
              <a:t>：先参与运算，后减</a:t>
            </a:r>
            <a:r>
              <a:rPr lang="en-US" altLang="zh-CN" dirty="0"/>
              <a:t>1</a:t>
            </a:r>
            <a:endParaRPr lang="en-US" altLang="zh-CN" dirty="0"/>
          </a:p>
          <a:p>
            <a:r>
              <a:rPr lang="zh-CN" altLang="en-US" dirty="0"/>
              <a:t>思考</a:t>
            </a:r>
            <a:r>
              <a:rPr lang="en-US" altLang="zh-CN" dirty="0"/>
              <a:t>:</a:t>
            </a:r>
            <a:endParaRPr lang="en-US" altLang="zh-CN" dirty="0"/>
          </a:p>
        </p:txBody>
      </p:sp>
      <p:pic>
        <p:nvPicPr>
          <p:cNvPr id="3" name="图片 2"/>
          <p:cNvPicPr>
            <a:picLocks noChangeAspect="1"/>
          </p:cNvPicPr>
          <p:nvPr/>
        </p:nvPicPr>
        <p:blipFill>
          <a:blip r:embed="rId1"/>
          <a:stretch>
            <a:fillRect/>
          </a:stretch>
        </p:blipFill>
        <p:spPr>
          <a:xfrm>
            <a:off x="4075290" y="2672850"/>
            <a:ext cx="2971429" cy="1009524"/>
          </a:xfrm>
          <a:prstGeom prst="rect">
            <a:avLst/>
          </a:prstGeom>
        </p:spPr>
      </p:pic>
      <p:pic>
        <p:nvPicPr>
          <p:cNvPr id="5" name="图片 4"/>
          <p:cNvPicPr>
            <a:picLocks noChangeAspect="1"/>
          </p:cNvPicPr>
          <p:nvPr/>
        </p:nvPicPr>
        <p:blipFill>
          <a:blip r:embed="rId2"/>
          <a:stretch>
            <a:fillRect/>
          </a:stretch>
        </p:blipFill>
        <p:spPr>
          <a:xfrm>
            <a:off x="3869936" y="1195796"/>
            <a:ext cx="3028571" cy="904762"/>
          </a:xfrm>
          <a:prstGeom prst="rect">
            <a:avLst/>
          </a:prstGeom>
        </p:spPr>
      </p:pic>
      <p:pic>
        <p:nvPicPr>
          <p:cNvPr id="6" name="图片 5"/>
          <p:cNvPicPr>
            <a:picLocks noChangeAspect="1"/>
          </p:cNvPicPr>
          <p:nvPr/>
        </p:nvPicPr>
        <p:blipFill>
          <a:blip r:embed="rId3"/>
          <a:stretch>
            <a:fillRect/>
          </a:stretch>
        </p:blipFill>
        <p:spPr>
          <a:xfrm>
            <a:off x="1656738" y="4403662"/>
            <a:ext cx="4295238" cy="980952"/>
          </a:xfrm>
          <a:prstGeom prst="rect">
            <a:avLst/>
          </a:prstGeom>
        </p:spPr>
      </p:pic>
      <p:pic>
        <p:nvPicPr>
          <p:cNvPr id="8" name="图片 7"/>
          <p:cNvPicPr>
            <a:picLocks noChangeAspect="1"/>
          </p:cNvPicPr>
          <p:nvPr/>
        </p:nvPicPr>
        <p:blipFill>
          <a:blip r:embed="rId4"/>
          <a:stretch>
            <a:fillRect/>
          </a:stretch>
        </p:blipFill>
        <p:spPr>
          <a:xfrm>
            <a:off x="5738456" y="4369474"/>
            <a:ext cx="704762" cy="1161905"/>
          </a:xfrm>
          <a:prstGeom prst="rect">
            <a:avLst/>
          </a:prstGeom>
        </p:spPr>
      </p:pic>
      <p:sp>
        <p:nvSpPr>
          <p:cNvPr id="9" name="文本框 8"/>
          <p:cNvSpPr txBox="1"/>
          <p:nvPr/>
        </p:nvSpPr>
        <p:spPr>
          <a:xfrm>
            <a:off x="5951976" y="4510500"/>
            <a:ext cx="794089" cy="923330"/>
          </a:xfrm>
          <a:prstGeom prst="rect">
            <a:avLst/>
          </a:prstGeom>
          <a:noFill/>
        </p:spPr>
        <p:txBody>
          <a:bodyPr wrap="square" rtlCol="0">
            <a:spAutoFit/>
          </a:bodyPr>
          <a:lstStyle/>
          <a:p>
            <a:r>
              <a:rPr lang="zh-CN" altLang="en-US" b="1" dirty="0">
                <a:solidFill>
                  <a:srgbClr val="FF0000"/>
                </a:solidFill>
              </a:rPr>
              <a:t>有</a:t>
            </a:r>
            <a:endParaRPr lang="en-US" altLang="zh-CN" b="1" dirty="0">
              <a:solidFill>
                <a:srgbClr val="FF0000"/>
              </a:solidFill>
            </a:endParaRPr>
          </a:p>
          <a:p>
            <a:r>
              <a:rPr lang="zh-CN" altLang="en-US" b="1" dirty="0">
                <a:solidFill>
                  <a:srgbClr val="FF0000"/>
                </a:solidFill>
              </a:rPr>
              <a:t>内</a:t>
            </a:r>
            <a:endParaRPr lang="en-US" altLang="zh-CN" b="1" dirty="0">
              <a:solidFill>
                <a:srgbClr val="FF0000"/>
              </a:solidFill>
            </a:endParaRPr>
          </a:p>
          <a:p>
            <a:r>
              <a:rPr lang="zh-CN" altLang="en-US" b="1" dirty="0">
                <a:solidFill>
                  <a:srgbClr val="FF0000"/>
                </a:solidFill>
              </a:rPr>
              <a:t>涵</a:t>
            </a:r>
            <a:endParaRPr lang="zh-CN" altLang="en-US"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比较运算符</a:t>
            </a:r>
            <a:endParaRPr kumimoji="1" lang="zh-CN" altLang="en-US" dirty="0"/>
          </a:p>
        </p:txBody>
      </p:sp>
      <p:sp>
        <p:nvSpPr>
          <p:cNvPr id="4" name="文本框 3"/>
          <p:cNvSpPr txBox="1"/>
          <p:nvPr/>
        </p:nvSpPr>
        <p:spPr>
          <a:xfrm>
            <a:off x="498474" y="1648178"/>
            <a:ext cx="5891037" cy="369332"/>
          </a:xfrm>
          <a:prstGeom prst="rect">
            <a:avLst/>
          </a:prstGeom>
          <a:noFill/>
        </p:spPr>
        <p:txBody>
          <a:bodyPr wrap="square" rtlCol="0">
            <a:spAutoFit/>
          </a:bodyPr>
          <a:lstStyle/>
          <a:p>
            <a:r>
              <a:rPr lang="zh-CN" altLang="en-US" b="1" dirty="0">
                <a:solidFill>
                  <a:srgbClr val="FF0000"/>
                </a:solidFill>
              </a:rPr>
              <a:t>比较运算符连接起来的表达式的结果为布尔类型的值</a:t>
            </a:r>
            <a:endParaRPr lang="zh-CN" altLang="en-US" b="1" dirty="0">
              <a:solidFill>
                <a:srgbClr val="FF0000"/>
              </a:solidFill>
            </a:endParaRPr>
          </a:p>
        </p:txBody>
      </p:sp>
      <p:pic>
        <p:nvPicPr>
          <p:cNvPr id="3" name="图片 2"/>
          <p:cNvPicPr>
            <a:picLocks noChangeAspect="1"/>
          </p:cNvPicPr>
          <p:nvPr/>
        </p:nvPicPr>
        <p:blipFill>
          <a:blip r:embed="rId1"/>
          <a:stretch>
            <a:fillRect/>
          </a:stretch>
        </p:blipFill>
        <p:spPr>
          <a:xfrm>
            <a:off x="498474" y="2017510"/>
            <a:ext cx="3000000" cy="2142857"/>
          </a:xfrm>
          <a:prstGeom prst="rect">
            <a:avLst/>
          </a:prstGeom>
        </p:spPr>
      </p:pic>
      <p:sp>
        <p:nvSpPr>
          <p:cNvPr id="5" name="文本框 4"/>
          <p:cNvSpPr txBox="1"/>
          <p:nvPr/>
        </p:nvSpPr>
        <p:spPr>
          <a:xfrm>
            <a:off x="160106" y="4301067"/>
            <a:ext cx="8805333" cy="1477328"/>
          </a:xfrm>
          <a:prstGeom prst="rect">
            <a:avLst/>
          </a:prstGeom>
          <a:noFill/>
        </p:spPr>
        <p:txBody>
          <a:bodyPr wrap="square" rtlCol="0">
            <a:spAutoFit/>
          </a:bodyPr>
          <a:lstStyle/>
          <a:p>
            <a:r>
              <a:rPr lang="zh-CN" altLang="en-US" dirty="0"/>
              <a:t>注意</a:t>
            </a:r>
            <a:r>
              <a:rPr lang="en-US" altLang="zh-CN" dirty="0"/>
              <a:t>:</a:t>
            </a:r>
            <a:endParaRPr lang="en-US" altLang="zh-CN" dirty="0"/>
          </a:p>
          <a:p>
            <a:r>
              <a:rPr lang="en-US" altLang="zh-CN" dirty="0"/>
              <a:t>1.</a:t>
            </a:r>
            <a:r>
              <a:rPr lang="zh-CN" altLang="en-US" dirty="0"/>
              <a:t>在比较的字符编码值。  </a:t>
            </a:r>
            <a:endParaRPr lang="zh-CN" altLang="en-US" dirty="0"/>
          </a:p>
          <a:p>
            <a:r>
              <a:rPr lang="en-US" altLang="zh-CN" dirty="0"/>
              <a:t>2.</a:t>
            </a:r>
            <a:r>
              <a:rPr lang="zh-CN" altLang="en-US" dirty="0"/>
              <a:t>在比较数值和字符串时，字符串都会被转换字符串时，实际比较的是两个字符串中对应位置的每个字符成数值，然后再以数值方式进行比较 。</a:t>
            </a:r>
            <a:endParaRPr lang="en-US" altLang="zh-CN" dirty="0"/>
          </a:p>
          <a:p>
            <a:r>
              <a:rPr kumimoji="1" lang="en-US" altLang="zh-CN" dirty="0"/>
              <a:t>3.</a:t>
            </a:r>
            <a:r>
              <a:rPr kumimoji="1" lang="zh-CN" altLang="en-US" dirty="0"/>
              <a:t>如果一边是数子，另一边是</a:t>
            </a:r>
            <a:r>
              <a:rPr kumimoji="1" lang="en-US" altLang="zh-CN" dirty="0"/>
              <a:t>Boolean</a:t>
            </a:r>
            <a:r>
              <a:rPr kumimoji="1" lang="zh-CN" altLang="en-US" dirty="0"/>
              <a:t>，先把</a:t>
            </a:r>
            <a:r>
              <a:rPr kumimoji="1" lang="en-US" altLang="zh-CN" dirty="0" err="1"/>
              <a:t>Boolearn</a:t>
            </a:r>
            <a:r>
              <a:rPr kumimoji="1" lang="zh-CN" altLang="en-US" dirty="0"/>
              <a:t>类型的值转换成数字，再比较。</a:t>
            </a:r>
            <a:endParaRPr kumimoji="1" lang="zh-CN" altLang="en-US" dirty="0"/>
          </a:p>
        </p:txBody>
      </p:sp>
      <p:pic>
        <p:nvPicPr>
          <p:cNvPr id="6" name="图片 5"/>
          <p:cNvPicPr>
            <a:picLocks noChangeAspect="1"/>
          </p:cNvPicPr>
          <p:nvPr/>
        </p:nvPicPr>
        <p:blipFill>
          <a:blip r:embed="rId2"/>
          <a:stretch>
            <a:fillRect/>
          </a:stretch>
        </p:blipFill>
        <p:spPr>
          <a:xfrm>
            <a:off x="5219682" y="2464050"/>
            <a:ext cx="2542857" cy="6952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逻辑运算符</a:t>
            </a:r>
            <a:endParaRPr kumimoji="1" lang="zh-CN" altLang="en-US" dirty="0"/>
          </a:p>
        </p:txBody>
      </p:sp>
      <p:sp>
        <p:nvSpPr>
          <p:cNvPr id="4" name="文本框 3"/>
          <p:cNvSpPr txBox="1"/>
          <p:nvPr/>
        </p:nvSpPr>
        <p:spPr>
          <a:xfrm>
            <a:off x="498475" y="1648178"/>
            <a:ext cx="3644548" cy="369332"/>
          </a:xfrm>
          <a:prstGeom prst="rect">
            <a:avLst/>
          </a:prstGeom>
          <a:noFill/>
        </p:spPr>
        <p:txBody>
          <a:bodyPr wrap="square" rtlCol="0">
            <a:spAutoFit/>
          </a:bodyPr>
          <a:lstStyle/>
          <a:p>
            <a:r>
              <a:rPr lang="zh-CN" altLang="en-US" dirty="0"/>
              <a:t>逻辑运算符的结果为布尔类型的值</a:t>
            </a:r>
            <a:endParaRPr lang="zh-CN" altLang="en-US" dirty="0"/>
          </a:p>
        </p:txBody>
      </p:sp>
      <p:pic>
        <p:nvPicPr>
          <p:cNvPr id="3" name="图片 2"/>
          <p:cNvPicPr>
            <a:picLocks noChangeAspect="1"/>
          </p:cNvPicPr>
          <p:nvPr/>
        </p:nvPicPr>
        <p:blipFill>
          <a:blip r:embed="rId1"/>
          <a:stretch>
            <a:fillRect/>
          </a:stretch>
        </p:blipFill>
        <p:spPr>
          <a:xfrm>
            <a:off x="686286" y="2214713"/>
            <a:ext cx="2590476" cy="1104762"/>
          </a:xfrm>
          <a:prstGeom prst="rect">
            <a:avLst/>
          </a:prstGeom>
        </p:spPr>
      </p:pic>
      <p:sp>
        <p:nvSpPr>
          <p:cNvPr id="5" name="文本框 4"/>
          <p:cNvSpPr txBox="1"/>
          <p:nvPr/>
        </p:nvSpPr>
        <p:spPr>
          <a:xfrm>
            <a:off x="3276762" y="2144624"/>
            <a:ext cx="1362972" cy="1200329"/>
          </a:xfrm>
          <a:prstGeom prst="rect">
            <a:avLst/>
          </a:prstGeom>
          <a:noFill/>
        </p:spPr>
        <p:txBody>
          <a:bodyPr wrap="square" rtlCol="0">
            <a:spAutoFit/>
          </a:bodyPr>
          <a:lstStyle/>
          <a:p>
            <a:r>
              <a:rPr lang="zh-CN" altLang="en-US" dirty="0"/>
              <a:t>可以理解为</a:t>
            </a:r>
            <a:endParaRPr lang="en-US" altLang="zh-CN" dirty="0"/>
          </a:p>
          <a:p>
            <a:r>
              <a:rPr lang="zh-CN" altLang="en-US" dirty="0"/>
              <a:t>并且</a:t>
            </a:r>
            <a:endParaRPr lang="en-US" altLang="zh-CN" dirty="0"/>
          </a:p>
          <a:p>
            <a:r>
              <a:rPr lang="zh-CN" altLang="en-US" dirty="0"/>
              <a:t>或者</a:t>
            </a:r>
            <a:endParaRPr lang="en-US" altLang="zh-CN" dirty="0"/>
          </a:p>
          <a:p>
            <a:r>
              <a:rPr lang="zh-CN" altLang="en-US" dirty="0"/>
              <a:t>取反</a:t>
            </a:r>
            <a:r>
              <a:rPr lang="en-US" altLang="zh-CN" dirty="0"/>
              <a:t>(</a:t>
            </a:r>
            <a:r>
              <a:rPr lang="zh-CN" altLang="en-US" dirty="0"/>
              <a:t>非</a:t>
            </a:r>
            <a:r>
              <a:rPr lang="en-US" altLang="zh-CN" dirty="0"/>
              <a:t>)</a:t>
            </a:r>
            <a:endParaRPr lang="zh-CN" altLang="en-US" dirty="0"/>
          </a:p>
        </p:txBody>
      </p:sp>
      <p:sp>
        <p:nvSpPr>
          <p:cNvPr id="6" name="文本框 5"/>
          <p:cNvSpPr txBox="1"/>
          <p:nvPr/>
        </p:nvSpPr>
        <p:spPr>
          <a:xfrm>
            <a:off x="456304" y="3319475"/>
            <a:ext cx="7900459" cy="2862322"/>
          </a:xfrm>
          <a:prstGeom prst="rect">
            <a:avLst/>
          </a:prstGeom>
          <a:noFill/>
        </p:spPr>
        <p:txBody>
          <a:bodyPr wrap="square" rtlCol="0">
            <a:spAutoFit/>
          </a:bodyPr>
          <a:lstStyle/>
          <a:p>
            <a:r>
              <a:rPr lang="hr-HR" altLang="zh-CN" dirty="0"/>
              <a:t>&amp;&amp; </a:t>
            </a:r>
            <a:r>
              <a:rPr lang="zh-CN" altLang="en-US" dirty="0"/>
              <a:t> 与属于*短路操作*，即如果第一个操作数能够决定结果，那么就不会再对第二个操作数求值</a:t>
            </a:r>
            <a:endParaRPr lang="en-US" altLang="zh-CN" dirty="0"/>
          </a:p>
          <a:p>
            <a:pPr lvl="1"/>
            <a:r>
              <a:rPr lang="zh-CN" altLang="en-US" dirty="0"/>
              <a:t>只有两个操作数都为</a:t>
            </a:r>
            <a:r>
              <a:rPr lang="en-US" altLang="zh-CN" dirty="0"/>
              <a:t>true</a:t>
            </a:r>
            <a:r>
              <a:rPr lang="zh-CN" altLang="en-US" dirty="0"/>
              <a:t>，结果为</a:t>
            </a:r>
            <a:r>
              <a:rPr lang="en-US" altLang="zh-CN" dirty="0"/>
              <a:t>true</a:t>
            </a:r>
            <a:r>
              <a:rPr lang="zh-CN" altLang="en-US" dirty="0"/>
              <a:t> </a:t>
            </a:r>
            <a:endParaRPr lang="en-US" altLang="zh-CN" dirty="0"/>
          </a:p>
          <a:p>
            <a:pPr lvl="1"/>
            <a:r>
              <a:rPr lang="zh-CN" altLang="en-US" dirty="0"/>
              <a:t>只要有一个操作数为</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或属于*短路操作*，如果第一个操作数的求值结果为</a:t>
            </a:r>
            <a:r>
              <a:rPr lang="en-US" altLang="zh-CN" dirty="0"/>
              <a:t>true </a:t>
            </a:r>
            <a:r>
              <a:rPr lang="zh-CN" altLang="en-US" dirty="0"/>
              <a:t>，就不会对第二个操作数求值了</a:t>
            </a:r>
            <a:endParaRPr lang="en-US" altLang="zh-CN" dirty="0"/>
          </a:p>
          <a:p>
            <a:pPr lvl="1"/>
            <a:r>
              <a:rPr lang="zh-CN" altLang="en-US" dirty="0"/>
              <a:t>有一个操作数为</a:t>
            </a:r>
            <a:r>
              <a:rPr lang="en-US" altLang="zh-CN" dirty="0"/>
              <a:t>true</a:t>
            </a:r>
            <a:r>
              <a:rPr lang="zh-CN" altLang="en-US" dirty="0"/>
              <a:t>，结果为</a:t>
            </a:r>
            <a:r>
              <a:rPr lang="en-US" altLang="zh-CN" dirty="0"/>
              <a:t>true</a:t>
            </a:r>
            <a:endParaRPr lang="en-US" altLang="zh-CN" dirty="0"/>
          </a:p>
          <a:p>
            <a:pPr lvl="1"/>
            <a:r>
              <a:rPr lang="zh-CN" altLang="en-US" dirty="0"/>
              <a:t>有一个操作数</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非逻辑非操作符首先会将它的操作数转换为一个布尔值，然后再对其求反，</a:t>
            </a:r>
            <a:r>
              <a:rPr kumimoji="1" lang="zh-CN" altLang="en-US" dirty="0"/>
              <a:t>只有一个操作数</a:t>
            </a:r>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逻辑与和逻辑或短路问题</a:t>
            </a:r>
            <a:endParaRPr kumimoji="1" lang="zh-CN" altLang="en-US" dirty="0"/>
          </a:p>
        </p:txBody>
      </p:sp>
      <p:sp>
        <p:nvSpPr>
          <p:cNvPr id="4" name="文本框 3"/>
          <p:cNvSpPr txBox="1"/>
          <p:nvPr/>
        </p:nvSpPr>
        <p:spPr>
          <a:xfrm>
            <a:off x="363008" y="1343378"/>
            <a:ext cx="8352015" cy="2585323"/>
          </a:xfrm>
          <a:prstGeom prst="rect">
            <a:avLst/>
          </a:prstGeom>
          <a:noFill/>
        </p:spPr>
        <p:txBody>
          <a:bodyPr wrap="square" rtlCol="0">
            <a:spAutoFit/>
          </a:bodyPr>
          <a:lstStyle/>
          <a:p>
            <a:r>
              <a:rPr kumimoji="1" lang="zh-CN" altLang="en-US" dirty="0"/>
              <a:t>与</a:t>
            </a:r>
            <a:endParaRPr kumimoji="1" lang="en-US" altLang="zh-CN" dirty="0"/>
          </a:p>
          <a:p>
            <a:pPr lvl="1"/>
            <a:r>
              <a:rPr kumimoji="1" lang="zh-CN" altLang="en-US" dirty="0"/>
              <a:t>如果第一个操作数是对象，返回第二个操作数</a:t>
            </a:r>
            <a:endParaRPr kumimoji="1" lang="en-US" altLang="zh-CN" dirty="0"/>
          </a:p>
          <a:p>
            <a:pPr lvl="1"/>
            <a:r>
              <a:rPr kumimoji="1" lang="zh-CN" altLang="en-US" dirty="0"/>
              <a:t>如果第二个操作数是对象，并且第一个操作数是</a:t>
            </a:r>
            <a:r>
              <a:rPr kumimoji="1" lang="en-US" altLang="zh-CN" dirty="0"/>
              <a:t>true</a:t>
            </a:r>
            <a:r>
              <a:rPr kumimoji="1" lang="zh-CN" altLang="en-US" dirty="0"/>
              <a:t>返回第二个操作数</a:t>
            </a:r>
            <a:endParaRPr kumimoji="1" lang="en-US" altLang="zh-CN" dirty="0"/>
          </a:p>
          <a:p>
            <a:pPr lvl="1"/>
            <a:r>
              <a:rPr kumimoji="1" lang="zh-CN" altLang="en-US" dirty="0"/>
              <a:t>如果有一个操作数是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r>
              <a:rPr kumimoji="1" lang="zh-CN" altLang="en-US" dirty="0"/>
              <a:t>或</a:t>
            </a:r>
            <a:endParaRPr kumimoji="1" lang="en-US" altLang="zh-CN" dirty="0"/>
          </a:p>
          <a:p>
            <a:pPr lvl="1"/>
            <a:r>
              <a:rPr kumimoji="1" lang="zh-CN" altLang="en-US" dirty="0"/>
              <a:t>如果第一个操作数是对象，返回第一个操作数</a:t>
            </a:r>
            <a:endParaRPr kumimoji="1" lang="en-US" altLang="zh-CN" dirty="0"/>
          </a:p>
          <a:p>
            <a:pPr lvl="1"/>
            <a:r>
              <a:rPr kumimoji="1" lang="zh-CN" altLang="en-US" dirty="0"/>
              <a:t>如果第二个操作数是对象，并且第一个操作数是</a:t>
            </a:r>
            <a:r>
              <a:rPr kumimoji="1" lang="en-US" altLang="zh-CN" dirty="0"/>
              <a:t>false</a:t>
            </a:r>
            <a:r>
              <a:rPr kumimoji="1" lang="zh-CN" altLang="en-US" dirty="0"/>
              <a:t>返回第二个操作数</a:t>
            </a:r>
            <a:endParaRPr kumimoji="1" lang="en-US" altLang="zh-CN" dirty="0"/>
          </a:p>
          <a:p>
            <a:pPr lvl="1"/>
            <a:r>
              <a:rPr kumimoji="1" lang="zh-CN" altLang="en-US" dirty="0"/>
              <a:t>如果两个操作数都是对象，返回第一个操作数</a:t>
            </a:r>
            <a:endParaRPr kumimoji="1" lang="en-US" altLang="zh-CN" dirty="0"/>
          </a:p>
          <a:p>
            <a:pPr lvl="1"/>
            <a:r>
              <a:rPr kumimoji="1" lang="zh-CN" altLang="en-US" dirty="0"/>
              <a:t>如果两个操作数都是是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p:txBody>
      </p:sp>
      <p:pic>
        <p:nvPicPr>
          <p:cNvPr id="3" name="图片 2"/>
          <p:cNvPicPr>
            <a:picLocks noChangeAspect="1"/>
          </p:cNvPicPr>
          <p:nvPr/>
        </p:nvPicPr>
        <p:blipFill>
          <a:blip r:embed="rId1"/>
          <a:stretch>
            <a:fillRect/>
          </a:stretch>
        </p:blipFill>
        <p:spPr>
          <a:xfrm>
            <a:off x="498474" y="3928701"/>
            <a:ext cx="3000000" cy="25333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908720"/>
            <a:ext cx="7488832" cy="584775"/>
          </a:xfrm>
          <a:prstGeom prst="rect">
            <a:avLst/>
          </a:prstGeom>
          <a:noFill/>
        </p:spPr>
        <p:txBody>
          <a:bodyPr wrap="square" rtlCol="0">
            <a:spAutoFit/>
          </a:bodyPr>
          <a:lstStyle/>
          <a:p>
            <a:r>
              <a:rPr lang="zh-CN" altLang="en-US" sz="3200" b="1" dirty="0">
                <a:solidFill>
                  <a:srgbClr val="FF0000"/>
                </a:solidFill>
              </a:rPr>
              <a:t>第一天课程内容概述</a:t>
            </a:r>
            <a:r>
              <a:rPr lang="en-US" altLang="zh-CN" sz="3200" b="1" dirty="0">
                <a:solidFill>
                  <a:srgbClr val="FF0000"/>
                </a:solidFill>
              </a:rPr>
              <a:t>:</a:t>
            </a:r>
            <a:endParaRPr lang="zh-CN" altLang="en-US" sz="3200" b="1" dirty="0">
              <a:solidFill>
                <a:srgbClr val="FF0000"/>
              </a:solidFill>
            </a:endParaRPr>
          </a:p>
        </p:txBody>
      </p:sp>
      <p:sp>
        <p:nvSpPr>
          <p:cNvPr id="3" name="矩形 2"/>
          <p:cNvSpPr/>
          <p:nvPr/>
        </p:nvSpPr>
        <p:spPr>
          <a:xfrm>
            <a:off x="662227" y="1559243"/>
            <a:ext cx="5565957" cy="3785652"/>
          </a:xfrm>
          <a:prstGeom prst="rect">
            <a:avLst/>
          </a:prstGeom>
        </p:spPr>
        <p:txBody>
          <a:bodyPr wrap="square">
            <a:spAutoFit/>
          </a:bodyPr>
          <a:lstStyle/>
          <a:p>
            <a:r>
              <a:rPr lang="zh-CN" altLang="en-US" sz="2000" dirty="0"/>
              <a:t>JavaScript历史了解</a:t>
            </a:r>
            <a:endParaRPr lang="zh-CN" altLang="en-US" sz="2000" dirty="0"/>
          </a:p>
          <a:p>
            <a:r>
              <a:rPr lang="zh-CN" altLang="en-US" sz="2000" dirty="0"/>
              <a:t>JavaScript介绍了解</a:t>
            </a:r>
            <a:endParaRPr lang="zh-CN" altLang="en-US" sz="2000" dirty="0"/>
          </a:p>
          <a:p>
            <a:r>
              <a:rPr lang="zh-CN" altLang="en-US" sz="2000" dirty="0">
                <a:solidFill>
                  <a:srgbClr val="FF0000"/>
                </a:solidFill>
              </a:rPr>
              <a:t>JavaScript语法及注意事项重点</a:t>
            </a:r>
            <a:endParaRPr lang="zh-CN" altLang="en-US" sz="2000" dirty="0">
              <a:solidFill>
                <a:srgbClr val="FF0000"/>
              </a:solidFill>
            </a:endParaRPr>
          </a:p>
          <a:p>
            <a:r>
              <a:rPr lang="zh-CN" altLang="en-US" sz="2000" dirty="0">
                <a:solidFill>
                  <a:srgbClr val="FF0000"/>
                </a:solidFill>
              </a:rPr>
              <a:t>JavaScript变量重点</a:t>
            </a:r>
            <a:endParaRPr lang="zh-CN" altLang="en-US" sz="2000" dirty="0">
              <a:solidFill>
                <a:srgbClr val="FF0000"/>
              </a:solidFill>
            </a:endParaRPr>
          </a:p>
          <a:p>
            <a:r>
              <a:rPr lang="zh-CN" altLang="en-US" sz="2000" dirty="0"/>
              <a:t>JavaScript注释重点-掌握</a:t>
            </a:r>
            <a:endParaRPr lang="zh-CN" altLang="en-US" sz="2000" dirty="0"/>
          </a:p>
          <a:p>
            <a:r>
              <a:rPr lang="zh-CN" altLang="en-US" sz="2000" dirty="0">
                <a:solidFill>
                  <a:srgbClr val="FF0000"/>
                </a:solidFill>
              </a:rPr>
              <a:t>JavaScript数据类型重点-掌握</a:t>
            </a:r>
            <a:endParaRPr lang="zh-CN" altLang="en-US" sz="2000" dirty="0">
              <a:solidFill>
                <a:srgbClr val="FF0000"/>
              </a:solidFill>
            </a:endParaRPr>
          </a:p>
          <a:p>
            <a:r>
              <a:rPr lang="zh-CN" altLang="en-US" sz="2000" dirty="0">
                <a:solidFill>
                  <a:srgbClr val="FF0000"/>
                </a:solidFill>
              </a:rPr>
              <a:t>JavaScript中类型转换重点-掌握</a:t>
            </a:r>
            <a:endParaRPr lang="zh-CN" altLang="en-US" sz="2000" dirty="0">
              <a:solidFill>
                <a:srgbClr val="FF0000"/>
              </a:solidFill>
            </a:endParaRPr>
          </a:p>
          <a:p>
            <a:r>
              <a:rPr lang="zh-CN" altLang="en-US" sz="2000" dirty="0"/>
              <a:t>JavaScript操作符重点-掌握</a:t>
            </a:r>
            <a:endParaRPr lang="zh-CN" altLang="en-US" sz="2000" dirty="0"/>
          </a:p>
          <a:p>
            <a:r>
              <a:rPr lang="zh-CN" altLang="en-US" sz="2000" dirty="0">
                <a:solidFill>
                  <a:srgbClr val="FF0000"/>
                </a:solidFill>
              </a:rPr>
              <a:t>JavaScript中分支语句重点-掌握</a:t>
            </a:r>
            <a:endParaRPr lang="zh-CN" altLang="en-US" sz="2000" dirty="0">
              <a:solidFill>
                <a:srgbClr val="FF0000"/>
              </a:solidFill>
            </a:endParaRPr>
          </a:p>
          <a:p>
            <a:r>
              <a:rPr lang="zh-CN" altLang="en-US" sz="2000" dirty="0">
                <a:solidFill>
                  <a:srgbClr val="FF0000"/>
                </a:solidFill>
              </a:rPr>
              <a:t>JavaScript中while循环重点-难点-掌握</a:t>
            </a:r>
            <a:endParaRPr lang="zh-CN" altLang="en-US" sz="2000" dirty="0">
              <a:solidFill>
                <a:srgbClr val="FF0000"/>
              </a:solidFill>
            </a:endParaRPr>
          </a:p>
          <a:p>
            <a:r>
              <a:rPr lang="zh-CN" altLang="en-US" sz="2000" dirty="0">
                <a:solidFill>
                  <a:srgbClr val="FF0000"/>
                </a:solidFill>
              </a:rPr>
              <a:t>continue和break重点-掌握</a:t>
            </a:r>
            <a:endParaRPr lang="zh-CN" altLang="en-US" sz="2000" dirty="0">
              <a:solidFill>
                <a:srgbClr val="FF0000"/>
              </a:solidFill>
            </a:endParaRPr>
          </a:p>
          <a:p>
            <a:r>
              <a:rPr lang="zh-CN" altLang="en-US" sz="2000" dirty="0">
                <a:solidFill>
                  <a:srgbClr val="FF0000"/>
                </a:solidFill>
              </a:rPr>
              <a:t>JavaScript中do-while循环重点-难点-掌握</a:t>
            </a:r>
            <a:endParaRPr lang="zh-CN" altLang="en-US" sz="2000" dirty="0">
              <a:solidFill>
                <a:srgbClr val="FF0000"/>
              </a:solidFill>
            </a:endParaRPr>
          </a:p>
        </p:txBody>
      </p:sp>
      <p:sp>
        <p:nvSpPr>
          <p:cNvPr id="4" name="文本框 3"/>
          <p:cNvSpPr txBox="1"/>
          <p:nvPr/>
        </p:nvSpPr>
        <p:spPr>
          <a:xfrm>
            <a:off x="5076056" y="1700808"/>
            <a:ext cx="4067944" cy="3416320"/>
          </a:xfrm>
          <a:prstGeom prst="rect">
            <a:avLst/>
          </a:prstGeom>
          <a:noFill/>
        </p:spPr>
        <p:txBody>
          <a:bodyPr wrap="square" rtlCol="0">
            <a:spAutoFit/>
          </a:bodyPr>
          <a:lstStyle/>
          <a:p>
            <a:r>
              <a:rPr lang="en-US" altLang="zh-CN" sz="3600" dirty="0">
                <a:solidFill>
                  <a:srgbClr val="0070C0"/>
                </a:solidFill>
              </a:rPr>
              <a:t>1.</a:t>
            </a:r>
            <a:r>
              <a:rPr lang="zh-CN" altLang="en-US" sz="3600" dirty="0">
                <a:solidFill>
                  <a:srgbClr val="0070C0"/>
                </a:solidFill>
              </a:rPr>
              <a:t>变量的声明及使用</a:t>
            </a:r>
            <a:r>
              <a:rPr lang="en-US" altLang="zh-CN" sz="3600" dirty="0">
                <a:solidFill>
                  <a:srgbClr val="0070C0"/>
                </a:solidFill>
              </a:rPr>
              <a:t>(</a:t>
            </a:r>
            <a:r>
              <a:rPr lang="zh-CN" altLang="en-US" sz="3600" dirty="0">
                <a:solidFill>
                  <a:srgbClr val="0070C0"/>
                </a:solidFill>
              </a:rPr>
              <a:t>交换两个变量值</a:t>
            </a:r>
            <a:r>
              <a:rPr lang="en-US" altLang="zh-CN" sz="3600" dirty="0">
                <a:solidFill>
                  <a:srgbClr val="0070C0"/>
                </a:solidFill>
              </a:rPr>
              <a:t>)</a:t>
            </a:r>
            <a:endParaRPr lang="en-US" altLang="zh-CN" sz="3600" dirty="0">
              <a:solidFill>
                <a:srgbClr val="0070C0"/>
              </a:solidFill>
            </a:endParaRPr>
          </a:p>
          <a:p>
            <a:r>
              <a:rPr lang="en-US" altLang="zh-CN" sz="3600" dirty="0">
                <a:solidFill>
                  <a:srgbClr val="0070C0"/>
                </a:solidFill>
              </a:rPr>
              <a:t>2.</a:t>
            </a:r>
            <a:r>
              <a:rPr lang="zh-CN" altLang="en-US" sz="3600" dirty="0">
                <a:solidFill>
                  <a:srgbClr val="0070C0"/>
                </a:solidFill>
              </a:rPr>
              <a:t>数据类型转换</a:t>
            </a:r>
            <a:endParaRPr lang="en-US" altLang="zh-CN" sz="3600" dirty="0">
              <a:solidFill>
                <a:srgbClr val="0070C0"/>
              </a:solidFill>
            </a:endParaRPr>
          </a:p>
          <a:p>
            <a:r>
              <a:rPr lang="en-US" altLang="zh-CN" sz="3600" dirty="0">
                <a:solidFill>
                  <a:srgbClr val="0070C0"/>
                </a:solidFill>
              </a:rPr>
              <a:t>3.</a:t>
            </a:r>
            <a:r>
              <a:rPr lang="zh-CN" altLang="en-US" sz="3600" dirty="0">
                <a:solidFill>
                  <a:srgbClr val="0070C0"/>
                </a:solidFill>
              </a:rPr>
              <a:t>操作符符的使用</a:t>
            </a:r>
            <a:endParaRPr lang="en-US" altLang="zh-CN" sz="3600" dirty="0">
              <a:solidFill>
                <a:srgbClr val="0070C0"/>
              </a:solidFill>
            </a:endParaRPr>
          </a:p>
          <a:p>
            <a:r>
              <a:rPr lang="en-US" altLang="zh-CN" sz="3600" dirty="0">
                <a:solidFill>
                  <a:srgbClr val="0070C0"/>
                </a:solidFill>
              </a:rPr>
              <a:t>4.</a:t>
            </a:r>
            <a:r>
              <a:rPr lang="zh-CN" altLang="en-US" sz="3600" dirty="0">
                <a:solidFill>
                  <a:srgbClr val="0070C0"/>
                </a:solidFill>
              </a:rPr>
              <a:t>分支语句案例</a:t>
            </a:r>
            <a:endParaRPr lang="en-US" altLang="zh-CN" sz="3600" dirty="0">
              <a:solidFill>
                <a:srgbClr val="0070C0"/>
              </a:solidFill>
            </a:endParaRPr>
          </a:p>
          <a:p>
            <a:r>
              <a:rPr lang="en-US" altLang="zh-CN" sz="3600" dirty="0">
                <a:solidFill>
                  <a:srgbClr val="0070C0"/>
                </a:solidFill>
              </a:rPr>
              <a:t>5.</a:t>
            </a:r>
            <a:r>
              <a:rPr lang="zh-CN" altLang="en-US" sz="3600" dirty="0">
                <a:solidFill>
                  <a:srgbClr val="0070C0"/>
                </a:solidFill>
              </a:rPr>
              <a:t>循环语句案例</a:t>
            </a:r>
            <a:endParaRPr lang="zh-CN" altLang="en-US" sz="3600" dirty="0">
              <a:solidFill>
                <a:srgbClr val="0070C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逻辑非</a:t>
            </a:r>
            <a:endParaRPr kumimoji="1" lang="zh-CN" altLang="en-US" dirty="0"/>
          </a:p>
        </p:txBody>
      </p:sp>
      <p:sp>
        <p:nvSpPr>
          <p:cNvPr id="4" name="文本框 3"/>
          <p:cNvSpPr txBox="1"/>
          <p:nvPr/>
        </p:nvSpPr>
        <p:spPr>
          <a:xfrm>
            <a:off x="386765" y="1450975"/>
            <a:ext cx="8352015" cy="3139321"/>
          </a:xfrm>
          <a:prstGeom prst="rect">
            <a:avLst/>
          </a:prstGeom>
          <a:noFill/>
        </p:spPr>
        <p:txBody>
          <a:bodyPr wrap="square" rtlCol="0">
            <a:spAutoFit/>
          </a:bodyPr>
          <a:lstStyle/>
          <a:p>
            <a:r>
              <a:rPr kumimoji="1" lang="zh-CN" altLang="en-US" dirty="0"/>
              <a:t>练习：</a:t>
            </a:r>
            <a:endParaRPr kumimoji="1" lang="en-US" altLang="zh-CN" dirty="0"/>
          </a:p>
          <a:p>
            <a:pPr lvl="1"/>
            <a:r>
              <a:rPr kumimoji="1" lang="zh-CN" altLang="en-US" dirty="0"/>
              <a:t>非</a:t>
            </a:r>
            <a:endParaRPr kumimoji="1" lang="en-US" altLang="zh-CN" dirty="0"/>
          </a:p>
          <a:p>
            <a:pPr lvl="2"/>
            <a:r>
              <a:rPr kumimoji="1" lang="zh-CN" altLang="en-US" dirty="0"/>
              <a:t>如果操作数是对象，返回</a:t>
            </a:r>
            <a:r>
              <a:rPr kumimoji="1" lang="en-US" altLang="zh-CN" dirty="0"/>
              <a:t>false</a:t>
            </a:r>
            <a:endParaRPr kumimoji="1" lang="en-US" altLang="zh-CN" dirty="0"/>
          </a:p>
          <a:p>
            <a:pPr lvl="2"/>
            <a:r>
              <a:rPr kumimoji="1" lang="zh-CN" altLang="en-US" dirty="0"/>
              <a:t>如果操作数是空字符串，返回</a:t>
            </a:r>
            <a:r>
              <a:rPr kumimoji="1" lang="en-US" altLang="zh-CN" dirty="0"/>
              <a:t>true</a:t>
            </a:r>
            <a:endParaRPr kumimoji="1" lang="en-US" altLang="zh-CN" dirty="0"/>
          </a:p>
          <a:p>
            <a:pPr lvl="2"/>
            <a:r>
              <a:rPr kumimoji="1" lang="zh-CN" altLang="en-US" dirty="0"/>
              <a:t>如果操作数是非空字符串，返回</a:t>
            </a:r>
            <a:r>
              <a:rPr kumimoji="1" lang="en-US" altLang="zh-CN" dirty="0"/>
              <a:t>false</a:t>
            </a:r>
            <a:endParaRPr kumimoji="1" lang="en-US" altLang="zh-CN" dirty="0"/>
          </a:p>
          <a:p>
            <a:pPr lvl="2"/>
            <a:r>
              <a:rPr kumimoji="1" lang="zh-CN" altLang="en-US" dirty="0"/>
              <a:t>如果操作数是</a:t>
            </a:r>
            <a:r>
              <a:rPr kumimoji="1" lang="en-US" altLang="zh-CN" dirty="0"/>
              <a:t>0</a:t>
            </a:r>
            <a:r>
              <a:rPr kumimoji="1" lang="zh-CN" altLang="en-US" dirty="0"/>
              <a:t>，返回</a:t>
            </a:r>
            <a:r>
              <a:rPr kumimoji="1" lang="en-US" altLang="zh-CN" dirty="0"/>
              <a:t>true</a:t>
            </a:r>
            <a:endParaRPr kumimoji="1" lang="en-US" altLang="zh-CN" dirty="0"/>
          </a:p>
          <a:p>
            <a:pPr lvl="2"/>
            <a:r>
              <a:rPr kumimoji="1" lang="zh-CN" altLang="en-US" dirty="0"/>
              <a:t>如果操作数是任意非</a:t>
            </a:r>
            <a:r>
              <a:rPr kumimoji="1" lang="en-US" altLang="zh-CN" dirty="0"/>
              <a:t>0</a:t>
            </a:r>
            <a:r>
              <a:rPr kumimoji="1" lang="zh-CN" altLang="en-US" dirty="0"/>
              <a:t>值，返回</a:t>
            </a:r>
            <a:r>
              <a:rPr kumimoji="1" lang="en-US" altLang="zh-CN" dirty="0"/>
              <a:t>false</a:t>
            </a:r>
            <a:endParaRPr kumimoji="1" lang="en-US" altLang="zh-CN" dirty="0"/>
          </a:p>
          <a:p>
            <a:pPr lvl="2"/>
            <a:r>
              <a:rPr kumimoji="1" lang="zh-CN" altLang="en-US" dirty="0"/>
              <a:t>如果操作数是</a:t>
            </a:r>
            <a:r>
              <a:rPr kumimoji="1" lang="en-US" altLang="zh-CN" dirty="0" err="1"/>
              <a:t>null,undefined,NaN</a:t>
            </a:r>
            <a:r>
              <a:rPr kumimoji="1" lang="zh-CN" altLang="en-US" dirty="0"/>
              <a:t>，返回</a:t>
            </a:r>
            <a:r>
              <a:rPr kumimoji="1" lang="en-US" altLang="zh-CN" dirty="0"/>
              <a:t>true</a:t>
            </a:r>
            <a:endParaRPr kumimoji="1" lang="en-US" altLang="zh-CN" dirty="0"/>
          </a:p>
          <a:p>
            <a:pPr lvl="1"/>
            <a:r>
              <a:rPr kumimoji="1" lang="zh-CN" altLang="en-US" dirty="0"/>
              <a:t>上面的规则可以简化成</a:t>
            </a:r>
            <a:endParaRPr kumimoji="1" lang="en-US" altLang="zh-CN" dirty="0"/>
          </a:p>
          <a:p>
            <a:pPr lvl="2"/>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lang="en-US" altLang="zh-TW" dirty="0"/>
          </a:p>
          <a:p>
            <a:pPr lvl="1"/>
            <a:r>
              <a:rPr kumimoji="1" lang="zh-CN" altLang="en-US" dirty="0"/>
              <a:t>!</a:t>
            </a:r>
            <a:r>
              <a:rPr kumimoji="1" lang="en-US" altLang="zh-CN" dirty="0"/>
              <a:t>!"</a:t>
            </a:r>
            <a:r>
              <a:rPr kumimoji="1" lang="en-US" altLang="zh-CN" dirty="0" err="1"/>
              <a:t>abc</a:t>
            </a:r>
            <a:r>
              <a:rPr kumimoji="1" lang="en-US" altLang="zh-CN" dirty="0"/>
              <a:t>"</a:t>
            </a:r>
            <a:r>
              <a:rPr kumimoji="1" lang="zh-CN" altLang="en-US" dirty="0"/>
              <a:t>结果是什么</a:t>
            </a:r>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运算符的优先级别</a:t>
            </a:r>
            <a:endParaRPr kumimoji="1" lang="zh-CN" altLang="en-US" dirty="0"/>
          </a:p>
        </p:txBody>
      </p:sp>
      <p:sp>
        <p:nvSpPr>
          <p:cNvPr id="4" name="文本框 3"/>
          <p:cNvSpPr txBox="1"/>
          <p:nvPr/>
        </p:nvSpPr>
        <p:spPr>
          <a:xfrm>
            <a:off x="386765" y="1343378"/>
            <a:ext cx="8352015" cy="2031325"/>
          </a:xfrm>
          <a:prstGeom prst="rect">
            <a:avLst/>
          </a:prstGeom>
          <a:noFill/>
        </p:spPr>
        <p:txBody>
          <a:bodyPr wrap="square" rtlCol="0">
            <a:spAutoFit/>
          </a:bodyPr>
          <a:lstStyle/>
          <a:p>
            <a:r>
              <a:rPr kumimoji="1" lang="zh-CN" altLang="en-US" dirty="0"/>
              <a:t>优先级从高到底</a:t>
            </a:r>
            <a:endParaRPr kumimoji="1" lang="en-US" altLang="zh-CN" dirty="0"/>
          </a:p>
          <a:p>
            <a:pPr lvl="1"/>
            <a:r>
              <a:rPr kumimoji="1" lang="en-US" altLang="zh-CN" dirty="0"/>
              <a:t>()</a:t>
            </a:r>
            <a:r>
              <a:rPr kumimoji="1" lang="zh-CN" altLang="en-US" dirty="0"/>
              <a:t>  优先级最高</a:t>
            </a:r>
            <a:endParaRPr kumimoji="1" lang="en-US" altLang="zh-CN" dirty="0"/>
          </a:p>
          <a:p>
            <a:pPr lvl="1"/>
            <a:r>
              <a:rPr kumimoji="1" lang="zh-CN" altLang="en-US" dirty="0"/>
              <a:t>一元运算符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算数运算符  先*  </a:t>
            </a:r>
            <a:r>
              <a:rPr kumimoji="1" lang="en-US" altLang="zh-CN" dirty="0"/>
              <a:t>/</a:t>
            </a:r>
            <a:r>
              <a:rPr kumimoji="1" lang="zh-CN" altLang="en-US" dirty="0"/>
              <a:t>  </a:t>
            </a:r>
            <a:r>
              <a:rPr kumimoji="1" lang="en-US" altLang="zh-CN" dirty="0"/>
              <a:t>%</a:t>
            </a:r>
            <a:r>
              <a:rPr kumimoji="1" lang="zh-CN" altLang="en-US" dirty="0"/>
              <a:t>   后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关系运算符  </a:t>
            </a:r>
            <a:r>
              <a:rPr kumimoji="1" lang="en-US" altLang="zh-CN" dirty="0"/>
              <a:t>&gt;</a:t>
            </a:r>
            <a:r>
              <a:rPr kumimoji="1" lang="zh-CN" altLang="en-US" dirty="0"/>
              <a:t>   </a:t>
            </a:r>
            <a:r>
              <a:rPr kumimoji="1" lang="en-US" altLang="zh-CN" dirty="0"/>
              <a:t>&gt;=</a:t>
            </a:r>
            <a:r>
              <a:rPr kumimoji="1" lang="zh-CN" altLang="en-US" dirty="0"/>
              <a:t>   </a:t>
            </a:r>
            <a:r>
              <a:rPr kumimoji="1" lang="en-US" altLang="zh-CN" dirty="0"/>
              <a:t>&lt;</a:t>
            </a:r>
            <a:r>
              <a:rPr kumimoji="1" lang="zh-CN" altLang="en-US" dirty="0"/>
              <a:t>   </a:t>
            </a:r>
            <a:r>
              <a:rPr kumimoji="1" lang="en-US" altLang="zh-CN" dirty="0"/>
              <a:t>&lt;</a:t>
            </a:r>
            <a:r>
              <a:rPr kumimoji="1" lang="zh-CN" altLang="en-US" dirty="0"/>
              <a:t>=</a:t>
            </a:r>
            <a:endParaRPr kumimoji="1" lang="en-US" altLang="zh-CN" dirty="0"/>
          </a:p>
          <a:p>
            <a:pPr lvl="1"/>
            <a:r>
              <a:rPr kumimoji="1" lang="zh-CN" altLang="en-US" dirty="0"/>
              <a:t>相等运算符</a:t>
            </a:r>
            <a:r>
              <a:rPr kumimoji="1" lang="en-US" altLang="zh-CN" dirty="0"/>
              <a:t>   ==</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逻辑运算符 先</a:t>
            </a:r>
            <a:r>
              <a:rPr kumimoji="1" lang="en-US" altLang="zh-CN" dirty="0"/>
              <a:t>&amp;&amp;</a:t>
            </a:r>
            <a:r>
              <a:rPr kumimoji="1" lang="zh-CN" altLang="en-US" dirty="0"/>
              <a:t>   后</a:t>
            </a:r>
            <a:r>
              <a:rPr kumimoji="1" lang="en-US" altLang="zh-CN" dirty="0"/>
              <a:t>||</a:t>
            </a:r>
            <a:r>
              <a:rPr kumimoji="1" lang="zh-CN" altLang="en-US" dirty="0"/>
              <a:t>  </a:t>
            </a:r>
            <a:endParaRPr kumimoji="1" lang="en-US" altLang="zh-CN" dirty="0"/>
          </a:p>
        </p:txBody>
      </p:sp>
      <p:pic>
        <p:nvPicPr>
          <p:cNvPr id="3" name="图片 2"/>
          <p:cNvPicPr>
            <a:picLocks noChangeAspect="1"/>
          </p:cNvPicPr>
          <p:nvPr/>
        </p:nvPicPr>
        <p:blipFill>
          <a:blip r:embed="rId1"/>
          <a:stretch>
            <a:fillRect/>
          </a:stretch>
        </p:blipFill>
        <p:spPr>
          <a:xfrm>
            <a:off x="943721" y="3557355"/>
            <a:ext cx="6285714" cy="193333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流程控制三种基本结构</a:t>
            </a:r>
            <a:endParaRPr kumimoji="1" lang="zh-CN" altLang="en-US" dirty="0"/>
          </a:p>
        </p:txBody>
      </p:sp>
      <p:sp>
        <p:nvSpPr>
          <p:cNvPr id="4" name="文本框 3"/>
          <p:cNvSpPr txBox="1"/>
          <p:nvPr/>
        </p:nvSpPr>
        <p:spPr>
          <a:xfrm>
            <a:off x="1435453" y="2777067"/>
            <a:ext cx="5484636" cy="923330"/>
          </a:xfrm>
          <a:prstGeom prst="rect">
            <a:avLst/>
          </a:prstGeom>
          <a:noFill/>
        </p:spPr>
        <p:txBody>
          <a:bodyPr wrap="square" rtlCol="0">
            <a:spAutoFit/>
          </a:bodyPr>
          <a:lstStyle/>
          <a:p>
            <a:r>
              <a:rPr lang="en-US" altLang="zh-CN" dirty="0"/>
              <a:t>1.</a:t>
            </a:r>
            <a:r>
              <a:rPr lang="zh-CN" altLang="en-US" dirty="0"/>
              <a:t>顺序结构：代码从上到下，从左到右执行</a:t>
            </a:r>
            <a:endParaRPr lang="en-US" altLang="zh-CN" dirty="0"/>
          </a:p>
          <a:p>
            <a:r>
              <a:rPr lang="en-US" altLang="zh-CN" dirty="0"/>
              <a:t>2.</a:t>
            </a:r>
            <a:r>
              <a:rPr lang="zh-CN" altLang="en-US" dirty="0"/>
              <a:t>选择结构：</a:t>
            </a:r>
            <a:r>
              <a:rPr lang="en-US" altLang="zh-CN" dirty="0" err="1"/>
              <a:t>if,if</a:t>
            </a:r>
            <a:r>
              <a:rPr lang="en-US" altLang="zh-CN" dirty="0"/>
              <a:t>-</a:t>
            </a:r>
            <a:r>
              <a:rPr lang="en-US" altLang="zh-CN" dirty="0" err="1"/>
              <a:t>else,if</a:t>
            </a:r>
            <a:r>
              <a:rPr lang="en-US" altLang="zh-CN" dirty="0"/>
              <a:t>-else if-</a:t>
            </a:r>
            <a:r>
              <a:rPr lang="en-US" altLang="zh-CN" dirty="0" err="1"/>
              <a:t>else,switch</a:t>
            </a:r>
            <a:r>
              <a:rPr lang="en-US" altLang="zh-CN" dirty="0"/>
              <a:t>-case</a:t>
            </a:r>
            <a:endParaRPr lang="en-US" altLang="zh-CN" dirty="0"/>
          </a:p>
          <a:p>
            <a:r>
              <a:rPr lang="en-US" altLang="zh-CN" dirty="0"/>
              <a:t>3.</a:t>
            </a:r>
            <a:r>
              <a:rPr lang="zh-CN" altLang="en-US" dirty="0"/>
              <a:t>循环结构：</a:t>
            </a:r>
            <a:r>
              <a:rPr lang="en-US" altLang="zh-CN" dirty="0" err="1"/>
              <a:t>while,do-while,for</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err="1"/>
              <a:t>if,if</a:t>
            </a:r>
            <a:r>
              <a:rPr kumimoji="1" lang="en-US" altLang="zh-CN" dirty="0"/>
              <a:t>-</a:t>
            </a:r>
            <a:r>
              <a:rPr kumimoji="1" lang="en-US" altLang="zh-CN" dirty="0" err="1"/>
              <a:t>else,if</a:t>
            </a:r>
            <a:r>
              <a:rPr kumimoji="1" lang="en-US" altLang="zh-CN" dirty="0"/>
              <a:t>-else if-else</a:t>
            </a:r>
            <a:endParaRPr kumimoji="1" lang="zh-CN" altLang="en-US" dirty="0"/>
          </a:p>
        </p:txBody>
      </p:sp>
      <p:pic>
        <p:nvPicPr>
          <p:cNvPr id="3" name="图片 2"/>
          <p:cNvPicPr>
            <a:picLocks noChangeAspect="1"/>
          </p:cNvPicPr>
          <p:nvPr/>
        </p:nvPicPr>
        <p:blipFill>
          <a:blip r:embed="rId1"/>
          <a:stretch>
            <a:fillRect/>
          </a:stretch>
        </p:blipFill>
        <p:spPr>
          <a:xfrm>
            <a:off x="611560" y="1631392"/>
            <a:ext cx="3695238" cy="4590476"/>
          </a:xfrm>
          <a:prstGeom prst="rect">
            <a:avLst/>
          </a:prstGeom>
        </p:spPr>
      </p:pic>
      <p:sp>
        <p:nvSpPr>
          <p:cNvPr id="5" name="文本框 4"/>
          <p:cNvSpPr txBox="1"/>
          <p:nvPr/>
        </p:nvSpPr>
        <p:spPr>
          <a:xfrm>
            <a:off x="4562773" y="1648178"/>
            <a:ext cx="4064300" cy="646331"/>
          </a:xfrm>
          <a:prstGeom prst="rect">
            <a:avLst/>
          </a:prstGeom>
          <a:noFill/>
        </p:spPr>
        <p:txBody>
          <a:bodyPr wrap="square" rtlCol="0">
            <a:spAutoFit/>
          </a:bodyPr>
          <a:lstStyle/>
          <a:p>
            <a:r>
              <a:rPr lang="zh-CN" altLang="en-US" dirty="0"/>
              <a:t>三元表达式：就是</a:t>
            </a:r>
            <a:r>
              <a:rPr lang="en-US" altLang="zh-CN" dirty="0"/>
              <a:t>if-else</a:t>
            </a:r>
            <a:r>
              <a:rPr lang="zh-CN" altLang="en-US" dirty="0"/>
              <a:t>语句的简化</a:t>
            </a:r>
            <a:endParaRPr lang="en-US" altLang="zh-CN" dirty="0"/>
          </a:p>
          <a:p>
            <a:r>
              <a:rPr lang="zh-CN" altLang="en-US" dirty="0"/>
              <a:t>如果遇到</a:t>
            </a:r>
            <a:r>
              <a:rPr lang="en-US" altLang="zh-CN" dirty="0"/>
              <a:t>if-else</a:t>
            </a:r>
            <a:r>
              <a:rPr lang="zh-CN" altLang="en-US" dirty="0"/>
              <a:t>结</a:t>
            </a:r>
            <a:endParaRPr lang="zh-CN" altLang="en-US" dirty="0"/>
          </a:p>
        </p:txBody>
      </p:sp>
      <p:pic>
        <p:nvPicPr>
          <p:cNvPr id="6" name="图片 5"/>
          <p:cNvPicPr>
            <a:picLocks noChangeAspect="1"/>
          </p:cNvPicPr>
          <p:nvPr/>
        </p:nvPicPr>
        <p:blipFill>
          <a:blip r:embed="rId2"/>
          <a:stretch>
            <a:fillRect/>
          </a:stretch>
        </p:blipFill>
        <p:spPr>
          <a:xfrm>
            <a:off x="5088648" y="2491712"/>
            <a:ext cx="2780952" cy="210476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Switch</a:t>
            </a:r>
            <a:r>
              <a:rPr kumimoji="1" lang="zh-CN" altLang="en-US" dirty="0"/>
              <a:t>语句</a:t>
            </a:r>
            <a:endParaRPr kumimoji="1" lang="zh-CN" altLang="en-US" dirty="0"/>
          </a:p>
        </p:txBody>
      </p:sp>
      <p:pic>
        <p:nvPicPr>
          <p:cNvPr id="5" name="图片 4"/>
          <p:cNvPicPr>
            <a:picLocks noChangeAspect="1"/>
          </p:cNvPicPr>
          <p:nvPr/>
        </p:nvPicPr>
        <p:blipFill>
          <a:blip r:embed="rId1"/>
          <a:stretch>
            <a:fillRect/>
          </a:stretch>
        </p:blipFill>
        <p:spPr>
          <a:xfrm>
            <a:off x="2642030" y="1450975"/>
            <a:ext cx="2333333" cy="1428571"/>
          </a:xfrm>
          <a:prstGeom prst="rect">
            <a:avLst/>
          </a:prstGeom>
        </p:spPr>
      </p:pic>
      <p:pic>
        <p:nvPicPr>
          <p:cNvPr id="6" name="图片 5"/>
          <p:cNvPicPr>
            <a:picLocks noChangeAspect="1"/>
          </p:cNvPicPr>
          <p:nvPr/>
        </p:nvPicPr>
        <p:blipFill>
          <a:blip r:embed="rId2"/>
          <a:stretch>
            <a:fillRect/>
          </a:stretch>
        </p:blipFill>
        <p:spPr>
          <a:xfrm>
            <a:off x="260074" y="1450975"/>
            <a:ext cx="2263577" cy="4541619"/>
          </a:xfrm>
          <a:prstGeom prst="rect">
            <a:avLst/>
          </a:prstGeom>
        </p:spPr>
      </p:pic>
      <p:sp>
        <p:nvSpPr>
          <p:cNvPr id="7" name="文本框 6"/>
          <p:cNvSpPr txBox="1"/>
          <p:nvPr/>
        </p:nvSpPr>
        <p:spPr>
          <a:xfrm>
            <a:off x="2662269" y="2893929"/>
            <a:ext cx="6583854" cy="1200329"/>
          </a:xfrm>
          <a:prstGeom prst="rect">
            <a:avLst/>
          </a:prstGeom>
          <a:noFill/>
        </p:spPr>
        <p:txBody>
          <a:bodyPr wrap="none" rtlCol="0">
            <a:spAutoFit/>
          </a:bodyPr>
          <a:lstStyle/>
          <a:p>
            <a:pPr marL="400050" indent="-457200"/>
            <a:r>
              <a:rPr kumimoji="1" lang="en-US" altLang="zh-CN" dirty="0"/>
              <a:t>break</a:t>
            </a:r>
            <a:r>
              <a:rPr kumimoji="1" lang="zh-CN" altLang="en-US" dirty="0"/>
              <a:t>可以省略，如果省略，</a:t>
            </a:r>
            <a:endParaRPr kumimoji="1" lang="en-US" altLang="zh-CN" dirty="0"/>
          </a:p>
          <a:p>
            <a:pPr marL="400050" indent="-457200"/>
            <a:r>
              <a:rPr kumimoji="1" lang="zh-CN" altLang="en-US" dirty="0"/>
              <a:t>代码会继续执行下一个</a:t>
            </a:r>
            <a:r>
              <a:rPr kumimoji="1" lang="en-US" altLang="zh-CN" dirty="0"/>
              <a:t>case</a:t>
            </a:r>
            <a:endParaRPr kumimoji="1" lang="en-US" altLang="zh-CN" dirty="0"/>
          </a:p>
          <a:p>
            <a:pPr marL="400050" indent="-457200"/>
            <a:r>
              <a:rPr lang="en-US" altLang="zh-CN" dirty="0"/>
              <a:t>switch </a:t>
            </a:r>
            <a:r>
              <a:rPr lang="zh-CN" altLang="en-US" dirty="0"/>
              <a:t>语句在比较值时使用的是全等操作符，</a:t>
            </a:r>
            <a:endParaRPr lang="en-US" altLang="zh-CN" dirty="0"/>
          </a:p>
          <a:p>
            <a:pPr marL="400050" indent="-457200"/>
            <a:r>
              <a:rPr lang="zh-CN" altLang="en-US" dirty="0"/>
              <a:t>因此不会发生类型转换（例如，字符串 </a:t>
            </a:r>
            <a:r>
              <a:rPr lang="en-US" altLang="zh-CN" dirty="0"/>
              <a:t>"10" </a:t>
            </a:r>
            <a:r>
              <a:rPr lang="zh-CN" altLang="en-US" dirty="0"/>
              <a:t>不等于数值 </a:t>
            </a:r>
            <a:r>
              <a:rPr lang="en-US" altLang="zh-CN" dirty="0"/>
              <a:t>10</a:t>
            </a:r>
            <a:r>
              <a:rPr lang="zh-CN" altLang="en-US" dirty="0"/>
              <a:t>）。</a:t>
            </a:r>
            <a:endParaRPr lang="zh-CN" altLang="en-US" dirty="0"/>
          </a:p>
        </p:txBody>
      </p:sp>
      <p:pic>
        <p:nvPicPr>
          <p:cNvPr id="8" name="图片 7"/>
          <p:cNvPicPr>
            <a:picLocks noChangeAspect="1"/>
          </p:cNvPicPr>
          <p:nvPr/>
        </p:nvPicPr>
        <p:blipFill>
          <a:blip r:embed="rId3"/>
          <a:stretch>
            <a:fillRect/>
          </a:stretch>
        </p:blipFill>
        <p:spPr>
          <a:xfrm>
            <a:off x="5061363" y="1584307"/>
            <a:ext cx="4152381" cy="1161905"/>
          </a:xfrm>
          <a:prstGeom prst="rect">
            <a:avLst/>
          </a:prstGeom>
        </p:spPr>
      </p:pic>
      <p:pic>
        <p:nvPicPr>
          <p:cNvPr id="9" name="图片 8"/>
          <p:cNvPicPr>
            <a:picLocks noChangeAspect="1"/>
          </p:cNvPicPr>
          <p:nvPr/>
        </p:nvPicPr>
        <p:blipFill>
          <a:blip r:embed="rId4"/>
          <a:stretch>
            <a:fillRect/>
          </a:stretch>
        </p:blipFill>
        <p:spPr>
          <a:xfrm>
            <a:off x="2662269" y="4094258"/>
            <a:ext cx="3933333" cy="2133333"/>
          </a:xfrm>
          <a:prstGeom prst="rect">
            <a:avLst/>
          </a:prstGeom>
        </p:spPr>
      </p:pic>
      <p:sp>
        <p:nvSpPr>
          <p:cNvPr id="10" name="文本框 9"/>
          <p:cNvSpPr txBox="1"/>
          <p:nvPr/>
        </p:nvSpPr>
        <p:spPr>
          <a:xfrm>
            <a:off x="6841067" y="4481689"/>
            <a:ext cx="1786006" cy="369332"/>
          </a:xfrm>
          <a:prstGeom prst="rect">
            <a:avLst/>
          </a:prstGeom>
          <a:noFill/>
        </p:spPr>
        <p:txBody>
          <a:bodyPr wrap="square" rtlCol="0">
            <a:spAutoFit/>
          </a:bodyPr>
          <a:lstStyle/>
          <a:p>
            <a:r>
              <a:rPr lang="zh-CN" altLang="en-US" dirty="0"/>
              <a:t>：练习</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while</a:t>
            </a:r>
            <a:r>
              <a:rPr kumimoji="1" lang="zh-CN" altLang="en-US" dirty="0"/>
              <a:t>循环</a:t>
            </a:r>
            <a:endParaRPr kumimoji="1" lang="zh-CN" altLang="en-US" dirty="0"/>
          </a:p>
        </p:txBody>
      </p:sp>
      <p:sp>
        <p:nvSpPr>
          <p:cNvPr id="4" name="文本框 3"/>
          <p:cNvSpPr txBox="1"/>
          <p:nvPr/>
        </p:nvSpPr>
        <p:spPr>
          <a:xfrm>
            <a:off x="238830" y="2248512"/>
            <a:ext cx="2797882" cy="646331"/>
          </a:xfrm>
          <a:prstGeom prst="rect">
            <a:avLst/>
          </a:prstGeom>
          <a:noFill/>
        </p:spPr>
        <p:txBody>
          <a:bodyPr wrap="square" rtlCol="0">
            <a:spAutoFit/>
          </a:bodyPr>
          <a:lstStyle/>
          <a:p>
            <a:r>
              <a:rPr lang="zh-CN" altLang="en-US" dirty="0"/>
              <a:t>案例</a:t>
            </a:r>
            <a:r>
              <a:rPr lang="en-US" altLang="zh-CN" dirty="0"/>
              <a:t>:</a:t>
            </a:r>
            <a:r>
              <a:rPr lang="zh-CN" altLang="en-US" dirty="0"/>
              <a:t>打印</a:t>
            </a:r>
            <a:r>
              <a:rPr lang="en-US" altLang="zh-CN" dirty="0"/>
              <a:t>10</a:t>
            </a:r>
            <a:r>
              <a:rPr lang="zh-CN" altLang="en-US" dirty="0"/>
              <a:t>次我又变帅了</a:t>
            </a:r>
            <a:endParaRPr lang="en-US" altLang="zh-CN" dirty="0"/>
          </a:p>
          <a:p>
            <a:r>
              <a:rPr lang="zh-CN" altLang="en-US" dirty="0"/>
              <a:t>求</a:t>
            </a:r>
            <a:r>
              <a:rPr lang="en-US" altLang="zh-CN" dirty="0"/>
              <a:t>:1-100</a:t>
            </a:r>
            <a:r>
              <a:rPr lang="zh-CN" altLang="en-US" dirty="0"/>
              <a:t>之间所有数的和</a:t>
            </a:r>
            <a:endParaRPr lang="zh-CN" altLang="en-US" dirty="0"/>
          </a:p>
        </p:txBody>
      </p:sp>
      <p:pic>
        <p:nvPicPr>
          <p:cNvPr id="3" name="图片 2"/>
          <p:cNvPicPr>
            <a:picLocks noChangeAspect="1"/>
          </p:cNvPicPr>
          <p:nvPr/>
        </p:nvPicPr>
        <p:blipFill>
          <a:blip r:embed="rId1"/>
          <a:stretch>
            <a:fillRect/>
          </a:stretch>
        </p:blipFill>
        <p:spPr>
          <a:xfrm>
            <a:off x="498474" y="1450975"/>
            <a:ext cx="2000000" cy="752381"/>
          </a:xfrm>
          <a:prstGeom prst="rect">
            <a:avLst/>
          </a:prstGeom>
        </p:spPr>
      </p:pic>
      <p:pic>
        <p:nvPicPr>
          <p:cNvPr id="5" name="图片 4"/>
          <p:cNvPicPr>
            <a:picLocks noChangeAspect="1"/>
          </p:cNvPicPr>
          <p:nvPr/>
        </p:nvPicPr>
        <p:blipFill>
          <a:blip r:embed="rId2"/>
          <a:stretch>
            <a:fillRect/>
          </a:stretch>
        </p:blipFill>
        <p:spPr>
          <a:xfrm>
            <a:off x="3854054" y="1268147"/>
            <a:ext cx="3685714" cy="2990476"/>
          </a:xfrm>
          <a:prstGeom prst="rect">
            <a:avLst/>
          </a:prstGeom>
        </p:spPr>
      </p:pic>
      <p:pic>
        <p:nvPicPr>
          <p:cNvPr id="6" name="图片 5"/>
          <p:cNvPicPr>
            <a:picLocks noChangeAspect="1"/>
          </p:cNvPicPr>
          <p:nvPr/>
        </p:nvPicPr>
        <p:blipFill>
          <a:blip r:embed="rId3"/>
          <a:stretch>
            <a:fillRect/>
          </a:stretch>
        </p:blipFill>
        <p:spPr>
          <a:xfrm>
            <a:off x="307815" y="2894843"/>
            <a:ext cx="3523809" cy="1180952"/>
          </a:xfrm>
          <a:prstGeom prst="rect">
            <a:avLst/>
          </a:prstGeom>
        </p:spPr>
      </p:pic>
      <p:pic>
        <p:nvPicPr>
          <p:cNvPr id="7" name="图片 6"/>
          <p:cNvPicPr>
            <a:picLocks noChangeAspect="1"/>
          </p:cNvPicPr>
          <p:nvPr/>
        </p:nvPicPr>
        <p:blipFill>
          <a:blip r:embed="rId4"/>
          <a:stretch>
            <a:fillRect/>
          </a:stretch>
        </p:blipFill>
        <p:spPr>
          <a:xfrm>
            <a:off x="307815" y="4075795"/>
            <a:ext cx="2380952" cy="1571429"/>
          </a:xfrm>
          <a:prstGeom prst="rect">
            <a:avLst/>
          </a:prstGeom>
        </p:spPr>
      </p:pic>
      <p:pic>
        <p:nvPicPr>
          <p:cNvPr id="8" name="图片 7"/>
          <p:cNvPicPr>
            <a:picLocks noChangeAspect="1"/>
          </p:cNvPicPr>
          <p:nvPr/>
        </p:nvPicPr>
        <p:blipFill>
          <a:blip r:embed="rId5"/>
          <a:stretch>
            <a:fillRect/>
          </a:stretch>
        </p:blipFill>
        <p:spPr>
          <a:xfrm>
            <a:off x="307815" y="5647224"/>
            <a:ext cx="4495238" cy="1161905"/>
          </a:xfrm>
          <a:prstGeom prst="rect">
            <a:avLst/>
          </a:prstGeom>
        </p:spPr>
      </p:pic>
      <p:pic>
        <p:nvPicPr>
          <p:cNvPr id="9" name="图片 8"/>
          <p:cNvPicPr>
            <a:picLocks noChangeAspect="1"/>
          </p:cNvPicPr>
          <p:nvPr/>
        </p:nvPicPr>
        <p:blipFill>
          <a:blip r:embed="rId6"/>
          <a:stretch>
            <a:fillRect/>
          </a:stretch>
        </p:blipFill>
        <p:spPr>
          <a:xfrm>
            <a:off x="2688767" y="4075795"/>
            <a:ext cx="3209524" cy="1619048"/>
          </a:xfrm>
          <a:prstGeom prst="rect">
            <a:avLst/>
          </a:prstGeom>
        </p:spPr>
      </p:pic>
      <p:sp>
        <p:nvSpPr>
          <p:cNvPr id="13" name="文本框 12"/>
          <p:cNvSpPr txBox="1"/>
          <p:nvPr/>
        </p:nvSpPr>
        <p:spPr>
          <a:xfrm>
            <a:off x="5894483" y="4647815"/>
            <a:ext cx="3245709" cy="1477328"/>
          </a:xfrm>
          <a:prstGeom prst="rect">
            <a:avLst/>
          </a:prstGeom>
          <a:noFill/>
        </p:spPr>
        <p:txBody>
          <a:bodyPr wrap="square" rtlCol="0">
            <a:spAutoFit/>
          </a:bodyPr>
          <a:lstStyle/>
          <a:p>
            <a:r>
              <a:rPr lang="en-US" altLang="zh-CN" dirty="0"/>
              <a:t>1.</a:t>
            </a:r>
            <a:r>
              <a:rPr lang="zh-CN" altLang="en-US" dirty="0"/>
              <a:t>提示用户输入帐号和密码</a:t>
            </a:r>
            <a:r>
              <a:rPr lang="en-US" altLang="zh-CN" dirty="0"/>
              <a:t>,</a:t>
            </a:r>
            <a:r>
              <a:rPr lang="zh-CN" altLang="en-US" dirty="0"/>
              <a:t>如果帐号不是</a:t>
            </a:r>
            <a:r>
              <a:rPr lang="en-US" altLang="zh-CN" dirty="0"/>
              <a:t>admin,</a:t>
            </a:r>
            <a:r>
              <a:rPr lang="zh-CN" altLang="en-US" dirty="0"/>
              <a:t>密码不是</a:t>
            </a:r>
            <a:r>
              <a:rPr lang="en-US" altLang="zh-CN" dirty="0"/>
              <a:t>123</a:t>
            </a:r>
            <a:r>
              <a:rPr lang="zh-CN" altLang="en-US" dirty="0"/>
              <a:t>则一直提示用户输入</a:t>
            </a:r>
            <a:endParaRPr lang="en-US" altLang="zh-CN" dirty="0"/>
          </a:p>
          <a:p>
            <a:r>
              <a:rPr lang="en-US" altLang="zh-CN" dirty="0"/>
              <a:t>2.</a:t>
            </a:r>
            <a:r>
              <a:rPr kumimoji="1" lang="zh-CN" altLang="en-US" dirty="0"/>
              <a:t>任意输入一个正整数，求它的位数</a:t>
            </a:r>
            <a:endParaRPr kumimoji="1"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break</a:t>
            </a:r>
            <a:r>
              <a:rPr lang="zh-CN" altLang="en-US" dirty="0"/>
              <a:t>和</a:t>
            </a:r>
            <a:r>
              <a:rPr lang="en-US" altLang="zh-CN" dirty="0"/>
              <a:t>continue</a:t>
            </a:r>
            <a:r>
              <a:rPr lang="zh-CN" altLang="en-US" dirty="0"/>
              <a:t>使用</a:t>
            </a:r>
            <a:endParaRPr lang="zh-CN" altLang="en-US" dirty="0"/>
          </a:p>
        </p:txBody>
      </p:sp>
      <p:sp>
        <p:nvSpPr>
          <p:cNvPr id="5" name="文本框 4"/>
          <p:cNvSpPr txBox="1"/>
          <p:nvPr/>
        </p:nvSpPr>
        <p:spPr>
          <a:xfrm>
            <a:off x="498473" y="1450975"/>
            <a:ext cx="7618238" cy="1200329"/>
          </a:xfrm>
          <a:prstGeom prst="rect">
            <a:avLst/>
          </a:prstGeom>
          <a:noFill/>
        </p:spPr>
        <p:txBody>
          <a:bodyPr wrap="square" rtlCol="0">
            <a:spAutoFit/>
          </a:bodyPr>
          <a:lstStyle/>
          <a:p>
            <a:r>
              <a:rPr lang="en-US" altLang="zh-CN" dirty="0"/>
              <a:t>break</a:t>
            </a:r>
            <a:r>
              <a:rPr lang="zh-CN" altLang="en-US" dirty="0"/>
              <a:t>可以用在</a:t>
            </a:r>
            <a:r>
              <a:rPr lang="en-US" altLang="zh-CN" dirty="0"/>
              <a:t>switch</a:t>
            </a:r>
            <a:r>
              <a:rPr lang="zh-CN" altLang="en-US" dirty="0"/>
              <a:t>也同样可以在循环中使用，表示</a:t>
            </a:r>
            <a:r>
              <a:rPr lang="en-US" altLang="zh-CN" dirty="0"/>
              <a:t>:</a:t>
            </a:r>
            <a:r>
              <a:rPr lang="zh-CN" altLang="en-US" dirty="0"/>
              <a:t>立即跳出循环</a:t>
            </a:r>
            <a:endParaRPr lang="en-US" altLang="zh-CN" dirty="0"/>
          </a:p>
          <a:p>
            <a:r>
              <a:rPr lang="en-US" altLang="zh-CN" dirty="0"/>
              <a:t>continue</a:t>
            </a:r>
            <a:r>
              <a:rPr lang="zh-CN" altLang="en-US" dirty="0"/>
              <a:t>用在循环中，表示</a:t>
            </a:r>
            <a:r>
              <a:rPr lang="en-US" altLang="zh-CN" dirty="0"/>
              <a:t>:</a:t>
            </a:r>
            <a:r>
              <a:rPr lang="zh-CN" altLang="en-US" dirty="0"/>
              <a:t>跳出当前循环</a:t>
            </a:r>
            <a:r>
              <a:rPr lang="en-US" altLang="zh-CN" dirty="0"/>
              <a:t>,</a:t>
            </a:r>
            <a:r>
              <a:rPr lang="zh-CN" altLang="en-US" dirty="0"/>
              <a:t>并回到循环顶部继续开始循环</a:t>
            </a:r>
            <a:endParaRPr lang="en-US" altLang="zh-CN" dirty="0"/>
          </a:p>
          <a:p>
            <a:r>
              <a:rPr lang="en-US" altLang="zh-CN" dirty="0"/>
              <a:t>//</a:t>
            </a:r>
            <a:r>
              <a:rPr lang="zh-CN" altLang="en-US" dirty="0"/>
              <a:t>求</a:t>
            </a:r>
            <a:r>
              <a:rPr lang="en-US" altLang="zh-CN" dirty="0"/>
              <a:t>100</a:t>
            </a:r>
            <a:r>
              <a:rPr lang="zh-CN" altLang="en-US" dirty="0"/>
              <a:t>到</a:t>
            </a:r>
            <a:r>
              <a:rPr lang="en-US" altLang="zh-CN" dirty="0"/>
              <a:t>200</a:t>
            </a:r>
            <a:r>
              <a:rPr lang="zh-CN" altLang="en-US" dirty="0"/>
              <a:t>之间第一个能被</a:t>
            </a:r>
            <a:r>
              <a:rPr lang="en-US" altLang="zh-CN" dirty="0"/>
              <a:t>7</a:t>
            </a:r>
            <a:r>
              <a:rPr lang="zh-CN" altLang="en-US" dirty="0"/>
              <a:t>整除的数字用</a:t>
            </a:r>
            <a:r>
              <a:rPr lang="en-US" altLang="zh-CN" dirty="0"/>
              <a:t>break</a:t>
            </a:r>
            <a:r>
              <a:rPr lang="zh-CN" altLang="en-US" dirty="0"/>
              <a:t>实现</a:t>
            </a:r>
            <a:endParaRPr lang="en-US" altLang="zh-CN" dirty="0"/>
          </a:p>
          <a:p>
            <a:r>
              <a:rPr lang="en-US" altLang="zh-CN" dirty="0"/>
              <a:t>//</a:t>
            </a:r>
            <a:r>
              <a:rPr lang="zh-CN" altLang="en-US" dirty="0"/>
              <a:t>求</a:t>
            </a:r>
            <a:r>
              <a:rPr lang="en-US" altLang="zh-CN" dirty="0"/>
              <a:t>0</a:t>
            </a:r>
            <a:r>
              <a:rPr lang="zh-CN" altLang="en-US" dirty="0"/>
              <a:t>到</a:t>
            </a:r>
            <a:r>
              <a:rPr lang="en-US" altLang="zh-CN" dirty="0"/>
              <a:t>100</a:t>
            </a:r>
            <a:r>
              <a:rPr lang="zh-CN" altLang="en-US" dirty="0"/>
              <a:t>之间所有奇数的和用</a:t>
            </a:r>
            <a:r>
              <a:rPr lang="en-US" altLang="zh-CN" dirty="0"/>
              <a:t>continue</a:t>
            </a:r>
            <a:r>
              <a:rPr lang="zh-CN" altLang="en-US" dirty="0"/>
              <a:t>实现</a:t>
            </a:r>
            <a:endParaRPr lang="zh-CN" altLang="en-US" dirty="0"/>
          </a:p>
        </p:txBody>
      </p:sp>
      <p:pic>
        <p:nvPicPr>
          <p:cNvPr id="6" name="图片 5"/>
          <p:cNvPicPr>
            <a:picLocks noChangeAspect="1"/>
          </p:cNvPicPr>
          <p:nvPr/>
        </p:nvPicPr>
        <p:blipFill>
          <a:blip r:embed="rId1"/>
          <a:stretch>
            <a:fillRect/>
          </a:stretch>
        </p:blipFill>
        <p:spPr>
          <a:xfrm>
            <a:off x="498474" y="3569711"/>
            <a:ext cx="3228571" cy="2066667"/>
          </a:xfrm>
          <a:prstGeom prst="rect">
            <a:avLst/>
          </a:prstGeom>
        </p:spPr>
      </p:pic>
      <p:pic>
        <p:nvPicPr>
          <p:cNvPr id="7" name="图片 6"/>
          <p:cNvPicPr>
            <a:picLocks noChangeAspect="1"/>
          </p:cNvPicPr>
          <p:nvPr/>
        </p:nvPicPr>
        <p:blipFill>
          <a:blip r:embed="rId2"/>
          <a:stretch>
            <a:fillRect/>
          </a:stretch>
        </p:blipFill>
        <p:spPr>
          <a:xfrm>
            <a:off x="3578551" y="3057571"/>
            <a:ext cx="2247619" cy="2809524"/>
          </a:xfrm>
          <a:prstGeom prst="rect">
            <a:avLst/>
          </a:prstGeom>
        </p:spPr>
      </p:pic>
      <p:pic>
        <p:nvPicPr>
          <p:cNvPr id="9" name="图片 8"/>
          <p:cNvPicPr>
            <a:picLocks noChangeAspect="1"/>
          </p:cNvPicPr>
          <p:nvPr/>
        </p:nvPicPr>
        <p:blipFill>
          <a:blip r:embed="rId3"/>
          <a:stretch>
            <a:fillRect/>
          </a:stretch>
        </p:blipFill>
        <p:spPr>
          <a:xfrm>
            <a:off x="6525101" y="2278446"/>
            <a:ext cx="1000125" cy="1524000"/>
          </a:xfrm>
          <a:prstGeom prst="rect">
            <a:avLst/>
          </a:prstGeom>
        </p:spPr>
      </p:pic>
      <p:pic>
        <p:nvPicPr>
          <p:cNvPr id="10" name="图片 9"/>
          <p:cNvPicPr>
            <a:picLocks noChangeAspect="1"/>
          </p:cNvPicPr>
          <p:nvPr/>
        </p:nvPicPr>
        <p:blipFill>
          <a:blip r:embed="rId4"/>
          <a:stretch>
            <a:fillRect/>
          </a:stretch>
        </p:blipFill>
        <p:spPr>
          <a:xfrm>
            <a:off x="6525101" y="4089400"/>
            <a:ext cx="1047750" cy="20955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do-while</a:t>
            </a:r>
            <a:r>
              <a:rPr kumimoji="1" lang="zh-CN" altLang="en-US" dirty="0"/>
              <a:t>循环</a:t>
            </a:r>
            <a:endParaRPr kumimoji="1" lang="zh-CN" altLang="en-US" dirty="0"/>
          </a:p>
        </p:txBody>
      </p:sp>
      <p:pic>
        <p:nvPicPr>
          <p:cNvPr id="3" name="图片 2"/>
          <p:cNvPicPr>
            <a:picLocks noChangeAspect="1"/>
          </p:cNvPicPr>
          <p:nvPr/>
        </p:nvPicPr>
        <p:blipFill>
          <a:blip r:embed="rId1"/>
          <a:stretch>
            <a:fillRect/>
          </a:stretch>
        </p:blipFill>
        <p:spPr>
          <a:xfrm>
            <a:off x="498474" y="1450975"/>
            <a:ext cx="1866667" cy="714286"/>
          </a:xfrm>
          <a:prstGeom prst="rect">
            <a:avLst/>
          </a:prstGeom>
        </p:spPr>
      </p:pic>
      <p:pic>
        <p:nvPicPr>
          <p:cNvPr id="6" name="图片 5"/>
          <p:cNvPicPr>
            <a:picLocks noChangeAspect="1"/>
          </p:cNvPicPr>
          <p:nvPr/>
        </p:nvPicPr>
        <p:blipFill>
          <a:blip r:embed="rId2"/>
          <a:stretch>
            <a:fillRect/>
          </a:stretch>
        </p:blipFill>
        <p:spPr>
          <a:xfrm>
            <a:off x="442911" y="2278446"/>
            <a:ext cx="3228571" cy="1409524"/>
          </a:xfrm>
          <a:prstGeom prst="rect">
            <a:avLst/>
          </a:prstGeom>
        </p:spPr>
      </p:pic>
      <p:pic>
        <p:nvPicPr>
          <p:cNvPr id="7" name="图片 6"/>
          <p:cNvPicPr>
            <a:picLocks noChangeAspect="1"/>
          </p:cNvPicPr>
          <p:nvPr/>
        </p:nvPicPr>
        <p:blipFill>
          <a:blip r:embed="rId3"/>
          <a:stretch>
            <a:fillRect/>
          </a:stretch>
        </p:blipFill>
        <p:spPr>
          <a:xfrm>
            <a:off x="422284" y="3801155"/>
            <a:ext cx="3885714" cy="942857"/>
          </a:xfrm>
          <a:prstGeom prst="rect">
            <a:avLst/>
          </a:prstGeom>
        </p:spPr>
      </p:pic>
      <p:sp>
        <p:nvSpPr>
          <p:cNvPr id="8" name="文本框 7"/>
          <p:cNvSpPr txBox="1"/>
          <p:nvPr/>
        </p:nvSpPr>
        <p:spPr>
          <a:xfrm>
            <a:off x="442911" y="5000978"/>
            <a:ext cx="6714245" cy="1200329"/>
          </a:xfrm>
          <a:prstGeom prst="rect">
            <a:avLst/>
          </a:prstGeom>
          <a:noFill/>
        </p:spPr>
        <p:txBody>
          <a:bodyPr wrap="square" rtlCol="0">
            <a:spAutoFit/>
          </a:bodyPr>
          <a:lstStyle/>
          <a:p>
            <a:r>
              <a:rPr lang="zh-CN" altLang="en-US" dirty="0"/>
              <a:t>总结</a:t>
            </a:r>
            <a:r>
              <a:rPr lang="en-US" altLang="zh-CN" dirty="0"/>
              <a:t>:</a:t>
            </a:r>
            <a:endParaRPr lang="en-US" altLang="zh-CN" dirty="0"/>
          </a:p>
          <a:p>
            <a:r>
              <a:rPr lang="en-US" altLang="zh-CN" b="1" dirty="0">
                <a:solidFill>
                  <a:srgbClr val="FF0000"/>
                </a:solidFill>
              </a:rPr>
              <a:t>while</a:t>
            </a:r>
            <a:r>
              <a:rPr lang="zh-CN" altLang="en-US" b="1" dirty="0">
                <a:solidFill>
                  <a:srgbClr val="FF0000"/>
                </a:solidFill>
              </a:rPr>
              <a:t>特点</a:t>
            </a:r>
            <a:r>
              <a:rPr lang="en-US" altLang="zh-CN" b="1" dirty="0">
                <a:solidFill>
                  <a:srgbClr val="FF0000"/>
                </a:solidFill>
              </a:rPr>
              <a:t>:</a:t>
            </a:r>
            <a:r>
              <a:rPr lang="zh-CN" altLang="en-US" b="1" dirty="0">
                <a:solidFill>
                  <a:srgbClr val="FF0000"/>
                </a:solidFill>
              </a:rPr>
              <a:t>先判断循环条件</a:t>
            </a:r>
            <a:r>
              <a:rPr lang="en-US" altLang="zh-CN" b="1" dirty="0">
                <a:solidFill>
                  <a:srgbClr val="FF0000"/>
                </a:solidFill>
              </a:rPr>
              <a:t>,</a:t>
            </a:r>
            <a:r>
              <a:rPr lang="zh-CN" altLang="en-US" b="1" dirty="0">
                <a:solidFill>
                  <a:srgbClr val="FF0000"/>
                </a:solidFill>
              </a:rPr>
              <a:t>再执行循环体</a:t>
            </a:r>
            <a:r>
              <a:rPr lang="en-US" altLang="zh-CN" b="1" dirty="0">
                <a:solidFill>
                  <a:srgbClr val="FF0000"/>
                </a:solidFill>
              </a:rPr>
              <a:t>;</a:t>
            </a:r>
            <a:endParaRPr lang="en-US" altLang="zh-CN" b="1" dirty="0">
              <a:solidFill>
                <a:srgbClr val="FF0000"/>
              </a:solidFill>
            </a:endParaRPr>
          </a:p>
          <a:p>
            <a:r>
              <a:rPr lang="en-US" altLang="zh-CN" b="1" dirty="0">
                <a:solidFill>
                  <a:srgbClr val="FF0000"/>
                </a:solidFill>
              </a:rPr>
              <a:t>do-while</a:t>
            </a:r>
            <a:r>
              <a:rPr lang="zh-CN" altLang="en-US" b="1" dirty="0">
                <a:solidFill>
                  <a:srgbClr val="FF0000"/>
                </a:solidFill>
              </a:rPr>
              <a:t>循环特点</a:t>
            </a:r>
            <a:r>
              <a:rPr lang="en-US" altLang="zh-CN" b="1" dirty="0">
                <a:solidFill>
                  <a:srgbClr val="FF0000"/>
                </a:solidFill>
              </a:rPr>
              <a:t>:</a:t>
            </a:r>
            <a:r>
              <a:rPr lang="zh-CN" altLang="en-US" b="1" dirty="0">
                <a:solidFill>
                  <a:srgbClr val="FF0000"/>
                </a:solidFill>
              </a:rPr>
              <a:t>先执行循环体</a:t>
            </a:r>
            <a:r>
              <a:rPr lang="en-US" altLang="zh-CN" b="1" dirty="0">
                <a:solidFill>
                  <a:srgbClr val="FF0000"/>
                </a:solidFill>
              </a:rPr>
              <a:t>,</a:t>
            </a:r>
            <a:r>
              <a:rPr lang="zh-CN" altLang="en-US" b="1" dirty="0">
                <a:solidFill>
                  <a:srgbClr val="FF0000"/>
                </a:solidFill>
              </a:rPr>
              <a:t>再判断循环条件，最少执行一次循环体；</a:t>
            </a:r>
            <a:endParaRPr lang="en-US" altLang="zh-CN"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for</a:t>
            </a:r>
            <a:r>
              <a:rPr kumimoji="1" lang="zh-CN" altLang="en-US" dirty="0"/>
              <a:t>循环</a:t>
            </a:r>
            <a:endParaRPr kumimoji="1" lang="zh-CN" altLang="en-US" dirty="0"/>
          </a:p>
        </p:txBody>
      </p:sp>
      <p:sp>
        <p:nvSpPr>
          <p:cNvPr id="4" name="文本框 3"/>
          <p:cNvSpPr txBox="1"/>
          <p:nvPr/>
        </p:nvSpPr>
        <p:spPr>
          <a:xfrm>
            <a:off x="296453" y="2003856"/>
            <a:ext cx="5189947" cy="2031325"/>
          </a:xfrm>
          <a:prstGeom prst="rect">
            <a:avLst/>
          </a:prstGeom>
          <a:noFill/>
        </p:spPr>
        <p:txBody>
          <a:bodyPr wrap="square" rtlCol="0">
            <a:spAutoFit/>
          </a:bodyPr>
          <a:lstStyle/>
          <a:p>
            <a:r>
              <a:rPr lang="en-US" altLang="zh-CN" b="1" dirty="0">
                <a:solidFill>
                  <a:srgbClr val="FF0000"/>
                </a:solidFill>
              </a:rPr>
              <a:t>initialization</a:t>
            </a:r>
            <a:r>
              <a:rPr lang="zh-CN" altLang="en-US" b="1" dirty="0">
                <a:solidFill>
                  <a:srgbClr val="FF0000"/>
                </a:solidFill>
              </a:rPr>
              <a:t>表示：初始化表达式</a:t>
            </a:r>
            <a:r>
              <a:rPr lang="en-US" altLang="zh-CN" b="1" dirty="0">
                <a:solidFill>
                  <a:srgbClr val="FF0000"/>
                </a:solidFill>
              </a:rPr>
              <a:t>  </a:t>
            </a:r>
            <a:endParaRPr lang="en-US" altLang="zh-CN" b="1" dirty="0">
              <a:solidFill>
                <a:srgbClr val="FF0000"/>
              </a:solidFill>
            </a:endParaRPr>
          </a:p>
          <a:p>
            <a:r>
              <a:rPr lang="ro-RO" altLang="zh-CN" b="1" dirty="0">
                <a:solidFill>
                  <a:srgbClr val="FF0000"/>
                </a:solidFill>
              </a:rPr>
              <a:t>expression</a:t>
            </a:r>
            <a:r>
              <a:rPr lang="zh-CN" altLang="ro-RO" b="1" dirty="0">
                <a:solidFill>
                  <a:srgbClr val="FF0000"/>
                </a:solidFill>
              </a:rPr>
              <a:t>表示：控制表达式</a:t>
            </a:r>
            <a:r>
              <a:rPr lang="ro-RO" altLang="zh-CN" b="1" dirty="0">
                <a:solidFill>
                  <a:srgbClr val="FF0000"/>
                </a:solidFill>
              </a:rPr>
              <a:t>  </a:t>
            </a:r>
            <a:endParaRPr lang="ro-RO" altLang="zh-CN" b="1" dirty="0">
              <a:solidFill>
                <a:srgbClr val="FF0000"/>
              </a:solidFill>
            </a:endParaRPr>
          </a:p>
          <a:p>
            <a:r>
              <a:rPr lang="ro-RO" altLang="zh-CN" b="1" dirty="0">
                <a:solidFill>
                  <a:srgbClr val="FF0000"/>
                </a:solidFill>
              </a:rPr>
              <a:t>post-loop-expression</a:t>
            </a:r>
            <a:r>
              <a:rPr lang="zh-CN" altLang="ro-RO" b="1" dirty="0">
                <a:solidFill>
                  <a:srgbClr val="FF0000"/>
                </a:solidFill>
              </a:rPr>
              <a:t>表示：循环后表达式</a:t>
            </a:r>
            <a:endParaRPr lang="en-US" altLang="zh-CN" b="1" dirty="0">
              <a:solidFill>
                <a:srgbClr val="FF0000"/>
              </a:solidFill>
            </a:endParaRPr>
          </a:p>
          <a:p>
            <a:r>
              <a:rPr lang="zh-CN" altLang="en-US" b="1" dirty="0">
                <a:solidFill>
                  <a:srgbClr val="FF0000"/>
                </a:solidFill>
              </a:rPr>
              <a:t>三个表达式是可以省略，如果都省略就是死循环</a:t>
            </a:r>
            <a:endParaRPr lang="en-US" altLang="zh-CN" b="1" dirty="0">
              <a:solidFill>
                <a:srgbClr val="FF0000"/>
              </a:solidFill>
            </a:endParaRPr>
          </a:p>
          <a:p>
            <a:r>
              <a:rPr lang="zh-CN" altLang="en-US" dirty="0"/>
              <a:t>打印</a:t>
            </a:r>
            <a:r>
              <a:rPr lang="en-US" altLang="zh-CN" dirty="0"/>
              <a:t>10</a:t>
            </a:r>
            <a:r>
              <a:rPr lang="zh-CN" altLang="en-US" dirty="0"/>
              <a:t>次</a:t>
            </a:r>
            <a:r>
              <a:rPr lang="en-US" altLang="zh-CN" dirty="0"/>
              <a:t>:</a:t>
            </a:r>
            <a:r>
              <a:rPr lang="zh-CN" altLang="en-US" dirty="0"/>
              <a:t>我又变帅了</a:t>
            </a:r>
            <a:endParaRPr lang="en-US" altLang="zh-CN" dirty="0"/>
          </a:p>
          <a:p>
            <a:r>
              <a:rPr kumimoji="1" lang="en-US" altLang="en-US" dirty="0"/>
              <a:t>打印1到100,</a:t>
            </a:r>
            <a:r>
              <a:rPr kumimoji="1" lang="zh-CN" altLang="en-US" dirty="0"/>
              <a:t>求</a:t>
            </a:r>
            <a:r>
              <a:rPr kumimoji="1" lang="en-US" altLang="zh-CN" dirty="0"/>
              <a:t>1-100</a:t>
            </a:r>
            <a:r>
              <a:rPr kumimoji="1" lang="zh-CN" altLang="en-US" dirty="0"/>
              <a:t>的和</a:t>
            </a:r>
            <a:r>
              <a:rPr kumimoji="1" lang="en-US" altLang="zh-CN" dirty="0"/>
              <a:t>,</a:t>
            </a:r>
            <a:r>
              <a:rPr kumimoji="1" lang="zh-CN" altLang="en-US" dirty="0"/>
              <a:t>求</a:t>
            </a:r>
            <a:r>
              <a:rPr kumimoji="1" lang="en-US" altLang="zh-CN" dirty="0"/>
              <a:t>1-100</a:t>
            </a:r>
            <a:r>
              <a:rPr kumimoji="1" lang="zh-CN" altLang="en-US" dirty="0"/>
              <a:t>平均值</a:t>
            </a:r>
            <a:endParaRPr kumimoji="1" lang="en-US" altLang="en-US" dirty="0"/>
          </a:p>
          <a:p>
            <a:r>
              <a:rPr kumimoji="1" lang="zh-CN" altLang="en-US" dirty="0"/>
              <a:t>求</a:t>
            </a:r>
            <a:r>
              <a:rPr kumimoji="1" lang="en-US" altLang="zh-CN" dirty="0"/>
              <a:t>1-100</a:t>
            </a:r>
            <a:r>
              <a:rPr kumimoji="1" lang="zh-CN" altLang="en-US" dirty="0"/>
              <a:t>之间所有偶数的和、所有奇数的和</a:t>
            </a:r>
            <a:endParaRPr kumimoji="1" lang="en-US" altLang="zh-CN" dirty="0"/>
          </a:p>
        </p:txBody>
      </p:sp>
      <p:pic>
        <p:nvPicPr>
          <p:cNvPr id="3" name="图片 2"/>
          <p:cNvPicPr>
            <a:picLocks noChangeAspect="1"/>
          </p:cNvPicPr>
          <p:nvPr/>
        </p:nvPicPr>
        <p:blipFill>
          <a:blip r:embed="rId1"/>
          <a:stretch>
            <a:fillRect/>
          </a:stretch>
        </p:blipFill>
        <p:spPr>
          <a:xfrm>
            <a:off x="410392" y="1398880"/>
            <a:ext cx="4152381" cy="619048"/>
          </a:xfrm>
          <a:prstGeom prst="rect">
            <a:avLst/>
          </a:prstGeom>
        </p:spPr>
      </p:pic>
      <p:pic>
        <p:nvPicPr>
          <p:cNvPr id="5" name="图片 4"/>
          <p:cNvPicPr>
            <a:picLocks noChangeAspect="1"/>
          </p:cNvPicPr>
          <p:nvPr/>
        </p:nvPicPr>
        <p:blipFill>
          <a:blip r:embed="rId2"/>
          <a:stretch>
            <a:fillRect/>
          </a:stretch>
        </p:blipFill>
        <p:spPr>
          <a:xfrm>
            <a:off x="5283200" y="1876571"/>
            <a:ext cx="3657600" cy="392380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for</a:t>
            </a:r>
            <a:r>
              <a:rPr kumimoji="1" lang="zh-CN" altLang="en-US" dirty="0"/>
              <a:t>循环练习</a:t>
            </a:r>
            <a:endParaRPr kumimoji="1" lang="zh-CN" altLang="en-US" dirty="0"/>
          </a:p>
        </p:txBody>
      </p:sp>
      <p:sp>
        <p:nvSpPr>
          <p:cNvPr id="4" name="文本框 3"/>
          <p:cNvSpPr txBox="1"/>
          <p:nvPr/>
        </p:nvSpPr>
        <p:spPr>
          <a:xfrm>
            <a:off x="498474" y="1648178"/>
            <a:ext cx="8352015" cy="2308324"/>
          </a:xfrm>
          <a:prstGeom prst="rect">
            <a:avLst/>
          </a:prstGeom>
          <a:noFill/>
        </p:spPr>
        <p:txBody>
          <a:bodyPr wrap="square" rtlCol="0">
            <a:spAutoFit/>
          </a:bodyPr>
          <a:lstStyle/>
          <a:p>
            <a:r>
              <a:rPr kumimoji="1" lang="en-US" altLang="zh-CN" dirty="0"/>
              <a:t>1.</a:t>
            </a:r>
            <a:r>
              <a:rPr kumimoji="1" lang="zh-CN" altLang="en-US" dirty="0"/>
              <a:t>本金</a:t>
            </a:r>
            <a:r>
              <a:rPr kumimoji="1" lang="en-US" altLang="zh-CN" dirty="0"/>
              <a:t>10000</a:t>
            </a:r>
            <a:r>
              <a:rPr kumimoji="1" lang="zh-CN" altLang="en-US" dirty="0"/>
              <a:t>元存入银行，年利率是千分之三，每过</a:t>
            </a:r>
            <a:r>
              <a:rPr kumimoji="1" lang="en-US" altLang="zh-CN" dirty="0"/>
              <a:t>1</a:t>
            </a:r>
            <a:r>
              <a:rPr kumimoji="1" lang="zh-CN" altLang="en-US" dirty="0"/>
              <a:t>年，将本金和利息相加作为新的本金。计算</a:t>
            </a:r>
            <a:r>
              <a:rPr kumimoji="1" lang="en-US" altLang="zh-CN" dirty="0"/>
              <a:t>5</a:t>
            </a:r>
            <a:r>
              <a:rPr kumimoji="1" lang="zh-CN" altLang="en-US" dirty="0"/>
              <a:t>年后，获得的本金是多少？</a:t>
            </a:r>
            <a:endParaRPr kumimoji="1" lang="en-US" altLang="zh-CN" dirty="0"/>
          </a:p>
          <a:p>
            <a:r>
              <a:rPr kumimoji="1" lang="en-US" altLang="zh-CN" dirty="0"/>
              <a:t>2.</a:t>
            </a:r>
            <a:r>
              <a:rPr kumimoji="1" lang="zh-CN" altLang="en-US" dirty="0"/>
              <a:t>有个人想知道，一年之内一对兔子能繁殖多少对？于是就筑了一道围墙把一对兔子关在里面。已知一对兔子每个月可以生一对小兔子，而一对兔子从出生后第</a:t>
            </a:r>
            <a:r>
              <a:rPr kumimoji="1" lang="en-US" altLang="zh-CN" dirty="0"/>
              <a:t>3</a:t>
            </a:r>
            <a:r>
              <a:rPr kumimoji="1" lang="zh-CN" altLang="en-US" dirty="0"/>
              <a:t>个月起每月生一对小兔子。假如一年内没有发生死亡现象，那么，一对兔子一年内（</a:t>
            </a:r>
            <a:r>
              <a:rPr kumimoji="1" lang="en-US" altLang="zh-CN" dirty="0"/>
              <a:t>12</a:t>
            </a:r>
            <a:r>
              <a:rPr kumimoji="1" lang="zh-CN" altLang="en-US" dirty="0"/>
              <a:t>个月）能繁殖成多少对？ 兔子的规律为数列，</a:t>
            </a:r>
            <a:r>
              <a:rPr kumimoji="1" lang="en-US" altLang="zh-CN" dirty="0"/>
              <a:t>1</a:t>
            </a:r>
            <a:r>
              <a:rPr kumimoji="1" lang="zh-CN" altLang="en-US" dirty="0"/>
              <a:t>，</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5</a:t>
            </a:r>
            <a:r>
              <a:rPr kumimoji="1" lang="zh-CN" altLang="en-US" dirty="0"/>
              <a:t>，</a:t>
            </a:r>
            <a:r>
              <a:rPr kumimoji="1" lang="en-US" altLang="zh-CN" dirty="0"/>
              <a:t>8</a:t>
            </a:r>
            <a:r>
              <a:rPr kumimoji="1" lang="zh-CN" altLang="en-US" dirty="0"/>
              <a:t>，</a:t>
            </a:r>
            <a:r>
              <a:rPr kumimoji="1" lang="en-US" altLang="zh-CN" dirty="0"/>
              <a:t>13</a:t>
            </a:r>
            <a:r>
              <a:rPr kumimoji="1" lang="zh-CN" altLang="en-US" dirty="0"/>
              <a:t>，</a:t>
            </a:r>
            <a:r>
              <a:rPr kumimoji="1" lang="en-US" altLang="zh-CN" dirty="0"/>
              <a:t>21 </a:t>
            </a:r>
            <a:endParaRPr kumimoji="1" lang="en-US" altLang="zh-CN" dirty="0"/>
          </a:p>
          <a:p>
            <a:endParaRPr lang="zh-CN" altLang="en-US" dirty="0"/>
          </a:p>
        </p:txBody>
      </p:sp>
      <p:pic>
        <p:nvPicPr>
          <p:cNvPr id="5" name="图片 4"/>
          <p:cNvPicPr>
            <a:picLocks noChangeAspect="1"/>
          </p:cNvPicPr>
          <p:nvPr/>
        </p:nvPicPr>
        <p:blipFill>
          <a:blip r:embed="rId1"/>
          <a:stretch>
            <a:fillRect/>
          </a:stretch>
        </p:blipFill>
        <p:spPr>
          <a:xfrm>
            <a:off x="409991" y="3775536"/>
            <a:ext cx="2885714" cy="1838095"/>
          </a:xfrm>
          <a:prstGeom prst="rect">
            <a:avLst/>
          </a:prstGeom>
        </p:spPr>
      </p:pic>
      <p:pic>
        <p:nvPicPr>
          <p:cNvPr id="3" name="图片 2"/>
          <p:cNvPicPr>
            <a:picLocks noChangeAspect="1"/>
          </p:cNvPicPr>
          <p:nvPr/>
        </p:nvPicPr>
        <p:blipFill>
          <a:blip r:embed="rId2"/>
          <a:stretch>
            <a:fillRect/>
          </a:stretch>
        </p:blipFill>
        <p:spPr>
          <a:xfrm>
            <a:off x="4117930" y="3775536"/>
            <a:ext cx="2104762" cy="18285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696912"/>
          </a:xfrm>
        </p:spPr>
        <p:txBody>
          <a:bodyPr/>
          <a:lstStyle/>
          <a:p>
            <a:r>
              <a:rPr lang="zh-CN" altLang="en-US" dirty="0">
                <a:latin typeface="华文新魏" panose="02010800040101010101" pitchFamily="2" charset="-122"/>
                <a:ea typeface="华文新魏" panose="02010800040101010101" pitchFamily="2" charset="-122"/>
              </a:rPr>
              <a:t>阶段目标</a:t>
            </a:r>
            <a:endParaRPr kumimoji="1"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4294967295"/>
          </p:nvPr>
        </p:nvSpPr>
        <p:spPr>
          <a:xfrm>
            <a:off x="803275" y="1320800"/>
            <a:ext cx="8340725" cy="4787900"/>
          </a:xfrm>
        </p:spPr>
        <p:txBody>
          <a:bodyPr>
            <a:normAutofit/>
          </a:bodyPr>
          <a:lstStyle/>
          <a:p>
            <a:pPr marL="0" indent="0">
              <a:buNone/>
            </a:pPr>
            <a:r>
              <a:rPr lang="zh-CN" altLang="en-US" sz="2800" b="1" dirty="0">
                <a:solidFill>
                  <a:schemeClr val="tx1"/>
                </a:solidFill>
                <a:latin typeface="华文新魏" panose="02010800040101010101" pitchFamily="2" charset="-122"/>
                <a:ea typeface="华文新魏" panose="02010800040101010101" pitchFamily="2" charset="-122"/>
              </a:rPr>
              <a:t>目标</a:t>
            </a:r>
            <a:r>
              <a:rPr lang="zh-CN" altLang="zh-CN" sz="2800" b="1" dirty="0">
                <a:solidFill>
                  <a:schemeClr val="tx1"/>
                </a:solidFill>
                <a:latin typeface="华文新魏" panose="02010800040101010101" pitchFamily="2" charset="-122"/>
                <a:ea typeface="华文新魏" panose="02010800040101010101" pitchFamily="2" charset="-122"/>
              </a:rPr>
              <a:t>：</a:t>
            </a:r>
            <a:br>
              <a:rPr lang="en-US" altLang="zh-CN" sz="2800" dirty="0">
                <a:latin typeface="华文新魏" panose="02010800040101010101" pitchFamily="2" charset="-122"/>
                <a:ea typeface="华文新魏" panose="02010800040101010101" pitchFamily="2" charset="-122"/>
              </a:rPr>
            </a:br>
            <a:r>
              <a:rPr kumimoji="1" lang="zh-CN" altLang="en-US" sz="2800" b="1" dirty="0">
                <a:solidFill>
                  <a:srgbClr val="FF0000"/>
                </a:solidFill>
                <a:latin typeface="华文新魏" panose="02010800040101010101" pitchFamily="2" charset="-122"/>
                <a:ea typeface="华文新魏" panose="02010800040101010101" pitchFamily="2" charset="-122"/>
              </a:rPr>
              <a:t>掌握编程的基本思想</a:t>
            </a:r>
            <a:endParaRPr kumimoji="1" lang="en-US" altLang="zh-CN" sz="2800" b="1" dirty="0">
              <a:solidFill>
                <a:srgbClr val="FF0000"/>
              </a:solidFill>
              <a:latin typeface="华文新魏" panose="02010800040101010101" pitchFamily="2" charset="-122"/>
              <a:ea typeface="华文新魏" panose="02010800040101010101" pitchFamily="2" charset="-122"/>
            </a:endParaRPr>
          </a:p>
          <a:p>
            <a:pPr marL="0" indent="0">
              <a:buNone/>
            </a:pPr>
            <a:r>
              <a:rPr kumimoji="1" lang="zh-CN" altLang="en-US" sz="2800" b="1" dirty="0">
                <a:solidFill>
                  <a:srgbClr val="FF0000"/>
                </a:solidFill>
                <a:latin typeface="华文新魏" panose="02010800040101010101" pitchFamily="2" charset="-122"/>
                <a:ea typeface="华文新魏" panose="02010800040101010101" pitchFamily="2" charset="-122"/>
              </a:rPr>
              <a:t>掌握</a:t>
            </a:r>
            <a:r>
              <a:rPr kumimoji="1" lang="en-US" altLang="zh-CN" sz="2800" b="1" dirty="0">
                <a:solidFill>
                  <a:srgbClr val="FF0000"/>
                </a:solidFill>
                <a:latin typeface="华文新魏" panose="02010800040101010101" pitchFamily="2" charset="-122"/>
                <a:ea typeface="华文新魏" panose="02010800040101010101" pitchFamily="2" charset="-122"/>
              </a:rPr>
              <a:t>JavaScript</a:t>
            </a:r>
            <a:r>
              <a:rPr kumimoji="1" lang="zh-CN" altLang="en-US" sz="2800" b="1" dirty="0">
                <a:solidFill>
                  <a:srgbClr val="FF0000"/>
                </a:solidFill>
                <a:latin typeface="华文新魏" panose="02010800040101010101" pitchFamily="2" charset="-122"/>
                <a:ea typeface="华文新魏" panose="02010800040101010101" pitchFamily="2" charset="-122"/>
              </a:rPr>
              <a:t>的基础</a:t>
            </a:r>
            <a:br>
              <a:rPr lang="en-US" altLang="zh-CN" sz="2800" dirty="0">
                <a:latin typeface="华文新魏" panose="02010800040101010101" pitchFamily="2" charset="-122"/>
                <a:ea typeface="华文新魏" panose="02010800040101010101" pitchFamily="2" charset="-122"/>
              </a:rPr>
            </a:br>
            <a:r>
              <a:rPr lang="zh-CN" altLang="en-US" sz="2800" dirty="0">
                <a:solidFill>
                  <a:schemeClr val="tx1"/>
                </a:solidFill>
                <a:latin typeface="华文新魏" panose="02010800040101010101" pitchFamily="2" charset="-122"/>
                <a:ea typeface="华文新魏" panose="02010800040101010101" pitchFamily="2" charset="-122"/>
              </a:rPr>
              <a:t>注意</a:t>
            </a:r>
            <a:r>
              <a:rPr lang="zh-CN" altLang="zh-CN" sz="2800" b="1" dirty="0">
                <a:solidFill>
                  <a:schemeClr val="tx1"/>
                </a:solidFill>
                <a:latin typeface="华文新魏" panose="02010800040101010101" pitchFamily="2" charset="-122"/>
                <a:ea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rPr>
              <a:t>	</a:t>
            </a:r>
            <a:br>
              <a:rPr lang="en-US" altLang="zh-CN" sz="2800" dirty="0">
                <a:solidFill>
                  <a:schemeClr val="tx1"/>
                </a:solidFill>
                <a:latin typeface="华文新魏" panose="02010800040101010101" pitchFamily="2" charset="-122"/>
                <a:ea typeface="华文新魏" panose="02010800040101010101" pitchFamily="2" charset="-122"/>
              </a:rPr>
            </a:br>
            <a:r>
              <a:rPr lang="en-US" altLang="zh-CN" sz="2800" dirty="0">
                <a:solidFill>
                  <a:schemeClr val="tx1"/>
                </a:solidFill>
                <a:latin typeface="华文新魏" panose="02010800040101010101" pitchFamily="2" charset="-122"/>
                <a:ea typeface="华文新魏" panose="02010800040101010101" pitchFamily="2" charset="-122"/>
              </a:rPr>
              <a:t>1. </a:t>
            </a:r>
            <a:r>
              <a:rPr lang="zh-CN" altLang="en-US" sz="2800" dirty="0">
                <a:solidFill>
                  <a:schemeClr val="tx1"/>
                </a:solidFill>
                <a:latin typeface="华文新魏" panose="02010800040101010101" pitchFamily="2" charset="-122"/>
                <a:ea typeface="华文新魏" panose="02010800040101010101" pitchFamily="2" charset="-122"/>
              </a:rPr>
              <a:t>以大多数同学的接受能力为基准，稳准狠的前行</a:t>
            </a:r>
            <a:br>
              <a:rPr lang="en-US" altLang="zh-CN" sz="2800" dirty="0">
                <a:solidFill>
                  <a:schemeClr val="tx1"/>
                </a:solidFill>
                <a:latin typeface="华文新魏" panose="02010800040101010101" pitchFamily="2" charset="-122"/>
                <a:ea typeface="华文新魏" panose="02010800040101010101" pitchFamily="2" charset="-122"/>
              </a:rPr>
            </a:br>
            <a:r>
              <a:rPr lang="en-US" altLang="zh-CN" sz="2800" dirty="0">
                <a:solidFill>
                  <a:schemeClr val="tx1"/>
                </a:solidFill>
                <a:latin typeface="华文新魏" panose="02010800040101010101" pitchFamily="2" charset="-122"/>
                <a:ea typeface="华文新魏" panose="02010800040101010101" pitchFamily="2" charset="-122"/>
              </a:rPr>
              <a:t>2. </a:t>
            </a:r>
            <a:r>
              <a:rPr lang="zh-CN" altLang="zh-CN" sz="2800" dirty="0">
                <a:solidFill>
                  <a:schemeClr val="tx1"/>
                </a:solidFill>
                <a:latin typeface="华文新魏" panose="02010800040101010101" pitchFamily="2" charset="-122"/>
                <a:ea typeface="华文新魏" panose="02010800040101010101" pitchFamily="2" charset="-122"/>
              </a:rPr>
              <a:t>注重基础，以最简单的案例说明问题，</a:t>
            </a:r>
            <a:r>
              <a:rPr lang="zh-CN" altLang="en-US" sz="2800" dirty="0">
                <a:solidFill>
                  <a:schemeClr val="tx1"/>
                </a:solidFill>
                <a:latin typeface="华文新魏" panose="02010800040101010101" pitchFamily="2" charset="-122"/>
                <a:ea typeface="华文新魏" panose="02010800040101010101" pitchFamily="2" charset="-122"/>
              </a:rPr>
              <a:t>并以</a:t>
            </a:r>
            <a:r>
              <a:rPr lang="zh-CN" altLang="zh-CN" sz="2800" dirty="0">
                <a:solidFill>
                  <a:schemeClr val="tx1"/>
                </a:solidFill>
                <a:latin typeface="华文新魏" panose="02010800040101010101" pitchFamily="2" charset="-122"/>
                <a:ea typeface="华文新魏" panose="02010800040101010101" pitchFamily="2" charset="-122"/>
              </a:rPr>
              <a:t>企业项目</a:t>
            </a:r>
            <a:r>
              <a:rPr lang="zh-CN" altLang="en-US" sz="2800" dirty="0">
                <a:solidFill>
                  <a:schemeClr val="tx1"/>
                </a:solidFill>
                <a:latin typeface="华文新魏" panose="02010800040101010101" pitchFamily="2" charset="-122"/>
                <a:ea typeface="华文新魏" panose="02010800040101010101" pitchFamily="2" charset="-122"/>
              </a:rPr>
              <a:t>案例进行</a:t>
            </a:r>
            <a:r>
              <a:rPr lang="zh-CN" altLang="zh-CN" sz="2800" dirty="0">
                <a:solidFill>
                  <a:schemeClr val="tx1"/>
                </a:solidFill>
                <a:latin typeface="华文新魏" panose="02010800040101010101" pitchFamily="2" charset="-122"/>
                <a:ea typeface="华文新魏" panose="02010800040101010101" pitchFamily="2" charset="-122"/>
              </a:rPr>
              <a:t>实践</a:t>
            </a:r>
            <a:br>
              <a:rPr lang="en-US" altLang="zh-CN" sz="2800" dirty="0">
                <a:solidFill>
                  <a:schemeClr val="tx1"/>
                </a:solidFill>
                <a:latin typeface="华文新魏" panose="02010800040101010101" pitchFamily="2" charset="-122"/>
                <a:ea typeface="华文新魏" panose="02010800040101010101" pitchFamily="2" charset="-122"/>
              </a:rPr>
            </a:br>
            <a:r>
              <a:rPr lang="en-US" altLang="zh-CN" sz="2800" dirty="0">
                <a:solidFill>
                  <a:schemeClr val="tx1"/>
                </a:solidFill>
                <a:latin typeface="华文新魏" panose="02010800040101010101" pitchFamily="2" charset="-122"/>
                <a:ea typeface="华文新魏" panose="02010800040101010101" pitchFamily="2" charset="-122"/>
              </a:rPr>
              <a:t>3. </a:t>
            </a:r>
            <a:r>
              <a:rPr lang="zh-CN" altLang="en-US" sz="2800" dirty="0">
                <a:solidFill>
                  <a:schemeClr val="tx1"/>
                </a:solidFill>
                <a:latin typeface="华文新魏" panose="02010800040101010101" pitchFamily="2" charset="-122"/>
                <a:ea typeface="华文新魏" panose="02010800040101010101" pitchFamily="2" charset="-122"/>
              </a:rPr>
              <a:t>课上思考，课下提问。不需要深究的地方不要钻牛角尖。</a:t>
            </a:r>
            <a:endParaRPr lang="zh-CN" altLang="en-US" sz="2800" dirty="0">
              <a:solidFill>
                <a:schemeClr val="tx1"/>
              </a:solidFill>
              <a:latin typeface="华文新魏" panose="02010800040101010101" pitchFamily="2" charset="-122"/>
              <a:ea typeface="华文新魏" panose="02010800040101010101" pitchFamily="2" charset="-122"/>
            </a:endParaRPr>
          </a:p>
          <a:p>
            <a:pPr marL="0" indent="0">
              <a:buNone/>
            </a:pPr>
            <a:r>
              <a:rPr lang="zh-CN" altLang="en-US" sz="2800" dirty="0">
                <a:solidFill>
                  <a:srgbClr val="FF0000"/>
                </a:solidFill>
                <a:latin typeface="华文新魏" panose="02010800040101010101" pitchFamily="2" charset="-122"/>
                <a:ea typeface="华文新魏" panose="02010800040101010101" pitchFamily="2" charset="-122"/>
              </a:rPr>
              <a:t>当你要放弃的时候想想当初为什么坚持到现在！</a:t>
            </a:r>
            <a:endParaRPr lang="zh-CN" altLang="en-US" sz="28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93674" y="1363512"/>
            <a:ext cx="4342857" cy="3504762"/>
          </a:xfrm>
          <a:prstGeom prst="rect">
            <a:avLst/>
          </a:prstGeom>
        </p:spPr>
      </p:pic>
      <p:sp>
        <p:nvSpPr>
          <p:cNvPr id="2" name="标题 1"/>
          <p:cNvSpPr>
            <a:spLocks noGrp="1"/>
          </p:cNvSpPr>
          <p:nvPr>
            <p:ph type="title" idx="4294967295"/>
          </p:nvPr>
        </p:nvSpPr>
        <p:spPr>
          <a:xfrm>
            <a:off x="0" y="623888"/>
            <a:ext cx="8128000" cy="827087"/>
          </a:xfrm>
        </p:spPr>
        <p:txBody>
          <a:bodyPr/>
          <a:lstStyle/>
          <a:p>
            <a:r>
              <a:rPr kumimoji="1" lang="en-US" altLang="zh-CN" dirty="0"/>
              <a:t>for</a:t>
            </a:r>
            <a:r>
              <a:rPr kumimoji="1" lang="zh-CN" altLang="en-US" dirty="0"/>
              <a:t>循环练习</a:t>
            </a:r>
            <a:endParaRPr kumimoji="1" lang="zh-CN" altLang="en-US" dirty="0"/>
          </a:p>
        </p:txBody>
      </p:sp>
      <p:pic>
        <p:nvPicPr>
          <p:cNvPr id="5" name="图片 4"/>
          <p:cNvPicPr>
            <a:picLocks noChangeAspect="1"/>
          </p:cNvPicPr>
          <p:nvPr/>
        </p:nvPicPr>
        <p:blipFill>
          <a:blip r:embed="rId2"/>
          <a:stretch>
            <a:fillRect/>
          </a:stretch>
        </p:blipFill>
        <p:spPr>
          <a:xfrm>
            <a:off x="5068773" y="1468274"/>
            <a:ext cx="2723809" cy="1647619"/>
          </a:xfrm>
          <a:prstGeom prst="rect">
            <a:avLst/>
          </a:prstGeom>
        </p:spPr>
      </p:pic>
      <p:pic>
        <p:nvPicPr>
          <p:cNvPr id="6" name="图片 5"/>
          <p:cNvPicPr>
            <a:picLocks noChangeAspect="1"/>
          </p:cNvPicPr>
          <p:nvPr/>
        </p:nvPicPr>
        <p:blipFill>
          <a:blip r:embed="rId3"/>
          <a:stretch>
            <a:fillRect/>
          </a:stretch>
        </p:blipFill>
        <p:spPr>
          <a:xfrm>
            <a:off x="1243644" y="3450759"/>
            <a:ext cx="6076190" cy="2571429"/>
          </a:xfrm>
          <a:prstGeom prst="rect">
            <a:avLst/>
          </a:prstGeom>
        </p:spPr>
      </p:pic>
      <p:pic>
        <p:nvPicPr>
          <p:cNvPr id="7" name="图片 6"/>
          <p:cNvPicPr>
            <a:picLocks noChangeAspect="1"/>
          </p:cNvPicPr>
          <p:nvPr/>
        </p:nvPicPr>
        <p:blipFill>
          <a:blip r:embed="rId4"/>
          <a:stretch>
            <a:fillRect/>
          </a:stretch>
        </p:blipFill>
        <p:spPr>
          <a:xfrm>
            <a:off x="6142254" y="4429962"/>
            <a:ext cx="2790476" cy="137142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en-US" altLang="zh-CN" dirty="0"/>
              <a:t>for</a:t>
            </a:r>
            <a:r>
              <a:rPr kumimoji="1" lang="zh-CN" altLang="en-US" dirty="0"/>
              <a:t>循环练习</a:t>
            </a:r>
            <a:endParaRPr kumimoji="1" lang="zh-CN" altLang="en-US" dirty="0"/>
          </a:p>
        </p:txBody>
      </p:sp>
      <p:sp>
        <p:nvSpPr>
          <p:cNvPr id="4" name="文本框 3"/>
          <p:cNvSpPr txBox="1"/>
          <p:nvPr/>
        </p:nvSpPr>
        <p:spPr>
          <a:xfrm>
            <a:off x="498474" y="1648178"/>
            <a:ext cx="8352015" cy="646331"/>
          </a:xfrm>
          <a:prstGeom prst="rect">
            <a:avLst/>
          </a:prstGeom>
          <a:noFill/>
        </p:spPr>
        <p:txBody>
          <a:bodyPr wrap="square" rtlCol="0">
            <a:spAutoFit/>
          </a:bodyPr>
          <a:lstStyle/>
          <a:p>
            <a:r>
              <a:rPr kumimoji="1" lang="en-US" altLang="zh-CN" dirty="0"/>
              <a:t>1.</a:t>
            </a:r>
            <a:r>
              <a:rPr kumimoji="1" lang="zh-CN" altLang="en-US" dirty="0"/>
              <a:t>计算出</a:t>
            </a:r>
            <a:r>
              <a:rPr kumimoji="1" lang="en-US" altLang="zh-CN" dirty="0"/>
              <a:t>1—100</a:t>
            </a:r>
            <a:r>
              <a:rPr kumimoji="1" lang="zh-CN" altLang="en-US" dirty="0"/>
              <a:t>之间所有不能被</a:t>
            </a:r>
            <a:r>
              <a:rPr kumimoji="1" lang="en-US" altLang="zh-CN" dirty="0"/>
              <a:t>3</a:t>
            </a:r>
            <a:r>
              <a:rPr kumimoji="1" lang="zh-CN" altLang="en-US" dirty="0"/>
              <a:t>整除的整数的和大于</a:t>
            </a:r>
            <a:r>
              <a:rPr kumimoji="1" lang="en-US" altLang="zh-CN" dirty="0"/>
              <a:t>(</a:t>
            </a:r>
            <a:r>
              <a:rPr kumimoji="1" lang="zh-CN" altLang="en-US" dirty="0"/>
              <a:t>或等于</a:t>
            </a:r>
            <a:r>
              <a:rPr kumimoji="1" lang="en-US" altLang="zh-CN" dirty="0"/>
              <a:t>)2000</a:t>
            </a:r>
            <a:r>
              <a:rPr kumimoji="1" lang="zh-CN" altLang="en-US" dirty="0"/>
              <a:t>的数字。</a:t>
            </a:r>
            <a:endParaRPr kumimoji="1" lang="en-US" altLang="zh-CN" dirty="0"/>
          </a:p>
          <a:p>
            <a:endParaRPr lang="zh-CN" altLang="en-US" dirty="0"/>
          </a:p>
        </p:txBody>
      </p:sp>
      <p:pic>
        <p:nvPicPr>
          <p:cNvPr id="3" name="图片 2"/>
          <p:cNvPicPr>
            <a:picLocks noChangeAspect="1"/>
          </p:cNvPicPr>
          <p:nvPr/>
        </p:nvPicPr>
        <p:blipFill>
          <a:blip r:embed="rId1"/>
          <a:stretch>
            <a:fillRect/>
          </a:stretch>
        </p:blipFill>
        <p:spPr>
          <a:xfrm>
            <a:off x="376254" y="2359743"/>
            <a:ext cx="3085714" cy="3019048"/>
          </a:xfrm>
          <a:prstGeom prst="rect">
            <a:avLst/>
          </a:prstGeom>
        </p:spPr>
      </p:pic>
      <p:sp>
        <p:nvSpPr>
          <p:cNvPr id="5" name="文本框 4"/>
          <p:cNvSpPr txBox="1"/>
          <p:nvPr/>
        </p:nvSpPr>
        <p:spPr>
          <a:xfrm>
            <a:off x="3894667" y="2957689"/>
            <a:ext cx="5034844" cy="1200329"/>
          </a:xfrm>
          <a:prstGeom prst="rect">
            <a:avLst/>
          </a:prstGeom>
          <a:noFill/>
        </p:spPr>
        <p:txBody>
          <a:bodyPr wrap="square" rtlCol="0">
            <a:spAutoFit/>
          </a:bodyPr>
          <a:lstStyle/>
          <a:p>
            <a:r>
              <a:rPr lang="zh-CN" altLang="en-US" b="1" dirty="0">
                <a:solidFill>
                  <a:srgbClr val="FF0000"/>
                </a:solidFill>
              </a:rPr>
              <a:t>总结</a:t>
            </a:r>
            <a:r>
              <a:rPr lang="en-US" altLang="zh-CN" b="1" dirty="0">
                <a:solidFill>
                  <a:srgbClr val="FF0000"/>
                </a:solidFill>
              </a:rPr>
              <a:t>:</a:t>
            </a:r>
            <a:endParaRPr lang="en-US" altLang="zh-CN" b="1" dirty="0">
              <a:solidFill>
                <a:srgbClr val="FF0000"/>
              </a:solidFill>
            </a:endParaRPr>
          </a:p>
          <a:p>
            <a:r>
              <a:rPr lang="en-US" altLang="zh-CN" b="1" dirty="0">
                <a:solidFill>
                  <a:srgbClr val="FF0000"/>
                </a:solidFill>
              </a:rPr>
              <a:t>while:</a:t>
            </a:r>
            <a:r>
              <a:rPr lang="zh-CN" altLang="en-US" b="1" dirty="0">
                <a:solidFill>
                  <a:srgbClr val="FF0000"/>
                </a:solidFill>
              </a:rPr>
              <a:t>先执行判断条件</a:t>
            </a:r>
            <a:r>
              <a:rPr lang="en-US" altLang="zh-CN" b="1" dirty="0">
                <a:solidFill>
                  <a:srgbClr val="FF0000"/>
                </a:solidFill>
              </a:rPr>
              <a:t>,</a:t>
            </a:r>
            <a:r>
              <a:rPr lang="zh-CN" altLang="en-US" b="1" dirty="0">
                <a:solidFill>
                  <a:srgbClr val="FF0000"/>
                </a:solidFill>
              </a:rPr>
              <a:t>再执行循环体</a:t>
            </a:r>
            <a:endParaRPr lang="en-US" altLang="zh-CN" b="1" dirty="0">
              <a:solidFill>
                <a:srgbClr val="FF0000"/>
              </a:solidFill>
            </a:endParaRPr>
          </a:p>
          <a:p>
            <a:r>
              <a:rPr lang="en-US" altLang="zh-CN" b="1" dirty="0">
                <a:solidFill>
                  <a:srgbClr val="FF0000"/>
                </a:solidFill>
              </a:rPr>
              <a:t>do-while:</a:t>
            </a:r>
            <a:r>
              <a:rPr lang="zh-CN" altLang="en-US" b="1" dirty="0">
                <a:solidFill>
                  <a:srgbClr val="FF0000"/>
                </a:solidFill>
              </a:rPr>
              <a:t>最少执行一次循环体</a:t>
            </a:r>
            <a:r>
              <a:rPr lang="en-US" altLang="zh-CN" b="1" dirty="0">
                <a:solidFill>
                  <a:srgbClr val="FF0000"/>
                </a:solidFill>
              </a:rPr>
              <a:t>,</a:t>
            </a:r>
            <a:r>
              <a:rPr lang="zh-CN" altLang="en-US" b="1" dirty="0">
                <a:solidFill>
                  <a:srgbClr val="FF0000"/>
                </a:solidFill>
              </a:rPr>
              <a:t>再执行循环条件</a:t>
            </a:r>
            <a:endParaRPr lang="en-US" altLang="zh-CN" b="1" dirty="0">
              <a:solidFill>
                <a:srgbClr val="FF0000"/>
              </a:solidFill>
            </a:endParaRPr>
          </a:p>
          <a:p>
            <a:r>
              <a:rPr lang="en-US" altLang="zh-CN" b="1" dirty="0">
                <a:solidFill>
                  <a:srgbClr val="FF0000"/>
                </a:solidFill>
              </a:rPr>
              <a:t>for:</a:t>
            </a:r>
            <a:r>
              <a:rPr lang="zh-CN" altLang="en-US" b="1" dirty="0">
                <a:solidFill>
                  <a:srgbClr val="FF0000"/>
                </a:solidFill>
              </a:rPr>
              <a:t>知道循环次数的时候使用</a:t>
            </a:r>
            <a:endParaRPr lang="zh-CN" altLang="en-US" b="1"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37910" y="1404937"/>
            <a:ext cx="5610225" cy="40481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数组的概念</a:t>
            </a:r>
            <a:endParaRPr kumimoji="1" lang="zh-CN" altLang="en-US" dirty="0"/>
          </a:p>
        </p:txBody>
      </p:sp>
      <p:sp>
        <p:nvSpPr>
          <p:cNvPr id="4" name="文本框 3"/>
          <p:cNvSpPr txBox="1"/>
          <p:nvPr/>
        </p:nvSpPr>
        <p:spPr>
          <a:xfrm>
            <a:off x="498474" y="1648178"/>
            <a:ext cx="8352015" cy="2862322"/>
          </a:xfrm>
          <a:prstGeom prst="rect">
            <a:avLst/>
          </a:prstGeom>
          <a:noFill/>
        </p:spPr>
        <p:txBody>
          <a:bodyPr wrap="square" rtlCol="0">
            <a:spAutoFit/>
          </a:bodyPr>
          <a:lstStyle/>
          <a:p>
            <a:r>
              <a:rPr kumimoji="1" lang="zh-CN" altLang="en-US" dirty="0"/>
              <a:t>思考：班级中有</a:t>
            </a:r>
            <a:r>
              <a:rPr kumimoji="1" lang="en-US" altLang="zh-CN" dirty="0"/>
              <a:t>10</a:t>
            </a:r>
            <a:r>
              <a:rPr kumimoji="1" lang="zh-CN" altLang="en-US" dirty="0"/>
              <a:t>个同学，依次输入每个人的数学成绩，最后输出所有人的成绩？</a:t>
            </a:r>
            <a:endParaRPr kumimoji="1" lang="zh-CN" altLang="en-US" dirty="0"/>
          </a:p>
          <a:p>
            <a:r>
              <a:rPr kumimoji="1" lang="zh-CN" altLang="en-US" dirty="0"/>
              <a:t>如何解决上述问题？，如果把不及格的成绩显示出来怎么办？数组</a:t>
            </a:r>
            <a:endParaRPr kumimoji="1" lang="zh-CN" altLang="en-US" dirty="0"/>
          </a:p>
          <a:p>
            <a:r>
              <a:rPr kumimoji="1" lang="zh-CN" altLang="en-US" dirty="0"/>
              <a:t>数组：把若干变量按有序的形式组织起来，这些按序排列的同类数据元素的集合称为数组。</a:t>
            </a:r>
            <a:endParaRPr kumimoji="1" lang="zh-CN" altLang="en-US" dirty="0"/>
          </a:p>
          <a:p>
            <a:r>
              <a:rPr kumimoji="1" lang="zh-CN" altLang="en-US" dirty="0"/>
              <a:t>名词解释：</a:t>
            </a:r>
            <a:endParaRPr kumimoji="1" lang="zh-CN" altLang="en-US" dirty="0"/>
          </a:p>
          <a:p>
            <a:r>
              <a:rPr lang="en-US" altLang="zh-CN" dirty="0">
                <a:solidFill>
                  <a:srgbClr val="FF0000"/>
                </a:solidFill>
              </a:rPr>
              <a:t>1)</a:t>
            </a:r>
            <a:r>
              <a:rPr lang="zh-CN" altLang="en-US" dirty="0">
                <a:solidFill>
                  <a:srgbClr val="FF0000"/>
                </a:solidFill>
              </a:rPr>
              <a:t>数组</a:t>
            </a:r>
            <a:r>
              <a:rPr lang="en-US" altLang="zh-CN" dirty="0">
                <a:solidFill>
                  <a:srgbClr val="FF0000"/>
                </a:solidFill>
              </a:rPr>
              <a:t>:</a:t>
            </a:r>
            <a:r>
              <a:rPr lang="zh-CN" altLang="en-US" dirty="0">
                <a:solidFill>
                  <a:srgbClr val="FF0000"/>
                </a:solidFill>
              </a:rPr>
              <a:t>一组数据的有序的集合 </a:t>
            </a:r>
            <a:r>
              <a:rPr lang="en-US" altLang="zh-CN" dirty="0">
                <a:solidFill>
                  <a:srgbClr val="FF0000"/>
                </a:solidFill>
              </a:rPr>
              <a:t>,</a:t>
            </a:r>
            <a:r>
              <a:rPr lang="zh-CN" altLang="en-US" dirty="0">
                <a:solidFill>
                  <a:srgbClr val="FF0000"/>
                </a:solidFill>
              </a:rPr>
              <a:t>数组里存储任意类型的数据，长度</a:t>
            </a:r>
            <a:r>
              <a:rPr lang="en-US" altLang="zh-CN" dirty="0">
                <a:solidFill>
                  <a:srgbClr val="FF0000"/>
                </a:solidFill>
              </a:rPr>
              <a:t>(</a:t>
            </a:r>
            <a:r>
              <a:rPr lang="zh-CN" altLang="en-US" dirty="0">
                <a:solidFill>
                  <a:srgbClr val="FF0000"/>
                </a:solidFill>
              </a:rPr>
              <a:t>个数</a:t>
            </a:r>
            <a:r>
              <a:rPr lang="en-US" altLang="zh-CN" dirty="0">
                <a:solidFill>
                  <a:srgbClr val="FF0000"/>
                </a:solidFill>
              </a:rPr>
              <a:t>)</a:t>
            </a:r>
            <a:r>
              <a:rPr lang="zh-CN" altLang="en-US" dirty="0">
                <a:solidFill>
                  <a:srgbClr val="FF0000"/>
                </a:solidFill>
              </a:rPr>
              <a:t>可以改变</a:t>
            </a:r>
            <a:endParaRPr lang="zh-CN" altLang="en-US" dirty="0">
              <a:solidFill>
                <a:srgbClr val="FF0000"/>
              </a:solidFill>
            </a:endParaRPr>
          </a:p>
          <a:p>
            <a:r>
              <a:rPr lang="en-US" altLang="zh-CN" dirty="0"/>
              <a:t>2)</a:t>
            </a:r>
            <a:r>
              <a:rPr lang="zh-CN" altLang="en-US" dirty="0">
                <a:solidFill>
                  <a:srgbClr val="FF0000"/>
                </a:solidFill>
              </a:rPr>
              <a:t>数组元素</a:t>
            </a:r>
            <a:r>
              <a:rPr lang="en-US" altLang="zh-CN" dirty="0">
                <a:solidFill>
                  <a:srgbClr val="FF0000"/>
                </a:solidFill>
              </a:rPr>
              <a:t>:</a:t>
            </a:r>
            <a:r>
              <a:rPr lang="zh-CN" altLang="en-US" dirty="0">
                <a:solidFill>
                  <a:srgbClr val="FF0000"/>
                </a:solidFill>
              </a:rPr>
              <a:t>构成数组的数据。</a:t>
            </a:r>
            <a:endParaRPr lang="zh-CN" altLang="en-US" dirty="0"/>
          </a:p>
          <a:p>
            <a:r>
              <a:rPr lang="en-US" altLang="zh-CN" dirty="0">
                <a:solidFill>
                  <a:srgbClr val="FF0000"/>
                </a:solidFill>
              </a:rPr>
              <a:t>3)</a:t>
            </a:r>
            <a:r>
              <a:rPr lang="zh-CN" altLang="en-US" dirty="0">
                <a:solidFill>
                  <a:srgbClr val="FF0000"/>
                </a:solidFill>
              </a:rPr>
              <a:t>数组的下标</a:t>
            </a:r>
            <a:r>
              <a:rPr lang="en-US" altLang="zh-CN" dirty="0">
                <a:solidFill>
                  <a:srgbClr val="FF0000"/>
                </a:solidFill>
              </a:rPr>
              <a:t>:</a:t>
            </a:r>
            <a:r>
              <a:rPr lang="zh-CN" altLang="en-US" dirty="0">
                <a:solidFill>
                  <a:srgbClr val="FF0000"/>
                </a:solidFill>
              </a:rPr>
              <a:t>是数组元素的位置的一个索引或指示。 </a:t>
            </a:r>
            <a:endParaRPr lang="zh-CN" altLang="en-US" dirty="0">
              <a:solidFill>
                <a:srgbClr val="FF0000"/>
              </a:solidFill>
            </a:endParaRPr>
          </a:p>
          <a:p>
            <a:r>
              <a:rPr lang="en-US" altLang="zh-CN" dirty="0"/>
              <a:t>4)</a:t>
            </a:r>
            <a:r>
              <a:rPr lang="zh-CN" altLang="en-US" dirty="0"/>
              <a:t>了解</a:t>
            </a:r>
            <a:r>
              <a:rPr lang="en-US" altLang="zh-CN" dirty="0"/>
              <a:t>:</a:t>
            </a:r>
            <a:r>
              <a:rPr lang="zh-CN" altLang="en-US" dirty="0"/>
              <a:t>数组的维数</a:t>
            </a:r>
            <a:r>
              <a:rPr lang="en-US" altLang="zh-CN" dirty="0"/>
              <a:t>:</a:t>
            </a:r>
            <a:r>
              <a:rPr lang="zh-CN" altLang="en-US" dirty="0"/>
              <a:t>数组元素下标的个数。根据数组的维数可以将数组分为一维、二维、三维、多维 数组。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数组的声明及使用</a:t>
            </a:r>
            <a:endParaRPr kumimoji="1" lang="zh-CN" altLang="en-US" dirty="0"/>
          </a:p>
        </p:txBody>
      </p:sp>
      <p:sp>
        <p:nvSpPr>
          <p:cNvPr id="4" name="文本框 3"/>
          <p:cNvSpPr txBox="1"/>
          <p:nvPr/>
        </p:nvSpPr>
        <p:spPr>
          <a:xfrm>
            <a:off x="498474" y="1648178"/>
            <a:ext cx="8352015" cy="369332"/>
          </a:xfrm>
          <a:prstGeom prst="rect">
            <a:avLst/>
          </a:prstGeom>
          <a:noFill/>
        </p:spPr>
        <p:txBody>
          <a:bodyPr wrap="square" rtlCol="0">
            <a:spAutoFit/>
          </a:bodyPr>
          <a:lstStyle/>
          <a:p>
            <a:r>
              <a:rPr lang="zh-CN" altLang="en-US" b="1" dirty="0">
                <a:solidFill>
                  <a:srgbClr val="FF0000"/>
                </a:solidFill>
              </a:rPr>
              <a:t>数组</a:t>
            </a:r>
            <a:r>
              <a:rPr lang="en-US" altLang="zh-CN" b="1" dirty="0">
                <a:solidFill>
                  <a:srgbClr val="FF0000"/>
                </a:solidFill>
              </a:rPr>
              <a:t>:</a:t>
            </a:r>
            <a:r>
              <a:rPr lang="en-US" altLang="zh-CN" b="1" dirty="0" err="1">
                <a:solidFill>
                  <a:srgbClr val="FF0000"/>
                </a:solidFill>
              </a:rPr>
              <a:t>js</a:t>
            </a:r>
            <a:r>
              <a:rPr lang="zh-CN" altLang="en-US" b="1" dirty="0">
                <a:solidFill>
                  <a:srgbClr val="FF0000"/>
                </a:solidFill>
              </a:rPr>
              <a:t>中的数组可以存储任意类型的数据</a:t>
            </a:r>
            <a:r>
              <a:rPr lang="en-US" altLang="zh-CN" b="1" dirty="0">
                <a:solidFill>
                  <a:srgbClr val="FF0000"/>
                </a:solidFill>
              </a:rPr>
              <a:t>,</a:t>
            </a:r>
            <a:r>
              <a:rPr lang="zh-CN" altLang="en-US" b="1" dirty="0">
                <a:solidFill>
                  <a:srgbClr val="FF0000"/>
                </a:solidFill>
              </a:rPr>
              <a:t>而且数组的大小可以动态改变</a:t>
            </a:r>
            <a:endParaRPr lang="zh-CN" altLang="en-US" b="1" dirty="0">
              <a:solidFill>
                <a:srgbClr val="FF0000"/>
              </a:solidFill>
            </a:endParaRPr>
          </a:p>
        </p:txBody>
      </p:sp>
      <p:pic>
        <p:nvPicPr>
          <p:cNvPr id="3" name="图片 2"/>
          <p:cNvPicPr>
            <a:picLocks noChangeAspect="1"/>
          </p:cNvPicPr>
          <p:nvPr/>
        </p:nvPicPr>
        <p:blipFill>
          <a:blip r:embed="rId1"/>
          <a:stretch>
            <a:fillRect/>
          </a:stretch>
        </p:blipFill>
        <p:spPr>
          <a:xfrm>
            <a:off x="626615" y="2017510"/>
            <a:ext cx="4142857" cy="3200000"/>
          </a:xfrm>
          <a:prstGeom prst="rect">
            <a:avLst/>
          </a:prstGeom>
        </p:spPr>
      </p:pic>
      <p:sp>
        <p:nvSpPr>
          <p:cNvPr id="5" name="文本框 4"/>
          <p:cNvSpPr txBox="1"/>
          <p:nvPr/>
        </p:nvSpPr>
        <p:spPr>
          <a:xfrm>
            <a:off x="4674481" y="2404533"/>
            <a:ext cx="4075289" cy="1477328"/>
          </a:xfrm>
          <a:prstGeom prst="rect">
            <a:avLst/>
          </a:prstGeom>
          <a:noFill/>
        </p:spPr>
        <p:txBody>
          <a:bodyPr wrap="square" rtlCol="0">
            <a:spAutoFit/>
          </a:bodyPr>
          <a:lstStyle/>
          <a:p>
            <a:r>
              <a:rPr lang="zh-CN" altLang="en-US" dirty="0"/>
              <a:t>创建数组和存储数据的常用方式</a:t>
            </a:r>
            <a:r>
              <a:rPr lang="en-US" altLang="zh-CN" dirty="0"/>
              <a:t>(</a:t>
            </a:r>
            <a:r>
              <a:rPr lang="zh-CN" altLang="en-US" dirty="0"/>
              <a:t>左图</a:t>
            </a:r>
            <a:r>
              <a:rPr lang="en-US" altLang="zh-CN" dirty="0"/>
              <a:t>):</a:t>
            </a:r>
            <a:r>
              <a:rPr lang="zh-CN" altLang="en-US" dirty="0"/>
              <a:t>直接赋值的方式</a:t>
            </a:r>
            <a:r>
              <a:rPr lang="en-US" altLang="zh-CN" dirty="0"/>
              <a:t>(</a:t>
            </a:r>
            <a:r>
              <a:rPr lang="zh-CN" altLang="en-US" dirty="0"/>
              <a:t>字面量方式</a:t>
            </a:r>
            <a:r>
              <a:rPr lang="en-US" altLang="zh-CN" dirty="0"/>
              <a:t>)</a:t>
            </a:r>
            <a:endParaRPr lang="en-US" altLang="zh-CN" dirty="0"/>
          </a:p>
          <a:p>
            <a:r>
              <a:rPr lang="zh-CN" altLang="en-US" dirty="0">
                <a:solidFill>
                  <a:srgbClr val="FF0000"/>
                </a:solidFill>
              </a:rPr>
              <a:t>数组的下标</a:t>
            </a:r>
            <a:r>
              <a:rPr lang="en-US" altLang="zh-CN" dirty="0">
                <a:solidFill>
                  <a:srgbClr val="FF0000"/>
                </a:solidFill>
              </a:rPr>
              <a:t>(</a:t>
            </a:r>
            <a:r>
              <a:rPr lang="zh-CN" altLang="en-US" dirty="0">
                <a:solidFill>
                  <a:srgbClr val="FF0000"/>
                </a:solidFill>
              </a:rPr>
              <a:t>索引</a:t>
            </a:r>
            <a:r>
              <a:rPr lang="en-US" altLang="zh-CN" dirty="0">
                <a:solidFill>
                  <a:srgbClr val="FF0000"/>
                </a:solidFill>
              </a:rPr>
              <a:t>)</a:t>
            </a:r>
            <a:r>
              <a:rPr lang="zh-CN" altLang="en-US" dirty="0">
                <a:solidFill>
                  <a:srgbClr val="FF0000"/>
                </a:solidFill>
              </a:rPr>
              <a:t>从</a:t>
            </a:r>
            <a:r>
              <a:rPr lang="en-US" altLang="zh-CN" dirty="0">
                <a:solidFill>
                  <a:srgbClr val="FF0000"/>
                </a:solidFill>
              </a:rPr>
              <a:t>0</a:t>
            </a:r>
            <a:r>
              <a:rPr lang="zh-CN" altLang="en-US" dirty="0">
                <a:solidFill>
                  <a:srgbClr val="FF0000"/>
                </a:solidFill>
              </a:rPr>
              <a:t>开始</a:t>
            </a:r>
            <a:r>
              <a:rPr lang="en-US" altLang="zh-CN" dirty="0">
                <a:solidFill>
                  <a:srgbClr val="FF0000"/>
                </a:solidFill>
              </a:rPr>
              <a:t>,</a:t>
            </a:r>
            <a:r>
              <a:rPr lang="zh-CN" altLang="en-US" dirty="0">
                <a:solidFill>
                  <a:srgbClr val="FF0000"/>
                </a:solidFill>
              </a:rPr>
              <a:t>到数组的长度减</a:t>
            </a:r>
            <a:r>
              <a:rPr lang="en-US" altLang="zh-CN" dirty="0">
                <a:solidFill>
                  <a:srgbClr val="FF0000"/>
                </a:solidFill>
              </a:rPr>
              <a:t>1</a:t>
            </a:r>
            <a:endParaRPr lang="en-US" altLang="zh-CN" dirty="0">
              <a:solidFill>
                <a:srgbClr val="FF0000"/>
              </a:solidFill>
            </a:endParaRPr>
          </a:p>
          <a:p>
            <a:r>
              <a:rPr lang="zh-CN" altLang="en-US" b="1" dirty="0">
                <a:solidFill>
                  <a:srgbClr val="FF0000"/>
                </a:solidFill>
              </a:rPr>
              <a:t>通过下标进行存储和访问数组元素</a:t>
            </a:r>
            <a:endParaRPr lang="zh-CN" altLang="en-US" b="1" dirty="0">
              <a:solidFill>
                <a:srgbClr val="FF0000"/>
              </a:solidFill>
            </a:endParaRPr>
          </a:p>
        </p:txBody>
      </p:sp>
      <p:pic>
        <p:nvPicPr>
          <p:cNvPr id="6" name="图片 5"/>
          <p:cNvPicPr>
            <a:picLocks noChangeAspect="1"/>
          </p:cNvPicPr>
          <p:nvPr/>
        </p:nvPicPr>
        <p:blipFill>
          <a:blip r:embed="rId2"/>
          <a:stretch>
            <a:fillRect/>
          </a:stretch>
        </p:blipFill>
        <p:spPr>
          <a:xfrm>
            <a:off x="772177" y="5471464"/>
            <a:ext cx="4800000" cy="904762"/>
          </a:xfrm>
          <a:prstGeom prst="rect">
            <a:avLst/>
          </a:prstGeom>
        </p:spPr>
      </p:pic>
      <p:sp>
        <p:nvSpPr>
          <p:cNvPr id="7" name="文本框 6"/>
          <p:cNvSpPr txBox="1"/>
          <p:nvPr/>
        </p:nvSpPr>
        <p:spPr>
          <a:xfrm>
            <a:off x="5825067" y="5471464"/>
            <a:ext cx="3025422" cy="646331"/>
          </a:xfrm>
          <a:prstGeom prst="rect">
            <a:avLst/>
          </a:prstGeom>
          <a:noFill/>
        </p:spPr>
        <p:txBody>
          <a:bodyPr wrap="square" rtlCol="0">
            <a:spAutoFit/>
          </a:bodyPr>
          <a:lstStyle/>
          <a:p>
            <a:r>
              <a:rPr lang="zh-CN" altLang="en-US" dirty="0"/>
              <a:t>通过</a:t>
            </a:r>
            <a:r>
              <a:rPr lang="en-US" altLang="zh-CN" dirty="0"/>
              <a:t>Array</a:t>
            </a:r>
            <a:r>
              <a:rPr lang="zh-CN" altLang="en-US" dirty="0"/>
              <a:t>构造函数的方式创建数组</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为数组添加数据</a:t>
            </a:r>
            <a:r>
              <a:rPr kumimoji="1" lang="en-US" altLang="zh-CN" dirty="0"/>
              <a:t>,</a:t>
            </a:r>
            <a:r>
              <a:rPr kumimoji="1" lang="zh-CN" altLang="en-US" dirty="0"/>
              <a:t>修改数据</a:t>
            </a:r>
            <a:r>
              <a:rPr kumimoji="1" lang="en-US" altLang="zh-CN" dirty="0"/>
              <a:t>,</a:t>
            </a:r>
            <a:r>
              <a:rPr kumimoji="1" lang="zh-CN" altLang="en-US" dirty="0"/>
              <a:t>及使用</a:t>
            </a:r>
            <a:endParaRPr kumimoji="1" lang="zh-CN" altLang="en-US" dirty="0"/>
          </a:p>
        </p:txBody>
      </p:sp>
      <p:pic>
        <p:nvPicPr>
          <p:cNvPr id="3" name="图片 2"/>
          <p:cNvPicPr>
            <a:picLocks noChangeAspect="1"/>
          </p:cNvPicPr>
          <p:nvPr/>
        </p:nvPicPr>
        <p:blipFill>
          <a:blip r:embed="rId1"/>
          <a:stretch>
            <a:fillRect/>
          </a:stretch>
        </p:blipFill>
        <p:spPr>
          <a:xfrm>
            <a:off x="595175" y="1618498"/>
            <a:ext cx="3438095" cy="2085714"/>
          </a:xfrm>
          <a:prstGeom prst="rect">
            <a:avLst/>
          </a:prstGeom>
        </p:spPr>
      </p:pic>
      <p:sp>
        <p:nvSpPr>
          <p:cNvPr id="5" name="文本框 4"/>
          <p:cNvSpPr txBox="1"/>
          <p:nvPr/>
        </p:nvSpPr>
        <p:spPr>
          <a:xfrm>
            <a:off x="4033270" y="1851378"/>
            <a:ext cx="4504759" cy="646331"/>
          </a:xfrm>
          <a:prstGeom prst="rect">
            <a:avLst/>
          </a:prstGeom>
          <a:noFill/>
        </p:spPr>
        <p:txBody>
          <a:bodyPr wrap="none" rtlCol="0">
            <a:spAutoFit/>
          </a:bodyPr>
          <a:lstStyle/>
          <a:p>
            <a:r>
              <a:rPr lang="zh-CN" altLang="en-US" b="1" dirty="0">
                <a:solidFill>
                  <a:srgbClr val="FF0000"/>
                </a:solidFill>
              </a:rPr>
              <a:t>通过下标的方式可以访问及修改数组元素</a:t>
            </a:r>
            <a:endParaRPr lang="en-US" altLang="zh-CN" b="1" dirty="0">
              <a:solidFill>
                <a:srgbClr val="FF0000"/>
              </a:solidFill>
            </a:endParaRPr>
          </a:p>
          <a:p>
            <a:r>
              <a:rPr lang="zh-CN" altLang="en-US" b="1" dirty="0">
                <a:solidFill>
                  <a:srgbClr val="FF0000"/>
                </a:solidFill>
              </a:rPr>
              <a:t>也使用循环的方式来操作数组中的元素</a:t>
            </a:r>
            <a:endParaRPr lang="zh-CN" altLang="en-US" b="1" dirty="0">
              <a:solidFill>
                <a:srgbClr val="FF0000"/>
              </a:solidFill>
            </a:endParaRPr>
          </a:p>
        </p:txBody>
      </p:sp>
      <p:pic>
        <p:nvPicPr>
          <p:cNvPr id="6" name="图片 5"/>
          <p:cNvPicPr>
            <a:picLocks noChangeAspect="1"/>
          </p:cNvPicPr>
          <p:nvPr/>
        </p:nvPicPr>
        <p:blipFill>
          <a:blip r:embed="rId2"/>
          <a:stretch>
            <a:fillRect/>
          </a:stretch>
        </p:blipFill>
        <p:spPr>
          <a:xfrm>
            <a:off x="4928506" y="2730589"/>
            <a:ext cx="2714286" cy="933333"/>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数组练习</a:t>
            </a:r>
            <a:endParaRPr kumimoji="1" lang="zh-CN" altLang="en-US" dirty="0"/>
          </a:p>
        </p:txBody>
      </p:sp>
      <p:sp>
        <p:nvSpPr>
          <p:cNvPr id="4" name="文本框 3"/>
          <p:cNvSpPr txBox="1"/>
          <p:nvPr/>
        </p:nvSpPr>
        <p:spPr>
          <a:xfrm>
            <a:off x="498474" y="1648178"/>
            <a:ext cx="4491215" cy="369332"/>
          </a:xfrm>
          <a:prstGeom prst="rect">
            <a:avLst/>
          </a:prstGeom>
          <a:noFill/>
        </p:spPr>
        <p:txBody>
          <a:bodyPr wrap="square" rtlCol="0">
            <a:spAutoFit/>
          </a:bodyPr>
          <a:lstStyle/>
          <a:p>
            <a:r>
              <a:rPr lang="en-US" altLang="zh-CN" dirty="0"/>
              <a:t>1.</a:t>
            </a:r>
            <a:r>
              <a:rPr lang="zh-CN" altLang="en-US" dirty="0"/>
              <a:t>求数组中的和，平均值，最大值，最小值</a:t>
            </a:r>
            <a:endParaRPr lang="en-US" altLang="zh-CN" dirty="0"/>
          </a:p>
        </p:txBody>
      </p:sp>
      <p:pic>
        <p:nvPicPr>
          <p:cNvPr id="3" name="图片 2"/>
          <p:cNvPicPr>
            <a:picLocks noChangeAspect="1"/>
          </p:cNvPicPr>
          <p:nvPr/>
        </p:nvPicPr>
        <p:blipFill>
          <a:blip r:embed="rId1"/>
          <a:stretch>
            <a:fillRect/>
          </a:stretch>
        </p:blipFill>
        <p:spPr>
          <a:xfrm>
            <a:off x="5563048" y="1317599"/>
            <a:ext cx="3580952" cy="2980952"/>
          </a:xfrm>
          <a:prstGeom prst="rect">
            <a:avLst/>
          </a:prstGeom>
        </p:spPr>
      </p:pic>
      <p:pic>
        <p:nvPicPr>
          <p:cNvPr id="5" name="图片 4"/>
          <p:cNvPicPr>
            <a:picLocks noChangeAspect="1"/>
          </p:cNvPicPr>
          <p:nvPr/>
        </p:nvPicPr>
        <p:blipFill>
          <a:blip r:embed="rId2"/>
          <a:stretch>
            <a:fillRect/>
          </a:stretch>
        </p:blipFill>
        <p:spPr>
          <a:xfrm>
            <a:off x="324953" y="2808075"/>
            <a:ext cx="5238095" cy="2057143"/>
          </a:xfrm>
          <a:prstGeom prst="rect">
            <a:avLst/>
          </a:prstGeom>
        </p:spPr>
      </p:pic>
      <p:sp>
        <p:nvSpPr>
          <p:cNvPr id="6" name="矩形 5"/>
          <p:cNvSpPr/>
          <p:nvPr/>
        </p:nvSpPr>
        <p:spPr>
          <a:xfrm>
            <a:off x="417689" y="2089627"/>
            <a:ext cx="4572000" cy="646331"/>
          </a:xfrm>
          <a:prstGeom prst="rect">
            <a:avLst/>
          </a:prstGeom>
        </p:spPr>
        <p:txBody>
          <a:bodyPr>
            <a:spAutoFit/>
          </a:bodyPr>
          <a:lstStyle/>
          <a:p>
            <a:r>
              <a:rPr lang="en-US" altLang="zh-CN" dirty="0"/>
              <a:t>2.</a:t>
            </a:r>
            <a:r>
              <a:rPr lang="zh-CN" altLang="en-US" dirty="0"/>
              <a:t>提示用户输入班级人数，并输入每个人的成绩，求和及平均成绩</a:t>
            </a:r>
            <a:endParaRPr lang="zh-CN" altLang="en-US" dirty="0"/>
          </a:p>
        </p:txBody>
      </p:sp>
      <p:pic>
        <p:nvPicPr>
          <p:cNvPr id="7" name="图片 6"/>
          <p:cNvPicPr>
            <a:picLocks noChangeAspect="1"/>
          </p:cNvPicPr>
          <p:nvPr/>
        </p:nvPicPr>
        <p:blipFill>
          <a:blip r:embed="rId3"/>
          <a:stretch>
            <a:fillRect/>
          </a:stretch>
        </p:blipFill>
        <p:spPr>
          <a:xfrm>
            <a:off x="2462565" y="4865218"/>
            <a:ext cx="2819048" cy="1619048"/>
          </a:xfrm>
          <a:prstGeom prst="rect">
            <a:avLst/>
          </a:prstGeom>
        </p:spPr>
      </p:pic>
      <p:sp>
        <p:nvSpPr>
          <p:cNvPr id="8" name="文本框 7"/>
          <p:cNvSpPr txBox="1"/>
          <p:nvPr/>
        </p:nvSpPr>
        <p:spPr>
          <a:xfrm>
            <a:off x="169333" y="5120744"/>
            <a:ext cx="2393604" cy="923330"/>
          </a:xfrm>
          <a:prstGeom prst="rect">
            <a:avLst/>
          </a:prstGeom>
          <a:noFill/>
        </p:spPr>
        <p:txBody>
          <a:bodyPr wrap="none" rtlCol="0">
            <a:spAutoFit/>
          </a:bodyPr>
          <a:lstStyle/>
          <a:p>
            <a:r>
              <a:rPr lang="en-US" altLang="zh-CN" dirty="0"/>
              <a:t>3.</a:t>
            </a:r>
            <a:r>
              <a:rPr lang="zh-CN" altLang="en-US" dirty="0"/>
              <a:t>将数组的每个</a:t>
            </a:r>
            <a:endParaRPr lang="en-US" altLang="zh-CN" dirty="0"/>
          </a:p>
          <a:p>
            <a:r>
              <a:rPr lang="zh-CN" altLang="en-US" dirty="0"/>
              <a:t>字符串元素用</a:t>
            </a:r>
            <a:r>
              <a:rPr lang="en-US" altLang="zh-CN" dirty="0"/>
              <a:t>”|”</a:t>
            </a:r>
            <a:r>
              <a:rPr lang="zh-CN" altLang="en-US" dirty="0"/>
              <a:t>竖线</a:t>
            </a:r>
            <a:endParaRPr lang="en-US" altLang="zh-CN" dirty="0"/>
          </a:p>
          <a:p>
            <a:r>
              <a:rPr lang="zh-CN" altLang="en-US" dirty="0"/>
              <a:t>的方式隔开，并输出</a:t>
            </a:r>
            <a:endParaRPr lang="zh-CN" altLang="en-US" dirty="0"/>
          </a:p>
        </p:txBody>
      </p:sp>
      <p:pic>
        <p:nvPicPr>
          <p:cNvPr id="9" name="图片 8"/>
          <p:cNvPicPr>
            <a:picLocks noChangeAspect="1"/>
          </p:cNvPicPr>
          <p:nvPr/>
        </p:nvPicPr>
        <p:blipFill>
          <a:blip r:embed="rId4"/>
          <a:stretch>
            <a:fillRect/>
          </a:stretch>
        </p:blipFill>
        <p:spPr>
          <a:xfrm>
            <a:off x="5281613" y="4865218"/>
            <a:ext cx="3314286" cy="1819048"/>
          </a:xfrm>
          <a:prstGeom prst="rect">
            <a:avLst/>
          </a:prstGeom>
        </p:spPr>
      </p:pic>
      <p:sp>
        <p:nvSpPr>
          <p:cNvPr id="10" name="文本框 9"/>
          <p:cNvSpPr txBox="1"/>
          <p:nvPr/>
        </p:nvSpPr>
        <p:spPr>
          <a:xfrm>
            <a:off x="5563048" y="4470400"/>
            <a:ext cx="3580952" cy="369332"/>
          </a:xfrm>
          <a:prstGeom prst="rect">
            <a:avLst/>
          </a:prstGeom>
          <a:noFill/>
        </p:spPr>
        <p:txBody>
          <a:bodyPr wrap="square" rtlCol="0">
            <a:spAutoFit/>
          </a:bodyPr>
          <a:lstStyle/>
          <a:p>
            <a:r>
              <a:rPr lang="en-US" altLang="zh-CN" dirty="0"/>
              <a:t>4.</a:t>
            </a:r>
            <a:r>
              <a:rPr lang="zh-CN" altLang="en-US" dirty="0"/>
              <a:t>去掉数组中的</a:t>
            </a:r>
            <a:r>
              <a:rPr lang="en-US" altLang="zh-CN" dirty="0"/>
              <a:t>0</a:t>
            </a:r>
            <a:r>
              <a:rPr lang="zh-CN" altLang="en-US" dirty="0"/>
              <a:t>，产生新数组。</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数组练习</a:t>
            </a:r>
            <a:endParaRPr kumimoji="1" lang="zh-CN" altLang="en-US" dirty="0"/>
          </a:p>
        </p:txBody>
      </p:sp>
      <p:pic>
        <p:nvPicPr>
          <p:cNvPr id="3" name="图片 2"/>
          <p:cNvPicPr>
            <a:picLocks noChangeAspect="1"/>
          </p:cNvPicPr>
          <p:nvPr/>
        </p:nvPicPr>
        <p:blipFill>
          <a:blip r:embed="rId1"/>
          <a:stretch>
            <a:fillRect/>
          </a:stretch>
        </p:blipFill>
        <p:spPr>
          <a:xfrm>
            <a:off x="498474" y="1852936"/>
            <a:ext cx="2961905" cy="2361905"/>
          </a:xfrm>
          <a:prstGeom prst="rect">
            <a:avLst/>
          </a:prstGeom>
        </p:spPr>
      </p:pic>
      <p:sp>
        <p:nvSpPr>
          <p:cNvPr id="5" name="文本框 4"/>
          <p:cNvSpPr txBox="1"/>
          <p:nvPr/>
        </p:nvSpPr>
        <p:spPr>
          <a:xfrm>
            <a:off x="406400" y="1450975"/>
            <a:ext cx="3053979" cy="369332"/>
          </a:xfrm>
          <a:prstGeom prst="rect">
            <a:avLst/>
          </a:prstGeom>
          <a:noFill/>
        </p:spPr>
        <p:txBody>
          <a:bodyPr wrap="square" rtlCol="0">
            <a:spAutoFit/>
          </a:bodyPr>
          <a:lstStyle/>
          <a:p>
            <a:r>
              <a:rPr lang="en-US" altLang="zh-CN" dirty="0"/>
              <a:t>1.</a:t>
            </a:r>
            <a:r>
              <a:rPr lang="zh-CN" altLang="en-US" dirty="0"/>
              <a:t>反转数组</a:t>
            </a:r>
            <a:endParaRPr lang="zh-CN" altLang="en-US" dirty="0"/>
          </a:p>
        </p:txBody>
      </p:sp>
      <p:sp>
        <p:nvSpPr>
          <p:cNvPr id="6" name="文本框 5"/>
          <p:cNvSpPr txBox="1"/>
          <p:nvPr/>
        </p:nvSpPr>
        <p:spPr>
          <a:xfrm>
            <a:off x="406400" y="4413956"/>
            <a:ext cx="4075289" cy="369332"/>
          </a:xfrm>
          <a:prstGeom prst="rect">
            <a:avLst/>
          </a:prstGeom>
          <a:noFill/>
        </p:spPr>
        <p:txBody>
          <a:bodyPr wrap="square" rtlCol="0">
            <a:spAutoFit/>
          </a:bodyPr>
          <a:lstStyle/>
          <a:p>
            <a:r>
              <a:rPr lang="en-US" altLang="zh-CN" dirty="0"/>
              <a:t>2.</a:t>
            </a:r>
            <a:r>
              <a:rPr lang="zh-CN" altLang="en-US" b="1" dirty="0">
                <a:solidFill>
                  <a:srgbClr val="FF0000"/>
                </a:solidFill>
              </a:rPr>
              <a:t>冒泡排序</a:t>
            </a:r>
            <a:r>
              <a:rPr lang="en-US" altLang="zh-CN" b="1" dirty="0">
                <a:solidFill>
                  <a:srgbClr val="FF0000"/>
                </a:solidFill>
              </a:rPr>
              <a:t>(</a:t>
            </a:r>
            <a:r>
              <a:rPr lang="zh-CN" altLang="en-US" b="1" dirty="0">
                <a:solidFill>
                  <a:srgbClr val="FF0000"/>
                </a:solidFill>
              </a:rPr>
              <a:t>大多数编程语言中都有</a:t>
            </a:r>
            <a:r>
              <a:rPr lang="en-US" altLang="zh-CN" b="1" dirty="0">
                <a:solidFill>
                  <a:srgbClr val="FF0000"/>
                </a:solidFill>
              </a:rPr>
              <a:t>)</a:t>
            </a:r>
            <a:endParaRPr lang="zh-CN" altLang="en-US" b="1" dirty="0">
              <a:solidFill>
                <a:srgbClr val="FF0000"/>
              </a:solidFill>
            </a:endParaRPr>
          </a:p>
        </p:txBody>
      </p:sp>
      <p:pic>
        <p:nvPicPr>
          <p:cNvPr id="8" name="图片 7"/>
          <p:cNvPicPr>
            <a:picLocks noChangeAspect="1"/>
          </p:cNvPicPr>
          <p:nvPr/>
        </p:nvPicPr>
        <p:blipFill>
          <a:blip r:embed="rId2"/>
          <a:stretch>
            <a:fillRect/>
          </a:stretch>
        </p:blipFill>
        <p:spPr>
          <a:xfrm>
            <a:off x="374665" y="4884111"/>
            <a:ext cx="3085714" cy="1266667"/>
          </a:xfrm>
          <a:prstGeom prst="rect">
            <a:avLst/>
          </a:prstGeom>
        </p:spPr>
      </p:pic>
      <p:pic>
        <p:nvPicPr>
          <p:cNvPr id="9" name="图片 8"/>
          <p:cNvPicPr>
            <a:picLocks noChangeAspect="1"/>
          </p:cNvPicPr>
          <p:nvPr/>
        </p:nvPicPr>
        <p:blipFill>
          <a:blip r:embed="rId3"/>
          <a:stretch>
            <a:fillRect/>
          </a:stretch>
        </p:blipFill>
        <p:spPr>
          <a:xfrm>
            <a:off x="4353713" y="3820035"/>
            <a:ext cx="4161905" cy="251428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调试</a:t>
            </a:r>
            <a:r>
              <a:rPr lang="en-US" altLang="zh-CN" dirty="0"/>
              <a:t>(</a:t>
            </a:r>
            <a:r>
              <a:rPr lang="zh-CN" altLang="en-US" dirty="0">
                <a:solidFill>
                  <a:srgbClr val="FF0000"/>
                </a:solidFill>
              </a:rPr>
              <a:t>顶级牛人是在大脑中编译并进行调试</a:t>
            </a:r>
            <a:r>
              <a:rPr lang="en-US" altLang="zh-CN" dirty="0"/>
              <a:t>)</a:t>
            </a:r>
            <a:endParaRPr lang="zh-CN" altLang="en-US" dirty="0"/>
          </a:p>
        </p:txBody>
      </p:sp>
      <p:sp>
        <p:nvSpPr>
          <p:cNvPr id="4" name="文本框 3"/>
          <p:cNvSpPr txBox="1"/>
          <p:nvPr/>
        </p:nvSpPr>
        <p:spPr>
          <a:xfrm>
            <a:off x="498474" y="1603022"/>
            <a:ext cx="5033082" cy="1200329"/>
          </a:xfrm>
          <a:prstGeom prst="rect">
            <a:avLst/>
          </a:prstGeom>
          <a:noFill/>
        </p:spPr>
        <p:txBody>
          <a:bodyPr wrap="square" rtlCol="0">
            <a:spAutoFit/>
          </a:bodyPr>
          <a:lstStyle/>
          <a:p>
            <a:r>
              <a:rPr lang="zh-CN" altLang="en-US" dirty="0"/>
              <a:t>单独的知识点</a:t>
            </a:r>
            <a:r>
              <a:rPr lang="en-US" altLang="zh-CN" dirty="0"/>
              <a:t>:</a:t>
            </a:r>
            <a:r>
              <a:rPr lang="zh-CN" altLang="en-US" dirty="0"/>
              <a:t>调试</a:t>
            </a:r>
            <a:endParaRPr lang="en-US" altLang="zh-CN" dirty="0"/>
          </a:p>
          <a:p>
            <a:r>
              <a:rPr lang="zh-CN" altLang="en-US" dirty="0"/>
              <a:t>曾经的调试</a:t>
            </a:r>
            <a:r>
              <a:rPr lang="en-US" altLang="zh-CN" dirty="0"/>
              <a:t>:alert(“</a:t>
            </a:r>
            <a:r>
              <a:rPr lang="zh-CN" altLang="en-US" dirty="0"/>
              <a:t>试一下</a:t>
            </a:r>
            <a:r>
              <a:rPr lang="en-US" altLang="zh-CN" dirty="0"/>
              <a:t>”);</a:t>
            </a:r>
            <a:endParaRPr lang="en-US" altLang="zh-CN" dirty="0"/>
          </a:p>
          <a:p>
            <a:r>
              <a:rPr lang="en-US" altLang="zh-CN" dirty="0"/>
              <a:t>console.log(“</a:t>
            </a:r>
            <a:r>
              <a:rPr lang="zh-CN" altLang="en-US" dirty="0"/>
              <a:t>看一下</a:t>
            </a:r>
            <a:r>
              <a:rPr lang="en-US" altLang="zh-CN" dirty="0"/>
              <a:t>”);</a:t>
            </a:r>
            <a:endParaRPr lang="en-US" altLang="zh-CN" dirty="0"/>
          </a:p>
          <a:p>
            <a:r>
              <a:rPr lang="zh-CN" altLang="en-US" dirty="0"/>
              <a:t>现在调试</a:t>
            </a:r>
            <a:r>
              <a:rPr lang="en-US" altLang="zh-CN" dirty="0"/>
              <a:t>:</a:t>
            </a:r>
            <a:r>
              <a:rPr lang="zh-CN" altLang="en-US" dirty="0"/>
              <a:t>设置断点</a:t>
            </a:r>
            <a:r>
              <a:rPr lang="en-US" altLang="zh-CN" dirty="0"/>
              <a:t>--------</a:t>
            </a:r>
            <a:r>
              <a:rPr lang="zh-CN" altLang="en-US" dirty="0"/>
              <a:t>浏览器</a:t>
            </a:r>
            <a:r>
              <a:rPr lang="en-US" altLang="zh-CN" dirty="0"/>
              <a:t>F12</a:t>
            </a:r>
            <a:r>
              <a:rPr lang="zh-CN" altLang="en-US" dirty="0"/>
              <a:t>找</a:t>
            </a:r>
            <a:r>
              <a:rPr lang="en-US" altLang="zh-CN" dirty="0"/>
              <a:t>Sources</a:t>
            </a:r>
            <a:endParaRPr lang="zh-CN" altLang="en-US" dirty="0"/>
          </a:p>
        </p:txBody>
      </p:sp>
      <p:pic>
        <p:nvPicPr>
          <p:cNvPr id="6" name="图片 5"/>
          <p:cNvPicPr>
            <a:picLocks noChangeAspect="1"/>
          </p:cNvPicPr>
          <p:nvPr/>
        </p:nvPicPr>
        <p:blipFill>
          <a:blip r:embed="rId1"/>
          <a:stretch>
            <a:fillRect/>
          </a:stretch>
        </p:blipFill>
        <p:spPr>
          <a:xfrm>
            <a:off x="195809" y="3167780"/>
            <a:ext cx="8752381" cy="302857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函数概念</a:t>
            </a:r>
            <a:endParaRPr lang="zh-CN" altLang="en-US" dirty="0"/>
          </a:p>
        </p:txBody>
      </p:sp>
      <p:sp>
        <p:nvSpPr>
          <p:cNvPr id="3" name="文本框 2"/>
          <p:cNvSpPr txBox="1"/>
          <p:nvPr/>
        </p:nvSpPr>
        <p:spPr>
          <a:xfrm>
            <a:off x="498474" y="1450975"/>
            <a:ext cx="8128599" cy="923330"/>
          </a:xfrm>
          <a:prstGeom prst="rect">
            <a:avLst/>
          </a:prstGeom>
          <a:noFill/>
        </p:spPr>
        <p:txBody>
          <a:bodyPr wrap="square" rtlCol="0">
            <a:spAutoFit/>
          </a:bodyPr>
          <a:lstStyle/>
          <a:p>
            <a:r>
              <a:rPr lang="zh-CN" altLang="en-US" dirty="0"/>
              <a:t>函数</a:t>
            </a:r>
            <a:r>
              <a:rPr lang="en-US" altLang="zh-CN" dirty="0"/>
              <a:t>:</a:t>
            </a:r>
            <a:r>
              <a:rPr kumimoji="1" lang="zh-CN" altLang="en-US" dirty="0"/>
              <a:t>可以封装一段</a:t>
            </a:r>
            <a:r>
              <a:rPr kumimoji="1" lang="en-US" altLang="zh-CN" dirty="0"/>
              <a:t>JavaScript</a:t>
            </a:r>
            <a:r>
              <a:rPr kumimoji="1" lang="zh-CN" altLang="en-US" dirty="0"/>
              <a:t>代码，</a:t>
            </a:r>
            <a:r>
              <a:rPr kumimoji="1" lang="zh-CN" altLang="en-US" b="1" dirty="0">
                <a:solidFill>
                  <a:srgbClr val="FF0000"/>
                </a:solidFill>
              </a:rPr>
              <a:t>它只定义一次，但可以被执行或调用任意多次</a:t>
            </a:r>
            <a:endParaRPr kumimoji="1" lang="en-US" altLang="zh-CN" b="1" dirty="0">
              <a:solidFill>
                <a:srgbClr val="FF0000"/>
              </a:solidFill>
            </a:endParaRPr>
          </a:p>
          <a:p>
            <a:r>
              <a:rPr kumimoji="1" lang="zh-CN" altLang="en-US" dirty="0"/>
              <a:t>函数定义</a:t>
            </a:r>
            <a:r>
              <a:rPr kumimoji="1" lang="en-US" altLang="zh-CN" dirty="0"/>
              <a:t>:</a:t>
            </a:r>
            <a:r>
              <a:rPr kumimoji="1" lang="zh-CN" altLang="en-US" dirty="0"/>
              <a:t>以</a:t>
            </a:r>
            <a:r>
              <a:rPr kumimoji="1" lang="en-US" altLang="zh-CN" dirty="0"/>
              <a:t>function</a:t>
            </a:r>
            <a:r>
              <a:rPr kumimoji="1" lang="zh-CN" altLang="en-US" dirty="0"/>
              <a:t>开头</a:t>
            </a:r>
            <a:r>
              <a:rPr kumimoji="1" lang="en-US" altLang="zh-CN" dirty="0"/>
              <a:t>,</a:t>
            </a:r>
            <a:r>
              <a:rPr kumimoji="1" lang="zh-CN" altLang="en-US" dirty="0"/>
              <a:t>后面跟函数名</a:t>
            </a:r>
            <a:r>
              <a:rPr kumimoji="1" lang="en-US" altLang="zh-CN" dirty="0"/>
              <a:t>,</a:t>
            </a:r>
            <a:r>
              <a:rPr kumimoji="1" lang="zh-CN" altLang="en-US" dirty="0"/>
              <a:t>具体如下</a:t>
            </a:r>
            <a:r>
              <a:rPr kumimoji="1" lang="en-US" altLang="zh-CN" dirty="0"/>
              <a:t>:</a:t>
            </a:r>
            <a:endParaRPr kumimoji="1" lang="en-US" altLang="zh-CN" dirty="0"/>
          </a:p>
        </p:txBody>
      </p:sp>
      <p:pic>
        <p:nvPicPr>
          <p:cNvPr id="4" name="图片 3"/>
          <p:cNvPicPr>
            <a:picLocks noChangeAspect="1"/>
          </p:cNvPicPr>
          <p:nvPr/>
        </p:nvPicPr>
        <p:blipFill>
          <a:blip r:embed="rId1"/>
          <a:stretch>
            <a:fillRect/>
          </a:stretch>
        </p:blipFill>
        <p:spPr>
          <a:xfrm>
            <a:off x="498473" y="2426655"/>
            <a:ext cx="2066667" cy="790476"/>
          </a:xfrm>
          <a:prstGeom prst="rect">
            <a:avLst/>
          </a:prstGeom>
        </p:spPr>
      </p:pic>
      <p:sp>
        <p:nvSpPr>
          <p:cNvPr id="7" name="文本框 6"/>
          <p:cNvSpPr txBox="1"/>
          <p:nvPr/>
        </p:nvSpPr>
        <p:spPr>
          <a:xfrm>
            <a:off x="498473" y="3325926"/>
            <a:ext cx="2032000" cy="369332"/>
          </a:xfrm>
          <a:prstGeom prst="rect">
            <a:avLst/>
          </a:prstGeom>
          <a:noFill/>
        </p:spPr>
        <p:txBody>
          <a:bodyPr wrap="square" rtlCol="0">
            <a:spAutoFit/>
          </a:bodyPr>
          <a:lstStyle/>
          <a:p>
            <a:r>
              <a:rPr lang="zh-CN" altLang="en-US" dirty="0"/>
              <a:t>函数定义及调用</a:t>
            </a:r>
            <a:r>
              <a:rPr lang="en-US" altLang="zh-CN" dirty="0"/>
              <a:t>:</a:t>
            </a:r>
            <a:endParaRPr lang="zh-CN" altLang="en-US" dirty="0"/>
          </a:p>
        </p:txBody>
      </p:sp>
      <p:pic>
        <p:nvPicPr>
          <p:cNvPr id="8" name="图片 7"/>
          <p:cNvPicPr>
            <a:picLocks noChangeAspect="1"/>
          </p:cNvPicPr>
          <p:nvPr/>
        </p:nvPicPr>
        <p:blipFill>
          <a:blip r:embed="rId2"/>
          <a:stretch>
            <a:fillRect/>
          </a:stretch>
        </p:blipFill>
        <p:spPr>
          <a:xfrm>
            <a:off x="2828266" y="2426655"/>
            <a:ext cx="3428571" cy="1457143"/>
          </a:xfrm>
          <a:prstGeom prst="rect">
            <a:avLst/>
          </a:prstGeom>
        </p:spPr>
      </p:pic>
      <p:sp>
        <p:nvSpPr>
          <p:cNvPr id="9" name="矩形 8"/>
          <p:cNvSpPr/>
          <p:nvPr/>
        </p:nvSpPr>
        <p:spPr>
          <a:xfrm>
            <a:off x="191150" y="3936148"/>
            <a:ext cx="8743245" cy="369332"/>
          </a:xfrm>
          <a:prstGeom prst="rect">
            <a:avLst/>
          </a:prstGeom>
        </p:spPr>
        <p:txBody>
          <a:bodyPr wrap="square">
            <a:spAutoFit/>
          </a:bodyPr>
          <a:lstStyle/>
          <a:p>
            <a:r>
              <a:rPr lang="zh-CN" altLang="en-US" dirty="0"/>
              <a:t>注意</a:t>
            </a:r>
            <a:r>
              <a:rPr lang="en-US" altLang="zh-CN" dirty="0"/>
              <a:t>:</a:t>
            </a:r>
            <a:r>
              <a:rPr lang="zh-CN" altLang="en-US" b="1" dirty="0">
                <a:solidFill>
                  <a:srgbClr val="FF0000"/>
                </a:solidFill>
              </a:rPr>
              <a:t>函数名首字母小写</a:t>
            </a:r>
            <a:r>
              <a:rPr lang="en-US" altLang="zh-CN" b="1" dirty="0">
                <a:solidFill>
                  <a:srgbClr val="FF0000"/>
                </a:solidFill>
              </a:rPr>
              <a:t>,</a:t>
            </a:r>
            <a:r>
              <a:rPr lang="zh-CN" altLang="en-US" b="1" dirty="0">
                <a:solidFill>
                  <a:srgbClr val="FF0000"/>
                </a:solidFill>
              </a:rPr>
              <a:t>如果是单词组合</a:t>
            </a:r>
            <a:r>
              <a:rPr lang="en-US" altLang="zh-CN" b="1" dirty="0">
                <a:solidFill>
                  <a:srgbClr val="FF0000"/>
                </a:solidFill>
              </a:rPr>
              <a:t>,</a:t>
            </a:r>
            <a:r>
              <a:rPr lang="zh-CN" altLang="en-US" b="1" dirty="0">
                <a:solidFill>
                  <a:srgbClr val="FF0000"/>
                </a:solidFill>
              </a:rPr>
              <a:t>后面单词首字母大写</a:t>
            </a:r>
            <a:r>
              <a:rPr lang="en-US" altLang="zh-CN" b="1" dirty="0">
                <a:solidFill>
                  <a:srgbClr val="FF0000"/>
                </a:solidFill>
              </a:rPr>
              <a:t>,</a:t>
            </a:r>
            <a:r>
              <a:rPr lang="zh-CN" altLang="en-US" b="1" dirty="0">
                <a:solidFill>
                  <a:srgbClr val="FF0000"/>
                </a:solidFill>
              </a:rPr>
              <a:t>遵循驼峰命名法。</a:t>
            </a:r>
            <a:endParaRPr lang="en-US" altLang="zh-CN"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solidFill>
                  <a:srgbClr val="FF0000"/>
                </a:solidFill>
              </a:rPr>
              <a:t>代码行如流水</a:t>
            </a:r>
            <a:endParaRPr lang="zh-CN" altLang="en-US" dirty="0">
              <a:solidFill>
                <a:srgbClr val="FF0000"/>
              </a:solidFill>
            </a:endParaRPr>
          </a:p>
        </p:txBody>
      </p:sp>
      <p:sp>
        <p:nvSpPr>
          <p:cNvPr id="3" name="内容占位符 2"/>
          <p:cNvSpPr>
            <a:spLocks noGrp="1"/>
          </p:cNvSpPr>
          <p:nvPr>
            <p:ph idx="4294967295"/>
          </p:nvPr>
        </p:nvSpPr>
        <p:spPr>
          <a:xfrm>
            <a:off x="0" y="1450975"/>
            <a:ext cx="8128000" cy="1470025"/>
          </a:xfrm>
        </p:spPr>
        <p:txBody>
          <a:bodyPr>
            <a:normAutofit fontScale="70000" lnSpcReduction="20000"/>
          </a:bodyPr>
          <a:lstStyle/>
          <a:p>
            <a:pPr marL="0" indent="0">
              <a:buNone/>
            </a:pPr>
            <a:r>
              <a:rPr lang="en-US" altLang="zh-CN" b="1" dirty="0">
                <a:solidFill>
                  <a:schemeClr val="tx1"/>
                </a:solidFill>
                <a:latin typeface="+mj-ea"/>
                <a:ea typeface="+mj-ea"/>
              </a:rPr>
              <a:t>1.</a:t>
            </a:r>
            <a:r>
              <a:rPr lang="zh-CN" altLang="en-US" b="1" dirty="0">
                <a:solidFill>
                  <a:schemeClr val="tx1"/>
                </a:solidFill>
                <a:latin typeface="+mj-ea"/>
                <a:ea typeface="+mj-ea"/>
              </a:rPr>
              <a:t>敲代码用指法</a:t>
            </a:r>
            <a:r>
              <a:rPr lang="en-US" altLang="zh-CN" b="1" dirty="0">
                <a:solidFill>
                  <a:schemeClr val="tx1"/>
                </a:solidFill>
                <a:latin typeface="+mj-ea"/>
                <a:ea typeface="+mj-ea"/>
              </a:rPr>
              <a:t>,</a:t>
            </a:r>
            <a:r>
              <a:rPr lang="zh-CN" altLang="en-US" b="1" dirty="0">
                <a:solidFill>
                  <a:schemeClr val="tx1"/>
                </a:solidFill>
                <a:latin typeface="+mj-ea"/>
                <a:ea typeface="+mj-ea"/>
              </a:rPr>
              <a:t>指法配图，坚持一周者即可熟练</a:t>
            </a:r>
            <a:endParaRPr lang="en-US" altLang="zh-CN" b="1" dirty="0">
              <a:solidFill>
                <a:schemeClr val="tx1"/>
              </a:solidFill>
              <a:latin typeface="+mj-ea"/>
              <a:ea typeface="+mj-ea"/>
            </a:endParaRPr>
          </a:p>
          <a:p>
            <a:pPr marL="0" indent="0">
              <a:buNone/>
            </a:pPr>
            <a:r>
              <a:rPr lang="en-US" altLang="zh-CN" b="1" dirty="0">
                <a:solidFill>
                  <a:schemeClr val="tx1"/>
                </a:solidFill>
                <a:latin typeface="+mj-ea"/>
                <a:ea typeface="+mj-ea"/>
              </a:rPr>
              <a:t>2.</a:t>
            </a:r>
            <a:r>
              <a:rPr lang="zh-CN" altLang="en-US" b="1" dirty="0">
                <a:solidFill>
                  <a:schemeClr val="tx1"/>
                </a:solidFill>
                <a:latin typeface="+mj-ea"/>
                <a:ea typeface="+mj-ea"/>
              </a:rPr>
              <a:t>码农不需要练就一阳指或者二指禅</a:t>
            </a:r>
            <a:endParaRPr lang="en-US" altLang="zh-CN" b="1" dirty="0">
              <a:solidFill>
                <a:schemeClr val="tx1"/>
              </a:solidFill>
              <a:latin typeface="+mj-ea"/>
              <a:ea typeface="+mj-ea"/>
            </a:endParaRPr>
          </a:p>
          <a:p>
            <a:pPr marL="0" indent="0">
              <a:buNone/>
            </a:pPr>
            <a:r>
              <a:rPr lang="en-US" altLang="zh-CN" b="1" dirty="0">
                <a:solidFill>
                  <a:schemeClr val="tx1"/>
                </a:solidFill>
                <a:latin typeface="+mj-ea"/>
                <a:ea typeface="+mj-ea"/>
              </a:rPr>
              <a:t>3.</a:t>
            </a:r>
            <a:r>
              <a:rPr lang="zh-CN" altLang="en-US" b="1" dirty="0">
                <a:solidFill>
                  <a:schemeClr val="tx1"/>
                </a:solidFill>
                <a:latin typeface="+mj-ea"/>
                <a:ea typeface="+mj-ea"/>
              </a:rPr>
              <a:t>可以使用金山打字通，此处并非打广告</a:t>
            </a:r>
            <a:r>
              <a:rPr lang="en-US" altLang="zh-CN" b="1" dirty="0">
                <a:solidFill>
                  <a:schemeClr val="tx1"/>
                </a:solidFill>
                <a:latin typeface="+mj-ea"/>
                <a:ea typeface="+mj-ea"/>
              </a:rPr>
              <a:t>,</a:t>
            </a:r>
            <a:r>
              <a:rPr lang="zh-CN" altLang="en-US" b="1" dirty="0">
                <a:solidFill>
                  <a:schemeClr val="tx1"/>
                </a:solidFill>
                <a:latin typeface="+mj-ea"/>
                <a:ea typeface="+mj-ea"/>
              </a:rPr>
              <a:t>个人建议，天天敲代码，</a:t>
            </a:r>
            <a:r>
              <a:rPr lang="zh-CN" altLang="en-US" b="1" dirty="0">
                <a:solidFill>
                  <a:srgbClr val="FF0000"/>
                </a:solidFill>
                <a:latin typeface="+mj-ea"/>
                <a:ea typeface="+mj-ea"/>
              </a:rPr>
              <a:t>不停的反复的</a:t>
            </a:r>
            <a:r>
              <a:rPr lang="zh-CN" altLang="en-US" b="1" dirty="0">
                <a:solidFill>
                  <a:schemeClr val="tx1"/>
                </a:solidFill>
                <a:latin typeface="+mj-ea"/>
                <a:ea typeface="+mj-ea"/>
              </a:rPr>
              <a:t>敲练习和作业，速度和基本功的快速提升</a:t>
            </a:r>
            <a:endParaRPr lang="zh-CN" altLang="en-US" b="1" dirty="0">
              <a:solidFill>
                <a:schemeClr val="tx1"/>
              </a:solidFill>
              <a:latin typeface="+mj-ea"/>
              <a:ea typeface="+mj-ea"/>
            </a:endParaRPr>
          </a:p>
        </p:txBody>
      </p:sp>
      <p:pic>
        <p:nvPicPr>
          <p:cNvPr id="4" name="图片 3"/>
          <p:cNvPicPr>
            <a:picLocks noChangeAspect="1"/>
          </p:cNvPicPr>
          <p:nvPr/>
        </p:nvPicPr>
        <p:blipFill>
          <a:blip r:embed="rId1"/>
          <a:stretch>
            <a:fillRect/>
          </a:stretch>
        </p:blipFill>
        <p:spPr>
          <a:xfrm>
            <a:off x="624181" y="3032309"/>
            <a:ext cx="4695238" cy="2952381"/>
          </a:xfrm>
          <a:prstGeom prst="rect">
            <a:avLst/>
          </a:prstGeom>
        </p:spPr>
      </p:pic>
      <p:sp>
        <p:nvSpPr>
          <p:cNvPr id="5" name="文本框 4"/>
          <p:cNvSpPr txBox="1"/>
          <p:nvPr/>
        </p:nvSpPr>
        <p:spPr>
          <a:xfrm>
            <a:off x="5676899" y="3930650"/>
            <a:ext cx="2578101" cy="830997"/>
          </a:xfrm>
          <a:prstGeom prst="rect">
            <a:avLst/>
          </a:prstGeom>
          <a:noFill/>
        </p:spPr>
        <p:txBody>
          <a:bodyPr wrap="square" rtlCol="0">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保护好自己的手</a:t>
            </a:r>
            <a:endParaRPr lang="en-US" altLang="zh-CN" sz="2400" b="1" dirty="0">
              <a:solidFill>
                <a:srgbClr val="FF0000"/>
              </a:solidFill>
              <a:latin typeface="华文新魏" panose="02010800040101010101" pitchFamily="2" charset="-122"/>
              <a:ea typeface="华文新魏" panose="02010800040101010101" pitchFamily="2" charset="-122"/>
            </a:endParaRPr>
          </a:p>
          <a:p>
            <a:r>
              <a:rPr lang="zh-CN" altLang="en-US" sz="2400" b="1" dirty="0">
                <a:solidFill>
                  <a:srgbClr val="FF0000"/>
                </a:solidFill>
                <a:latin typeface="华文新魏" panose="02010800040101010101" pitchFamily="2" charset="-122"/>
                <a:ea typeface="华文新魏" panose="02010800040101010101" pitchFamily="2" charset="-122"/>
              </a:rPr>
              <a:t>控制自己的右手</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函数的几种形式</a:t>
            </a:r>
            <a:endParaRPr lang="zh-CN" altLang="en-US" dirty="0"/>
          </a:p>
        </p:txBody>
      </p:sp>
      <p:sp>
        <p:nvSpPr>
          <p:cNvPr id="4" name="文本框 3"/>
          <p:cNvSpPr txBox="1"/>
          <p:nvPr/>
        </p:nvSpPr>
        <p:spPr>
          <a:xfrm>
            <a:off x="385586" y="1450975"/>
            <a:ext cx="6082947" cy="1477328"/>
          </a:xfrm>
          <a:prstGeom prst="rect">
            <a:avLst/>
          </a:prstGeom>
          <a:noFill/>
        </p:spPr>
        <p:txBody>
          <a:bodyPr wrap="square" rtlCol="0">
            <a:spAutoFit/>
          </a:bodyPr>
          <a:lstStyle/>
          <a:p>
            <a:r>
              <a:rPr lang="zh-CN" altLang="en-US" dirty="0"/>
              <a:t>函数的几种形式</a:t>
            </a:r>
            <a:r>
              <a:rPr lang="en-US" altLang="zh-CN" dirty="0"/>
              <a:t>:</a:t>
            </a:r>
            <a:endParaRPr lang="en-US" altLang="zh-CN" dirty="0"/>
          </a:p>
          <a:p>
            <a:r>
              <a:rPr lang="zh-CN" altLang="en-US" dirty="0"/>
              <a:t>无参数</a:t>
            </a:r>
            <a:r>
              <a:rPr lang="en-US" altLang="zh-CN" dirty="0"/>
              <a:t>,</a:t>
            </a:r>
            <a:r>
              <a:rPr lang="zh-CN" altLang="en-US" dirty="0"/>
              <a:t>无返回值的函数</a:t>
            </a:r>
            <a:r>
              <a:rPr lang="en-US" altLang="zh-CN" dirty="0"/>
              <a:t>(</a:t>
            </a:r>
            <a:r>
              <a:rPr lang="zh-CN" altLang="en-US" dirty="0"/>
              <a:t>函数中没有</a:t>
            </a:r>
            <a:r>
              <a:rPr lang="en-US" altLang="zh-CN" dirty="0"/>
              <a:t>return,</a:t>
            </a:r>
            <a:r>
              <a:rPr lang="zh-CN" altLang="en-US" dirty="0"/>
              <a:t>括号里没有参数</a:t>
            </a:r>
            <a:r>
              <a:rPr lang="en-US" altLang="zh-CN" dirty="0"/>
              <a:t>)</a:t>
            </a:r>
            <a:endParaRPr lang="en-US" altLang="zh-CN" dirty="0"/>
          </a:p>
          <a:p>
            <a:r>
              <a:rPr lang="zh-CN" altLang="en-US" dirty="0"/>
              <a:t>有参数</a:t>
            </a:r>
            <a:r>
              <a:rPr lang="en-US" altLang="zh-CN" dirty="0"/>
              <a:t>,</a:t>
            </a:r>
            <a:r>
              <a:rPr lang="zh-CN" altLang="en-US" dirty="0"/>
              <a:t>无返回值的函数</a:t>
            </a:r>
            <a:r>
              <a:rPr lang="en-US" altLang="zh-CN" dirty="0"/>
              <a:t>(</a:t>
            </a:r>
            <a:r>
              <a:rPr lang="zh-CN" altLang="en-US" dirty="0"/>
              <a:t>函数中没有</a:t>
            </a:r>
            <a:r>
              <a:rPr lang="en-US" altLang="zh-CN" dirty="0"/>
              <a:t>return,</a:t>
            </a:r>
            <a:r>
              <a:rPr lang="zh-CN" altLang="en-US" dirty="0"/>
              <a:t>括号里有参数</a:t>
            </a:r>
            <a:r>
              <a:rPr lang="en-US" altLang="zh-CN" dirty="0"/>
              <a:t>)</a:t>
            </a:r>
            <a:endParaRPr lang="en-US" altLang="zh-CN" dirty="0"/>
          </a:p>
          <a:p>
            <a:r>
              <a:rPr lang="zh-CN" altLang="en-US" dirty="0"/>
              <a:t>无参数</a:t>
            </a:r>
            <a:r>
              <a:rPr lang="en-US" altLang="zh-CN" dirty="0"/>
              <a:t>,</a:t>
            </a:r>
            <a:r>
              <a:rPr lang="zh-CN" altLang="en-US" dirty="0"/>
              <a:t>有返回值的函数</a:t>
            </a:r>
            <a:r>
              <a:rPr lang="en-US" altLang="zh-CN" dirty="0"/>
              <a:t>(</a:t>
            </a:r>
            <a:r>
              <a:rPr lang="zh-CN" altLang="en-US" dirty="0"/>
              <a:t>函数中有</a:t>
            </a:r>
            <a:r>
              <a:rPr lang="en-US" altLang="zh-CN" dirty="0"/>
              <a:t>return,</a:t>
            </a:r>
            <a:r>
              <a:rPr lang="zh-CN" altLang="en-US" dirty="0"/>
              <a:t>括号里没有参数</a:t>
            </a:r>
            <a:r>
              <a:rPr lang="en-US" altLang="zh-CN" dirty="0"/>
              <a:t>)</a:t>
            </a:r>
            <a:endParaRPr lang="en-US" altLang="zh-CN" dirty="0"/>
          </a:p>
          <a:p>
            <a:r>
              <a:rPr lang="zh-CN" altLang="en-US" dirty="0"/>
              <a:t>有参数</a:t>
            </a:r>
            <a:r>
              <a:rPr lang="en-US" altLang="zh-CN" dirty="0"/>
              <a:t>,</a:t>
            </a:r>
            <a:r>
              <a:rPr lang="zh-CN" altLang="en-US" dirty="0"/>
              <a:t>有返回值的函数</a:t>
            </a:r>
            <a:r>
              <a:rPr lang="en-US" altLang="zh-CN" dirty="0"/>
              <a:t>(</a:t>
            </a:r>
            <a:r>
              <a:rPr lang="zh-CN" altLang="en-US" dirty="0"/>
              <a:t>函数中有</a:t>
            </a:r>
            <a:r>
              <a:rPr lang="en-US" altLang="zh-CN" dirty="0"/>
              <a:t>return,</a:t>
            </a:r>
            <a:r>
              <a:rPr lang="zh-CN" altLang="en-US" dirty="0"/>
              <a:t>括号里有参数</a:t>
            </a:r>
            <a:r>
              <a:rPr lang="en-US" altLang="zh-CN" dirty="0"/>
              <a:t>)</a:t>
            </a:r>
            <a:endParaRPr lang="en-US" altLang="zh-CN" dirty="0"/>
          </a:p>
        </p:txBody>
      </p:sp>
      <p:pic>
        <p:nvPicPr>
          <p:cNvPr id="6" name="图片 5"/>
          <p:cNvPicPr>
            <a:picLocks noChangeAspect="1"/>
          </p:cNvPicPr>
          <p:nvPr/>
        </p:nvPicPr>
        <p:blipFill>
          <a:blip r:embed="rId1"/>
          <a:stretch>
            <a:fillRect/>
          </a:stretch>
        </p:blipFill>
        <p:spPr>
          <a:xfrm>
            <a:off x="498474" y="2851975"/>
            <a:ext cx="3361905" cy="952381"/>
          </a:xfrm>
          <a:prstGeom prst="rect">
            <a:avLst/>
          </a:prstGeom>
        </p:spPr>
      </p:pic>
      <p:pic>
        <p:nvPicPr>
          <p:cNvPr id="7" name="图片 6"/>
          <p:cNvPicPr>
            <a:picLocks noChangeAspect="1"/>
          </p:cNvPicPr>
          <p:nvPr/>
        </p:nvPicPr>
        <p:blipFill>
          <a:blip r:embed="rId2"/>
          <a:stretch>
            <a:fillRect/>
          </a:stretch>
        </p:blipFill>
        <p:spPr>
          <a:xfrm>
            <a:off x="3869902" y="2849107"/>
            <a:ext cx="2666667" cy="1171429"/>
          </a:xfrm>
          <a:prstGeom prst="rect">
            <a:avLst/>
          </a:prstGeom>
        </p:spPr>
      </p:pic>
      <p:pic>
        <p:nvPicPr>
          <p:cNvPr id="8" name="图片 7"/>
          <p:cNvPicPr>
            <a:picLocks noChangeAspect="1"/>
          </p:cNvPicPr>
          <p:nvPr/>
        </p:nvPicPr>
        <p:blipFill>
          <a:blip r:embed="rId3"/>
          <a:stretch>
            <a:fillRect/>
          </a:stretch>
        </p:blipFill>
        <p:spPr>
          <a:xfrm>
            <a:off x="498474" y="3824404"/>
            <a:ext cx="2057143" cy="1380952"/>
          </a:xfrm>
          <a:prstGeom prst="rect">
            <a:avLst/>
          </a:prstGeom>
        </p:spPr>
      </p:pic>
      <p:pic>
        <p:nvPicPr>
          <p:cNvPr id="9" name="图片 8"/>
          <p:cNvPicPr>
            <a:picLocks noChangeAspect="1"/>
          </p:cNvPicPr>
          <p:nvPr/>
        </p:nvPicPr>
        <p:blipFill>
          <a:blip r:embed="rId4"/>
          <a:stretch>
            <a:fillRect/>
          </a:stretch>
        </p:blipFill>
        <p:spPr>
          <a:xfrm>
            <a:off x="2574664" y="3997109"/>
            <a:ext cx="2628571" cy="1400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函数返回值的注意事项</a:t>
            </a:r>
            <a:endParaRPr lang="zh-CN" altLang="en-US" dirty="0"/>
          </a:p>
        </p:txBody>
      </p:sp>
      <p:sp>
        <p:nvSpPr>
          <p:cNvPr id="4" name="文本框 3"/>
          <p:cNvSpPr txBox="1"/>
          <p:nvPr/>
        </p:nvSpPr>
        <p:spPr>
          <a:xfrm>
            <a:off x="498474" y="1715911"/>
            <a:ext cx="8128599" cy="1200329"/>
          </a:xfrm>
          <a:prstGeom prst="rect">
            <a:avLst/>
          </a:prstGeom>
          <a:noFill/>
        </p:spPr>
        <p:txBody>
          <a:bodyPr wrap="square" rtlCol="0">
            <a:spAutoFit/>
          </a:bodyPr>
          <a:lstStyle/>
          <a:p>
            <a:r>
              <a:rPr lang="zh-CN" altLang="en-US" dirty="0"/>
              <a:t>注意</a:t>
            </a:r>
            <a:r>
              <a:rPr lang="en-US" altLang="zh-CN" dirty="0"/>
              <a:t>:</a:t>
            </a:r>
            <a:endParaRPr lang="en-US" altLang="zh-CN" dirty="0"/>
          </a:p>
          <a:p>
            <a:r>
              <a:rPr lang="zh-CN" altLang="en-US" b="1" dirty="0">
                <a:solidFill>
                  <a:srgbClr val="FF0000"/>
                </a:solidFill>
              </a:rPr>
              <a:t>如果函数中没有使用</a:t>
            </a:r>
            <a:r>
              <a:rPr lang="en-US" altLang="zh-CN" b="1" dirty="0">
                <a:solidFill>
                  <a:srgbClr val="FF0000"/>
                </a:solidFill>
              </a:rPr>
              <a:t>return,</a:t>
            </a:r>
            <a:r>
              <a:rPr lang="zh-CN" altLang="en-US" b="1" dirty="0">
                <a:solidFill>
                  <a:srgbClr val="FF0000"/>
                </a:solidFill>
              </a:rPr>
              <a:t>或者函数中</a:t>
            </a:r>
            <a:r>
              <a:rPr lang="en-US" altLang="zh-CN" b="1" dirty="0">
                <a:solidFill>
                  <a:srgbClr val="FF0000"/>
                </a:solidFill>
              </a:rPr>
              <a:t>return</a:t>
            </a:r>
            <a:r>
              <a:rPr lang="zh-CN" altLang="en-US" b="1" dirty="0">
                <a:solidFill>
                  <a:srgbClr val="FF0000"/>
                </a:solidFill>
              </a:rPr>
              <a:t>后面没有任何内容</a:t>
            </a:r>
            <a:r>
              <a:rPr lang="en-US" altLang="zh-CN" b="1" dirty="0">
                <a:solidFill>
                  <a:srgbClr val="FF0000"/>
                </a:solidFill>
              </a:rPr>
              <a:t>,</a:t>
            </a:r>
            <a:r>
              <a:rPr lang="zh-CN" altLang="en-US" b="1" dirty="0">
                <a:solidFill>
                  <a:srgbClr val="FF0000"/>
                </a:solidFill>
              </a:rPr>
              <a:t>此时定义变量接收函数的返回值</a:t>
            </a:r>
            <a:r>
              <a:rPr lang="en-US" altLang="zh-CN" b="1" dirty="0">
                <a:solidFill>
                  <a:srgbClr val="FF0000"/>
                </a:solidFill>
              </a:rPr>
              <a:t>,</a:t>
            </a:r>
            <a:r>
              <a:rPr lang="zh-CN" altLang="en-US" b="1" dirty="0">
                <a:solidFill>
                  <a:srgbClr val="FF0000"/>
                </a:solidFill>
              </a:rPr>
              <a:t>都是</a:t>
            </a:r>
            <a:r>
              <a:rPr lang="en-US" altLang="zh-CN" b="1" dirty="0">
                <a:solidFill>
                  <a:srgbClr val="FF0000"/>
                </a:solidFill>
              </a:rPr>
              <a:t>undefined.</a:t>
            </a:r>
            <a:endParaRPr lang="en-US" altLang="zh-CN" b="1" dirty="0">
              <a:solidFill>
                <a:srgbClr val="FF0000"/>
              </a:solidFill>
            </a:endParaRPr>
          </a:p>
          <a:p>
            <a:r>
              <a:rPr lang="zh-CN" altLang="en-US" b="1" dirty="0">
                <a:solidFill>
                  <a:srgbClr val="FF0000"/>
                </a:solidFill>
              </a:rPr>
              <a:t>函数如果有返回值</a:t>
            </a:r>
            <a:r>
              <a:rPr lang="en-US" altLang="zh-CN" b="1" dirty="0">
                <a:solidFill>
                  <a:srgbClr val="FF0000"/>
                </a:solidFill>
              </a:rPr>
              <a:t>,</a:t>
            </a:r>
            <a:r>
              <a:rPr lang="zh-CN" altLang="en-US" b="1" dirty="0">
                <a:solidFill>
                  <a:srgbClr val="FF0000"/>
                </a:solidFill>
              </a:rPr>
              <a:t>在</a:t>
            </a:r>
            <a:r>
              <a:rPr lang="en-US" altLang="zh-CN" b="1" dirty="0">
                <a:solidFill>
                  <a:srgbClr val="FF0000"/>
                </a:solidFill>
              </a:rPr>
              <a:t>return</a:t>
            </a:r>
            <a:r>
              <a:rPr lang="zh-CN" altLang="en-US" b="1" dirty="0">
                <a:solidFill>
                  <a:srgbClr val="FF0000"/>
                </a:solidFill>
              </a:rPr>
              <a:t>下面的代码是不执行的</a:t>
            </a:r>
            <a:r>
              <a:rPr lang="en-US" altLang="zh-CN" b="1" dirty="0">
                <a:solidFill>
                  <a:srgbClr val="FF0000"/>
                </a:solidFill>
              </a:rPr>
              <a:t>.</a:t>
            </a:r>
            <a:endParaRPr lang="zh-CN" altLang="en-US" b="1" dirty="0">
              <a:solidFill>
                <a:srgbClr val="FF0000"/>
              </a:solidFill>
            </a:endParaRPr>
          </a:p>
        </p:txBody>
      </p:sp>
      <p:pic>
        <p:nvPicPr>
          <p:cNvPr id="5" name="图片 4"/>
          <p:cNvPicPr>
            <a:picLocks noChangeAspect="1"/>
          </p:cNvPicPr>
          <p:nvPr/>
        </p:nvPicPr>
        <p:blipFill>
          <a:blip r:embed="rId1"/>
          <a:stretch>
            <a:fillRect/>
          </a:stretch>
        </p:blipFill>
        <p:spPr>
          <a:xfrm>
            <a:off x="648089" y="2916240"/>
            <a:ext cx="3400000" cy="1419048"/>
          </a:xfrm>
          <a:prstGeom prst="rect">
            <a:avLst/>
          </a:prstGeom>
        </p:spPr>
      </p:pic>
      <p:pic>
        <p:nvPicPr>
          <p:cNvPr id="6" name="图片 5"/>
          <p:cNvPicPr>
            <a:picLocks noChangeAspect="1"/>
          </p:cNvPicPr>
          <p:nvPr/>
        </p:nvPicPr>
        <p:blipFill>
          <a:blip r:embed="rId2"/>
          <a:stretch>
            <a:fillRect/>
          </a:stretch>
        </p:blipFill>
        <p:spPr>
          <a:xfrm>
            <a:off x="4048089" y="2916240"/>
            <a:ext cx="2495238" cy="1857143"/>
          </a:xfrm>
          <a:prstGeom prst="rect">
            <a:avLst/>
          </a:prstGeom>
        </p:spPr>
      </p:pic>
      <p:pic>
        <p:nvPicPr>
          <p:cNvPr id="7" name="图片 6"/>
          <p:cNvPicPr>
            <a:picLocks noChangeAspect="1"/>
          </p:cNvPicPr>
          <p:nvPr/>
        </p:nvPicPr>
        <p:blipFill>
          <a:blip r:embed="rId3"/>
          <a:stretch>
            <a:fillRect/>
          </a:stretch>
        </p:blipFill>
        <p:spPr>
          <a:xfrm>
            <a:off x="676660" y="4430625"/>
            <a:ext cx="3342857" cy="142857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函数中参数注意事项</a:t>
            </a:r>
            <a:endParaRPr lang="zh-CN" altLang="en-US" dirty="0"/>
          </a:p>
        </p:txBody>
      </p:sp>
      <p:sp>
        <p:nvSpPr>
          <p:cNvPr id="4" name="文本框 3"/>
          <p:cNvSpPr txBox="1"/>
          <p:nvPr/>
        </p:nvSpPr>
        <p:spPr>
          <a:xfrm>
            <a:off x="498474" y="1450975"/>
            <a:ext cx="4321881" cy="646331"/>
          </a:xfrm>
          <a:prstGeom prst="rect">
            <a:avLst/>
          </a:prstGeom>
          <a:noFill/>
        </p:spPr>
        <p:txBody>
          <a:bodyPr wrap="square" rtlCol="0">
            <a:spAutoFit/>
          </a:bodyPr>
          <a:lstStyle/>
          <a:p>
            <a:r>
              <a:rPr lang="zh-CN" altLang="en-US" b="1" dirty="0">
                <a:solidFill>
                  <a:srgbClr val="FF0000"/>
                </a:solidFill>
              </a:rPr>
              <a:t>形参</a:t>
            </a:r>
            <a:r>
              <a:rPr lang="en-US" altLang="zh-CN" b="1" dirty="0">
                <a:solidFill>
                  <a:srgbClr val="FF0000"/>
                </a:solidFill>
              </a:rPr>
              <a:t>:</a:t>
            </a:r>
            <a:r>
              <a:rPr lang="zh-CN" altLang="en-US" b="1" dirty="0">
                <a:solidFill>
                  <a:srgbClr val="FF0000"/>
                </a:solidFill>
              </a:rPr>
              <a:t>定义函数的时候</a:t>
            </a:r>
            <a:r>
              <a:rPr lang="en-US" altLang="zh-CN" b="1" dirty="0">
                <a:solidFill>
                  <a:srgbClr val="FF0000"/>
                </a:solidFill>
              </a:rPr>
              <a:t>,</a:t>
            </a:r>
            <a:r>
              <a:rPr lang="zh-CN" altLang="en-US" b="1" dirty="0">
                <a:solidFill>
                  <a:srgbClr val="FF0000"/>
                </a:solidFill>
              </a:rPr>
              <a:t>小括号里的参数</a:t>
            </a:r>
            <a:r>
              <a:rPr lang="en-US" altLang="zh-CN" b="1" dirty="0">
                <a:solidFill>
                  <a:srgbClr val="FF0000"/>
                </a:solidFill>
              </a:rPr>
              <a:t>.</a:t>
            </a:r>
            <a:endParaRPr lang="en-US" altLang="zh-CN" b="1" dirty="0">
              <a:solidFill>
                <a:srgbClr val="FF0000"/>
              </a:solidFill>
            </a:endParaRPr>
          </a:p>
          <a:p>
            <a:r>
              <a:rPr lang="zh-CN" altLang="en-US" b="1" dirty="0">
                <a:solidFill>
                  <a:srgbClr val="FF0000"/>
                </a:solidFill>
              </a:rPr>
              <a:t>实参</a:t>
            </a:r>
            <a:r>
              <a:rPr lang="en-US" altLang="zh-CN" b="1" dirty="0">
                <a:solidFill>
                  <a:srgbClr val="FF0000"/>
                </a:solidFill>
              </a:rPr>
              <a:t>:</a:t>
            </a:r>
            <a:r>
              <a:rPr lang="zh-CN" altLang="en-US" b="1" dirty="0">
                <a:solidFill>
                  <a:srgbClr val="FF0000"/>
                </a:solidFill>
              </a:rPr>
              <a:t>调用函数的时候</a:t>
            </a:r>
            <a:r>
              <a:rPr lang="en-US" altLang="zh-CN" b="1" dirty="0">
                <a:solidFill>
                  <a:srgbClr val="FF0000"/>
                </a:solidFill>
              </a:rPr>
              <a:t>,</a:t>
            </a:r>
            <a:r>
              <a:rPr lang="zh-CN" altLang="en-US" b="1" dirty="0">
                <a:solidFill>
                  <a:srgbClr val="FF0000"/>
                </a:solidFill>
              </a:rPr>
              <a:t>传入进去的参数</a:t>
            </a:r>
            <a:r>
              <a:rPr lang="en-US" altLang="zh-CN" b="1" dirty="0">
                <a:solidFill>
                  <a:srgbClr val="FF0000"/>
                </a:solidFill>
              </a:rPr>
              <a:t>.</a:t>
            </a:r>
            <a:endParaRPr lang="zh-CN" altLang="en-US" b="1" dirty="0">
              <a:solidFill>
                <a:srgbClr val="FF0000"/>
              </a:solidFill>
            </a:endParaRPr>
          </a:p>
        </p:txBody>
      </p:sp>
      <p:pic>
        <p:nvPicPr>
          <p:cNvPr id="5" name="图片 4"/>
          <p:cNvPicPr>
            <a:picLocks noChangeAspect="1"/>
          </p:cNvPicPr>
          <p:nvPr/>
        </p:nvPicPr>
        <p:blipFill>
          <a:blip r:embed="rId1"/>
          <a:stretch>
            <a:fillRect/>
          </a:stretch>
        </p:blipFill>
        <p:spPr>
          <a:xfrm>
            <a:off x="578167" y="2097306"/>
            <a:ext cx="2590476" cy="2314286"/>
          </a:xfrm>
          <a:prstGeom prst="rect">
            <a:avLst/>
          </a:prstGeom>
        </p:spPr>
      </p:pic>
      <p:sp>
        <p:nvSpPr>
          <p:cNvPr id="6" name="文本框 5"/>
          <p:cNvSpPr txBox="1"/>
          <p:nvPr/>
        </p:nvSpPr>
        <p:spPr>
          <a:xfrm>
            <a:off x="498474" y="4616605"/>
            <a:ext cx="8021058" cy="646331"/>
          </a:xfrm>
          <a:prstGeom prst="rect">
            <a:avLst/>
          </a:prstGeom>
          <a:noFill/>
        </p:spPr>
        <p:txBody>
          <a:bodyPr wrap="square" rtlCol="0">
            <a:spAutoFit/>
          </a:bodyPr>
          <a:lstStyle/>
          <a:p>
            <a:r>
              <a:rPr kumimoji="1" lang="zh-CN" altLang="en-US" b="1" dirty="0">
                <a:solidFill>
                  <a:srgbClr val="FF0000"/>
                </a:solidFill>
              </a:rPr>
              <a:t>在其它语言中实参个数必须和形参个数一致，但是</a:t>
            </a:r>
            <a:r>
              <a:rPr kumimoji="1" lang="en-US" altLang="zh-CN" b="1" dirty="0">
                <a:solidFill>
                  <a:srgbClr val="FF0000"/>
                </a:solidFill>
              </a:rPr>
              <a:t>JavaScript</a:t>
            </a:r>
            <a:r>
              <a:rPr kumimoji="1" lang="zh-CN" altLang="en-US" b="1" dirty="0">
                <a:solidFill>
                  <a:srgbClr val="FF0000"/>
                </a:solidFill>
              </a:rPr>
              <a:t>中没有函数签名的概念就是说</a:t>
            </a:r>
            <a:r>
              <a:rPr kumimoji="1" lang="en-US" altLang="zh-CN" b="1" dirty="0">
                <a:solidFill>
                  <a:srgbClr val="FF0000"/>
                </a:solidFill>
              </a:rPr>
              <a:t>:</a:t>
            </a:r>
            <a:r>
              <a:rPr kumimoji="1" lang="zh-CN" altLang="en-US" b="1" dirty="0">
                <a:solidFill>
                  <a:srgbClr val="FF0000"/>
                </a:solidFill>
              </a:rPr>
              <a:t>实参个数和形参个数可以不相等</a:t>
            </a:r>
            <a:endParaRPr kumimoji="1" lang="en-US" altLang="zh-CN" b="1" dirty="0">
              <a:solidFill>
                <a:srgbClr val="FF0000"/>
              </a:solidFill>
            </a:endParaRPr>
          </a:p>
        </p:txBody>
      </p:sp>
      <p:pic>
        <p:nvPicPr>
          <p:cNvPr id="7" name="图片 6"/>
          <p:cNvPicPr>
            <a:picLocks noChangeAspect="1"/>
          </p:cNvPicPr>
          <p:nvPr/>
        </p:nvPicPr>
        <p:blipFill>
          <a:blip r:embed="rId2"/>
          <a:stretch>
            <a:fillRect/>
          </a:stretch>
        </p:blipFill>
        <p:spPr>
          <a:xfrm>
            <a:off x="4820355" y="3226129"/>
            <a:ext cx="3895238" cy="1390476"/>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Javascript</a:t>
            </a:r>
            <a:r>
              <a:rPr lang="zh-CN" altLang="en-US" dirty="0"/>
              <a:t>中函数没有重载概念</a:t>
            </a:r>
            <a:endParaRPr lang="zh-CN" altLang="en-US" dirty="0"/>
          </a:p>
        </p:txBody>
      </p:sp>
      <p:sp>
        <p:nvSpPr>
          <p:cNvPr id="4" name="矩形 3"/>
          <p:cNvSpPr/>
          <p:nvPr/>
        </p:nvSpPr>
        <p:spPr>
          <a:xfrm>
            <a:off x="390292" y="1321640"/>
            <a:ext cx="8753707" cy="1200329"/>
          </a:xfrm>
          <a:prstGeom prst="rect">
            <a:avLst/>
          </a:prstGeom>
        </p:spPr>
        <p:txBody>
          <a:bodyPr wrap="square">
            <a:spAutoFit/>
          </a:bodyPr>
          <a:lstStyle/>
          <a:p>
            <a:r>
              <a:rPr lang="zh-CN" altLang="en-US" b="1" dirty="0">
                <a:solidFill>
                  <a:srgbClr val="FF0000"/>
                </a:solidFill>
              </a:rPr>
              <a:t>重载</a:t>
            </a:r>
            <a:r>
              <a:rPr lang="en-US" altLang="zh-CN" b="1" dirty="0">
                <a:solidFill>
                  <a:srgbClr val="FF0000"/>
                </a:solidFill>
              </a:rPr>
              <a:t>:</a:t>
            </a:r>
            <a:r>
              <a:rPr kumimoji="1" lang="zh-CN" altLang="en-US" dirty="0"/>
              <a:t>方法的签名相同</a:t>
            </a:r>
            <a:r>
              <a:rPr kumimoji="1" lang="en-US" altLang="zh-CN" dirty="0"/>
              <a:t>(</a:t>
            </a:r>
            <a:r>
              <a:rPr kumimoji="1" lang="zh-CN" altLang="en-US" dirty="0"/>
              <a:t>函数返回值、函数名称、函数参数</a:t>
            </a:r>
            <a:r>
              <a:rPr kumimoji="1" lang="en-US" altLang="zh-CN" dirty="0"/>
              <a:t>)</a:t>
            </a:r>
            <a:r>
              <a:rPr kumimoji="1" lang="zh-CN" altLang="en-US" dirty="0"/>
              <a:t>，其它语言</a:t>
            </a:r>
            <a:r>
              <a:rPr kumimoji="1" lang="en-US" altLang="zh-CN" dirty="0"/>
              <a:t>(</a:t>
            </a:r>
            <a:r>
              <a:rPr kumimoji="1" lang="en-US" altLang="zh-CN" dirty="0" err="1"/>
              <a:t>c++</a:t>
            </a:r>
            <a:r>
              <a:rPr kumimoji="1" lang="zh-CN" altLang="en-US" dirty="0"/>
              <a:t>、</a:t>
            </a:r>
            <a:r>
              <a:rPr kumimoji="1" lang="en-US" altLang="zh-CN" dirty="0"/>
              <a:t>Java</a:t>
            </a:r>
            <a:r>
              <a:rPr kumimoji="1" lang="zh-CN" altLang="en-US" dirty="0"/>
              <a:t>、</a:t>
            </a:r>
            <a:r>
              <a:rPr kumimoji="1" lang="en-US" altLang="zh-CN" dirty="0" err="1"/>
              <a:t>c#</a:t>
            </a:r>
            <a:r>
              <a:rPr kumimoji="1" lang="en-US" altLang="zh-CN" dirty="0"/>
              <a:t>)</a:t>
            </a:r>
            <a:r>
              <a:rPr kumimoji="1" lang="zh-CN" altLang="en-US" dirty="0"/>
              <a:t>中有方法的重载</a:t>
            </a:r>
            <a:r>
              <a:rPr kumimoji="1" lang="zh-CN" altLang="zh-CN" dirty="0"/>
              <a:t>。</a:t>
            </a:r>
            <a:endParaRPr kumimoji="1" lang="en-US" altLang="zh-CN" dirty="0"/>
          </a:p>
          <a:p>
            <a:r>
              <a:rPr lang="zh-CN" altLang="en-US" b="1" dirty="0">
                <a:solidFill>
                  <a:srgbClr val="FF0000"/>
                </a:solidFill>
              </a:rPr>
              <a:t>注意</a:t>
            </a:r>
            <a:r>
              <a:rPr lang="en-US" altLang="zh-CN" b="1" dirty="0">
                <a:solidFill>
                  <a:srgbClr val="FF0000"/>
                </a:solidFill>
              </a:rPr>
              <a:t>:</a:t>
            </a:r>
            <a:r>
              <a:rPr lang="zh-CN" altLang="en-US" b="1" dirty="0">
                <a:solidFill>
                  <a:srgbClr val="FF0000"/>
                </a:solidFill>
              </a:rPr>
              <a:t>不要和系统的函数名重名</a:t>
            </a:r>
            <a:r>
              <a:rPr lang="en-US" altLang="zh-CN" b="1" dirty="0">
                <a:solidFill>
                  <a:srgbClr val="FF0000"/>
                </a:solidFill>
              </a:rPr>
              <a:t>,</a:t>
            </a:r>
            <a:r>
              <a:rPr lang="zh-CN" altLang="en-US" b="1" dirty="0">
                <a:solidFill>
                  <a:srgbClr val="FF0000"/>
                </a:solidFill>
              </a:rPr>
              <a:t>在</a:t>
            </a:r>
            <a:r>
              <a:rPr lang="en-US" altLang="zh-CN" b="1" dirty="0" err="1">
                <a:solidFill>
                  <a:srgbClr val="FF0000"/>
                </a:solidFill>
              </a:rPr>
              <a:t>js</a:t>
            </a:r>
            <a:r>
              <a:rPr lang="zh-CN" altLang="en-US" b="1" dirty="0">
                <a:solidFill>
                  <a:srgbClr val="FF0000"/>
                </a:solidFill>
              </a:rPr>
              <a:t>中没有函数重载的概念</a:t>
            </a:r>
            <a:r>
              <a:rPr lang="en-US" altLang="zh-CN" b="1" dirty="0">
                <a:solidFill>
                  <a:srgbClr val="FF0000"/>
                </a:solidFill>
              </a:rPr>
              <a:t>,</a:t>
            </a:r>
            <a:r>
              <a:rPr lang="zh-CN" altLang="en-US" b="1" dirty="0">
                <a:solidFill>
                  <a:srgbClr val="FF0000"/>
                </a:solidFill>
              </a:rPr>
              <a:t>一旦重名</a:t>
            </a:r>
            <a:r>
              <a:rPr lang="en-US" altLang="zh-CN" b="1" dirty="0">
                <a:solidFill>
                  <a:srgbClr val="FF0000"/>
                </a:solidFill>
              </a:rPr>
              <a:t>,</a:t>
            </a:r>
            <a:r>
              <a:rPr lang="zh-CN" altLang="en-US" b="1" dirty="0">
                <a:solidFill>
                  <a:srgbClr val="FF0000"/>
                </a:solidFill>
              </a:rPr>
              <a:t>系统的函数会被覆盖</a:t>
            </a:r>
            <a:endParaRPr lang="en-US" altLang="zh-CN" b="1" dirty="0">
              <a:solidFill>
                <a:srgbClr val="FF0000"/>
              </a:solidFill>
            </a:endParaRPr>
          </a:p>
        </p:txBody>
      </p:sp>
      <p:pic>
        <p:nvPicPr>
          <p:cNvPr id="5" name="图片 4"/>
          <p:cNvPicPr>
            <a:picLocks noChangeAspect="1"/>
          </p:cNvPicPr>
          <p:nvPr/>
        </p:nvPicPr>
        <p:blipFill>
          <a:blip r:embed="rId1"/>
          <a:stretch>
            <a:fillRect/>
          </a:stretch>
        </p:blipFill>
        <p:spPr>
          <a:xfrm>
            <a:off x="4084307" y="2316420"/>
            <a:ext cx="3247619" cy="1152381"/>
          </a:xfrm>
          <a:prstGeom prst="rect">
            <a:avLst/>
          </a:prstGeom>
        </p:spPr>
      </p:pic>
      <p:pic>
        <p:nvPicPr>
          <p:cNvPr id="6" name="图片 5"/>
          <p:cNvPicPr>
            <a:picLocks noChangeAspect="1"/>
          </p:cNvPicPr>
          <p:nvPr/>
        </p:nvPicPr>
        <p:blipFill>
          <a:blip r:embed="rId2"/>
          <a:stretch>
            <a:fillRect/>
          </a:stretch>
        </p:blipFill>
        <p:spPr>
          <a:xfrm>
            <a:off x="3405291" y="4143336"/>
            <a:ext cx="5400000" cy="1247619"/>
          </a:xfrm>
          <a:prstGeom prst="rect">
            <a:avLst/>
          </a:prstGeom>
        </p:spPr>
      </p:pic>
      <p:pic>
        <p:nvPicPr>
          <p:cNvPr id="7" name="图片 6"/>
          <p:cNvPicPr>
            <a:picLocks noChangeAspect="1"/>
          </p:cNvPicPr>
          <p:nvPr/>
        </p:nvPicPr>
        <p:blipFill>
          <a:blip r:embed="rId3"/>
          <a:stretch>
            <a:fillRect/>
          </a:stretch>
        </p:blipFill>
        <p:spPr>
          <a:xfrm>
            <a:off x="210002" y="3429000"/>
            <a:ext cx="2933333" cy="208571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函数练习</a:t>
            </a:r>
            <a:endParaRPr lang="zh-CN" altLang="en-US" dirty="0"/>
          </a:p>
        </p:txBody>
      </p:sp>
      <p:pic>
        <p:nvPicPr>
          <p:cNvPr id="4" name="图片 3"/>
          <p:cNvPicPr>
            <a:picLocks noChangeAspect="1"/>
          </p:cNvPicPr>
          <p:nvPr/>
        </p:nvPicPr>
        <p:blipFill>
          <a:blip r:embed="rId1"/>
          <a:stretch>
            <a:fillRect/>
          </a:stretch>
        </p:blipFill>
        <p:spPr>
          <a:xfrm>
            <a:off x="3321452" y="929179"/>
            <a:ext cx="2628571" cy="2076190"/>
          </a:xfrm>
          <a:prstGeom prst="rect">
            <a:avLst/>
          </a:prstGeom>
        </p:spPr>
      </p:pic>
      <p:pic>
        <p:nvPicPr>
          <p:cNvPr id="6" name="图片 5"/>
          <p:cNvPicPr>
            <a:picLocks noChangeAspect="1"/>
          </p:cNvPicPr>
          <p:nvPr/>
        </p:nvPicPr>
        <p:blipFill>
          <a:blip r:embed="rId2"/>
          <a:stretch>
            <a:fillRect/>
          </a:stretch>
        </p:blipFill>
        <p:spPr>
          <a:xfrm>
            <a:off x="829714" y="4205369"/>
            <a:ext cx="5152381" cy="1866667"/>
          </a:xfrm>
          <a:prstGeom prst="rect">
            <a:avLst/>
          </a:prstGeom>
        </p:spPr>
      </p:pic>
      <p:pic>
        <p:nvPicPr>
          <p:cNvPr id="7" name="图片 6"/>
          <p:cNvPicPr>
            <a:picLocks noChangeAspect="1"/>
          </p:cNvPicPr>
          <p:nvPr/>
        </p:nvPicPr>
        <p:blipFill>
          <a:blip r:embed="rId3"/>
          <a:stretch>
            <a:fillRect/>
          </a:stretch>
        </p:blipFill>
        <p:spPr>
          <a:xfrm>
            <a:off x="5896381" y="717970"/>
            <a:ext cx="3247619" cy="2971429"/>
          </a:xfrm>
          <a:prstGeom prst="rect">
            <a:avLst/>
          </a:prstGeom>
        </p:spPr>
      </p:pic>
      <p:sp>
        <p:nvSpPr>
          <p:cNvPr id="8" name="文本框 7"/>
          <p:cNvSpPr txBox="1"/>
          <p:nvPr/>
        </p:nvSpPr>
        <p:spPr>
          <a:xfrm>
            <a:off x="390293" y="1450975"/>
            <a:ext cx="2698595" cy="1200329"/>
          </a:xfrm>
          <a:prstGeom prst="rect">
            <a:avLst/>
          </a:prstGeom>
          <a:noFill/>
        </p:spPr>
        <p:txBody>
          <a:bodyPr wrap="square" rtlCol="0">
            <a:spAutoFit/>
          </a:bodyPr>
          <a:lstStyle/>
          <a:p>
            <a:r>
              <a:rPr lang="en-US" altLang="zh-CN" dirty="0"/>
              <a:t>1.</a:t>
            </a:r>
            <a:r>
              <a:rPr lang="zh-CN" altLang="en-US" dirty="0"/>
              <a:t>求</a:t>
            </a:r>
            <a:r>
              <a:rPr lang="en-US" altLang="zh-CN" dirty="0"/>
              <a:t>m-n</a:t>
            </a:r>
            <a:r>
              <a:rPr lang="zh-CN" altLang="en-US" dirty="0"/>
              <a:t>之间所有数的和</a:t>
            </a:r>
            <a:endParaRPr lang="en-US" altLang="zh-CN" dirty="0"/>
          </a:p>
          <a:p>
            <a:r>
              <a:rPr lang="en-US" altLang="zh-CN" dirty="0"/>
              <a:t>2.</a:t>
            </a:r>
            <a:r>
              <a:rPr lang="zh-CN" altLang="en-US" dirty="0"/>
              <a:t>求数组中的最大值</a:t>
            </a:r>
            <a:endParaRPr lang="en-US" altLang="zh-CN" dirty="0"/>
          </a:p>
          <a:p>
            <a:r>
              <a:rPr lang="en-US" altLang="zh-CN" dirty="0"/>
              <a:t>3.</a:t>
            </a:r>
            <a:r>
              <a:rPr lang="zh-CN" altLang="en-US" dirty="0"/>
              <a:t>求数组中的和</a:t>
            </a:r>
            <a:endParaRPr lang="en-US" altLang="zh-CN" dirty="0"/>
          </a:p>
          <a:p>
            <a:r>
              <a:rPr lang="en-US" altLang="zh-CN" dirty="0"/>
              <a:t>4.</a:t>
            </a:r>
            <a:r>
              <a:rPr lang="zh-CN" altLang="en-US" dirty="0"/>
              <a:t>求三个数中的最大值</a:t>
            </a:r>
            <a:endParaRPr lang="en-US" altLang="zh-CN" dirty="0"/>
          </a:p>
        </p:txBody>
      </p:sp>
      <p:pic>
        <p:nvPicPr>
          <p:cNvPr id="9" name="图片 8"/>
          <p:cNvPicPr>
            <a:picLocks noChangeAspect="1"/>
          </p:cNvPicPr>
          <p:nvPr/>
        </p:nvPicPr>
        <p:blipFill>
          <a:blip r:embed="rId4"/>
          <a:stretch>
            <a:fillRect/>
          </a:stretch>
        </p:blipFill>
        <p:spPr>
          <a:xfrm>
            <a:off x="5982095" y="3730905"/>
            <a:ext cx="3161905" cy="2066667"/>
          </a:xfrm>
          <a:prstGeom prst="rect">
            <a:avLst/>
          </a:prstGeom>
        </p:spPr>
      </p:pic>
      <p:pic>
        <p:nvPicPr>
          <p:cNvPr id="10" name="图片 9"/>
          <p:cNvPicPr>
            <a:picLocks noChangeAspect="1"/>
          </p:cNvPicPr>
          <p:nvPr/>
        </p:nvPicPr>
        <p:blipFill>
          <a:blip r:embed="rId5"/>
          <a:stretch>
            <a:fillRect/>
          </a:stretch>
        </p:blipFill>
        <p:spPr>
          <a:xfrm>
            <a:off x="250087" y="3005369"/>
            <a:ext cx="3961905" cy="12000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611659" y="1110761"/>
            <a:ext cx="3638095" cy="2504762"/>
          </a:xfrm>
          <a:prstGeom prst="rect">
            <a:avLst/>
          </a:prstGeom>
        </p:spPr>
      </p:pic>
      <p:sp>
        <p:nvSpPr>
          <p:cNvPr id="5" name="矩形 4"/>
          <p:cNvSpPr/>
          <p:nvPr/>
        </p:nvSpPr>
        <p:spPr>
          <a:xfrm>
            <a:off x="266230" y="1514936"/>
            <a:ext cx="3458277" cy="923330"/>
          </a:xfrm>
          <a:prstGeom prst="rect">
            <a:avLst/>
          </a:prstGeom>
        </p:spPr>
        <p:txBody>
          <a:bodyPr wrap="square">
            <a:spAutoFit/>
          </a:bodyPr>
          <a:lstStyle/>
          <a:p>
            <a:r>
              <a:rPr lang="en-US" altLang="zh-CN" dirty="0"/>
              <a:t>5.</a:t>
            </a:r>
            <a:r>
              <a:rPr lang="zh-CN" altLang="en-US" dirty="0"/>
              <a:t>反转数组</a:t>
            </a:r>
            <a:r>
              <a:rPr lang="en-US" altLang="zh-CN" dirty="0"/>
              <a:t>,</a:t>
            </a:r>
            <a:r>
              <a:rPr lang="zh-CN" altLang="en-US" dirty="0"/>
              <a:t>返回新数组</a:t>
            </a:r>
            <a:endParaRPr lang="en-US" altLang="zh-CN" dirty="0"/>
          </a:p>
          <a:p>
            <a:r>
              <a:rPr lang="en-US" altLang="zh-CN" dirty="0"/>
              <a:t>6.</a:t>
            </a:r>
            <a:r>
              <a:rPr lang="zh-CN" altLang="en-US" dirty="0"/>
              <a:t>数组排序</a:t>
            </a:r>
            <a:endParaRPr lang="en-US" altLang="zh-CN" dirty="0"/>
          </a:p>
          <a:p>
            <a:r>
              <a:rPr lang="en-US" altLang="zh-CN" dirty="0"/>
              <a:t>7.</a:t>
            </a:r>
            <a:r>
              <a:rPr lang="zh-CN" altLang="en-US" dirty="0"/>
              <a:t>函数中调用其他函数</a:t>
            </a:r>
            <a:endParaRPr lang="zh-CN" altLang="en-US" dirty="0"/>
          </a:p>
        </p:txBody>
      </p:sp>
      <p:pic>
        <p:nvPicPr>
          <p:cNvPr id="6" name="图片 5"/>
          <p:cNvPicPr>
            <a:picLocks noChangeAspect="1"/>
          </p:cNvPicPr>
          <p:nvPr/>
        </p:nvPicPr>
        <p:blipFill>
          <a:blip r:embed="rId2"/>
          <a:stretch>
            <a:fillRect/>
          </a:stretch>
        </p:blipFill>
        <p:spPr>
          <a:xfrm>
            <a:off x="266230" y="3615523"/>
            <a:ext cx="3933333" cy="2990476"/>
          </a:xfrm>
          <a:prstGeom prst="rect">
            <a:avLst/>
          </a:prstGeom>
        </p:spPr>
      </p:pic>
      <p:pic>
        <p:nvPicPr>
          <p:cNvPr id="7" name="图片 6"/>
          <p:cNvPicPr>
            <a:picLocks noChangeAspect="1"/>
          </p:cNvPicPr>
          <p:nvPr/>
        </p:nvPicPr>
        <p:blipFill>
          <a:blip r:embed="rId3"/>
          <a:stretch>
            <a:fillRect/>
          </a:stretch>
        </p:blipFill>
        <p:spPr>
          <a:xfrm>
            <a:off x="5535577" y="3690647"/>
            <a:ext cx="2533333" cy="274285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函数两种定义方式</a:t>
            </a:r>
            <a:endParaRPr lang="zh-CN" altLang="en-US" dirty="0"/>
          </a:p>
        </p:txBody>
      </p:sp>
      <p:sp>
        <p:nvSpPr>
          <p:cNvPr id="4" name="文本框 3"/>
          <p:cNvSpPr txBox="1"/>
          <p:nvPr/>
        </p:nvSpPr>
        <p:spPr>
          <a:xfrm>
            <a:off x="579863" y="1450975"/>
            <a:ext cx="4750420" cy="369332"/>
          </a:xfrm>
          <a:prstGeom prst="rect">
            <a:avLst/>
          </a:prstGeom>
          <a:noFill/>
        </p:spPr>
        <p:txBody>
          <a:bodyPr wrap="square" rtlCol="0">
            <a:spAutoFit/>
          </a:bodyPr>
          <a:lstStyle/>
          <a:p>
            <a:r>
              <a:rPr lang="zh-CN" altLang="en-US" dirty="0"/>
              <a:t>函数两种定义方式</a:t>
            </a:r>
            <a:r>
              <a:rPr lang="en-US" altLang="zh-CN" dirty="0"/>
              <a:t>:1.</a:t>
            </a:r>
            <a:r>
              <a:rPr lang="zh-CN" altLang="en-US" dirty="0"/>
              <a:t>函数声明</a:t>
            </a:r>
            <a:r>
              <a:rPr lang="en-US" altLang="zh-CN" dirty="0"/>
              <a:t>2.</a:t>
            </a:r>
            <a:r>
              <a:rPr lang="zh-CN" altLang="en-US" dirty="0"/>
              <a:t>函数表达式</a:t>
            </a:r>
            <a:endParaRPr lang="zh-CN" altLang="en-US" dirty="0"/>
          </a:p>
        </p:txBody>
      </p:sp>
      <p:pic>
        <p:nvPicPr>
          <p:cNvPr id="5" name="图片 4"/>
          <p:cNvPicPr>
            <a:picLocks noChangeAspect="1"/>
          </p:cNvPicPr>
          <p:nvPr/>
        </p:nvPicPr>
        <p:blipFill>
          <a:blip r:embed="rId1"/>
          <a:stretch>
            <a:fillRect/>
          </a:stretch>
        </p:blipFill>
        <p:spPr>
          <a:xfrm>
            <a:off x="662133" y="1820307"/>
            <a:ext cx="2333333" cy="2323809"/>
          </a:xfrm>
          <a:prstGeom prst="rect">
            <a:avLst/>
          </a:prstGeom>
        </p:spPr>
      </p:pic>
      <p:sp>
        <p:nvSpPr>
          <p:cNvPr id="6" name="文本框 5"/>
          <p:cNvSpPr txBox="1"/>
          <p:nvPr/>
        </p:nvSpPr>
        <p:spPr>
          <a:xfrm>
            <a:off x="3233855" y="2051824"/>
            <a:ext cx="2932770" cy="369332"/>
          </a:xfrm>
          <a:prstGeom prst="rect">
            <a:avLst/>
          </a:prstGeom>
          <a:noFill/>
        </p:spPr>
        <p:txBody>
          <a:bodyPr wrap="square" rtlCol="0">
            <a:spAutoFit/>
          </a:bodyPr>
          <a:lstStyle/>
          <a:p>
            <a:r>
              <a:rPr lang="zh-CN" altLang="en-US" dirty="0"/>
              <a:t>此时的</a:t>
            </a:r>
            <a:r>
              <a:rPr lang="en-US" altLang="zh-CN" dirty="0"/>
              <a:t>f1</a:t>
            </a:r>
            <a:r>
              <a:rPr lang="zh-CN" altLang="en-US" dirty="0"/>
              <a:t>函数和</a:t>
            </a:r>
            <a:r>
              <a:rPr lang="en-US" altLang="zh-CN" dirty="0"/>
              <a:t>f2</a:t>
            </a:r>
            <a:r>
              <a:rPr lang="zh-CN" altLang="en-US" dirty="0"/>
              <a:t>函数等价</a:t>
            </a:r>
            <a:endParaRPr lang="zh-CN" altLang="en-US" dirty="0"/>
          </a:p>
        </p:txBody>
      </p:sp>
      <p:sp>
        <p:nvSpPr>
          <p:cNvPr id="7" name="文本框 6"/>
          <p:cNvSpPr txBox="1"/>
          <p:nvPr/>
        </p:nvSpPr>
        <p:spPr>
          <a:xfrm>
            <a:off x="3233855" y="2932771"/>
            <a:ext cx="4493940" cy="646331"/>
          </a:xfrm>
          <a:prstGeom prst="rect">
            <a:avLst/>
          </a:prstGeom>
          <a:noFill/>
        </p:spPr>
        <p:txBody>
          <a:bodyPr wrap="square" rtlCol="0">
            <a:spAutoFit/>
          </a:bodyPr>
          <a:lstStyle/>
          <a:p>
            <a:r>
              <a:rPr lang="zh-CN" altLang="en-US" b="1" dirty="0">
                <a:solidFill>
                  <a:srgbClr val="FF0000"/>
                </a:solidFill>
              </a:rPr>
              <a:t>命名函数</a:t>
            </a:r>
            <a:r>
              <a:rPr lang="en-US" altLang="zh-CN" b="1" dirty="0">
                <a:solidFill>
                  <a:srgbClr val="FF0000"/>
                </a:solidFill>
              </a:rPr>
              <a:t>:</a:t>
            </a:r>
            <a:r>
              <a:rPr lang="zh-CN" altLang="en-US" b="1" dirty="0">
                <a:solidFill>
                  <a:srgbClr val="FF0000"/>
                </a:solidFill>
              </a:rPr>
              <a:t>有名字的函数</a:t>
            </a:r>
            <a:endParaRPr lang="en-US" altLang="zh-CN" b="1" dirty="0">
              <a:solidFill>
                <a:srgbClr val="FF0000"/>
              </a:solidFill>
            </a:endParaRPr>
          </a:p>
          <a:p>
            <a:r>
              <a:rPr lang="zh-CN" altLang="en-US" b="1" dirty="0">
                <a:solidFill>
                  <a:srgbClr val="FF0000"/>
                </a:solidFill>
              </a:rPr>
              <a:t>匿名函数</a:t>
            </a:r>
            <a:r>
              <a:rPr lang="en-US" altLang="zh-CN" b="1" dirty="0">
                <a:solidFill>
                  <a:srgbClr val="FF0000"/>
                </a:solidFill>
              </a:rPr>
              <a:t>:</a:t>
            </a:r>
            <a:r>
              <a:rPr lang="zh-CN" altLang="en-US" b="1" dirty="0">
                <a:solidFill>
                  <a:srgbClr val="FF0000"/>
                </a:solidFill>
              </a:rPr>
              <a:t>没有名字的函数</a:t>
            </a:r>
            <a:r>
              <a:rPr lang="en-US" altLang="zh-CN" b="1" dirty="0">
                <a:solidFill>
                  <a:srgbClr val="FF0000"/>
                </a:solidFill>
              </a:rPr>
              <a:t>(</a:t>
            </a:r>
            <a:r>
              <a:rPr lang="zh-CN" altLang="en-US" b="1" dirty="0">
                <a:solidFill>
                  <a:srgbClr val="FF0000"/>
                </a:solidFill>
              </a:rPr>
              <a:t>后期更常用</a:t>
            </a:r>
            <a:r>
              <a:rPr lang="en-US" altLang="zh-CN" b="1" dirty="0">
                <a:solidFill>
                  <a:srgbClr val="FF0000"/>
                </a:solidFill>
              </a:rPr>
              <a:t>)</a:t>
            </a:r>
            <a:endParaRPr lang="zh-CN" altLang="en-US" b="1" dirty="0">
              <a:solidFill>
                <a:srgbClr val="FF0000"/>
              </a:solidFill>
            </a:endParaRPr>
          </a:p>
        </p:txBody>
      </p:sp>
      <p:pic>
        <p:nvPicPr>
          <p:cNvPr id="8" name="图片 7"/>
          <p:cNvPicPr>
            <a:picLocks noChangeAspect="1"/>
          </p:cNvPicPr>
          <p:nvPr/>
        </p:nvPicPr>
        <p:blipFill>
          <a:blip r:embed="rId2"/>
          <a:stretch>
            <a:fillRect/>
          </a:stretch>
        </p:blipFill>
        <p:spPr>
          <a:xfrm>
            <a:off x="662133" y="4393826"/>
            <a:ext cx="5209524" cy="52381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623888"/>
            <a:ext cx="8128000" cy="827087"/>
          </a:xfrm>
        </p:spPr>
        <p:txBody>
          <a:bodyPr/>
          <a:lstStyle/>
          <a:p>
            <a:r>
              <a:rPr lang="zh-CN" altLang="en-US">
                <a:solidFill>
                  <a:srgbClr val="000000"/>
                </a:solidFill>
              </a:rPr>
              <a:t>看看执行结果</a:t>
            </a:r>
            <a:endParaRPr lang="zh-CN" altLang="en-US">
              <a:solidFill>
                <a:srgbClr val="000000"/>
              </a:solidFill>
            </a:endParaRPr>
          </a:p>
        </p:txBody>
      </p:sp>
      <p:sp>
        <p:nvSpPr>
          <p:cNvPr id="108547" name="Rectangle 3"/>
          <p:cNvSpPr>
            <a:spLocks noGrp="1" noChangeArrowheads="1"/>
          </p:cNvSpPr>
          <p:nvPr>
            <p:ph type="body" idx="4294967295"/>
          </p:nvPr>
        </p:nvSpPr>
        <p:spPr>
          <a:xfrm>
            <a:off x="0" y="1450975"/>
            <a:ext cx="8128000" cy="4675188"/>
          </a:xfrm>
        </p:spPr>
        <p:txBody>
          <a:bodyPr/>
          <a:lstStyle/>
          <a:p>
            <a:pPr marL="0" indent="0">
              <a:buNone/>
            </a:pPr>
            <a:r>
              <a:rPr lang="en-US" altLang="zh-CN" sz="2000" dirty="0" err="1">
                <a:solidFill>
                  <a:srgbClr val="000000"/>
                </a:solidFill>
                <a:latin typeface="宋体" panose="02010600030101010101" pitchFamily="2" charset="-122"/>
                <a:ea typeface="宋体" panose="02010600030101010101" pitchFamily="2" charset="-122"/>
              </a:rPr>
              <a:t>var</a:t>
            </a:r>
            <a:r>
              <a:rPr lang="en-US" altLang="zh-CN" sz="2000" dirty="0">
                <a:solidFill>
                  <a:srgbClr val="000000"/>
                </a:solidFill>
                <a:latin typeface="宋体" panose="02010600030101010101" pitchFamily="2" charset="-122"/>
                <a:ea typeface="宋体" panose="02010600030101010101" pitchFamily="2" charset="-122"/>
              </a:rPr>
              <a:t> x=1;</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err="1">
                <a:solidFill>
                  <a:srgbClr val="000000"/>
                </a:solidFill>
                <a:latin typeface="宋体" panose="02010600030101010101" pitchFamily="2" charset="-122"/>
                <a:ea typeface="宋体" panose="02010600030101010101" pitchFamily="2" charset="-122"/>
              </a:rPr>
              <a:t>var</a:t>
            </a:r>
            <a:r>
              <a:rPr lang="en-US" altLang="zh-CN" sz="2000" dirty="0">
                <a:solidFill>
                  <a:srgbClr val="000000"/>
                </a:solidFill>
                <a:latin typeface="宋体" panose="02010600030101010101" pitchFamily="2" charset="-122"/>
                <a:ea typeface="宋体" panose="02010600030101010101" pitchFamily="2" charset="-122"/>
              </a:rPr>
              <a:t> y=0;</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err="1">
                <a:solidFill>
                  <a:srgbClr val="000000"/>
                </a:solidFill>
                <a:latin typeface="宋体" panose="02010600030101010101" pitchFamily="2" charset="-122"/>
                <a:ea typeface="宋体" panose="02010600030101010101" pitchFamily="2" charset="-122"/>
              </a:rPr>
              <a:t>var</a:t>
            </a:r>
            <a:r>
              <a:rPr lang="en-US" altLang="zh-CN" sz="2000" dirty="0">
                <a:solidFill>
                  <a:srgbClr val="000000"/>
                </a:solidFill>
                <a:latin typeface="宋体" panose="02010600030101010101" pitchFamily="2" charset="-122"/>
                <a:ea typeface="宋体" panose="02010600030101010101" pitchFamily="2" charset="-122"/>
              </a:rPr>
              <a:t> z=0;</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err="1">
                <a:solidFill>
                  <a:srgbClr val="000000"/>
                </a:solidFill>
                <a:latin typeface="宋体" panose="02010600030101010101" pitchFamily="2" charset="-122"/>
                <a:ea typeface="宋体" panose="02010600030101010101" pitchFamily="2" charset="-122"/>
              </a:rPr>
              <a:t>var</a:t>
            </a:r>
            <a:r>
              <a:rPr lang="en-US" altLang="zh-CN" sz="2000" dirty="0">
                <a:solidFill>
                  <a:srgbClr val="000000"/>
                </a:solidFill>
                <a:latin typeface="宋体" panose="02010600030101010101" pitchFamily="2" charset="-122"/>
                <a:ea typeface="宋体" panose="02010600030101010101" pitchFamily="2" charset="-122"/>
              </a:rPr>
              <a:t> add=function (n){n=n+1;return n}</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a:solidFill>
                  <a:srgbClr val="000000"/>
                </a:solidFill>
                <a:latin typeface="宋体" panose="02010600030101010101" pitchFamily="2" charset="-122"/>
                <a:ea typeface="宋体" panose="02010600030101010101" pitchFamily="2" charset="-122"/>
              </a:rPr>
              <a:t>y=add(x);</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a:solidFill>
                  <a:srgbClr val="000000"/>
                </a:solidFill>
                <a:latin typeface="宋体" panose="02010600030101010101" pitchFamily="2" charset="-122"/>
                <a:ea typeface="宋体" panose="02010600030101010101" pitchFamily="2" charset="-122"/>
              </a:rPr>
              <a:t>add=function(n){n=n+3;return n;}</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a:solidFill>
                  <a:srgbClr val="000000"/>
                </a:solidFill>
                <a:latin typeface="宋体" panose="02010600030101010101" pitchFamily="2" charset="-122"/>
                <a:ea typeface="宋体" panose="02010600030101010101" pitchFamily="2" charset="-122"/>
              </a:rPr>
              <a:t>z=add(x);</a:t>
            </a:r>
            <a:endParaRPr lang="en-US" altLang="zh-CN" sz="2000" dirty="0">
              <a:solidFill>
                <a:srgbClr val="000000"/>
              </a:solidFill>
              <a:latin typeface="宋体" panose="02010600030101010101" pitchFamily="2" charset="-122"/>
              <a:ea typeface="宋体" panose="02010600030101010101" pitchFamily="2" charset="-122"/>
            </a:endParaRPr>
          </a:p>
          <a:p>
            <a:pPr marL="0" indent="0">
              <a:buNone/>
            </a:pPr>
            <a:r>
              <a:rPr lang="en-US" altLang="zh-CN" sz="2000" dirty="0">
                <a:solidFill>
                  <a:srgbClr val="000000"/>
                </a:solidFill>
                <a:latin typeface="宋体" panose="02010600030101010101" pitchFamily="2" charset="-122"/>
                <a:ea typeface="宋体" panose="02010600030101010101" pitchFamily="2" charset="-122"/>
              </a:rPr>
              <a:t>alert(y+’,’+z);//</a:t>
            </a:r>
            <a:r>
              <a:rPr lang="zh-CN" altLang="en-US" sz="2000" dirty="0">
                <a:solidFill>
                  <a:srgbClr val="000000"/>
                </a:solidFill>
                <a:latin typeface="宋体" panose="02010600030101010101" pitchFamily="2" charset="-122"/>
                <a:ea typeface="宋体" panose="02010600030101010101" pitchFamily="2" charset="-122"/>
              </a:rPr>
              <a:t>执行结果？</a:t>
            </a:r>
            <a:endParaRPr lang="zh-CN" altLang="en-US" sz="20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623888"/>
            <a:ext cx="8128000" cy="827087"/>
          </a:xfrm>
        </p:spPr>
        <p:txBody>
          <a:bodyPr/>
          <a:lstStyle/>
          <a:p>
            <a:r>
              <a:rPr lang="zh-CN" altLang="en-US" dirty="0">
                <a:solidFill>
                  <a:srgbClr val="FF0000"/>
                </a:solidFill>
                <a:latin typeface="宋体" panose="02010600030101010101" pitchFamily="2" charset="-122"/>
                <a:ea typeface="宋体" panose="02010600030101010101" pitchFamily="2" charset="-122"/>
              </a:rPr>
              <a:t>极其复杂的匿名函数面试题</a:t>
            </a:r>
            <a:endParaRPr lang="zh-CN" altLang="en-US" dirty="0">
              <a:solidFill>
                <a:srgbClr val="FF0000"/>
              </a:solidFill>
              <a:latin typeface="宋体" panose="02010600030101010101" pitchFamily="2" charset="-122"/>
              <a:ea typeface="宋体" panose="02010600030101010101" pitchFamily="2" charset="-122"/>
            </a:endParaRPr>
          </a:p>
        </p:txBody>
      </p:sp>
      <p:sp>
        <p:nvSpPr>
          <p:cNvPr id="139271" name="Rectangle 7"/>
          <p:cNvSpPr>
            <a:spLocks noGrp="1" noChangeArrowheads="1"/>
          </p:cNvSpPr>
          <p:nvPr>
            <p:ph type="body" idx="4294967295"/>
          </p:nvPr>
        </p:nvSpPr>
        <p:spPr>
          <a:xfrm>
            <a:off x="0" y="1450975"/>
            <a:ext cx="4597400" cy="3209925"/>
          </a:xfrm>
          <a:noFill/>
        </p:spPr>
        <p:txBody>
          <a:bodyPr>
            <a:normAutofit fontScale="77500" lnSpcReduction="20000"/>
          </a:bodyPr>
          <a:lstStyle/>
          <a:p>
            <a:pPr marL="0" indent="0">
              <a:buNone/>
            </a:pPr>
            <a:r>
              <a:rPr lang="en-US" altLang="zh-CN" dirty="0"/>
              <a:t>function aa()</a:t>
            </a:r>
            <a:endParaRPr lang="en-US" altLang="zh-CN" dirty="0"/>
          </a:p>
          <a:p>
            <a:pPr marL="0" indent="0">
              <a:buNone/>
            </a:pPr>
            <a:r>
              <a:rPr lang="en-US" altLang="zh-CN" dirty="0"/>
              <a:t>{</a:t>
            </a:r>
            <a:endParaRPr lang="en-US" altLang="zh-CN" dirty="0"/>
          </a:p>
          <a:p>
            <a:pPr marL="0" indent="0">
              <a:buNone/>
            </a:pPr>
            <a:r>
              <a:rPr lang="en-US" altLang="zh-CN" dirty="0"/>
              <a:t>alert("</a:t>
            </a:r>
            <a:r>
              <a:rPr lang="en-US" altLang="zh-CN" dirty="0" err="1"/>
              <a:t>aaa</a:t>
            </a:r>
            <a:r>
              <a:rPr lang="en-US" altLang="zh-CN" dirty="0"/>
              <a:t>");</a:t>
            </a:r>
            <a:endParaRPr lang="en-US" altLang="zh-CN" dirty="0"/>
          </a:p>
          <a:p>
            <a:pPr marL="0" indent="0">
              <a:buNone/>
            </a:pPr>
            <a:r>
              <a:rPr lang="en-US" altLang="zh-CN" dirty="0"/>
              <a:t>return function(){alert("</a:t>
            </a:r>
            <a:r>
              <a:rPr lang="en-US" altLang="zh-CN" dirty="0" err="1"/>
              <a:t>bbb</a:t>
            </a:r>
            <a:r>
              <a:rPr lang="en-US" altLang="zh-CN" dirty="0"/>
              <a:t>");};</a:t>
            </a:r>
            <a:endParaRPr lang="en-US" altLang="zh-CN" dirty="0"/>
          </a:p>
          <a:p>
            <a:pPr marL="0" indent="0">
              <a:buNone/>
            </a:pPr>
            <a:r>
              <a:rPr lang="en-US" altLang="zh-CN" dirty="0"/>
              <a:t>}</a:t>
            </a:r>
            <a:endParaRPr lang="en-US" altLang="zh-CN" dirty="0"/>
          </a:p>
          <a:p>
            <a:pPr marL="0" indent="0">
              <a:buNone/>
            </a:pPr>
            <a:r>
              <a:rPr lang="en-US" altLang="zh-CN" dirty="0"/>
              <a:t>alert(aa);</a:t>
            </a:r>
            <a:endParaRPr lang="en-US" altLang="zh-CN" dirty="0"/>
          </a:p>
          <a:p>
            <a:pPr marL="0" indent="0">
              <a:buNone/>
            </a:pPr>
            <a:r>
              <a:rPr lang="en-US" altLang="zh-CN" dirty="0"/>
              <a:t>alert(aa());</a:t>
            </a:r>
            <a:endParaRPr lang="en-US" altLang="zh-CN" dirty="0"/>
          </a:p>
          <a:p>
            <a:pPr marL="0" indent="0">
              <a:buNone/>
            </a:pPr>
            <a:r>
              <a:rPr lang="en-US" altLang="zh-CN" dirty="0"/>
              <a:t>alert(aa()());</a:t>
            </a:r>
            <a:endParaRPr lang="en-US" altLang="zh-CN" dirty="0"/>
          </a:p>
        </p:txBody>
      </p:sp>
      <p:pic>
        <p:nvPicPr>
          <p:cNvPr id="2" name="图片 1"/>
          <p:cNvPicPr>
            <a:picLocks noChangeAspect="1"/>
          </p:cNvPicPr>
          <p:nvPr/>
        </p:nvPicPr>
        <p:blipFill>
          <a:blip r:embed="rId1"/>
          <a:stretch>
            <a:fillRect/>
          </a:stretch>
        </p:blipFill>
        <p:spPr>
          <a:xfrm>
            <a:off x="5361590" y="2389426"/>
            <a:ext cx="3000000" cy="666667"/>
          </a:xfrm>
          <a:prstGeom prst="rect">
            <a:avLst/>
          </a:prstGeom>
        </p:spPr>
      </p:pic>
      <p:sp>
        <p:nvSpPr>
          <p:cNvPr id="3" name="文本框 2"/>
          <p:cNvSpPr txBox="1"/>
          <p:nvPr/>
        </p:nvSpPr>
        <p:spPr>
          <a:xfrm>
            <a:off x="3992137" y="3735659"/>
            <a:ext cx="3914078" cy="369332"/>
          </a:xfrm>
          <a:prstGeom prst="rect">
            <a:avLst/>
          </a:prstGeom>
          <a:noFill/>
        </p:spPr>
        <p:txBody>
          <a:bodyPr wrap="square" rtlCol="0">
            <a:spAutoFit/>
          </a:bodyPr>
          <a:lstStyle/>
          <a:p>
            <a:r>
              <a:rPr lang="zh-CN" altLang="en-US" b="1" dirty="0">
                <a:solidFill>
                  <a:srgbClr val="FF0000"/>
                </a:solidFill>
              </a:rPr>
              <a:t>此案例作为作业回家研究</a:t>
            </a:r>
            <a:endParaRPr lang="zh-CN" altLang="en-US" b="1"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err="1"/>
              <a:t>Js</a:t>
            </a:r>
            <a:r>
              <a:rPr lang="zh-CN" altLang="en-US" dirty="0"/>
              <a:t>中的块级作用域</a:t>
            </a:r>
            <a:endParaRPr lang="zh-CN" altLang="en-US" dirty="0"/>
          </a:p>
        </p:txBody>
      </p:sp>
      <p:sp>
        <p:nvSpPr>
          <p:cNvPr id="4" name="矩形 3"/>
          <p:cNvSpPr/>
          <p:nvPr/>
        </p:nvSpPr>
        <p:spPr>
          <a:xfrm>
            <a:off x="498473" y="1574752"/>
            <a:ext cx="7686521" cy="3416320"/>
          </a:xfrm>
          <a:prstGeom prst="rect">
            <a:avLst/>
          </a:prstGeom>
        </p:spPr>
        <p:txBody>
          <a:bodyPr wrap="square">
            <a:spAutoFit/>
          </a:bodyPr>
          <a:lstStyle/>
          <a:p>
            <a:r>
              <a:rPr kumimoji="1" lang="zh-CN" altLang="en-US" dirty="0"/>
              <a:t>块级作用域</a:t>
            </a:r>
            <a:endParaRPr kumimoji="1" lang="en-US" altLang="zh-CN" dirty="0"/>
          </a:p>
          <a:p>
            <a:pPr lvl="1"/>
            <a:r>
              <a:rPr kumimoji="1" lang="zh-CN" altLang="en-US" dirty="0"/>
              <a:t>在其它语言中，任何一对花括号中的语句都属于一个块，在这之中定义的所有变量在代码块外都是不可见的</a:t>
            </a:r>
            <a:endParaRPr kumimoji="1" lang="en-US" altLang="zh-CN" dirty="0"/>
          </a:p>
          <a:p>
            <a:pPr lvl="1"/>
            <a:r>
              <a:rPr kumimoji="1" lang="en-US" altLang="zh-CN" b="1" dirty="0">
                <a:solidFill>
                  <a:srgbClr val="FF0000"/>
                </a:solidFill>
              </a:rPr>
              <a:t>JavaScript</a:t>
            </a:r>
            <a:r>
              <a:rPr kumimoji="1" lang="zh-CN" altLang="en-US" b="1" dirty="0">
                <a:solidFill>
                  <a:srgbClr val="FF0000"/>
                </a:solidFill>
              </a:rPr>
              <a:t>中没有块级作用域</a:t>
            </a:r>
            <a:endParaRPr kumimoji="1" lang="en-US" altLang="zh-CN" b="1" dirty="0">
              <a:solidFill>
                <a:srgbClr val="FF0000"/>
              </a:solidFill>
            </a:endParaRPr>
          </a:p>
          <a:p>
            <a:r>
              <a:rPr kumimoji="1" lang="zh-CN" altLang="en-US" dirty="0"/>
              <a:t>全局变量</a:t>
            </a:r>
            <a:endParaRPr kumimoji="1" lang="en-US" altLang="zh-CN" dirty="0"/>
          </a:p>
          <a:p>
            <a:pPr lvl="1"/>
            <a:r>
              <a:rPr kumimoji="1" lang="zh-CN" altLang="en-US" dirty="0"/>
              <a:t>定义在</a:t>
            </a:r>
            <a:r>
              <a:rPr kumimoji="1" lang="en-US" altLang="zh-CN" dirty="0"/>
              <a:t>script</a:t>
            </a:r>
            <a:r>
              <a:rPr kumimoji="1" lang="zh-CN" altLang="en-US" dirty="0"/>
              <a:t>或者不属于某个函数的变量</a:t>
            </a:r>
            <a:endParaRPr kumimoji="1" lang="en-US" altLang="zh-CN" dirty="0"/>
          </a:p>
          <a:p>
            <a:r>
              <a:rPr kumimoji="1" lang="zh-CN" altLang="en-US" dirty="0"/>
              <a:t>局部变量</a:t>
            </a:r>
            <a:endParaRPr kumimoji="1" lang="en-US" altLang="zh-CN" dirty="0"/>
          </a:p>
          <a:p>
            <a:pPr lvl="1"/>
            <a:r>
              <a:rPr kumimoji="1" lang="zh-CN" altLang="en-US" dirty="0"/>
              <a:t>定义在函数内部的变量</a:t>
            </a:r>
            <a:endParaRPr kumimoji="1" lang="en-US" altLang="zh-CN" dirty="0"/>
          </a:p>
          <a:p>
            <a:r>
              <a:rPr kumimoji="1" lang="zh-CN" altLang="en-US" dirty="0"/>
              <a:t>其它</a:t>
            </a:r>
            <a:endParaRPr kumimoji="1" lang="en-US" altLang="zh-CN" dirty="0"/>
          </a:p>
          <a:p>
            <a:pPr lvl="1"/>
            <a:r>
              <a:rPr kumimoji="1" lang="zh-CN" altLang="en-US" dirty="0"/>
              <a:t>函数内部可以访问到该函数所属的外部作用域的变量</a:t>
            </a:r>
            <a:r>
              <a:rPr kumimoji="1" lang="en-US" altLang="zh-CN" dirty="0"/>
              <a:t>(</a:t>
            </a:r>
            <a:r>
              <a:rPr kumimoji="1" lang="zh-CN" altLang="en-US" dirty="0"/>
              <a:t>作用域链</a:t>
            </a:r>
            <a:r>
              <a:rPr kumimoji="1" lang="en-US" altLang="zh-CN" dirty="0"/>
              <a:t>)</a:t>
            </a:r>
            <a:endParaRPr kumimoji="1" lang="en-US" altLang="zh-CN" dirty="0"/>
          </a:p>
          <a:p>
            <a:pPr lvl="1"/>
            <a:r>
              <a:rPr kumimoji="1" lang="zh-CN" altLang="en-US" dirty="0"/>
              <a:t>不使用</a:t>
            </a:r>
            <a:r>
              <a:rPr kumimoji="1" lang="en-US" altLang="zh-CN" dirty="0" err="1"/>
              <a:t>var</a:t>
            </a:r>
            <a:r>
              <a:rPr kumimoji="1" lang="zh-CN" altLang="en-US" dirty="0"/>
              <a:t>声明的变量是全局变量，不推荐使用。</a:t>
            </a:r>
            <a:endParaRPr kumimoji="1" lang="en-US" altLang="zh-CN" dirty="0"/>
          </a:p>
          <a:p>
            <a:pPr lvl="1"/>
            <a:r>
              <a:rPr kumimoji="1" lang="zh-CN" altLang="en-US" dirty="0"/>
              <a:t>变量退出作用域之后会销毁，全局变量关闭网页或浏览器才会销毁</a:t>
            </a:r>
            <a:endParaRPr kumimoji="1"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en-US" altLang="zh-CN" dirty="0"/>
              <a:t>windows</a:t>
            </a:r>
            <a:r>
              <a:rPr lang="zh-CN" altLang="en-US" dirty="0"/>
              <a:t>中常用快捷键</a:t>
            </a:r>
            <a:br>
              <a:rPr lang="zh-CN" altLang="en-US" dirty="0"/>
            </a:br>
            <a:endParaRPr lang="zh-CN" altLang="en-US" dirty="0"/>
          </a:p>
        </p:txBody>
      </p:sp>
      <p:pic>
        <p:nvPicPr>
          <p:cNvPr id="5" name="图片 4"/>
          <p:cNvPicPr>
            <a:picLocks noChangeAspect="1"/>
          </p:cNvPicPr>
          <p:nvPr/>
        </p:nvPicPr>
        <p:blipFill>
          <a:blip r:embed="rId1"/>
          <a:stretch>
            <a:fillRect/>
          </a:stretch>
        </p:blipFill>
        <p:spPr>
          <a:xfrm>
            <a:off x="498474" y="2517423"/>
            <a:ext cx="4457143" cy="3695238"/>
          </a:xfrm>
          <a:prstGeom prst="rect">
            <a:avLst/>
          </a:prstGeom>
        </p:spPr>
      </p:pic>
      <p:pic>
        <p:nvPicPr>
          <p:cNvPr id="7" name="图片 6"/>
          <p:cNvPicPr>
            <a:picLocks noChangeAspect="1"/>
          </p:cNvPicPr>
          <p:nvPr/>
        </p:nvPicPr>
        <p:blipFill>
          <a:blip r:embed="rId2"/>
          <a:stretch>
            <a:fillRect/>
          </a:stretch>
        </p:blipFill>
        <p:spPr>
          <a:xfrm>
            <a:off x="3606339" y="2004130"/>
            <a:ext cx="5546121" cy="2661212"/>
          </a:xfrm>
          <a:prstGeom prst="rect">
            <a:avLst/>
          </a:prstGeom>
        </p:spPr>
      </p:pic>
      <p:sp>
        <p:nvSpPr>
          <p:cNvPr id="8" name="文本框 7"/>
          <p:cNvSpPr txBox="1"/>
          <p:nvPr/>
        </p:nvSpPr>
        <p:spPr>
          <a:xfrm>
            <a:off x="654756" y="1492290"/>
            <a:ext cx="5724644" cy="369332"/>
          </a:xfrm>
          <a:prstGeom prst="rect">
            <a:avLst/>
          </a:prstGeom>
          <a:noFill/>
        </p:spPr>
        <p:txBody>
          <a:bodyPr wrap="none" rtlCol="0">
            <a:spAutoFit/>
          </a:bodyPr>
          <a:lstStyle/>
          <a:p>
            <a:r>
              <a:rPr lang="zh-CN" altLang="en-US" b="1" dirty="0">
                <a:solidFill>
                  <a:srgbClr val="FF0000"/>
                </a:solidFill>
              </a:rPr>
              <a:t>系统有快捷键，浏览器有快捷键，开发工具也有快捷键</a:t>
            </a:r>
            <a:endParaRPr lang="zh-CN" altLang="en-US" b="1"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块级作用域的案例</a:t>
            </a:r>
            <a:endParaRPr lang="zh-CN" altLang="en-US" dirty="0"/>
          </a:p>
        </p:txBody>
      </p:sp>
      <p:pic>
        <p:nvPicPr>
          <p:cNvPr id="4" name="图片 3"/>
          <p:cNvPicPr>
            <a:picLocks noChangeAspect="1"/>
          </p:cNvPicPr>
          <p:nvPr/>
        </p:nvPicPr>
        <p:blipFill>
          <a:blip r:embed="rId1"/>
          <a:stretch>
            <a:fillRect/>
          </a:stretch>
        </p:blipFill>
        <p:spPr>
          <a:xfrm>
            <a:off x="498474" y="1450975"/>
            <a:ext cx="1666667" cy="971429"/>
          </a:xfrm>
          <a:prstGeom prst="rect">
            <a:avLst/>
          </a:prstGeom>
        </p:spPr>
      </p:pic>
      <p:pic>
        <p:nvPicPr>
          <p:cNvPr id="5" name="图片 4"/>
          <p:cNvPicPr>
            <a:picLocks noChangeAspect="1"/>
          </p:cNvPicPr>
          <p:nvPr/>
        </p:nvPicPr>
        <p:blipFill>
          <a:blip r:embed="rId2"/>
          <a:stretch>
            <a:fillRect/>
          </a:stretch>
        </p:blipFill>
        <p:spPr>
          <a:xfrm>
            <a:off x="498474" y="2422404"/>
            <a:ext cx="1704762" cy="1219048"/>
          </a:xfrm>
          <a:prstGeom prst="rect">
            <a:avLst/>
          </a:prstGeom>
        </p:spPr>
      </p:pic>
      <p:pic>
        <p:nvPicPr>
          <p:cNvPr id="6" name="图片 5"/>
          <p:cNvPicPr>
            <a:picLocks noChangeAspect="1"/>
          </p:cNvPicPr>
          <p:nvPr/>
        </p:nvPicPr>
        <p:blipFill>
          <a:blip r:embed="rId3"/>
          <a:stretch>
            <a:fillRect/>
          </a:stretch>
        </p:blipFill>
        <p:spPr>
          <a:xfrm>
            <a:off x="498474" y="3641452"/>
            <a:ext cx="2209524" cy="752381"/>
          </a:xfrm>
          <a:prstGeom prst="rect">
            <a:avLst/>
          </a:prstGeom>
        </p:spPr>
      </p:pic>
      <p:pic>
        <p:nvPicPr>
          <p:cNvPr id="7" name="图片 6"/>
          <p:cNvPicPr>
            <a:picLocks noChangeAspect="1"/>
          </p:cNvPicPr>
          <p:nvPr/>
        </p:nvPicPr>
        <p:blipFill>
          <a:blip r:embed="rId4"/>
          <a:stretch>
            <a:fillRect/>
          </a:stretch>
        </p:blipFill>
        <p:spPr>
          <a:xfrm>
            <a:off x="594143" y="4393833"/>
            <a:ext cx="1733333" cy="1342857"/>
          </a:xfrm>
          <a:prstGeom prst="rect">
            <a:avLst/>
          </a:prstGeom>
        </p:spPr>
      </p:pic>
      <p:pic>
        <p:nvPicPr>
          <p:cNvPr id="8" name="图片 7"/>
          <p:cNvPicPr>
            <a:picLocks noChangeAspect="1"/>
          </p:cNvPicPr>
          <p:nvPr/>
        </p:nvPicPr>
        <p:blipFill>
          <a:blip r:embed="rId5"/>
          <a:stretch>
            <a:fillRect/>
          </a:stretch>
        </p:blipFill>
        <p:spPr>
          <a:xfrm>
            <a:off x="3532637" y="1450975"/>
            <a:ext cx="2257143" cy="1190476"/>
          </a:xfrm>
          <a:prstGeom prst="rect">
            <a:avLst/>
          </a:prstGeom>
        </p:spPr>
      </p:pic>
      <p:pic>
        <p:nvPicPr>
          <p:cNvPr id="9" name="图片 8"/>
          <p:cNvPicPr>
            <a:picLocks noChangeAspect="1"/>
          </p:cNvPicPr>
          <p:nvPr/>
        </p:nvPicPr>
        <p:blipFill>
          <a:blip r:embed="rId6"/>
          <a:stretch>
            <a:fillRect/>
          </a:stretch>
        </p:blipFill>
        <p:spPr>
          <a:xfrm>
            <a:off x="3621848" y="3930587"/>
            <a:ext cx="2419048" cy="2057143"/>
          </a:xfrm>
          <a:prstGeom prst="rect">
            <a:avLst/>
          </a:prstGeom>
        </p:spPr>
      </p:pic>
      <p:sp>
        <p:nvSpPr>
          <p:cNvPr id="10" name="文本框 9"/>
          <p:cNvSpPr txBox="1"/>
          <p:nvPr/>
        </p:nvSpPr>
        <p:spPr>
          <a:xfrm>
            <a:off x="3383834" y="3007257"/>
            <a:ext cx="3714478" cy="923330"/>
          </a:xfrm>
          <a:prstGeom prst="rect">
            <a:avLst/>
          </a:prstGeom>
          <a:noFill/>
        </p:spPr>
        <p:txBody>
          <a:bodyPr wrap="none" rtlCol="0">
            <a:spAutoFit/>
          </a:bodyPr>
          <a:lstStyle/>
          <a:p>
            <a:r>
              <a:rPr lang="zh-CN" altLang="en-US" dirty="0"/>
              <a:t>在函数的内部中找这个变量</a:t>
            </a:r>
            <a:r>
              <a:rPr lang="en-US" altLang="zh-CN" dirty="0"/>
              <a:t>,</a:t>
            </a:r>
            <a:endParaRPr lang="en-US" altLang="zh-CN" dirty="0"/>
          </a:p>
          <a:p>
            <a:r>
              <a:rPr lang="zh-CN" altLang="en-US" dirty="0"/>
              <a:t>如果找不到就去外面的函数里面找</a:t>
            </a:r>
            <a:r>
              <a:rPr lang="en-US" altLang="zh-CN" dirty="0"/>
              <a:t>,</a:t>
            </a:r>
            <a:endParaRPr lang="en-US" altLang="zh-CN" dirty="0"/>
          </a:p>
          <a:p>
            <a:r>
              <a:rPr lang="zh-CN" altLang="en-US" dirty="0"/>
              <a:t>如果还找不到就去最外面找</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全局变量不能被删除</a:t>
            </a:r>
            <a:r>
              <a:rPr lang="en-US" altLang="zh-CN" dirty="0"/>
              <a:t>(</a:t>
            </a:r>
            <a:r>
              <a:rPr lang="zh-CN" altLang="en-US" dirty="0">
                <a:solidFill>
                  <a:srgbClr val="FF0000"/>
                </a:solidFill>
              </a:rPr>
              <a:t>扩展内容</a:t>
            </a:r>
            <a:r>
              <a:rPr lang="en-US" altLang="zh-CN" dirty="0"/>
              <a:t>)</a:t>
            </a:r>
            <a:endParaRPr lang="zh-CN" altLang="en-US" dirty="0"/>
          </a:p>
        </p:txBody>
      </p:sp>
      <p:sp>
        <p:nvSpPr>
          <p:cNvPr id="3" name="内容占位符 2"/>
          <p:cNvSpPr>
            <a:spLocks noGrp="1"/>
          </p:cNvSpPr>
          <p:nvPr>
            <p:ph idx="4294967295"/>
          </p:nvPr>
        </p:nvSpPr>
        <p:spPr>
          <a:xfrm>
            <a:off x="0" y="1450975"/>
            <a:ext cx="8128000" cy="1560513"/>
          </a:xfrm>
        </p:spPr>
        <p:txBody>
          <a:bodyPr>
            <a:normAutofit fontScale="62500" lnSpcReduction="20000"/>
          </a:bodyPr>
          <a:lstStyle/>
          <a:p>
            <a:pPr marL="0" indent="0">
              <a:buNone/>
            </a:pPr>
            <a:r>
              <a:rPr lang="zh-CN" altLang="en-US" dirty="0"/>
              <a:t>通过</a:t>
            </a:r>
            <a:r>
              <a:rPr lang="en-US" altLang="zh-CN" dirty="0" err="1"/>
              <a:t>var</a:t>
            </a:r>
            <a:r>
              <a:rPr lang="zh-CN" altLang="en-US" dirty="0"/>
              <a:t>创建的全局变量（任何函数之外的程序中创建）是不能被删除的。</a:t>
            </a:r>
            <a:br>
              <a:rPr lang="zh-CN" altLang="en-US" dirty="0"/>
            </a:br>
            <a:r>
              <a:rPr lang="zh-CN" altLang="en-US" dirty="0"/>
              <a:t>无</a:t>
            </a:r>
            <a:r>
              <a:rPr lang="en-US" altLang="zh-CN" dirty="0" err="1"/>
              <a:t>var</a:t>
            </a:r>
            <a:r>
              <a:rPr lang="zh-CN" altLang="en-US" dirty="0"/>
              <a:t>创建的隐式全局变量（无视是否在函数中创建）是能被删除的。</a:t>
            </a:r>
            <a:br>
              <a:rPr lang="zh-CN" altLang="en-US" dirty="0"/>
            </a:br>
            <a:r>
              <a:rPr lang="zh-CN" altLang="en-US" dirty="0"/>
              <a:t>这表明，在技术上，隐式全局变量并不是真正的全局变量，但它们是全局对象的属性。属性是可以通过</a:t>
            </a:r>
            <a:r>
              <a:rPr lang="en-US" altLang="zh-CN" dirty="0"/>
              <a:t>delete</a:t>
            </a:r>
            <a:r>
              <a:rPr lang="zh-CN" altLang="en-US" dirty="0"/>
              <a:t>操作符删除的，而变量是不能的：</a:t>
            </a:r>
            <a:endParaRPr lang="zh-CN" altLang="en-US" dirty="0"/>
          </a:p>
        </p:txBody>
      </p:sp>
      <p:pic>
        <p:nvPicPr>
          <p:cNvPr id="4" name="图片 3"/>
          <p:cNvPicPr>
            <a:picLocks noChangeAspect="1"/>
          </p:cNvPicPr>
          <p:nvPr/>
        </p:nvPicPr>
        <p:blipFill>
          <a:blip r:embed="rId1"/>
          <a:stretch>
            <a:fillRect/>
          </a:stretch>
        </p:blipFill>
        <p:spPr>
          <a:xfrm>
            <a:off x="1337773" y="2900783"/>
            <a:ext cx="3323809" cy="301904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025589" y="2322428"/>
            <a:ext cx="5341435" cy="341632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此时输出了两次的</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are you ready</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没有重载也再次证明了预解析</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showMessage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showMessage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"look me"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showMessage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showMessage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"are you ready"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//js</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中是把变量或函数预解析到它们能调用的环境中</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但是</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js</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预解析并不是把所有定义的变量统一解</a:t>
            </a:r>
            <a:endParaRPr kumimoji="0" lang="en-US"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析到一个全局对象中</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(window)(</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可理解为最外面</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所以</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,msg</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变量并没有预解析到函数外面</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所以结果显示是</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未定义的</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报错</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msg</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"look me"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msg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idx="4294967295"/>
          </p:nvPr>
        </p:nvSpPr>
        <p:spPr>
          <a:xfrm>
            <a:off x="720725" y="623888"/>
            <a:ext cx="8423275" cy="827087"/>
          </a:xfrm>
        </p:spPr>
        <p:txBody>
          <a:bodyPr/>
          <a:lstStyle/>
          <a:p>
            <a:r>
              <a:rPr lang="en-US" altLang="zh-CN" b="1" dirty="0" err="1">
                <a:solidFill>
                  <a:srgbClr val="FF0000"/>
                </a:solidFill>
              </a:rPr>
              <a:t>js</a:t>
            </a:r>
            <a:r>
              <a:rPr lang="zh-CN" altLang="en-US" b="1" dirty="0">
                <a:solidFill>
                  <a:srgbClr val="FF0000"/>
                </a:solidFill>
              </a:rPr>
              <a:t>有预解析行为</a:t>
            </a:r>
            <a:r>
              <a:rPr lang="en-US" altLang="zh-CN" b="1" dirty="0">
                <a:solidFill>
                  <a:srgbClr val="FF0000"/>
                </a:solidFill>
              </a:rPr>
              <a:t>(</a:t>
            </a:r>
            <a:r>
              <a:rPr lang="zh-CN" altLang="en-US" b="1" dirty="0">
                <a:solidFill>
                  <a:srgbClr val="FF0000"/>
                </a:solidFill>
              </a:rPr>
              <a:t>难点</a:t>
            </a:r>
            <a:r>
              <a:rPr lang="en-US" altLang="zh-CN" b="1" dirty="0">
                <a:solidFill>
                  <a:srgbClr val="FF0000"/>
                </a:solidFill>
              </a:rPr>
              <a:t>)-</a:t>
            </a:r>
            <a:r>
              <a:rPr lang="zh-CN" altLang="en-US" b="1" dirty="0">
                <a:solidFill>
                  <a:srgbClr val="FF0000"/>
                </a:solidFill>
              </a:rPr>
              <a:t>目的</a:t>
            </a:r>
            <a:r>
              <a:rPr lang="en-US" altLang="zh-CN" b="1" dirty="0">
                <a:solidFill>
                  <a:srgbClr val="FF0000"/>
                </a:solidFill>
              </a:rPr>
              <a:t>:</a:t>
            </a:r>
            <a:r>
              <a:rPr lang="zh-CN" altLang="en-US" b="1" dirty="0">
                <a:solidFill>
                  <a:srgbClr val="FF0000"/>
                </a:solidFill>
              </a:rPr>
              <a:t>解决企业面试题</a:t>
            </a:r>
            <a:endParaRPr lang="zh-CN" altLang="en-US" b="1" dirty="0">
              <a:solidFill>
                <a:srgbClr val="FF0000"/>
              </a:solidFill>
            </a:endParaRPr>
          </a:p>
        </p:txBody>
      </p:sp>
      <p:sp>
        <p:nvSpPr>
          <p:cNvPr id="5" name="文本框 4"/>
          <p:cNvSpPr txBox="1"/>
          <p:nvPr/>
        </p:nvSpPr>
        <p:spPr>
          <a:xfrm>
            <a:off x="5609064" y="1478726"/>
            <a:ext cx="3735658" cy="369332"/>
          </a:xfrm>
          <a:prstGeom prst="rect">
            <a:avLst/>
          </a:prstGeom>
          <a:noFill/>
        </p:spPr>
        <p:txBody>
          <a:bodyPr wrap="square" rtlCol="0">
            <a:spAutoFit/>
          </a:bodyPr>
          <a:lstStyle/>
          <a:p>
            <a:r>
              <a:rPr lang="en-US" altLang="zh-CN" dirty="0" err="1"/>
              <a:t>Js</a:t>
            </a:r>
            <a:r>
              <a:rPr lang="zh-CN" altLang="en-US" dirty="0"/>
              <a:t>执行代码的时候</a:t>
            </a:r>
            <a:r>
              <a:rPr lang="en-US" altLang="zh-CN" dirty="0"/>
              <a:t>,</a:t>
            </a:r>
            <a:r>
              <a:rPr lang="zh-CN" altLang="en-US" dirty="0"/>
              <a:t>涉及到</a:t>
            </a:r>
            <a:r>
              <a:rPr lang="zh-CN" altLang="en-US" b="1" dirty="0">
                <a:solidFill>
                  <a:srgbClr val="FF0000"/>
                </a:solidFill>
              </a:rPr>
              <a:t>预解析</a:t>
            </a:r>
            <a:endParaRPr lang="zh-CN" altLang="en-US" b="1" dirty="0">
              <a:solidFill>
                <a:srgbClr val="FF0000"/>
              </a:solidFill>
            </a:endParaRPr>
          </a:p>
        </p:txBody>
      </p:sp>
      <p:sp>
        <p:nvSpPr>
          <p:cNvPr id="6" name="Rectangle 2"/>
          <p:cNvSpPr>
            <a:spLocks noChangeArrowheads="1"/>
          </p:cNvSpPr>
          <p:nvPr/>
        </p:nvSpPr>
        <p:spPr bwMode="auto">
          <a:xfrm>
            <a:off x="122663" y="1502688"/>
            <a:ext cx="3791414" cy="2123658"/>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先定义函数</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再调用</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没有问题</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又变帅了</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先调用函数</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再定义函数</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没问题</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也可以执行函数</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由此证明</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js</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是预解析的</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22663" y="4169088"/>
            <a:ext cx="3902926" cy="156966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普通案例证明</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js</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是预解析的</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此时的结果是</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undefined,</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和第三</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四行代码效果一样</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(message);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第一行代码</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message</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"landlord"</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第二行代码</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msg;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第三行代码</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(msg);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第四行代码</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继续证明</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如果此时把第二行代码注释</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则报错未定义</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gege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预解析分段进行</a:t>
            </a:r>
            <a:endParaRPr lang="zh-CN" altLang="en-US" dirty="0"/>
          </a:p>
        </p:txBody>
      </p:sp>
      <p:sp>
        <p:nvSpPr>
          <p:cNvPr id="4" name="Rectangle 1"/>
          <p:cNvSpPr>
            <a:spLocks noChangeArrowheads="1"/>
          </p:cNvSpPr>
          <p:nvPr/>
        </p:nvSpPr>
        <p:spPr bwMode="auto">
          <a:xfrm>
            <a:off x="390293" y="1545543"/>
            <a:ext cx="3579541" cy="3231654"/>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a:ln>
                  <a:noFill/>
                </a:ln>
                <a:solidFill>
                  <a:srgbClr val="7CB7F1"/>
                </a:solidFill>
                <a:effectLst/>
                <a:latin typeface="Consolas" panose="020B0609020204030204" pitchFamily="49" charset="0"/>
                <a:cs typeface="Consolas" panose="020B0609020204030204" pitchFamily="49" charset="0"/>
              </a:rPr>
              <a:t>script</a:t>
            </a: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预解析分段进行</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按照</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script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标签分段</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第二个</a:t>
            </a:r>
            <a:b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第一个</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第二个</a:t>
            </a:r>
            <a:b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第二个</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a:ln>
                  <a:noFill/>
                </a:ln>
                <a:solidFill>
                  <a:srgbClr val="7CB7F1"/>
                </a:solidFill>
                <a:effectLst/>
                <a:latin typeface="Consolas" panose="020B0609020204030204" pitchFamily="49" charset="0"/>
                <a:cs typeface="Consolas" panose="020B0609020204030204" pitchFamily="49" charset="0"/>
              </a:rPr>
              <a:t>script</a:t>
            </a: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a:ln>
                  <a:noFill/>
                </a:ln>
                <a:solidFill>
                  <a:srgbClr val="7CB7F1"/>
                </a:solidFill>
                <a:effectLst/>
                <a:latin typeface="Consolas" panose="020B0609020204030204" pitchFamily="49" charset="0"/>
                <a:cs typeface="Consolas" panose="020B0609020204030204" pitchFamily="49" charset="0"/>
              </a:rPr>
              <a:t>script</a:t>
            </a: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&gt;</a:t>
            </a:r>
            <a:b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第三个</a:t>
            </a:r>
            <a:b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showMsg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第三个</a:t>
            </a:r>
            <a:r>
              <a:rPr kumimoji="0" lang="zh-CN" altLang="zh-CN" sz="1200" b="0" i="0" u="none" strike="noStrike" cap="none" normalizeH="0" baseline="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a:ln>
                  <a:noFill/>
                </a:ln>
                <a:solidFill>
                  <a:srgbClr val="7CB7F1"/>
                </a:solidFill>
                <a:effectLst/>
                <a:latin typeface="Consolas" panose="020B0609020204030204" pitchFamily="49" charset="0"/>
                <a:cs typeface="Consolas" panose="020B0609020204030204" pitchFamily="49" charset="0"/>
              </a:rPr>
              <a:t>script</a:t>
            </a:r>
            <a:r>
              <a:rPr kumimoji="0" lang="zh-CN" altLang="zh-CN" sz="1200" b="0" i="0" u="none" strike="noStrike" cap="none" normalizeH="0" baseline="0">
                <a:ln>
                  <a:noFill/>
                </a:ln>
                <a:solidFill>
                  <a:srgbClr val="C4C4C4"/>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5157439" y="3895804"/>
            <a:ext cx="2810107" cy="1200329"/>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结果为什么是</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undefine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4148254" y="1639229"/>
            <a:ext cx="4828478" cy="646331"/>
          </a:xfrm>
          <a:prstGeom prst="rect">
            <a:avLst/>
          </a:prstGeom>
          <a:noFill/>
        </p:spPr>
        <p:txBody>
          <a:bodyPr wrap="square" rtlCol="0">
            <a:spAutoFit/>
          </a:bodyPr>
          <a:lstStyle/>
          <a:p>
            <a:r>
              <a:rPr lang="en-US" altLang="zh-CN" dirty="0" err="1"/>
              <a:t>Js</a:t>
            </a:r>
            <a:r>
              <a:rPr lang="zh-CN" altLang="en-US" dirty="0"/>
              <a:t>中预解析的时候会把：变量</a:t>
            </a:r>
            <a:r>
              <a:rPr lang="zh-CN" altLang="en-US" dirty="0">
                <a:solidFill>
                  <a:srgbClr val="FF0000"/>
                </a:solidFill>
              </a:rPr>
              <a:t>声明</a:t>
            </a:r>
            <a:r>
              <a:rPr lang="zh-CN" altLang="en-US" dirty="0"/>
              <a:t>，函数</a:t>
            </a:r>
            <a:r>
              <a:rPr lang="zh-CN" altLang="en-US" dirty="0">
                <a:solidFill>
                  <a:srgbClr val="FF0000"/>
                </a:solidFill>
              </a:rPr>
              <a:t>声明</a:t>
            </a:r>
            <a:r>
              <a:rPr lang="en-US" altLang="zh-CN" dirty="0"/>
              <a:t>”</a:t>
            </a:r>
            <a:r>
              <a:rPr lang="zh-CN" altLang="en-US" dirty="0"/>
              <a:t>提前</a:t>
            </a:r>
            <a:r>
              <a:rPr lang="en-US" altLang="zh-CN" dirty="0"/>
              <a:t>”</a:t>
            </a:r>
            <a:r>
              <a:rPr lang="zh-CN" altLang="en-US" dirty="0"/>
              <a:t>，</a:t>
            </a:r>
            <a:r>
              <a:rPr lang="en-US" altLang="zh-CN" dirty="0"/>
              <a:t>(</a:t>
            </a:r>
            <a:r>
              <a:rPr lang="zh-CN" altLang="en-US" dirty="0"/>
              <a:t>包括函数中的形参</a:t>
            </a:r>
            <a:r>
              <a:rPr lang="en-US" altLang="zh-CN" dirty="0"/>
              <a:t>)</a:t>
            </a:r>
            <a:endParaRPr lang="zh-CN" altLang="en-US" dirty="0"/>
          </a:p>
        </p:txBody>
      </p:sp>
      <p:sp>
        <p:nvSpPr>
          <p:cNvPr id="7" name="文本框 6"/>
          <p:cNvSpPr txBox="1"/>
          <p:nvPr/>
        </p:nvSpPr>
        <p:spPr>
          <a:xfrm>
            <a:off x="4148254" y="2422706"/>
            <a:ext cx="4478819" cy="1477328"/>
          </a:xfrm>
          <a:prstGeom prst="rect">
            <a:avLst/>
          </a:prstGeom>
          <a:noFill/>
        </p:spPr>
        <p:txBody>
          <a:bodyPr wrap="square" rtlCol="0">
            <a:spAutoFit/>
          </a:bodyPr>
          <a:lstStyle/>
          <a:p>
            <a:r>
              <a:rPr lang="zh-CN" altLang="en-US" dirty="0"/>
              <a:t>先把变量</a:t>
            </a:r>
            <a:r>
              <a:rPr lang="en-US" altLang="zh-CN" dirty="0" err="1"/>
              <a:t>num</a:t>
            </a:r>
            <a:r>
              <a:rPr lang="zh-CN" altLang="en-US" dirty="0"/>
              <a:t>声明提前</a:t>
            </a:r>
            <a:r>
              <a:rPr lang="en-US" altLang="zh-CN" dirty="0"/>
              <a:t>,</a:t>
            </a:r>
            <a:r>
              <a:rPr lang="zh-CN" altLang="en-US" dirty="0"/>
              <a:t>再把</a:t>
            </a:r>
            <a:r>
              <a:rPr lang="en-US" altLang="zh-CN" dirty="0"/>
              <a:t>f1</a:t>
            </a:r>
            <a:r>
              <a:rPr lang="zh-CN" altLang="en-US" dirty="0"/>
              <a:t>函数声明提前</a:t>
            </a:r>
            <a:r>
              <a:rPr lang="en-US" altLang="zh-CN" dirty="0"/>
              <a:t>,</a:t>
            </a:r>
            <a:r>
              <a:rPr lang="zh-CN" altLang="en-US" dirty="0"/>
              <a:t>然后执行</a:t>
            </a:r>
            <a:r>
              <a:rPr lang="en-US" altLang="zh-CN" dirty="0" err="1"/>
              <a:t>num</a:t>
            </a:r>
            <a:r>
              <a:rPr lang="en-US" altLang="zh-CN" dirty="0"/>
              <a:t>=10;</a:t>
            </a:r>
            <a:r>
              <a:rPr lang="zh-CN" altLang="en-US" dirty="0"/>
              <a:t>然后执行</a:t>
            </a:r>
            <a:r>
              <a:rPr lang="en-US" altLang="zh-CN" dirty="0"/>
              <a:t>f1</a:t>
            </a:r>
            <a:r>
              <a:rPr lang="zh-CN" altLang="en-US" dirty="0"/>
              <a:t>函数</a:t>
            </a:r>
            <a:r>
              <a:rPr lang="en-US" altLang="zh-CN" dirty="0"/>
              <a:t>,</a:t>
            </a:r>
            <a:r>
              <a:rPr lang="zh-CN" altLang="en-US" dirty="0"/>
              <a:t>到了函数内部</a:t>
            </a:r>
            <a:r>
              <a:rPr lang="en-US" altLang="zh-CN" dirty="0"/>
              <a:t>,</a:t>
            </a:r>
            <a:r>
              <a:rPr lang="en-US" altLang="zh-CN" dirty="0" err="1"/>
              <a:t>num</a:t>
            </a:r>
            <a:r>
              <a:rPr lang="zh-CN" altLang="en-US" dirty="0"/>
              <a:t>声明提前</a:t>
            </a:r>
            <a:r>
              <a:rPr lang="en-US" altLang="zh-CN" dirty="0"/>
              <a:t>(</a:t>
            </a:r>
            <a:r>
              <a:rPr lang="zh-CN" altLang="en-US" dirty="0"/>
              <a:t>在函数内部提前</a:t>
            </a:r>
            <a:r>
              <a:rPr lang="en-US" altLang="zh-CN" dirty="0"/>
              <a:t>),</a:t>
            </a:r>
            <a:r>
              <a:rPr lang="zh-CN" altLang="en-US" dirty="0"/>
              <a:t>然后执行</a:t>
            </a:r>
            <a:r>
              <a:rPr lang="en-US" altLang="zh-CN" dirty="0"/>
              <a:t>console.log(</a:t>
            </a:r>
            <a:r>
              <a:rPr lang="en-US" altLang="zh-CN" dirty="0" err="1"/>
              <a:t>num</a:t>
            </a:r>
            <a:r>
              <a:rPr lang="en-US" altLang="zh-CN" dirty="0"/>
              <a:t>);,</a:t>
            </a:r>
            <a:r>
              <a:rPr lang="zh-CN" altLang="en-US" dirty="0"/>
              <a:t>然后执行</a:t>
            </a:r>
            <a:r>
              <a:rPr lang="en-US" altLang="zh-CN" dirty="0" err="1"/>
              <a:t>num</a:t>
            </a:r>
            <a:r>
              <a:rPr lang="en-US" altLang="zh-CN" dirty="0"/>
              <a:t>=20.</a:t>
            </a:r>
            <a:r>
              <a:rPr lang="zh-CN" altLang="en-US" dirty="0"/>
              <a:t>所以</a:t>
            </a:r>
            <a:r>
              <a:rPr lang="en-US" altLang="zh-CN" dirty="0"/>
              <a:t>,</a:t>
            </a:r>
            <a:r>
              <a:rPr lang="zh-CN" altLang="en-US" dirty="0"/>
              <a:t>结果为</a:t>
            </a:r>
            <a:r>
              <a:rPr lang="en-US" altLang="zh-CN" dirty="0" err="1"/>
              <a:t>undefine</a:t>
            </a:r>
            <a:endParaRPr lang="zh-CN" altLang="en-US" dirty="0"/>
          </a:p>
        </p:txBody>
      </p:sp>
      <p:sp>
        <p:nvSpPr>
          <p:cNvPr id="8" name="Rectangle 2"/>
          <p:cNvSpPr>
            <a:spLocks noChangeArrowheads="1"/>
          </p:cNvSpPr>
          <p:nvPr/>
        </p:nvSpPr>
        <p:spPr bwMode="auto">
          <a:xfrm>
            <a:off x="2497874" y="4999597"/>
            <a:ext cx="2679624" cy="156966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 </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18</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9</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//undefine</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 </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'123'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企业案例讲解</a:t>
            </a:r>
            <a:endParaRPr lang="zh-CN" altLang="en-US" dirty="0"/>
          </a:p>
        </p:txBody>
      </p:sp>
      <p:sp>
        <p:nvSpPr>
          <p:cNvPr id="4" name="Rectangle 1"/>
          <p:cNvSpPr>
            <a:spLocks noChangeArrowheads="1"/>
          </p:cNvSpPr>
          <p:nvPr/>
        </p:nvSpPr>
        <p:spPr bwMode="auto">
          <a:xfrm>
            <a:off x="576533" y="1546885"/>
            <a:ext cx="4586482" cy="249299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预解析的时候</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函数的声明提升</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然后到了函数中的时候</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由于</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var a=b=c=9</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是赋值语句</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所以</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只把</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var a;</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声明提升了</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此时代码为</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:var a; a=b=c=9;</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此时</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b,c</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是全局变量</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en-US"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报错</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f1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9</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//9</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76533" y="4894935"/>
            <a:ext cx="3393301" cy="1015663"/>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此行代码为什么会报错</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myFun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//myFun</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这个变量的声明提升了</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myFun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a</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b</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a:t>变量提升</a:t>
            </a:r>
            <a:endParaRPr kumimoji="1" lang="zh-CN" altLang="en-US"/>
          </a:p>
        </p:txBody>
      </p:sp>
      <p:sp>
        <p:nvSpPr>
          <p:cNvPr id="3" name="内容占位符 2"/>
          <p:cNvSpPr>
            <a:spLocks noGrp="1"/>
          </p:cNvSpPr>
          <p:nvPr>
            <p:ph idx="4294967295"/>
          </p:nvPr>
        </p:nvSpPr>
        <p:spPr>
          <a:xfrm>
            <a:off x="0" y="1450975"/>
            <a:ext cx="8128000" cy="4675188"/>
          </a:xfrm>
        </p:spPr>
        <p:txBody>
          <a:bodyPr/>
          <a:lstStyle/>
          <a:p>
            <a:r>
              <a:rPr kumimoji="1" lang="zh-CN" altLang="en-US" dirty="0"/>
              <a:t>变量提升</a:t>
            </a:r>
            <a:endParaRPr kumimoji="1" lang="en-US" altLang="zh-CN" dirty="0"/>
          </a:p>
          <a:p>
            <a:pPr lvl="1"/>
            <a:r>
              <a:rPr kumimoji="1" lang="zh-CN" altLang="en-US" dirty="0"/>
              <a:t>定义变量的时候，变量的声明会被提升到作用域的最上面，变量的赋值不会提升。</a:t>
            </a:r>
            <a:endParaRPr kumimoji="1" lang="en-US" altLang="zh-CN" dirty="0"/>
          </a:p>
          <a:p>
            <a:r>
              <a:rPr kumimoji="1" lang="zh-CN" altLang="en-US" dirty="0"/>
              <a:t>函数提升</a:t>
            </a:r>
            <a:endParaRPr kumimoji="1" lang="en-US" altLang="zh-CN" dirty="0"/>
          </a:p>
          <a:p>
            <a:pPr lvl="1"/>
            <a:r>
              <a:rPr kumimoji="1" lang="en-US" altLang="zh-CN" dirty="0"/>
              <a:t>JavaScript</a:t>
            </a:r>
            <a:r>
              <a:rPr kumimoji="1" lang="zh-CN" altLang="en-US" dirty="0"/>
              <a:t>解析器首先会把当前作用域的函数声明提前到整个作用域的最前面</a:t>
            </a:r>
            <a:endParaRPr kumimoji="1"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函数练习</a:t>
            </a:r>
            <a:endParaRPr lang="zh-CN" altLang="en-US" dirty="0"/>
          </a:p>
        </p:txBody>
      </p:sp>
      <p:sp>
        <p:nvSpPr>
          <p:cNvPr id="4" name="Rectangle 1"/>
          <p:cNvSpPr>
            <a:spLocks noChangeArrowheads="1"/>
          </p:cNvSpPr>
          <p:nvPr/>
        </p:nvSpPr>
        <p:spPr bwMode="auto">
          <a:xfrm>
            <a:off x="498473" y="1599065"/>
            <a:ext cx="3694385" cy="341632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求圆的面积</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getCircularS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//Math.PI</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是</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π</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//Math.pow(r,</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平方</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r</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r</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Math</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PI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Math</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pow</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判断一个数是不是素数</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isPrime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flag</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true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假设是素数</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//Math.sqrt(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数字</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开平方</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Math</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sqrt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flag</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false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flag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315522" y="2535767"/>
            <a:ext cx="3278458" cy="3416320"/>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//3.</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求一个数</a:t>
            </a:r>
            <a:r>
              <a:rPr kumimoji="0" lang="en-US"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8</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的阶乘</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getFactorial</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num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getFactorial</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4</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//4.</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求每个阶乘数的累加和</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getFactorialSum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getFactorial</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getFactorialSum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函数练习</a:t>
            </a:r>
            <a:endParaRPr lang="zh-CN" altLang="en-US" dirty="0"/>
          </a:p>
        </p:txBody>
      </p:sp>
      <p:sp>
        <p:nvSpPr>
          <p:cNvPr id="4" name="Rectangle 1"/>
          <p:cNvSpPr>
            <a:spLocks noChangeArrowheads="1"/>
          </p:cNvSpPr>
          <p:nvPr/>
        </p:nvSpPr>
        <p:spPr bwMode="auto">
          <a:xfrm>
            <a:off x="367990" y="1510308"/>
            <a:ext cx="2665142" cy="2677656"/>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//5.</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求斐波那契数第</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个数是什么</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n1</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n2</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n1</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n1</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n2</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n2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0C0C0"/>
                </a:solidFill>
                <a:effectLst/>
                <a:latin typeface="宋体" panose="02010600030101010101" pitchFamily="2" charset="-122"/>
                <a:ea typeface="宋体" panose="02010600030101010101" pitchFamily="2" charset="-122"/>
                <a:cs typeface="Consolas" panose="020B0609020204030204" pitchFamily="49" charset="0"/>
              </a:rPr>
              <a:t>返回</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C0C0C0"/>
                </a:solidFill>
                <a:effectLst/>
                <a:latin typeface="宋体" panose="02010600030101010101" pitchFamily="2" charset="-122"/>
                <a:ea typeface="宋体" panose="02010600030101010101" pitchFamily="2" charset="-122"/>
                <a:cs typeface="Consolas" panose="020B0609020204030204" pitchFamily="49" charset="0"/>
              </a:rPr>
              <a:t>个数的值</a:t>
            </a:r>
            <a:br>
              <a:rPr kumimoji="0" lang="zh-CN" altLang="zh-CN" sz="1200" b="0" i="0" u="none" strike="noStrike" cap="none" normalizeH="0" baseline="0" dirty="0">
                <a:ln>
                  <a:noFill/>
                </a:ln>
                <a:solidFill>
                  <a:srgbClr val="C0C0C0"/>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7</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89610" y="1461238"/>
            <a:ext cx="4939990" cy="3600986"/>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//6.</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输入某年某月某日，判断这一天是这一年的第几天</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isLeapYear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4</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&amp;&amp;</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100</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400</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getDays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month</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day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days</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day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month</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day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//end if</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months</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28</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month</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days</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months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//end for</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month</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&gt;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&amp;&amp;</a:t>
            </a:r>
            <a:r>
              <a:rPr kumimoji="0" lang="zh-CN" altLang="zh-CN" sz="1200" b="0" i="0" u="none" strike="noStrike" cap="none" normalizeH="0" baseline="0" dirty="0">
                <a:ln>
                  <a:noFill/>
                </a:ln>
                <a:solidFill>
                  <a:srgbClr val="C0C0C0"/>
                </a:solidFill>
                <a:effectLst/>
                <a:latin typeface="Consolas" panose="020B0609020204030204" pitchFamily="49" charset="0"/>
                <a:cs typeface="Consolas" panose="020B0609020204030204" pitchFamily="49" charset="0"/>
              </a:rPr>
              <a:t>isLeapYear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year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days</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days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getDays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2016</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601257" y="5474578"/>
            <a:ext cx="3570208" cy="369332"/>
          </a:xfrm>
          <a:prstGeom prst="rect">
            <a:avLst/>
          </a:prstGeom>
        </p:spPr>
        <p:txBody>
          <a:bodyPr wrap="none">
            <a:spAutoFit/>
          </a:bodyPr>
          <a:lstStyle/>
          <a:p>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2</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5</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8</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13</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21</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34</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递归</a:t>
            </a:r>
            <a:endParaRPr lang="zh-CN" altLang="en-US" dirty="0"/>
          </a:p>
        </p:txBody>
      </p:sp>
      <p:sp>
        <p:nvSpPr>
          <p:cNvPr id="3" name="内容占位符 2"/>
          <p:cNvSpPr>
            <a:spLocks noGrp="1"/>
          </p:cNvSpPr>
          <p:nvPr>
            <p:ph idx="4294967295"/>
          </p:nvPr>
        </p:nvSpPr>
        <p:spPr>
          <a:xfrm>
            <a:off x="0" y="1450975"/>
            <a:ext cx="8128000" cy="2417763"/>
          </a:xfrm>
        </p:spPr>
        <p:txBody>
          <a:bodyPr>
            <a:normAutofit fontScale="55000" lnSpcReduction="20000"/>
          </a:bodyPr>
          <a:lstStyle/>
          <a:p>
            <a:pPr marL="0" indent="0">
              <a:buNone/>
            </a:pPr>
            <a:r>
              <a:rPr lang="zh-CN" altLang="en-US" dirty="0"/>
              <a:t>递归</a:t>
            </a:r>
            <a:r>
              <a:rPr lang="en-US" altLang="zh-CN" dirty="0"/>
              <a:t>:</a:t>
            </a:r>
            <a:r>
              <a:rPr lang="zh-CN" altLang="en-US" b="1" dirty="0">
                <a:solidFill>
                  <a:srgbClr val="FF0000"/>
                </a:solidFill>
              </a:rPr>
              <a:t>函数中调用自己</a:t>
            </a:r>
            <a:r>
              <a:rPr lang="en-US" altLang="zh-CN" b="1" dirty="0">
                <a:solidFill>
                  <a:srgbClr val="FF0000"/>
                </a:solidFill>
              </a:rPr>
              <a:t>,</a:t>
            </a:r>
            <a:r>
              <a:rPr lang="zh-CN" altLang="en-US" b="1" dirty="0">
                <a:solidFill>
                  <a:srgbClr val="FF0000"/>
                </a:solidFill>
              </a:rPr>
              <a:t>一般都要有结束的条件。</a:t>
            </a:r>
            <a:r>
              <a:rPr lang="zh-CN" altLang="en-US" dirty="0"/>
              <a:t>否则后果不堪设想</a:t>
            </a:r>
            <a:endParaRPr lang="en-US" altLang="zh-CN" dirty="0"/>
          </a:p>
          <a:p>
            <a:pPr marL="0" indent="0">
              <a:buNone/>
            </a:pPr>
            <a:r>
              <a:rPr lang="zh-CN" altLang="en-US" dirty="0"/>
              <a:t>案例</a:t>
            </a:r>
            <a:r>
              <a:rPr lang="en-US" altLang="zh-CN" dirty="0"/>
              <a:t>:</a:t>
            </a:r>
            <a:endParaRPr lang="en-US" altLang="zh-CN" dirty="0"/>
          </a:p>
          <a:p>
            <a:pPr marL="0" indent="0">
              <a:buNone/>
            </a:pPr>
            <a:r>
              <a:rPr lang="en-US" altLang="zh-CN" dirty="0"/>
              <a:t>1.</a:t>
            </a:r>
            <a:r>
              <a:rPr lang="zh-CN" altLang="en-US" dirty="0"/>
              <a:t>老和尚讲故事</a:t>
            </a:r>
            <a:endParaRPr lang="en-US" altLang="zh-CN" dirty="0"/>
          </a:p>
          <a:p>
            <a:pPr marL="0" indent="0">
              <a:buNone/>
            </a:pPr>
            <a:r>
              <a:rPr lang="en-US" altLang="zh-CN" dirty="0"/>
              <a:t>2.</a:t>
            </a:r>
            <a:r>
              <a:rPr lang="zh-CN" altLang="en-US" dirty="0"/>
              <a:t>求</a:t>
            </a:r>
            <a:r>
              <a:rPr lang="en-US" altLang="zh-CN" dirty="0"/>
              <a:t>n</a:t>
            </a:r>
            <a:r>
              <a:rPr lang="zh-CN" altLang="en-US" dirty="0"/>
              <a:t>个数的累加和</a:t>
            </a:r>
            <a:endParaRPr lang="en-US" altLang="zh-CN" dirty="0"/>
          </a:p>
          <a:p>
            <a:pPr marL="0" indent="0">
              <a:buNone/>
            </a:pPr>
            <a:r>
              <a:rPr lang="en-US" altLang="zh-CN" dirty="0"/>
              <a:t>3.</a:t>
            </a:r>
            <a:r>
              <a:rPr lang="zh-CN" altLang="en-US" dirty="0"/>
              <a:t>求数字的各个位的</a:t>
            </a:r>
            <a:endParaRPr lang="en-US" altLang="zh-CN" dirty="0"/>
          </a:p>
          <a:p>
            <a:pPr marL="0" indent="0">
              <a:buNone/>
            </a:pPr>
            <a:r>
              <a:rPr lang="zh-CN" altLang="en-US" dirty="0"/>
              <a:t>数字累加和</a:t>
            </a:r>
            <a:endParaRPr lang="en-US" altLang="zh-CN" dirty="0"/>
          </a:p>
          <a:p>
            <a:pPr marL="0" indent="0">
              <a:buNone/>
            </a:pPr>
            <a:r>
              <a:rPr lang="en-US" altLang="zh-CN" dirty="0"/>
              <a:t>4.</a:t>
            </a:r>
            <a:r>
              <a:rPr lang="zh-CN" altLang="en-US" dirty="0"/>
              <a:t>求</a:t>
            </a:r>
            <a:r>
              <a:rPr lang="en-US" altLang="zh-CN" dirty="0"/>
              <a:t>Fibonacci(</a:t>
            </a:r>
            <a:r>
              <a:rPr lang="zh-CN" altLang="en-US" dirty="0"/>
              <a:t>斐波</a:t>
            </a:r>
            <a:endParaRPr lang="en-US" altLang="zh-CN" dirty="0"/>
          </a:p>
          <a:p>
            <a:pPr marL="0" indent="0">
              <a:buNone/>
            </a:pPr>
            <a:r>
              <a:rPr lang="zh-CN" altLang="en-US" dirty="0"/>
              <a:t>那契数</a:t>
            </a:r>
            <a:r>
              <a:rPr lang="en-US" altLang="zh-CN" dirty="0"/>
              <a:t>)</a:t>
            </a:r>
            <a:r>
              <a:rPr lang="zh-CN" altLang="en-US" dirty="0"/>
              <a:t>的第</a:t>
            </a:r>
            <a:r>
              <a:rPr lang="en-US" altLang="zh-CN" dirty="0"/>
              <a:t>n</a:t>
            </a:r>
            <a:r>
              <a:rPr lang="zh-CN" altLang="en-US" dirty="0"/>
              <a:t>个数</a:t>
            </a:r>
            <a:endParaRPr lang="en-US" altLang="zh-CN" dirty="0"/>
          </a:p>
        </p:txBody>
      </p:sp>
      <p:sp>
        <p:nvSpPr>
          <p:cNvPr id="4" name="Rectangle 1"/>
          <p:cNvSpPr>
            <a:spLocks noChangeArrowheads="1"/>
          </p:cNvSpPr>
          <p:nvPr/>
        </p:nvSpPr>
        <p:spPr bwMode="auto">
          <a:xfrm>
            <a:off x="1629816" y="1929590"/>
            <a:ext cx="6233532" cy="3600986"/>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递归</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讲故事案例</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sayStory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从前有座山</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山里有个庙</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庙里有个老和尚</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FFFF"/>
                </a:solidFill>
                <a:effectLst/>
                <a:latin typeface="宋体" panose="02010600030101010101" pitchFamily="2" charset="-122"/>
                <a:ea typeface="宋体" panose="02010600030101010101" pitchFamily="2" charset="-122"/>
                <a:cs typeface="Consolas" panose="020B0609020204030204" pitchFamily="49" charset="0"/>
              </a:rPr>
              <a:t>老和尚给小和尚讲故事</a:t>
            </a:r>
            <a:r>
              <a:rPr kumimoji="0" lang="zh-CN" altLang="zh-CN" sz="1200" b="0" i="0" u="none" strike="noStrike" cap="none" normalizeH="0" baseline="0" dirty="0">
                <a:ln>
                  <a:noFill/>
                </a:ln>
                <a:solidFill>
                  <a:srgbClr val="CC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5</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sayStory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sayStory</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个数累加和</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5</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939989" y="2916926"/>
            <a:ext cx="4828479" cy="2862322"/>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求数字的各个位数字的和</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getEveryNumberSum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 </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parseInt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getEveryNumberSum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getEveryNumberSum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153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求斐波那契数的第</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个数</a:t>
            </a:r>
            <a:br>
              <a:rPr kumimoji="0" lang="zh-CN" altLang="zh-CN" sz="1200" b="0" i="0" u="none" strike="noStrike" cap="none" normalizeH="0" baseline="0" dirty="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getFibonacciNumber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if</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getFibonacciNumber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getFibonacciNumber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00CCCC"/>
                </a:solidFill>
                <a:effectLst/>
                <a:latin typeface="Consolas" panose="020B0609020204030204" pitchFamily="49" charset="0"/>
                <a:cs typeface="Consolas" panose="020B0609020204030204" pitchFamily="49" charset="0"/>
              </a:rPr>
              <a:t>n</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getFibonacciNumber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7</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623888"/>
            <a:ext cx="8128000" cy="827087"/>
          </a:xfrm>
        </p:spPr>
        <p:txBody>
          <a:bodyPr anchor="b"/>
          <a:lstStyle/>
          <a:p>
            <a:r>
              <a:rPr lang="en-US" altLang="en-US" dirty="0">
                <a:solidFill>
                  <a:srgbClr val="FF0000"/>
                </a:solidFill>
              </a:rPr>
              <a:t>arguments</a:t>
            </a:r>
            <a:r>
              <a:rPr lang="zh-CN" altLang="en-US" dirty="0">
                <a:solidFill>
                  <a:srgbClr val="FF0000"/>
                </a:solidFill>
              </a:rPr>
              <a:t>对象</a:t>
            </a:r>
            <a:endParaRPr lang="zh-CN" altLang="en-US" dirty="0">
              <a:solidFill>
                <a:srgbClr val="FF0000"/>
              </a:solidFill>
            </a:endParaRPr>
          </a:p>
        </p:txBody>
      </p:sp>
      <p:sp>
        <p:nvSpPr>
          <p:cNvPr id="100355" name="Rectangle 3"/>
          <p:cNvSpPr>
            <a:spLocks noGrp="1" noChangeArrowheads="1"/>
          </p:cNvSpPr>
          <p:nvPr>
            <p:ph idx="4294967295"/>
          </p:nvPr>
        </p:nvSpPr>
        <p:spPr>
          <a:xfrm>
            <a:off x="0" y="1450975"/>
            <a:ext cx="8128000" cy="1081088"/>
          </a:xfrm>
        </p:spPr>
        <p:txBody>
          <a:bodyPr/>
          <a:lstStyle/>
          <a:p>
            <a:pPr marL="0" indent="0">
              <a:lnSpc>
                <a:spcPct val="90000"/>
              </a:lnSpc>
              <a:buNone/>
            </a:pPr>
            <a:r>
              <a:rPr lang="zh-CN" altLang="en-US" b="1" dirty="0">
                <a:solidFill>
                  <a:srgbClr val="000000"/>
                </a:solidFill>
                <a:latin typeface="宋体" panose="02010600030101010101" pitchFamily="2" charset="-122"/>
                <a:ea typeface="宋体" panose="02010600030101010101" pitchFamily="2" charset="-122"/>
              </a:rPr>
              <a:t>用户调用计算多个数的和的方法，如何获取方法中有多少个参数</a:t>
            </a:r>
            <a:r>
              <a:rPr lang="en-US" altLang="zh-CN" b="1" dirty="0">
                <a:solidFill>
                  <a:srgbClr val="000000"/>
                </a:solidFill>
                <a:latin typeface="宋体" panose="02010600030101010101" pitchFamily="2" charset="-122"/>
                <a:ea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marL="0" indent="0">
              <a:lnSpc>
                <a:spcPct val="90000"/>
              </a:lnSpc>
              <a:buNone/>
            </a:pPr>
            <a:r>
              <a:rPr lang="zh-CN" altLang="en-US" b="1" dirty="0">
                <a:solidFill>
                  <a:srgbClr val="000000"/>
                </a:solidFill>
                <a:latin typeface="宋体" panose="02010600030101010101" pitchFamily="2" charset="-122"/>
                <a:ea typeface="宋体" panose="02010600030101010101" pitchFamily="2" charset="-122"/>
              </a:rPr>
              <a:t>在函数中可以使用</a:t>
            </a:r>
            <a:r>
              <a:rPr lang="en-US" altLang="zh-CN" b="1" dirty="0" err="1">
                <a:solidFill>
                  <a:srgbClr val="000000"/>
                </a:solidFill>
                <a:latin typeface="宋体" panose="02010600030101010101" pitchFamily="2" charset="-122"/>
                <a:ea typeface="宋体" panose="02010600030101010101" pitchFamily="2" charset="-122"/>
              </a:rPr>
              <a:t>arguments.length</a:t>
            </a:r>
            <a:r>
              <a:rPr lang="zh-CN" altLang="en-US" b="1" dirty="0">
                <a:solidFill>
                  <a:srgbClr val="000000"/>
                </a:solidFill>
                <a:latin typeface="宋体" panose="02010600030101010101" pitchFamily="2" charset="-122"/>
                <a:ea typeface="宋体" panose="02010600030101010101" pitchFamily="2" charset="-122"/>
              </a:rPr>
              <a:t>来获取调用方法时候传入了多少个参数</a:t>
            </a:r>
            <a:r>
              <a:rPr lang="en-US" altLang="zh-CN" b="1" dirty="0">
                <a:solidFill>
                  <a:srgbClr val="000000"/>
                </a:solidFill>
                <a:latin typeface="宋体" panose="02010600030101010101" pitchFamily="2" charset="-122"/>
                <a:ea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p:txBody>
      </p:sp>
      <p:sp>
        <p:nvSpPr>
          <p:cNvPr id="2" name="Rectangle 1"/>
          <p:cNvSpPr>
            <a:spLocks noChangeArrowheads="1"/>
          </p:cNvSpPr>
          <p:nvPr/>
        </p:nvSpPr>
        <p:spPr bwMode="auto">
          <a:xfrm>
            <a:off x="498474" y="2696802"/>
            <a:ext cx="3828199" cy="1754326"/>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//console.log(arguments.length);</a:t>
            </a:r>
            <a:b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CCCC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for</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66"/>
                </a:solidFill>
                <a:effectLst/>
                <a:latin typeface="Consolas" panose="020B0609020204030204" pitchFamily="49" charset="0"/>
                <a:cs typeface="Consolas" panose="020B0609020204030204" pitchFamily="49" charset="0"/>
              </a:rPr>
              <a:t>var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0</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&lt;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arguments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length</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arguments</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i</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dirty="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FF00"/>
                </a:solidFill>
                <a:effectLst/>
                <a:latin typeface="Consolas" panose="020B0609020204030204" pitchFamily="49" charset="0"/>
                <a:cs typeface="Consolas" panose="020B0609020204030204" pitchFamily="49" charset="0"/>
              </a:rPr>
              <a: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dirty="0">
                <a:ln>
                  <a:noFill/>
                </a:ln>
                <a:solidFill>
                  <a:srgbClr val="66FF66"/>
                </a:solidFill>
                <a:effectLst/>
                <a:latin typeface="Consolas" panose="020B0609020204030204" pitchFamily="49" charset="0"/>
                <a:cs typeface="Consolas" panose="020B0609020204030204" pitchFamily="49" charset="0"/>
              </a:rPr>
              <a:t>getSum</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1</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2</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3</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4</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dirty="0">
                <a:ln>
                  <a:noFill/>
                </a:ln>
                <a:solidFill>
                  <a:srgbClr val="FFCCFF"/>
                </a:solidFill>
                <a:effectLst/>
                <a:latin typeface="Consolas" panose="020B0609020204030204" pitchFamily="49" charset="0"/>
                <a:cs typeface="Consolas" panose="020B0609020204030204" pitchFamily="49" charset="0"/>
              </a:rPr>
              <a:t>5</a:t>
            </a:r>
            <a:r>
              <a:rPr kumimoji="0" lang="zh-CN" altLang="zh-CN" sz="1200" b="0" i="0" u="none" strike="noStrike" cap="none" normalizeH="0" baseline="0" dirty="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浏览器</a:t>
            </a:r>
            <a:endParaRPr kumimoji="1" lang="zh-CN" altLang="en-US" dirty="0"/>
          </a:p>
        </p:txBody>
      </p:sp>
      <p:sp>
        <p:nvSpPr>
          <p:cNvPr id="3" name="内容占位符 2"/>
          <p:cNvSpPr>
            <a:spLocks noGrp="1"/>
          </p:cNvSpPr>
          <p:nvPr>
            <p:ph idx="4294967295"/>
          </p:nvPr>
        </p:nvSpPr>
        <p:spPr>
          <a:xfrm>
            <a:off x="0" y="1450975"/>
            <a:ext cx="8128000" cy="3425825"/>
          </a:xfrm>
        </p:spPr>
        <p:txBody>
          <a:bodyPr>
            <a:normAutofit fontScale="70000" lnSpcReduction="20000"/>
          </a:bodyPr>
          <a:lstStyle/>
          <a:p>
            <a:pPr marL="0" indent="0">
              <a:buNone/>
            </a:pPr>
            <a:r>
              <a:rPr lang="zh-CN" altLang="en-US" b="1" dirty="0">
                <a:solidFill>
                  <a:schemeClr val="tx1"/>
                </a:solidFill>
              </a:rPr>
              <a:t>浏览器是指可以显示网页服务器或者文件系统的</a:t>
            </a:r>
            <a:r>
              <a:rPr lang="en-US" altLang="zh-CN" b="1" dirty="0">
                <a:solidFill>
                  <a:schemeClr val="tx1"/>
                </a:solidFill>
              </a:rPr>
              <a:t>HTML</a:t>
            </a:r>
            <a:r>
              <a:rPr lang="zh-CN" altLang="en-US" b="1" dirty="0">
                <a:solidFill>
                  <a:schemeClr val="tx1"/>
                </a:solidFill>
              </a:rPr>
              <a:t>文件内容，并让用户与这些文件交互的一种软件。</a:t>
            </a:r>
            <a:endParaRPr lang="en-US" altLang="zh-CN" b="1" dirty="0">
              <a:solidFill>
                <a:schemeClr val="tx1"/>
              </a:solidFill>
            </a:endParaRPr>
          </a:p>
          <a:p>
            <a:pPr marL="0" indent="0">
              <a:buNone/>
            </a:pPr>
            <a:r>
              <a:rPr lang="zh-CN" altLang="en-US" b="1" dirty="0">
                <a:solidFill>
                  <a:schemeClr val="tx1"/>
                </a:solidFill>
              </a:rPr>
              <a:t>通俗的讲</a:t>
            </a:r>
            <a:r>
              <a:rPr lang="en-US" altLang="zh-CN" b="1" dirty="0">
                <a:solidFill>
                  <a:schemeClr val="tx1"/>
                </a:solidFill>
              </a:rPr>
              <a:t>:</a:t>
            </a:r>
            <a:r>
              <a:rPr lang="zh-CN" altLang="en-US" b="1" dirty="0">
                <a:solidFill>
                  <a:schemeClr val="tx1"/>
                </a:solidFill>
              </a:rPr>
              <a:t>可以显示页面的一个软件</a:t>
            </a:r>
            <a:r>
              <a:rPr lang="en-US" altLang="zh-CN" b="1" dirty="0">
                <a:solidFill>
                  <a:schemeClr val="tx1"/>
                </a:solidFill>
              </a:rPr>
              <a:t>,</a:t>
            </a:r>
            <a:endParaRPr lang="en-US" altLang="zh-CN" b="1" dirty="0">
              <a:solidFill>
                <a:schemeClr val="tx1"/>
              </a:solidFill>
            </a:endParaRPr>
          </a:p>
          <a:p>
            <a:pPr marL="0" indent="0">
              <a:buNone/>
            </a:pPr>
            <a:r>
              <a:rPr lang="zh-CN" altLang="en-US" b="1" dirty="0">
                <a:solidFill>
                  <a:schemeClr val="tx1"/>
                </a:solidFill>
              </a:rPr>
              <a:t>国内网民计算机上常见的网页浏览器有，</a:t>
            </a:r>
            <a:r>
              <a:rPr lang="en-US" altLang="zh-CN" b="1" dirty="0">
                <a:solidFill>
                  <a:srgbClr val="C00000"/>
                </a:solidFill>
              </a:rPr>
              <a:t>QQ</a:t>
            </a:r>
            <a:r>
              <a:rPr lang="zh-CN" altLang="en-US" b="1" dirty="0">
                <a:solidFill>
                  <a:srgbClr val="C00000"/>
                </a:solidFill>
              </a:rPr>
              <a:t>浏览器、</a:t>
            </a:r>
            <a:r>
              <a:rPr lang="en-US" altLang="zh-CN" b="1" dirty="0">
                <a:solidFill>
                  <a:srgbClr val="C00000"/>
                </a:solidFill>
              </a:rPr>
              <a:t>Internet Explorer</a:t>
            </a:r>
            <a:r>
              <a:rPr lang="zh-CN" altLang="en-US" b="1" dirty="0">
                <a:solidFill>
                  <a:srgbClr val="C00000"/>
                </a:solidFill>
              </a:rPr>
              <a:t>、</a:t>
            </a:r>
            <a:r>
              <a:rPr lang="en-US" altLang="zh-CN" b="1" dirty="0">
                <a:solidFill>
                  <a:srgbClr val="C00000"/>
                </a:solidFill>
              </a:rPr>
              <a:t>Firefox</a:t>
            </a:r>
            <a:r>
              <a:rPr lang="zh-CN" altLang="en-US" b="1" dirty="0">
                <a:solidFill>
                  <a:srgbClr val="C00000"/>
                </a:solidFill>
              </a:rPr>
              <a:t>、</a:t>
            </a:r>
            <a:r>
              <a:rPr lang="en-US" altLang="zh-CN" b="1" dirty="0">
                <a:solidFill>
                  <a:srgbClr val="C00000"/>
                </a:solidFill>
              </a:rPr>
              <a:t>Safari</a:t>
            </a:r>
            <a:r>
              <a:rPr lang="zh-CN" altLang="en-US" b="1" dirty="0">
                <a:solidFill>
                  <a:srgbClr val="C00000"/>
                </a:solidFill>
              </a:rPr>
              <a:t>，</a:t>
            </a:r>
            <a:r>
              <a:rPr lang="en-US" altLang="zh-CN" b="1" dirty="0">
                <a:solidFill>
                  <a:srgbClr val="C00000"/>
                </a:solidFill>
              </a:rPr>
              <a:t>Opera</a:t>
            </a:r>
            <a:r>
              <a:rPr lang="zh-CN" altLang="en-US" b="1" dirty="0">
                <a:solidFill>
                  <a:srgbClr val="C00000"/>
                </a:solidFill>
              </a:rPr>
              <a:t>、</a:t>
            </a:r>
            <a:r>
              <a:rPr lang="en-US" altLang="zh-CN" b="1" dirty="0">
                <a:solidFill>
                  <a:srgbClr val="C00000"/>
                </a:solidFill>
              </a:rPr>
              <a:t>Google Chrome</a:t>
            </a:r>
            <a:r>
              <a:rPr lang="zh-CN" altLang="en-US" b="1" dirty="0">
                <a:solidFill>
                  <a:srgbClr val="C00000"/>
                </a:solidFill>
              </a:rPr>
              <a:t>、百度浏览器、搜狗浏览器、猎豹浏览器、</a:t>
            </a:r>
            <a:r>
              <a:rPr lang="en-US" altLang="zh-CN" b="1" dirty="0">
                <a:solidFill>
                  <a:srgbClr val="C00000"/>
                </a:solidFill>
              </a:rPr>
              <a:t>360</a:t>
            </a:r>
            <a:r>
              <a:rPr lang="zh-CN" altLang="en-US" b="1" dirty="0">
                <a:solidFill>
                  <a:srgbClr val="C00000"/>
                </a:solidFill>
              </a:rPr>
              <a:t>浏览器、</a:t>
            </a:r>
            <a:r>
              <a:rPr lang="en-US" altLang="zh-CN" b="1" u="sng" dirty="0">
                <a:solidFill>
                  <a:srgbClr val="C00000"/>
                </a:solidFill>
              </a:rPr>
              <a:t>UC</a:t>
            </a:r>
            <a:r>
              <a:rPr lang="zh-CN" altLang="en-US" b="1" u="sng" dirty="0">
                <a:solidFill>
                  <a:srgbClr val="C00000"/>
                </a:solidFill>
              </a:rPr>
              <a:t>浏览器</a:t>
            </a:r>
            <a:r>
              <a:rPr lang="zh-CN" altLang="en-US" b="1" dirty="0">
                <a:solidFill>
                  <a:srgbClr val="C00000"/>
                </a:solidFill>
              </a:rPr>
              <a:t>、傲游浏览器、世界之窗浏览器</a:t>
            </a:r>
            <a:r>
              <a:rPr lang="zh-CN" altLang="en-US" b="1" dirty="0">
                <a:solidFill>
                  <a:schemeClr val="tx1"/>
                </a:solidFill>
              </a:rPr>
              <a:t>等，浏览器是最经常使用到的客户端程序。</a:t>
            </a:r>
            <a:endParaRPr lang="en-US" altLang="zh-CN" b="1" dirty="0">
              <a:solidFill>
                <a:schemeClr val="tx1"/>
              </a:solidFill>
            </a:endParaRPr>
          </a:p>
          <a:p>
            <a:pPr marL="0" indent="0">
              <a:buNone/>
            </a:pPr>
            <a:r>
              <a:rPr lang="zh-CN" altLang="en-US" b="1" dirty="0">
                <a:solidFill>
                  <a:schemeClr val="tx1"/>
                </a:solidFill>
              </a:rPr>
              <a:t>常用的五大浏览器：</a:t>
            </a:r>
            <a:r>
              <a:rPr lang="en-US" altLang="zh-CN" b="1" dirty="0">
                <a:solidFill>
                  <a:schemeClr val="tx1"/>
                </a:solidFill>
              </a:rPr>
              <a:t>chrome</a:t>
            </a:r>
            <a:r>
              <a:rPr lang="zh-CN" altLang="zh-CN" b="1" dirty="0">
                <a:solidFill>
                  <a:schemeClr val="tx1"/>
                </a:solidFill>
              </a:rPr>
              <a:t>，</a:t>
            </a:r>
            <a:r>
              <a:rPr lang="en-US" altLang="zh-CN" b="1" dirty="0" err="1">
                <a:solidFill>
                  <a:schemeClr val="tx1"/>
                </a:solidFill>
              </a:rPr>
              <a:t>firefox</a:t>
            </a:r>
            <a:r>
              <a:rPr lang="zh-CN" altLang="zh-CN" b="1" dirty="0">
                <a:solidFill>
                  <a:schemeClr val="tx1"/>
                </a:solidFill>
              </a:rPr>
              <a:t>，</a:t>
            </a:r>
            <a:r>
              <a:rPr lang="en-US" altLang="zh-CN" b="1" dirty="0">
                <a:solidFill>
                  <a:schemeClr val="tx1"/>
                </a:solidFill>
              </a:rPr>
              <a:t>Safari</a:t>
            </a:r>
            <a:r>
              <a:rPr lang="zh-CN" altLang="zh-CN" b="1" dirty="0">
                <a:solidFill>
                  <a:schemeClr val="tx1"/>
                </a:solidFill>
              </a:rPr>
              <a:t>，</a:t>
            </a:r>
            <a:r>
              <a:rPr lang="en-US" altLang="zh-CN" b="1" dirty="0" err="1">
                <a:solidFill>
                  <a:schemeClr val="tx1"/>
                </a:solidFill>
              </a:rPr>
              <a:t>ie</a:t>
            </a:r>
            <a:r>
              <a:rPr lang="zh-CN" altLang="zh-CN" b="1" dirty="0">
                <a:solidFill>
                  <a:schemeClr val="tx1"/>
                </a:solidFill>
              </a:rPr>
              <a:t>，</a:t>
            </a:r>
            <a:r>
              <a:rPr lang="en-US" altLang="zh-CN" b="1" dirty="0">
                <a:solidFill>
                  <a:schemeClr val="tx1"/>
                </a:solidFill>
              </a:rPr>
              <a:t>opera</a:t>
            </a:r>
            <a:endParaRPr lang="en-US" altLang="zh-CN" b="1" dirty="0">
              <a:solidFill>
                <a:schemeClr val="tx1"/>
              </a:solidFill>
            </a:endParaRPr>
          </a:p>
          <a:p>
            <a:pPr marL="0" indent="0">
              <a:buNone/>
            </a:pPr>
            <a:r>
              <a:rPr lang="zh-CN" altLang="en-US" b="1" dirty="0">
                <a:solidFill>
                  <a:schemeClr val="tx1"/>
                </a:solidFill>
              </a:rPr>
              <a:t>我们用</a:t>
            </a:r>
            <a:r>
              <a:rPr lang="en-US" altLang="zh-CN" b="1" dirty="0">
                <a:solidFill>
                  <a:srgbClr val="FF0000"/>
                </a:solidFill>
              </a:rPr>
              <a:t>chrome</a:t>
            </a:r>
            <a:r>
              <a:rPr lang="en-US" altLang="zh-CN" b="1" dirty="0">
                <a:solidFill>
                  <a:schemeClr val="tx1"/>
                </a:solidFill>
              </a:rPr>
              <a:t>(</a:t>
            </a:r>
            <a:r>
              <a:rPr lang="zh-CN" altLang="en-US" b="1" dirty="0">
                <a:solidFill>
                  <a:schemeClr val="tx1"/>
                </a:solidFill>
              </a:rPr>
              <a:t>谷歌浏览器</a:t>
            </a:r>
            <a:r>
              <a:rPr lang="en-US" altLang="zh-CN" b="1" dirty="0">
                <a:solidFill>
                  <a:schemeClr val="tx1"/>
                </a:solidFill>
              </a:rPr>
              <a:t>)</a:t>
            </a:r>
            <a:endParaRPr lang="en-US" altLang="zh-CN" b="1" dirty="0">
              <a:solidFill>
                <a:schemeClr val="tx1"/>
              </a:solidFill>
            </a:endParaRPr>
          </a:p>
        </p:txBody>
      </p:sp>
      <p:pic>
        <p:nvPicPr>
          <p:cNvPr id="4" name="图片 3"/>
          <p:cNvPicPr>
            <a:picLocks noChangeAspect="1"/>
          </p:cNvPicPr>
          <p:nvPr/>
        </p:nvPicPr>
        <p:blipFill>
          <a:blip r:embed="rId1"/>
          <a:stretch>
            <a:fillRect/>
          </a:stretch>
        </p:blipFill>
        <p:spPr>
          <a:xfrm>
            <a:off x="1078271" y="5100695"/>
            <a:ext cx="5742857" cy="92381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lang="zh-CN" altLang="en-US" dirty="0"/>
              <a:t>函数可以作为参数</a:t>
            </a:r>
            <a:endParaRPr lang="zh-CN" altLang="en-US" dirty="0"/>
          </a:p>
        </p:txBody>
      </p:sp>
      <p:sp>
        <p:nvSpPr>
          <p:cNvPr id="3" name="内容占位符 2"/>
          <p:cNvSpPr>
            <a:spLocks noGrp="1"/>
          </p:cNvSpPr>
          <p:nvPr>
            <p:ph idx="4294967295"/>
          </p:nvPr>
        </p:nvSpPr>
        <p:spPr>
          <a:xfrm>
            <a:off x="0" y="1450975"/>
            <a:ext cx="4408488" cy="1203325"/>
          </a:xfrm>
        </p:spPr>
        <p:txBody>
          <a:bodyPr>
            <a:normAutofit fontScale="70000" lnSpcReduction="20000"/>
          </a:bodyPr>
          <a:lstStyle/>
          <a:p>
            <a:pPr marL="0" indent="0">
              <a:buNone/>
            </a:pPr>
            <a:r>
              <a:rPr lang="en-US" altLang="zh-CN" dirty="0"/>
              <a:t>1.</a:t>
            </a:r>
            <a:r>
              <a:rPr lang="zh-CN" altLang="en-US" dirty="0"/>
              <a:t>函数是有数据类型的</a:t>
            </a:r>
            <a:endParaRPr lang="en-US" altLang="zh-CN" dirty="0"/>
          </a:p>
          <a:p>
            <a:pPr marL="0" indent="0">
              <a:buNone/>
            </a:pPr>
            <a:r>
              <a:rPr lang="en-US" altLang="zh-CN" dirty="0"/>
              <a:t>2.</a:t>
            </a:r>
            <a:r>
              <a:rPr lang="zh-CN" altLang="en-US" dirty="0"/>
              <a:t>函数可以作为函数的参数使用</a:t>
            </a:r>
            <a:endParaRPr lang="en-US" altLang="zh-CN" dirty="0"/>
          </a:p>
          <a:p>
            <a:pPr marL="0" indent="0">
              <a:buNone/>
            </a:pPr>
            <a:r>
              <a:rPr lang="en-US" altLang="zh-CN" dirty="0"/>
              <a:t>3.</a:t>
            </a:r>
            <a:r>
              <a:rPr lang="zh-CN" altLang="en-US" dirty="0"/>
              <a:t>函数可以作为函数的返回值使用</a:t>
            </a:r>
            <a:endParaRPr lang="zh-CN" altLang="en-US" dirty="0"/>
          </a:p>
        </p:txBody>
      </p:sp>
      <p:sp>
        <p:nvSpPr>
          <p:cNvPr id="4" name="Rectangle 1"/>
          <p:cNvSpPr>
            <a:spLocks noChangeArrowheads="1"/>
          </p:cNvSpPr>
          <p:nvPr/>
        </p:nvSpPr>
        <p:spPr bwMode="auto">
          <a:xfrm>
            <a:off x="498474" y="2888155"/>
            <a:ext cx="3906258" cy="2308324"/>
          </a:xfrm>
          <a:prstGeom prst="rect">
            <a:avLst/>
          </a:prstGeom>
          <a:solidFill>
            <a:srgbClr val="3F3F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CCCC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t>函数可以作为方法的参数也可以作为函数的返回值</a:t>
            </a:r>
            <a:br>
              <a:rPr kumimoji="0" lang="zh-CN" altLang="zh-CN" sz="1200" b="0" i="0" u="none" strike="noStrike" cap="none" normalizeH="0" baseline="0">
                <a:ln>
                  <a:noFill/>
                </a:ln>
                <a:solidFill>
                  <a:srgbClr val="CCCCFF"/>
                </a:solidFill>
                <a:effectLst/>
                <a:latin typeface="宋体" panose="02010600030101010101" pitchFamily="2" charset="-122"/>
                <a:ea typeface="宋体" panose="02010600030101010101" pitchFamily="2" charset="-122"/>
                <a:cs typeface="Consolas" panose="020B0609020204030204" pitchFamily="49" charset="0"/>
              </a:rPr>
            </a:b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ff1</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num1</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num1</a:t>
            </a:r>
            <a:r>
              <a:rPr kumimoji="0" lang="zh-CN" altLang="zh-CN" sz="1200" b="0" i="0" u="none" strike="noStrike" cap="none" normalizeH="0" baseline="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num1</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num1</a:t>
            </a:r>
            <a:r>
              <a:rPr kumimoji="0" lang="zh-CN" altLang="zh-CN" sz="1200" b="0" i="0" u="none" strike="noStrike" cap="none" normalizeH="0" baseline="0">
                <a:ln>
                  <a:noFill/>
                </a:ln>
                <a:solidFill>
                  <a:srgbClr val="00FF00"/>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num2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function </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ff3</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x</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y</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fn</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   </a:t>
            </a:r>
            <a:r>
              <a:rPr kumimoji="0" lang="zh-CN" altLang="zh-CN" sz="1200" b="0" i="0" u="none" strike="noStrike" cap="none" normalizeH="0" baseline="0">
                <a:ln>
                  <a:noFill/>
                </a:ln>
                <a:solidFill>
                  <a:srgbClr val="FFCC66"/>
                </a:solidFill>
                <a:effectLst/>
                <a:latin typeface="Consolas" panose="020B0609020204030204" pitchFamily="49" charset="0"/>
                <a:cs typeface="Consolas" panose="020B0609020204030204" pitchFamily="49" charset="0"/>
              </a:rPr>
              <a:t>return </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fn</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x</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00CCCC"/>
                </a:solidFill>
                <a:effectLst/>
                <a:latin typeface="Consolas" panose="020B0609020204030204" pitchFamily="49" charset="0"/>
                <a:cs typeface="Consolas" panose="020B0609020204030204" pitchFamily="49" charset="0"/>
              </a:rPr>
              <a:t>y</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ff3</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CCFF"/>
                </a:solidFill>
                <a:effectLst/>
                <a:latin typeface="Consolas" panose="020B0609020204030204" pitchFamily="49" charset="0"/>
                <a:cs typeface="Consolas" panose="020B0609020204030204" pitchFamily="49" charset="0"/>
              </a:rPr>
              <a:t>10</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CCFF"/>
                </a:solidFill>
                <a:effectLst/>
                <a:latin typeface="Consolas" panose="020B0609020204030204" pitchFamily="49" charset="0"/>
                <a:cs typeface="Consolas" panose="020B0609020204030204" pitchFamily="49" charset="0"/>
              </a:rPr>
              <a:t>20</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ff1</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b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br>
            <a:r>
              <a:rPr kumimoji="0" lang="zh-CN" altLang="zh-CN" sz="1200" b="0" i="0" u="none" strike="noStrike" cap="none" normalizeH="0" baseline="0">
                <a:ln>
                  <a:noFill/>
                </a:ln>
                <a:solidFill>
                  <a:srgbClr val="F0EB8E"/>
                </a:solidFill>
                <a:effectLst/>
                <a:latin typeface="Consolas" panose="020B0609020204030204" pitchFamily="49" charset="0"/>
                <a:cs typeface="Consolas" panose="020B0609020204030204" pitchFamily="49" charset="0"/>
              </a:rPr>
              <a:t>console</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99FF99"/>
                </a:solidFill>
                <a:effectLst/>
                <a:latin typeface="Consolas" panose="020B0609020204030204" pitchFamily="49" charset="0"/>
                <a:cs typeface="Consolas" panose="020B0609020204030204" pitchFamily="49" charset="0"/>
              </a:rPr>
              <a:t>log</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ff3</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CCFF"/>
                </a:solidFill>
                <a:effectLst/>
                <a:latin typeface="Consolas" panose="020B0609020204030204" pitchFamily="49" charset="0"/>
                <a:cs typeface="Consolas" panose="020B0609020204030204" pitchFamily="49" charset="0"/>
              </a:rPr>
              <a:t>100</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FFCCFF"/>
                </a:solidFill>
                <a:effectLst/>
                <a:latin typeface="Consolas" panose="020B0609020204030204" pitchFamily="49" charset="0"/>
                <a:cs typeface="Consolas" panose="020B0609020204030204" pitchFamily="49" charset="0"/>
              </a:rPr>
              <a:t>20</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r>
              <a:rPr kumimoji="0" lang="zh-CN" altLang="zh-CN" sz="1200" b="0" i="0" u="none" strike="noStrike" cap="none" normalizeH="0" baseline="0">
                <a:ln>
                  <a:noFill/>
                </a:ln>
                <a:solidFill>
                  <a:srgbClr val="66FF66"/>
                </a:solidFill>
                <a:effectLst/>
                <a:latin typeface="Consolas" panose="020B0609020204030204" pitchFamily="49" charset="0"/>
                <a:cs typeface="Consolas" panose="020B0609020204030204" pitchFamily="49" charset="0"/>
              </a:rPr>
              <a:t>ff2</a:t>
            </a:r>
            <a:r>
              <a:rPr kumimoji="0" lang="zh-CN" altLang="zh-CN" sz="1200" b="0" i="0" u="none" strike="noStrike" cap="none" normalizeH="0" baseline="0">
                <a:ln>
                  <a:noFill/>
                </a:ln>
                <a:solidFill>
                  <a:srgbClr val="FFFFFF"/>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字符串中的方法</a:t>
            </a:r>
            <a:endParaRPr kumimoji="1" lang="zh-CN" altLang="en-US" dirty="0"/>
          </a:p>
        </p:txBody>
      </p:sp>
      <p:sp>
        <p:nvSpPr>
          <p:cNvPr id="4" name="文本框 3"/>
          <p:cNvSpPr txBox="1"/>
          <p:nvPr/>
        </p:nvSpPr>
        <p:spPr>
          <a:xfrm>
            <a:off x="498474" y="1648178"/>
            <a:ext cx="8352015" cy="646331"/>
          </a:xfrm>
          <a:prstGeom prst="rect">
            <a:avLst/>
          </a:prstGeom>
          <a:noFill/>
        </p:spPr>
        <p:txBody>
          <a:bodyPr wrap="square" rtlCol="0">
            <a:spAutoFit/>
          </a:bodyPr>
          <a:lstStyle/>
          <a:p>
            <a:r>
              <a:rPr lang="en-US" altLang="zh-CN" dirty="0"/>
              <a:t>https://developer.mozilla.org/zh-CN/docs/Web/JavaScript/Reference/Global_Objects/String</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23888"/>
            <a:ext cx="8128000" cy="827087"/>
          </a:xfrm>
        </p:spPr>
        <p:txBody>
          <a:bodyPr/>
          <a:lstStyle/>
          <a:p>
            <a:r>
              <a:rPr kumimoji="1" lang="zh-CN" altLang="en-US" dirty="0"/>
              <a:t>浏览器是如何工作的</a:t>
            </a:r>
            <a:r>
              <a:rPr kumimoji="1" lang="en-US" altLang="zh-CN" dirty="0"/>
              <a:t>(</a:t>
            </a:r>
            <a:r>
              <a:rPr kumimoji="1" lang="zh-CN" altLang="en-US" dirty="0"/>
              <a:t>了解</a:t>
            </a:r>
            <a:r>
              <a:rPr kumimoji="1" lang="en-US" altLang="zh-CN" dirty="0"/>
              <a:t>)</a:t>
            </a:r>
            <a:endParaRPr kumimoji="1" lang="zh-CN" altLang="en-US" dirty="0"/>
          </a:p>
        </p:txBody>
      </p:sp>
      <p:pic>
        <p:nvPicPr>
          <p:cNvPr id="4" name="图片 3"/>
          <p:cNvPicPr>
            <a:picLocks noChangeAspect="1"/>
          </p:cNvPicPr>
          <p:nvPr/>
        </p:nvPicPr>
        <p:blipFill>
          <a:blip r:embed="rId1"/>
          <a:stretch>
            <a:fillRect/>
          </a:stretch>
        </p:blipFill>
        <p:spPr>
          <a:xfrm>
            <a:off x="613617" y="1934550"/>
            <a:ext cx="8133333" cy="38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8"/>
    </mc:Choice>
    <mc:Fallback>
      <p:transition spd="slow" advTm="128"/>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14771</Words>
  <Application>WPS 演示</Application>
  <PresentationFormat>全屏显示(4:3)</PresentationFormat>
  <Paragraphs>691</Paragraphs>
  <Slides>83</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83</vt:i4>
      </vt:variant>
    </vt:vector>
  </HeadingPairs>
  <TitlesOfParts>
    <vt:vector size="95" baseType="lpstr">
      <vt:lpstr>Arial</vt:lpstr>
      <vt:lpstr>宋体</vt:lpstr>
      <vt:lpstr>Wingdings</vt:lpstr>
      <vt:lpstr>Eurostile</vt:lpstr>
      <vt:lpstr>微软雅黑</vt:lpstr>
      <vt:lpstr>华文新魏</vt:lpstr>
      <vt:lpstr>仿宋</vt:lpstr>
      <vt:lpstr>Consolas</vt:lpstr>
      <vt:lpstr>Segoe Print</vt:lpstr>
      <vt:lpstr>Calibri</vt:lpstr>
      <vt:lpstr>等线</vt:lpstr>
      <vt:lpstr>Office 主题</vt:lpstr>
      <vt:lpstr>PowerPoint 演示文稿</vt:lpstr>
      <vt:lpstr>课程介绍:红色标记为重点内容</vt:lpstr>
      <vt:lpstr>PowerPoint 演示文稿</vt:lpstr>
      <vt:lpstr>PowerPoint 演示文稿</vt:lpstr>
      <vt:lpstr>阶段目标</vt:lpstr>
      <vt:lpstr>代码行如流水</vt:lpstr>
      <vt:lpstr>windows中常用快捷键 </vt:lpstr>
      <vt:lpstr>浏览器</vt:lpstr>
      <vt:lpstr>浏览器是如何工作的(了解)</vt:lpstr>
      <vt:lpstr>PowerPoint 演示文稿</vt:lpstr>
      <vt:lpstr>Javascript的目的</vt:lpstr>
      <vt:lpstr>Javascript前世</vt:lpstr>
      <vt:lpstr>Javascript今生</vt:lpstr>
      <vt:lpstr>什么是JavaScript(简称js)？</vt:lpstr>
      <vt:lpstr>JavaScript基本组成</vt:lpstr>
      <vt:lpstr>JS的开发环境及动态语言</vt:lpstr>
      <vt:lpstr>JavaScript语法及注意事项</vt:lpstr>
      <vt:lpstr>1.script标签使用</vt:lpstr>
      <vt:lpstr>玩转script标签属性</vt:lpstr>
      <vt:lpstr>变量</vt:lpstr>
      <vt:lpstr>JavaScript变量 声明</vt:lpstr>
      <vt:lpstr>Js中的注释</vt:lpstr>
      <vt:lpstr>JavaScript数据类型</vt:lpstr>
      <vt:lpstr>如何判断一个变量是否可用</vt:lpstr>
      <vt:lpstr>Number类型</vt:lpstr>
      <vt:lpstr>数值检测</vt:lpstr>
      <vt:lpstr>String类型</vt:lpstr>
      <vt:lpstr>转义符</vt:lpstr>
      <vt:lpstr>字符串拼接</vt:lpstr>
      <vt:lpstr>Boolean类型</vt:lpstr>
      <vt:lpstr>Undefined类型</vt:lpstr>
      <vt:lpstr>类型转换</vt:lpstr>
      <vt:lpstr>基本数据类型转数值类型</vt:lpstr>
      <vt:lpstr>基本数据类型转布尔类型</vt:lpstr>
      <vt:lpstr>算数运算符</vt:lpstr>
      <vt:lpstr>一元运算符及一元表达式</vt:lpstr>
      <vt:lpstr>比较运算符</vt:lpstr>
      <vt:lpstr>逻辑运算符</vt:lpstr>
      <vt:lpstr>逻辑与和逻辑或短路问题</vt:lpstr>
      <vt:lpstr>逻辑非</vt:lpstr>
      <vt:lpstr>运算符的优先级别</vt:lpstr>
      <vt:lpstr>流程控制三种基本结构</vt:lpstr>
      <vt:lpstr>if,if-else,if-else if-else</vt:lpstr>
      <vt:lpstr>Switch语句</vt:lpstr>
      <vt:lpstr>while循环</vt:lpstr>
      <vt:lpstr>break和continue使用</vt:lpstr>
      <vt:lpstr>do-while循环</vt:lpstr>
      <vt:lpstr>for循环</vt:lpstr>
      <vt:lpstr>for循环练习</vt:lpstr>
      <vt:lpstr>for循环练习</vt:lpstr>
      <vt:lpstr>for循环练习</vt:lpstr>
      <vt:lpstr>PowerPoint 演示文稿</vt:lpstr>
      <vt:lpstr>数组的概念</vt:lpstr>
      <vt:lpstr>数组的声明及使用</vt:lpstr>
      <vt:lpstr>为数组添加数据,修改数据,及使用</vt:lpstr>
      <vt:lpstr>数组练习</vt:lpstr>
      <vt:lpstr>数组练习</vt:lpstr>
      <vt:lpstr>调试(顶级牛人是在大脑中编译并进行调试)</vt:lpstr>
      <vt:lpstr>函数概念</vt:lpstr>
      <vt:lpstr>函数的几种形式</vt:lpstr>
      <vt:lpstr>函数返回值的注意事项</vt:lpstr>
      <vt:lpstr>函数中参数注意事项</vt:lpstr>
      <vt:lpstr>Javascript中函数没有重载概念</vt:lpstr>
      <vt:lpstr>函数练习</vt:lpstr>
      <vt:lpstr>PowerPoint 演示文稿</vt:lpstr>
      <vt:lpstr>函数两种定义方式</vt:lpstr>
      <vt:lpstr>看看执行结果</vt:lpstr>
      <vt:lpstr>极其复杂的匿名函数面试题</vt:lpstr>
      <vt:lpstr>Js中的块级作用域</vt:lpstr>
      <vt:lpstr>块级作用域的案例</vt:lpstr>
      <vt:lpstr>全局变量不能被删除(扩展内容)</vt:lpstr>
      <vt:lpstr>js有预解析行为(难点)-目的:解决企业面试题</vt:lpstr>
      <vt:lpstr>预解析分段进行</vt:lpstr>
      <vt:lpstr>企业案例讲解</vt:lpstr>
      <vt:lpstr>变量提升</vt:lpstr>
      <vt:lpstr>函数练习</vt:lpstr>
      <vt:lpstr>函数练习</vt:lpstr>
      <vt:lpstr>递归</vt:lpstr>
      <vt:lpstr>arguments对象</vt:lpstr>
      <vt:lpstr>函数可以作为参数</vt:lpstr>
      <vt:lpstr>字符串中的方法</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小杨</dc:creator>
  <cp:lastModifiedBy>huan</cp:lastModifiedBy>
  <cp:revision>53</cp:revision>
  <dcterms:created xsi:type="dcterms:W3CDTF">2015-06-29T07:19:00Z</dcterms:created>
  <dcterms:modified xsi:type="dcterms:W3CDTF">2016-10-04T15:52:37Z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