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36"/>
  </p:handoutMasterIdLst>
  <p:sldIdLst>
    <p:sldId id="256" r:id="rId3"/>
    <p:sldId id="267" r:id="rId4"/>
    <p:sldId id="268" r:id="rId5"/>
    <p:sldId id="269" r:id="rId6"/>
    <p:sldId id="270" r:id="rId7"/>
    <p:sldId id="271" r:id="rId8"/>
    <p:sldId id="272" r:id="rId9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5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M_BOM" id="{09AB6A3C-C23E-4E53-9A3D-404DA37AB2CE}">
          <p14:sldIdLst>
            <p14:sldId id="256"/>
          </p14:sldIdLst>
        </p14:section>
        <p14:section name="DOM基础" id="{38EFFFEA-3442-4A6F-9536-3445BEAAA380}">
          <p14:sldIdLst>
            <p14:sldId id="267"/>
            <p14:sldId id="268"/>
            <p14:sldId id="269"/>
            <p14:sldId id="270"/>
            <p14:sldId id="271"/>
          </p14:sldIdLst>
        </p14:section>
        <p14:section name="DOM初体验" id="{87C36951-D39D-4C1C-ADC4-ED954C4FD946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83"/>
            <p14:sldId id="289"/>
          </p14:sldIdLst>
        </p14:section>
        <p14:section name="设置样式" id="{8DB91F62-BE5B-4149-8B05-BD9CD28785DD}">
          <p14:sldIdLst/>
        </p14:section>
        <p14:section name="动态创建元素" id="{EA8821A1-4172-4600-9B91-4C631D140CA6}">
          <p14:sldIdLst/>
        </p14:section>
        <p14:section name="BOM" id="{962BC871-EC3E-4FED-9E85-1199B73C09A7}">
          <p14:sldIdLst/>
        </p14:section>
        <p14:section name="事件深入" id="{B07085ED-7E35-4863-8475-7FB3CD389A9B}">
          <p14:sldIdLst/>
        </p14:section>
        <p14:section name="特效" id="{3C1EBD36-106D-4B81-B274-4C15832D7BE2}">
          <p14:sldIdLst/>
        </p14:section>
        <p14:section name="正则表达式" id="{E4DC4F02-5DCC-4D2C-AFAA-DEE8409B1001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0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163D4-3867-496A-8C44-A27D7B1D8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D66CE-20FD-4CAE-811B-871074C125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http://placehold.it/400x250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r>
              <a:rPr kumimoji="1" lang="zh-CN" altLang="en-US" dirty="0"/>
              <a:t>事件（</a:t>
            </a:r>
            <a:r>
              <a:rPr kumimoji="1" lang="en-US" altLang="zh-CN" dirty="0" err="1"/>
              <a:t>onclick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onmouseover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onmouseout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事件处理程序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事件源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修改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修改了浏览器在内存中维护了一个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浏览器把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树渲染到界面上</a:t>
            </a:r>
            <a:endParaRPr kumimoji="1"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o-RO" altLang="zh-CN" dirty="0"/>
              <a:t>//1 </a:t>
            </a:r>
            <a:r>
              <a:rPr kumimoji="1" lang="zh-CN" altLang="ro-RO" dirty="0"/>
              <a:t>元素节点，元素节点的</a:t>
            </a:r>
            <a:r>
              <a:rPr kumimoji="1" lang="ro-RO" altLang="zh-CN" dirty="0"/>
              <a:t>nodeValue</a:t>
            </a:r>
            <a:r>
              <a:rPr kumimoji="1" lang="zh-CN" altLang="ro-RO" dirty="0"/>
              <a:t>始终是</a:t>
            </a:r>
            <a:r>
              <a:rPr kumimoji="1" lang="ro-RO" altLang="zh-CN" dirty="0"/>
              <a:t>null</a:t>
            </a:r>
            <a:endParaRPr kumimoji="1" lang="ro-RO" altLang="zh-CN" dirty="0"/>
          </a:p>
          <a:p>
            <a:r>
              <a:rPr kumimoji="1" lang="ro-RO" altLang="zh-CN" dirty="0"/>
              <a:t>        if (box.nodeType == 1) {</a:t>
            </a:r>
            <a:endParaRPr kumimoji="1" lang="ro-RO" altLang="zh-CN" dirty="0"/>
          </a:p>
          <a:p>
            <a:r>
              <a:rPr kumimoji="1" lang="ro-RO" altLang="zh-CN" dirty="0"/>
              <a:t>            console.log(box.nodeName);</a:t>
            </a:r>
            <a:endParaRPr kumimoji="1" lang="ro-RO" altLang="zh-CN" dirty="0"/>
          </a:p>
          <a:p>
            <a:r>
              <a:rPr kumimoji="1" lang="ro-RO" altLang="zh-CN" dirty="0"/>
              <a:t>        }</a:t>
            </a:r>
            <a:endParaRPr kumimoji="1" lang="ro-RO" altLang="zh-CN" dirty="0"/>
          </a:p>
          <a:p>
            <a:r>
              <a:rPr kumimoji="1" lang="ro-RO" altLang="zh-CN" dirty="0"/>
              <a:t>        //2 </a:t>
            </a:r>
            <a:r>
              <a:rPr kumimoji="1" lang="zh-CN" altLang="ro-RO" dirty="0"/>
              <a:t>属性节点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var attr = box.getAttributeNode("id");</a:t>
            </a:r>
            <a:endParaRPr kumimoji="1" lang="ro-RO" altLang="zh-CN" dirty="0"/>
          </a:p>
          <a:p>
            <a:r>
              <a:rPr kumimoji="1" lang="ro-RO" altLang="zh-CN" dirty="0"/>
              <a:t>        console.log(attr.nodeType);</a:t>
            </a:r>
            <a:endParaRPr kumimoji="1" lang="ro-RO" altLang="zh-CN" dirty="0"/>
          </a:p>
          <a:p>
            <a:r>
              <a:rPr kumimoji="1" lang="ro-RO" altLang="zh-CN" dirty="0"/>
              <a:t>        console.log(attr.nodeValue);</a:t>
            </a:r>
            <a:endParaRPr kumimoji="1" lang="ro-RO" altLang="zh-CN" dirty="0"/>
          </a:p>
          <a:p>
            <a:r>
              <a:rPr kumimoji="1" lang="ro-RO" altLang="zh-CN" dirty="0"/>
              <a:t>        console.log(attr.nodeName);</a:t>
            </a:r>
            <a:endParaRPr kumimoji="1" lang="ro-RO" altLang="zh-CN" dirty="0"/>
          </a:p>
          <a:p>
            <a:endParaRPr kumimoji="1" lang="ro-RO" altLang="zh-CN" dirty="0"/>
          </a:p>
          <a:p>
            <a:pPr algn="l"/>
            <a:r>
              <a:rPr kumimoji="1" lang="ro-RO" altLang="zh-CN" dirty="0"/>
              <a:t>        //3 </a:t>
            </a:r>
            <a:r>
              <a:rPr kumimoji="1" lang="zh-CN" altLang="ro-RO" dirty="0"/>
              <a:t>文本节点</a:t>
            </a:r>
            <a:endParaRPr kumimoji="1" lang="zh-CN" altLang="ro-RO" dirty="0"/>
          </a:p>
          <a:p>
            <a:pPr algn="l"/>
            <a:r>
              <a:rPr kumimoji="1" lang="zh-CN" altLang="ro-RO" dirty="0"/>
              <a:t>        </a:t>
            </a:r>
            <a:r>
              <a:rPr kumimoji="1" lang="ro-RO" altLang="zh-CN" dirty="0"/>
              <a:t>console.log(box.childNodes[0].nodeType);</a:t>
            </a:r>
            <a:endParaRPr kumimoji="1" lang="ro-RO" altLang="zh-CN" dirty="0"/>
          </a:p>
          <a:p>
            <a:pPr algn="l"/>
            <a:r>
              <a:rPr kumimoji="1" lang="ro-RO" altLang="zh-CN" dirty="0"/>
              <a:t>        console.log(box.childNodes[0].nodeValue);</a:t>
            </a:r>
            <a:endParaRPr kumimoji="1" lang="ro-RO" altLang="zh-CN" dirty="0"/>
          </a:p>
          <a:p>
            <a:pPr algn="l"/>
            <a:r>
              <a:rPr kumimoji="1" lang="ro-RO" altLang="zh-CN" dirty="0"/>
              <a:t>        console.log(box.childNodes[0].nodeName);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9230" y="2660688"/>
            <a:ext cx="363593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DOM-BOM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0122" y="3589382"/>
            <a:ext cx="183415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小杨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64160" y="624205"/>
            <a:ext cx="7863840" cy="826770"/>
          </a:xfrm>
        </p:spPr>
        <p:txBody>
          <a:bodyPr/>
          <a:lstStyle/>
          <a:p>
            <a:r>
              <a:rPr kumimoji="1" lang="zh-CN" altLang="en-US" dirty="0"/>
              <a:t>如何获取多个标签并注册事件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8474" y="1803400"/>
            <a:ext cx="2422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事件源</a:t>
            </a:r>
            <a:r>
              <a:rPr lang="en-US" altLang="zh-CN" dirty="0"/>
              <a:t>:a</a:t>
            </a:r>
            <a:r>
              <a:rPr lang="zh-CN" altLang="en-US" dirty="0"/>
              <a:t>标签</a:t>
            </a:r>
            <a:endParaRPr lang="en-US" altLang="zh-CN" dirty="0"/>
          </a:p>
          <a:p>
            <a:r>
              <a:rPr lang="zh-CN" altLang="en-US" dirty="0"/>
              <a:t>事件处理</a:t>
            </a:r>
            <a:r>
              <a:rPr lang="en-US" altLang="zh-CN" dirty="0"/>
              <a:t>:</a:t>
            </a:r>
            <a:r>
              <a:rPr lang="zh-CN" altLang="en-US" dirty="0"/>
              <a:t>匿名函数</a:t>
            </a:r>
            <a:endParaRPr lang="en-US" altLang="zh-CN" dirty="0"/>
          </a:p>
          <a:p>
            <a:r>
              <a:rPr lang="zh-CN" altLang="en-US" dirty="0"/>
              <a:t>事件名称</a:t>
            </a:r>
            <a:r>
              <a:rPr lang="en-US" altLang="zh-CN" dirty="0"/>
              <a:t>:click</a:t>
            </a:r>
            <a:endParaRPr lang="en-US" altLang="zh-CN" dirty="0"/>
          </a:p>
          <a:p>
            <a:r>
              <a:rPr lang="zh-CN" altLang="en-US" dirty="0"/>
              <a:t>美女相册改进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0" y="1848047"/>
            <a:ext cx="4009524" cy="31619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4347" y="1444211"/>
            <a:ext cx="8128000" cy="44418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页面中所有的内容</a:t>
            </a:r>
            <a:r>
              <a:rPr lang="en-US" altLang="zh-CN" sz="2400" dirty="0"/>
              <a:t>(</a:t>
            </a:r>
            <a:r>
              <a:rPr lang="zh-CN" altLang="en-US" sz="2400" dirty="0"/>
              <a:t>标签</a:t>
            </a:r>
            <a:r>
              <a:rPr lang="en-US" altLang="zh-CN" sz="2400" dirty="0"/>
              <a:t>,</a:t>
            </a:r>
            <a:r>
              <a:rPr lang="zh-CN" altLang="en-US" sz="2400" dirty="0"/>
              <a:t>换行</a:t>
            </a:r>
            <a:r>
              <a:rPr lang="en-US" altLang="zh-CN" sz="2400" dirty="0"/>
              <a:t>,</a:t>
            </a:r>
            <a:r>
              <a:rPr lang="zh-CN" altLang="en-US" sz="2400" dirty="0"/>
              <a:t>文字</a:t>
            </a:r>
            <a:r>
              <a:rPr lang="en-US" altLang="zh-CN" sz="2400" dirty="0"/>
              <a:t>)</a:t>
            </a:r>
            <a:r>
              <a:rPr lang="zh-CN" altLang="en-US" sz="2400" dirty="0"/>
              <a:t>实际上都是字符串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如果想要获取某个标签</a:t>
            </a:r>
            <a:r>
              <a:rPr lang="en-US" altLang="zh-CN" sz="2400" dirty="0"/>
              <a:t>,</a:t>
            </a:r>
            <a:r>
              <a:rPr lang="zh-CN" altLang="en-US" sz="2400" dirty="0"/>
              <a:t>其实就是要找到这个字符串</a:t>
            </a:r>
            <a:r>
              <a:rPr lang="en-US" altLang="zh-CN" sz="2400" dirty="0"/>
              <a:t>,</a:t>
            </a:r>
            <a:r>
              <a:rPr lang="zh-CN" altLang="en-US" sz="2400" dirty="0"/>
              <a:t>如果没有</a:t>
            </a:r>
            <a:r>
              <a:rPr lang="en-US" altLang="zh-CN" sz="2400" dirty="0" err="1"/>
              <a:t>dom</a:t>
            </a:r>
            <a:r>
              <a:rPr lang="en-US" altLang="zh-CN" sz="2400" dirty="0"/>
              <a:t>,</a:t>
            </a:r>
            <a:r>
              <a:rPr lang="zh-CN" altLang="en-US" sz="2400" dirty="0"/>
              <a:t>获取方式很麻烦</a:t>
            </a:r>
            <a:r>
              <a:rPr lang="en-US" altLang="zh-CN" sz="2400" dirty="0"/>
              <a:t>,</a:t>
            </a:r>
            <a:r>
              <a:rPr lang="zh-CN" altLang="en-US" sz="2400" dirty="0"/>
              <a:t>通过</a:t>
            </a:r>
            <a:r>
              <a:rPr lang="en-US" altLang="zh-CN" sz="2400" dirty="0" err="1"/>
              <a:t>dom</a:t>
            </a:r>
            <a:r>
              <a:rPr lang="en-US" altLang="zh-CN" sz="2400" dirty="0"/>
              <a:t>,</a:t>
            </a:r>
            <a:r>
              <a:rPr lang="zh-CN" altLang="en-US" sz="2400" dirty="0"/>
              <a:t>页面上的每一个标签都是对象</a:t>
            </a:r>
            <a:r>
              <a:rPr lang="en-US" altLang="zh-CN" sz="2400" dirty="0"/>
              <a:t>,</a:t>
            </a:r>
            <a:r>
              <a:rPr lang="zh-CN" altLang="en-US" sz="2400" dirty="0"/>
              <a:t>这个时候获取就会非常的方便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案例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如何获取页面上的</a:t>
            </a:r>
            <a:r>
              <a:rPr lang="en-US" altLang="zh-CN" sz="2400" dirty="0" err="1"/>
              <a:t>ul</a:t>
            </a:r>
            <a:r>
              <a:rPr lang="zh-CN" altLang="en-US" sz="2400" dirty="0"/>
              <a:t>标签并隐藏起来</a:t>
            </a:r>
            <a:r>
              <a:rPr lang="en-US" altLang="zh-CN" sz="2400" dirty="0"/>
              <a:t>?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理解</a:t>
            </a:r>
            <a:r>
              <a:rPr lang="en-US" altLang="zh-CN" sz="2400" dirty="0"/>
              <a:t>:DOM</a:t>
            </a:r>
            <a:r>
              <a:rPr lang="zh-CN" altLang="en-US" sz="2400" dirty="0"/>
              <a:t>就是把</a:t>
            </a:r>
            <a:r>
              <a:rPr lang="en-US" altLang="zh-CN" sz="2400" dirty="0"/>
              <a:t>html</a:t>
            </a:r>
            <a:r>
              <a:rPr lang="zh-CN" altLang="en-US" sz="2400" dirty="0"/>
              <a:t>中的所有的标签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模拟成一个树形结构图</a:t>
            </a:r>
            <a:r>
              <a:rPr lang="en-US" altLang="zh-CN" sz="2400" dirty="0"/>
              <a:t>,</a:t>
            </a:r>
            <a:r>
              <a:rPr lang="zh-CN" altLang="en-US" sz="2400" dirty="0"/>
              <a:t>然后每一个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标签就是一个元素</a:t>
            </a:r>
            <a:r>
              <a:rPr lang="en-US" altLang="zh-CN" sz="2400" dirty="0"/>
              <a:t>,</a:t>
            </a:r>
            <a:r>
              <a:rPr lang="zh-CN" altLang="en-US" sz="2400" dirty="0"/>
              <a:t>每一个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元素就是一个对象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0933" y="2990966"/>
            <a:ext cx="2333333" cy="1866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352" y="4857633"/>
            <a:ext cx="4438095" cy="8761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lang="zh-CN" altLang="en-US" dirty="0"/>
              <a:t>继续理解</a:t>
            </a:r>
            <a:r>
              <a:rPr lang="en-US" altLang="zh-CN" dirty="0"/>
              <a:t>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50975"/>
            <a:ext cx="8128000" cy="16970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Dom</a:t>
            </a:r>
            <a:r>
              <a:rPr lang="zh-CN" altLang="en-US" sz="2000" dirty="0"/>
              <a:t>把</a:t>
            </a:r>
            <a:r>
              <a:rPr lang="en-US" altLang="zh-CN" sz="2000" dirty="0"/>
              <a:t>html</a:t>
            </a:r>
            <a:r>
              <a:rPr lang="zh-CN" altLang="en-US" sz="2000" dirty="0"/>
              <a:t>中所有的内容都视为对象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所以</a:t>
            </a:r>
            <a:r>
              <a:rPr lang="en-US" altLang="zh-CN" sz="2000" dirty="0"/>
              <a:t>,</a:t>
            </a:r>
            <a:r>
              <a:rPr lang="zh-CN" altLang="en-US" sz="2000" dirty="0"/>
              <a:t>无论是标签还是回车换行还是空白都是对象</a:t>
            </a:r>
            <a:r>
              <a:rPr lang="en-US" altLang="zh-CN" sz="2000" dirty="0"/>
              <a:t>,</a:t>
            </a:r>
            <a:r>
              <a:rPr lang="zh-CN" altLang="en-US" sz="2000" dirty="0"/>
              <a:t>标签就更不在话下了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既然如此</a:t>
            </a:r>
            <a:r>
              <a:rPr lang="en-US" altLang="zh-CN" sz="2000" dirty="0"/>
              <a:t>,</a:t>
            </a:r>
            <a:r>
              <a:rPr lang="zh-CN" altLang="en-US" sz="2000" dirty="0"/>
              <a:t>我们就可以更方便的控制这些标签</a:t>
            </a:r>
            <a:r>
              <a:rPr lang="en-US" altLang="zh-CN" sz="2000" dirty="0"/>
              <a:t>(</a:t>
            </a:r>
            <a:r>
              <a:rPr lang="zh-CN" altLang="en-US" sz="2000" dirty="0"/>
              <a:t>控制这些对象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如果能找到标签</a:t>
            </a:r>
            <a:r>
              <a:rPr lang="en-US" altLang="zh-CN" sz="2000" dirty="0"/>
              <a:t>(</a:t>
            </a:r>
            <a:r>
              <a:rPr lang="zh-CN" altLang="en-US" sz="2000" dirty="0"/>
              <a:t>对象</a:t>
            </a:r>
            <a:r>
              <a:rPr lang="en-US" altLang="zh-CN" sz="2000" dirty="0"/>
              <a:t>),</a:t>
            </a:r>
            <a:r>
              <a:rPr lang="zh-CN" altLang="en-US" sz="2000" dirty="0"/>
              <a:t>那么就可以控制这个标签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5138" y="4844216"/>
            <a:ext cx="4409524" cy="1161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195665"/>
            <a:ext cx="4419048" cy="157142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147596"/>
            <a:ext cx="2171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en-US" altLang="zh-CN" dirty="0">
                <a:solidFill>
                  <a:srgbClr val="FF0000"/>
                </a:solidFill>
              </a:rPr>
              <a:t>:class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 err="1">
                <a:solidFill>
                  <a:srgbClr val="FF0000"/>
                </a:solidFill>
              </a:rPr>
              <a:t>js</a:t>
            </a:r>
            <a:r>
              <a:rPr lang="zh-CN" altLang="en-US" dirty="0">
                <a:solidFill>
                  <a:srgbClr val="FF0000"/>
                </a:solidFill>
              </a:rPr>
              <a:t>中是关键字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关键字和保留字是不能作为变量名使用的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所以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 err="1">
                <a:solidFill>
                  <a:srgbClr val="FF0000"/>
                </a:solidFill>
              </a:rPr>
              <a:t>dom</a:t>
            </a:r>
            <a:r>
              <a:rPr lang="zh-CN" altLang="en-US" dirty="0">
                <a:solidFill>
                  <a:srgbClr val="FF0000"/>
                </a:solidFill>
              </a:rPr>
              <a:t>中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zh-CN" altLang="en-US" dirty="0">
                <a:solidFill>
                  <a:srgbClr val="FF0000"/>
                </a:solidFill>
              </a:rPr>
              <a:t>这个属性名做了修改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en-US" altLang="zh-CN" dirty="0" err="1">
                <a:solidFill>
                  <a:srgbClr val="FF0000"/>
                </a:solidFill>
              </a:rPr>
              <a:t>className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62" y="3698614"/>
            <a:ext cx="2571429" cy="20380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DOM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50975"/>
            <a:ext cx="8128000" cy="42259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在页面中通 是并没有修改原来的页面内容</a:t>
            </a:r>
            <a:r>
              <a:rPr lang="en-US" altLang="zh-CN" sz="2000" dirty="0"/>
              <a:t>,</a:t>
            </a:r>
            <a:r>
              <a:rPr lang="zh-CN" altLang="en-US" sz="2000" dirty="0"/>
              <a:t>而是修改的当前这个页面的样子</a:t>
            </a:r>
            <a:r>
              <a:rPr lang="en-US" altLang="zh-CN" sz="2000" dirty="0"/>
              <a:t>,</a:t>
            </a:r>
            <a:r>
              <a:rPr lang="zh-CN" altLang="en-US" sz="2000" dirty="0"/>
              <a:t>换句话说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通过网址访问的页面</a:t>
            </a:r>
            <a:r>
              <a:rPr lang="en-US" altLang="zh-CN" sz="2000" dirty="0"/>
              <a:t>,</a:t>
            </a:r>
            <a:r>
              <a:rPr lang="zh-CN" altLang="en-US" sz="2000" dirty="0"/>
              <a:t>访问的是服务器端的页面</a:t>
            </a:r>
            <a:r>
              <a:rPr lang="en-US" altLang="zh-CN" sz="2000" dirty="0"/>
              <a:t>,</a:t>
            </a:r>
            <a:r>
              <a:rPr lang="zh-CN" altLang="en-US" sz="2000" dirty="0"/>
              <a:t>通过网络</a:t>
            </a:r>
            <a:r>
              <a:rPr lang="en-US" altLang="zh-CN" sz="2000" dirty="0"/>
              <a:t>,</a:t>
            </a:r>
            <a:r>
              <a:rPr lang="zh-CN" altLang="en-US" sz="2000" dirty="0"/>
              <a:t>把服务器的页面下载到我们的本地</a:t>
            </a:r>
            <a:r>
              <a:rPr lang="en-US" altLang="zh-CN" sz="2000" dirty="0"/>
              <a:t>,</a:t>
            </a:r>
            <a:r>
              <a:rPr lang="zh-CN" altLang="en-US" sz="2000" dirty="0"/>
              <a:t>然后加载到内存中</a:t>
            </a:r>
            <a:r>
              <a:rPr lang="en-US" altLang="zh-CN" sz="2000" dirty="0"/>
              <a:t>,</a:t>
            </a:r>
            <a:r>
              <a:rPr lang="zh-CN" altLang="en-US" sz="2000" dirty="0"/>
              <a:t>渲染引擎在加载页面的同时会在内存中生成一个</a:t>
            </a:r>
            <a:r>
              <a:rPr lang="en-US" altLang="zh-CN" sz="2000" dirty="0"/>
              <a:t>DOM</a:t>
            </a:r>
            <a:r>
              <a:rPr lang="zh-CN" altLang="en-US" sz="2000" dirty="0"/>
              <a:t>树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所以</a:t>
            </a:r>
            <a:r>
              <a:rPr lang="en-US" altLang="zh-CN" sz="2000" dirty="0"/>
              <a:t>,DOM</a:t>
            </a:r>
            <a:r>
              <a:rPr lang="zh-CN" altLang="en-US" sz="2000" dirty="0"/>
              <a:t>操作的是本地内存中的内容</a:t>
            </a:r>
            <a:r>
              <a:rPr lang="en-US" altLang="zh-CN" sz="2000" dirty="0"/>
              <a:t>,</a:t>
            </a:r>
            <a:r>
              <a:rPr lang="zh-CN" altLang="en-US" sz="2000" dirty="0"/>
              <a:t>并不会更改服务器端的页面样子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简单的理解方式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自己电脑中</a:t>
            </a:r>
            <a:r>
              <a:rPr lang="en-US" altLang="zh-CN" sz="2000" dirty="0"/>
              <a:t>DOM</a:t>
            </a:r>
            <a:r>
              <a:rPr lang="zh-CN" altLang="en-US" sz="2000" dirty="0"/>
              <a:t>操作后影响的是自己的页面</a:t>
            </a:r>
            <a:r>
              <a:rPr lang="en-US" altLang="zh-CN" sz="2000" dirty="0"/>
              <a:t>,</a:t>
            </a:r>
            <a:r>
              <a:rPr lang="zh-CN" altLang="en-US" sz="2000" dirty="0"/>
              <a:t>其他人的页面不会受影响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分析</a:t>
            </a:r>
            <a:r>
              <a:rPr lang="en-US" altLang="zh-CN" sz="2000" dirty="0"/>
              <a:t>:</a:t>
            </a:r>
            <a:r>
              <a:rPr lang="zh-CN" altLang="en-US" sz="2000" dirty="0"/>
              <a:t>上面的案例中是否需要传入参数</a:t>
            </a:r>
            <a:r>
              <a:rPr lang="en-US" altLang="zh-CN" sz="2000" dirty="0"/>
              <a:t>?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不需要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lang="zh-CN" altLang="en-US" dirty="0"/>
              <a:t>切换图片练习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74" y="1450975"/>
            <a:ext cx="7238095" cy="19523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6900" y="3581400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更好的解决跳转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50732"/>
            <a:ext cx="6571429" cy="1476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" y="5796254"/>
            <a:ext cx="6761905" cy="26666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6900" y="5426922"/>
            <a:ext cx="666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直接点图片</a:t>
            </a:r>
            <a:r>
              <a:rPr lang="en-US" altLang="zh-CN" dirty="0"/>
              <a:t>,</a:t>
            </a:r>
            <a:r>
              <a:rPr lang="zh-CN" altLang="en-US" dirty="0"/>
              <a:t>就可以省略</a:t>
            </a:r>
            <a:r>
              <a:rPr lang="en-US" altLang="zh-CN" dirty="0" err="1"/>
              <a:t>onclick</a:t>
            </a:r>
            <a:r>
              <a:rPr lang="zh-CN" altLang="en-US" dirty="0"/>
              <a:t>中的</a:t>
            </a:r>
            <a:r>
              <a:rPr lang="en-US" altLang="zh-CN" dirty="0"/>
              <a:t>return false</a:t>
            </a:r>
            <a:r>
              <a:rPr lang="zh-CN" altLang="en-US" dirty="0"/>
              <a:t>了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lang="zh-CN" altLang="en-US" dirty="0"/>
              <a:t>切换图片练习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0" y="2278446"/>
            <a:ext cx="6590476" cy="14571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2300" y="1450975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这种方式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lang="zh-CN" altLang="en-US" dirty="0"/>
              <a:t>层的显示和隐藏案例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7974" y="1450975"/>
            <a:ext cx="4737100" cy="3093154"/>
          </a:xfrm>
          <a:prstGeom prst="rect">
            <a:avLst/>
          </a:prstGeom>
          <a:solidFill>
            <a:srgbClr val="CCE8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"button"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隐藏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"btn"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showOrHide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"dv"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除日日当午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地雷埋下土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!&lt;/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showOrHide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(btn)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dvObj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"dv"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(btn.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隐藏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dvObj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btn.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显示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dvObj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btn.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隐藏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8773" y="1638348"/>
            <a:ext cx="2908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练习：</a:t>
            </a:r>
            <a:endParaRPr kumimoji="1" lang="en-US" altLang="zh-CN" dirty="0"/>
          </a:p>
          <a:p>
            <a:pPr marL="228600" lvl="1" indent="0">
              <a:buNone/>
            </a:pPr>
            <a:r>
              <a:rPr kumimoji="1" lang="zh-CN" altLang="en-US" dirty="0"/>
              <a:t>点击按钮隐藏显示</a:t>
            </a:r>
            <a:r>
              <a:rPr kumimoji="1" lang="en-US" altLang="zh-CN" dirty="0"/>
              <a:t>div</a:t>
            </a:r>
            <a:endParaRPr kumimoji="1"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625" y="4719219"/>
            <a:ext cx="2000000" cy="1304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76" y="3965733"/>
            <a:ext cx="5419048" cy="25333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lang="zh-CN" altLang="en-US" dirty="0"/>
              <a:t>多个层显示和隐藏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709" y="1450975"/>
            <a:ext cx="3152381" cy="27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457" y="1450975"/>
            <a:ext cx="5352381" cy="31904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lang="zh-CN" altLang="en-US" dirty="0"/>
              <a:t>如何为多个元素同时注册多个事件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55" y="1450665"/>
            <a:ext cx="5238095" cy="20285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19800" y="18288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美女相册遗留问题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56" y="3346966"/>
            <a:ext cx="4193843" cy="30138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28497" y="5419112"/>
            <a:ext cx="2480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</a:t>
            </a:r>
            <a:r>
              <a:rPr lang="en-US" altLang="zh-CN" dirty="0"/>
              <a:t>html</a:t>
            </a:r>
            <a:r>
              <a:rPr lang="zh-CN" altLang="en-US" dirty="0"/>
              <a:t>中嵌入</a:t>
            </a:r>
            <a:r>
              <a:rPr lang="en-US" altLang="zh-CN" dirty="0" err="1"/>
              <a:t>js</a:t>
            </a:r>
            <a:r>
              <a:rPr lang="zh-CN" altLang="en-US" dirty="0"/>
              <a:t>代码和重复代码问题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56" y="2287373"/>
            <a:ext cx="3770602" cy="20658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885" y="4349470"/>
            <a:ext cx="3663388" cy="22443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注册事件的三种形式（重点）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9805" y="1350365"/>
            <a:ext cx="3876190" cy="10952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6992" y="2344993"/>
            <a:ext cx="7235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三种注册方式中的</a:t>
            </a:r>
            <a:r>
              <a:rPr lang="en-US" altLang="zh-CN" dirty="0"/>
              <a:t>this</a:t>
            </a:r>
            <a:endParaRPr lang="en-US" altLang="zh-CN" dirty="0"/>
          </a:p>
          <a:p>
            <a:r>
              <a:rPr lang="zh-CN" altLang="en-US" dirty="0"/>
              <a:t>第一种注册方式</a:t>
            </a:r>
            <a:r>
              <a:rPr lang="en-US" altLang="zh-CN" dirty="0"/>
              <a:t>:this</a:t>
            </a:r>
            <a:r>
              <a:rPr lang="zh-CN" altLang="en-US" dirty="0"/>
              <a:t>指的是当前的按钮对象</a:t>
            </a:r>
            <a:endParaRPr lang="en-US" altLang="zh-CN" dirty="0"/>
          </a:p>
          <a:p>
            <a:r>
              <a:rPr lang="zh-CN" altLang="en-US" dirty="0"/>
              <a:t>第二种注册方式</a:t>
            </a:r>
            <a:r>
              <a:rPr lang="en-US" altLang="zh-CN" dirty="0"/>
              <a:t>:</a:t>
            </a:r>
            <a:r>
              <a:rPr lang="zh-CN" altLang="en-US" dirty="0"/>
              <a:t>第二种在匿名函数中使用的</a:t>
            </a:r>
            <a:r>
              <a:rPr lang="en-US" altLang="zh-CN" dirty="0"/>
              <a:t>this</a:t>
            </a:r>
            <a:r>
              <a:rPr lang="zh-CN" altLang="en-US" dirty="0"/>
              <a:t>也是当前的对象</a:t>
            </a:r>
            <a:endParaRPr lang="en-US" altLang="zh-CN" dirty="0"/>
          </a:p>
          <a:p>
            <a:r>
              <a:rPr lang="zh-CN" altLang="en-US" dirty="0"/>
              <a:t>第三种注册方式</a:t>
            </a:r>
            <a:r>
              <a:rPr lang="en-US" altLang="zh-CN" dirty="0"/>
              <a:t>:</a:t>
            </a:r>
            <a:r>
              <a:rPr lang="zh-CN" altLang="en-US" dirty="0"/>
              <a:t>第三种</a:t>
            </a:r>
            <a:r>
              <a:rPr lang="en-US" altLang="zh-CN" dirty="0" err="1"/>
              <a:t>fn</a:t>
            </a:r>
            <a:r>
              <a:rPr lang="zh-CN" altLang="en-US" dirty="0"/>
              <a:t>中使用的</a:t>
            </a:r>
            <a:r>
              <a:rPr lang="en-US" altLang="zh-CN" dirty="0"/>
              <a:t>this</a:t>
            </a:r>
            <a:r>
              <a:rPr lang="zh-CN" altLang="en-US" dirty="0"/>
              <a:t>在触发点击事件的时候</a:t>
            </a:r>
            <a:r>
              <a:rPr lang="en-US" altLang="zh-CN" dirty="0"/>
              <a:t>,this</a:t>
            </a:r>
            <a:r>
              <a:rPr lang="zh-CN" altLang="en-US" dirty="0"/>
              <a:t>也是按钮对象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3" y="3822321"/>
            <a:ext cx="5247619" cy="10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762" y="3603273"/>
            <a:ext cx="3695238" cy="14952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8474" y="5270500"/>
            <a:ext cx="667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事件处理中的</a:t>
            </a:r>
            <a:r>
              <a:rPr lang="en-US" altLang="zh-CN" sz="3600" b="1" dirty="0">
                <a:solidFill>
                  <a:srgbClr val="FF0000"/>
                </a:solidFill>
              </a:rPr>
              <a:t>this</a:t>
            </a:r>
            <a:r>
              <a:rPr lang="zh-CN" altLang="en-US" sz="3600" b="1" dirty="0">
                <a:solidFill>
                  <a:srgbClr val="FF0000"/>
                </a:solidFill>
              </a:rPr>
              <a:t>就是当前对象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kumimoji="1" lang="en-US" altLang="zh-CN" dirty="0"/>
              <a:t>DOM-Document Object Model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8474" y="1648178"/>
            <a:ext cx="835201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DOM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（文档对象模型）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Document-Object-Model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。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文档对象模型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一套</a:t>
            </a:r>
            <a:r>
              <a:rPr kumimoji="1" lang="zh-CN" altLang="en-US" sz="2000" dirty="0">
                <a:solidFill>
                  <a:srgbClr val="FF0000"/>
                </a:solidFill>
              </a:rPr>
              <a:t>操作</a:t>
            </a:r>
            <a:r>
              <a:rPr kumimoji="1" lang="en-US" altLang="zh-CN" sz="2000" dirty="0">
                <a:solidFill>
                  <a:srgbClr val="FF0000"/>
                </a:solidFill>
              </a:rPr>
              <a:t>HTML</a:t>
            </a:r>
            <a:r>
              <a:rPr kumimoji="1" lang="zh-CN" altLang="en-US" sz="2000" dirty="0">
                <a:solidFill>
                  <a:srgbClr val="FF0000"/>
                </a:solidFill>
              </a:rPr>
              <a:t>和</a:t>
            </a:r>
            <a:r>
              <a:rPr kumimoji="1" lang="en-US" altLang="zh-CN" sz="2000" dirty="0">
                <a:solidFill>
                  <a:srgbClr val="FF0000"/>
                </a:solidFill>
              </a:rPr>
              <a:t>XML</a:t>
            </a:r>
            <a:r>
              <a:rPr kumimoji="1" lang="zh-CN" altLang="en-US" sz="2000" dirty="0">
                <a:solidFill>
                  <a:srgbClr val="FF0000"/>
                </a:solidFill>
              </a:rPr>
              <a:t>文档的</a:t>
            </a:r>
            <a:r>
              <a:rPr kumimoji="1" lang="en-US" altLang="zh-CN" sz="2000" dirty="0">
                <a:solidFill>
                  <a:srgbClr val="FF0000"/>
                </a:solidFill>
              </a:rPr>
              <a:t>API</a:t>
            </a:r>
            <a:r>
              <a:rPr kumimoji="1" lang="zh-CN" altLang="en-US" sz="2000" dirty="0">
                <a:solidFill>
                  <a:srgbClr val="FF0000"/>
                </a:solidFill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就是操作页面元素。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JavaScript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最终是要操作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Html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页面，而操作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Html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页面就要用到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DOM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DOM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就是把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Html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页面模拟成一个对象，如果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JavaScript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只是执行一些计算、循环等操作，而不能操作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Html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也就失去了它存在的意义。</a:t>
            </a:r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可以把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描述为一个文档</a:t>
            </a:r>
            <a:r>
              <a:rPr kumimoji="1" lang="en-US" altLang="zh-CN" dirty="0"/>
              <a:t>,</a:t>
            </a:r>
            <a:r>
              <a:rPr kumimoji="1" lang="zh-CN" altLang="en-US" dirty="0"/>
              <a:t>树上的每一个分支都可以视为一个对象，通过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可以添加、修改和移除文档上的某一部分。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lang="zh-CN" altLang="en-US"/>
              <a:t>获取页面元素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8" y="1450975"/>
            <a:ext cx="8128000" cy="4354289"/>
          </a:xfrm>
        </p:spPr>
        <p:txBody>
          <a:bodyPr/>
          <a:lstStyle/>
          <a:p>
            <a:pPr>
              <a:buNone/>
            </a:pPr>
            <a:r>
              <a:rPr kumimoji="1" lang="en-US" altLang="zh-CN" sz="2000" b="1" dirty="0" err="1">
                <a:solidFill>
                  <a:schemeClr val="tx1"/>
                </a:solidFill>
              </a:rPr>
              <a:t>DOMCore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—</a:t>
            </a:r>
            <a:r>
              <a:rPr kumimoji="1" lang="zh-CN" altLang="en-US" sz="2000" b="1" dirty="0">
                <a:solidFill>
                  <a:schemeClr val="tx1"/>
                </a:solidFill>
              </a:rPr>
              <a:t>可以用在任何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DOM</a:t>
            </a:r>
            <a:r>
              <a:rPr kumimoji="1" lang="zh-CN" altLang="en-US" sz="2000" b="1" dirty="0">
                <a:solidFill>
                  <a:schemeClr val="tx1"/>
                </a:solidFill>
              </a:rPr>
              <a:t>文档中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getElementById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(),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（非常常用），根据元素的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获得对象，网页中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不能重复。也可以直接通过元素的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来引用元素，但是有有效范围、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getElementsByTagName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，获得指定标签名称的元素数组，比如</a:t>
            </a:r>
            <a:r>
              <a:rPr lang="en-US" altLang="zh-CN" sz="20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getElementsByTagName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(“input”)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可以获得所有的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&lt;input&gt;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标签。*表示所有标签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chemeClr val="tx1"/>
                </a:solidFill>
              </a:rPr>
              <a:t>HTML-DOM—</a:t>
            </a:r>
            <a:r>
              <a:rPr kumimoji="1" lang="zh-CN" altLang="en-US" sz="2000" b="1" dirty="0">
                <a:solidFill>
                  <a:schemeClr val="tx1"/>
                </a:solidFill>
              </a:rPr>
              <a:t>仅仅能够用在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HTML</a:t>
            </a:r>
            <a:r>
              <a:rPr kumimoji="1" lang="zh-CN" altLang="en-US" sz="2000" b="1" dirty="0">
                <a:solidFill>
                  <a:schemeClr val="tx1"/>
                </a:solidFill>
              </a:rPr>
              <a:t>文档中</a:t>
            </a:r>
            <a:endParaRPr kumimoji="1" lang="en-US" altLang="zh-CN" sz="20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getElementsByName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，根据元素的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获得对象，由于页面中元素的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可以重复，比如多个</a:t>
            </a:r>
            <a:r>
              <a:rPr lang="en-US" altLang="zh-CN" sz="20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RadioButton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一样，因此</a:t>
            </a:r>
            <a:r>
              <a:rPr lang="en-US" altLang="zh-CN" sz="20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getElementsByName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返回值是对象数组。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chemeClr val="tx1"/>
                </a:solidFill>
              </a:rPr>
              <a:t>HTML5</a:t>
            </a:r>
            <a:r>
              <a:rPr kumimoji="1" lang="zh-CN" altLang="en-US" sz="2000" b="1" dirty="0">
                <a:solidFill>
                  <a:schemeClr val="tx1"/>
                </a:solidFill>
              </a:rPr>
              <a:t>中新增</a:t>
            </a:r>
            <a:endParaRPr kumimoji="1" lang="en-US" altLang="zh-CN" sz="2000" b="1" dirty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r>
              <a:rPr kumimoji="1" lang="en-US" altLang="zh-CN" sz="2000" b="1" dirty="0" err="1">
                <a:solidFill>
                  <a:schemeClr val="tx1"/>
                </a:solidFill>
              </a:rPr>
              <a:t>getElementsByClassName</a:t>
            </a:r>
            <a:r>
              <a:rPr kumimoji="1" lang="en-US" altLang="zh-CN" sz="2000" dirty="0"/>
              <a:t>()</a:t>
            </a:r>
            <a:endParaRPr kumimoji="1"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对象的属性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50975"/>
            <a:ext cx="8128000" cy="7937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sz="2400" b="1" dirty="0">
                <a:solidFill>
                  <a:schemeClr val="tx1"/>
                </a:solidFill>
              </a:rPr>
              <a:t>DOM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对象的属性和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HTML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的标签属性几乎是一致的</a:t>
            </a:r>
            <a:endParaRPr kumimoji="1" lang="en-US" altLang="zh-CN" sz="2400" b="1" dirty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r>
              <a:rPr kumimoji="1" lang="en-US" altLang="zh-CN" b="1" dirty="0" err="1">
                <a:solidFill>
                  <a:schemeClr val="tx1"/>
                </a:solidFill>
              </a:rPr>
              <a:t>src</a:t>
            </a:r>
            <a:r>
              <a:rPr kumimoji="1" lang="zh-CN" altLang="en-US" b="1" dirty="0">
                <a:solidFill>
                  <a:schemeClr val="tx1"/>
                </a:solidFill>
              </a:rPr>
              <a:t>、</a:t>
            </a:r>
            <a:r>
              <a:rPr kumimoji="1" lang="en-US" altLang="zh-CN" b="1" dirty="0">
                <a:solidFill>
                  <a:schemeClr val="tx1"/>
                </a:solidFill>
              </a:rPr>
              <a:t>title</a:t>
            </a:r>
            <a:r>
              <a:rPr kumimoji="1" lang="zh-CN" altLang="en-US" b="1" dirty="0">
                <a:solidFill>
                  <a:schemeClr val="tx1"/>
                </a:solidFill>
              </a:rPr>
              <a:t>、</a:t>
            </a:r>
            <a:r>
              <a:rPr kumimoji="1" lang="en-US" altLang="zh-CN" b="1" dirty="0" err="1">
                <a:solidFill>
                  <a:schemeClr val="tx1"/>
                </a:solidFill>
              </a:rPr>
              <a:t>className、href</a:t>
            </a:r>
            <a:r>
              <a:rPr kumimoji="1" lang="en-US" altLang="zh-CN" b="1" dirty="0">
                <a:solidFill>
                  <a:schemeClr val="tx1"/>
                </a:solidFill>
              </a:rPr>
              <a:t>……</a:t>
            </a:r>
            <a:endParaRPr kumimoji="1" lang="en-US" altLang="zh-C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2873" y="2243941"/>
            <a:ext cx="7493000" cy="3970318"/>
          </a:xfrm>
          <a:prstGeom prst="rect">
            <a:avLst/>
          </a:prstGeom>
          <a:solidFill>
            <a:srgbClr val="CCE8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获取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对象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divNode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"node_small"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为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divNode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注册鼠标进入和离开事件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divNode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onmouseover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如果有多个类样式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下面这种写法并不合适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//dvEr.className="erweima show";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divNode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onmouseout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//dvEr.className="erweima hide";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88300" y="2997200"/>
            <a:ext cx="78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显示二维码练习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lang="en-US" altLang="zh-CN" dirty="0" err="1"/>
              <a:t>innerHTML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8474" y="1587500"/>
            <a:ext cx="823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innerHTML</a:t>
            </a:r>
            <a:r>
              <a:rPr lang="zh-CN" altLang="en-US" dirty="0"/>
              <a:t>会把内容解析到</a:t>
            </a:r>
            <a:r>
              <a:rPr lang="en-US" altLang="zh-CN" dirty="0"/>
              <a:t>DOM</a:t>
            </a:r>
            <a:r>
              <a:rPr lang="zh-CN" altLang="en-US" dirty="0"/>
              <a:t>树上</a:t>
            </a:r>
            <a:endParaRPr lang="en-US" altLang="zh-CN" dirty="0"/>
          </a:p>
          <a:p>
            <a:r>
              <a:rPr lang="zh-CN" altLang="en-US" dirty="0"/>
              <a:t>获取标签之间的内容</a:t>
            </a:r>
            <a:endParaRPr lang="en-US" altLang="zh-CN" dirty="0"/>
          </a:p>
          <a:p>
            <a:r>
              <a:rPr lang="zh-CN" altLang="en-US" dirty="0"/>
              <a:t>设置标签之间的内容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8474" y="2607439"/>
            <a:ext cx="7197726" cy="2862322"/>
          </a:xfrm>
          <a:prstGeom prst="rect">
            <a:avLst/>
          </a:prstGeom>
          <a:solidFill>
            <a:srgbClr val="CCE8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"btnGet"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dvObj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"dv"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获取包括换行的层中的标签和内容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dvObj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"btnSet"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dvObj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"dv"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设置标签及内容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并把标签的效果显示出来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dvObj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"&lt;p&gt;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三里屯才是美女最多的地方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&lt;/p&gt;"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lang="en-US" altLang="zh-CN" dirty="0" err="1"/>
              <a:t>innerText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8299" y="1465213"/>
            <a:ext cx="82587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innerText</a:t>
            </a:r>
            <a:r>
              <a:rPr lang="zh-CN" altLang="en-US" dirty="0"/>
              <a:t>会对内容转义</a:t>
            </a:r>
            <a:r>
              <a:rPr lang="en-US" altLang="zh-CN" dirty="0"/>
              <a:t>(FF</a:t>
            </a:r>
            <a:r>
              <a:rPr lang="zh-CN" altLang="en-US" dirty="0"/>
              <a:t>中使用</a:t>
            </a:r>
            <a:r>
              <a:rPr lang="en-US" altLang="zh-CN" dirty="0" err="1"/>
              <a:t>textContent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获取标签之间的内容</a:t>
            </a:r>
            <a:endParaRPr lang="en-US" altLang="zh-CN" dirty="0"/>
          </a:p>
          <a:p>
            <a:r>
              <a:rPr lang="zh-CN" altLang="en-US" dirty="0"/>
              <a:t>设置标签之间的内容</a:t>
            </a:r>
            <a:endParaRPr lang="en-US" altLang="zh-CN" dirty="0"/>
          </a:p>
          <a:p>
            <a:r>
              <a:rPr lang="zh-CN" altLang="en-US" dirty="0"/>
              <a:t>能力检测代码</a:t>
            </a:r>
            <a:r>
              <a:rPr lang="en-US" altLang="zh-CN" dirty="0"/>
              <a:t>(</a:t>
            </a:r>
            <a:r>
              <a:rPr lang="zh-CN" altLang="en-US" dirty="0"/>
              <a:t>为了兼容所有的浏览器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innerHTML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也可以替代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createElement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，属于简单、粗放型、后果自负的创建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innertHTML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所有浏览器都支持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8299" y="3275310"/>
            <a:ext cx="5969002" cy="2123658"/>
          </a:xfrm>
          <a:prstGeom prst="rect">
            <a:avLst/>
          </a:prstGeom>
          <a:solidFill>
            <a:srgbClr val="CCE8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"btnGetText"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dvObj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"dv"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获取文本内容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不包括标签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dvObj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innerText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"btnSetText"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dvObj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"dv"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获设置标签和文本内容后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实际上是把标签和特殊符号转义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dvObj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innerText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"&lt;p&gt;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三里屯才是美女最多的地方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&lt;/p&gt;"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//&lt;div id="dv"&gt;&amp;lt;p&amp;gt;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三里屯才是美女最多的地方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&amp;lt;/p&amp;gt;&lt;/div&gt;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8299" y="5664200"/>
            <a:ext cx="708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火狐不支持</a:t>
            </a:r>
            <a:r>
              <a:rPr lang="en-US" altLang="zh-CN" dirty="0" err="1"/>
              <a:t>innerText</a:t>
            </a:r>
            <a:r>
              <a:rPr lang="en-US" altLang="zh-CN" dirty="0"/>
              <a:t>,</a:t>
            </a:r>
            <a:r>
              <a:rPr lang="zh-CN" altLang="en-US" dirty="0"/>
              <a:t>需要使用</a:t>
            </a:r>
            <a:r>
              <a:rPr lang="en-US" altLang="zh-CN" dirty="0"/>
              <a:t>textContent,ie11</a:t>
            </a:r>
            <a:r>
              <a:rPr lang="zh-CN" altLang="en-US" dirty="0"/>
              <a:t>中支持</a:t>
            </a:r>
            <a:r>
              <a:rPr lang="en-US" altLang="zh-CN" dirty="0" err="1"/>
              <a:t>textContent</a:t>
            </a:r>
            <a:endParaRPr lang="en-US" altLang="zh-CN" dirty="0"/>
          </a:p>
          <a:p>
            <a:r>
              <a:rPr lang="en-US" altLang="zh-CN" dirty="0"/>
              <a:t>Ie8</a:t>
            </a:r>
            <a:r>
              <a:rPr lang="zh-CN" altLang="en-US" dirty="0"/>
              <a:t>中不支持</a:t>
            </a:r>
            <a:r>
              <a:rPr lang="en-US" altLang="zh-CN" dirty="0" err="1"/>
              <a:t>textContent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lang="en-US" altLang="zh-CN" dirty="0" err="1"/>
              <a:t>innerText</a:t>
            </a:r>
            <a:r>
              <a:rPr lang="zh-CN" altLang="en-US" dirty="0"/>
              <a:t>能力检测封装代码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7500" y="1572647"/>
            <a:ext cx="7142666" cy="2677656"/>
          </a:xfrm>
          <a:prstGeom prst="rect">
            <a:avLst/>
          </a:prstGeom>
          <a:solidFill>
            <a:srgbClr val="CCE8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能力检测获取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innerText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getInnerText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(element)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textContent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?element.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textContent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:element.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能力检测设置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innerText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setInnerText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(element,content)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(element.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element.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=content;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element.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textContent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=content;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lang="zh-CN" altLang="en-US" dirty="0"/>
              <a:t>包装基本类型的介绍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8474" y="1623848"/>
            <a:ext cx="795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字符串为什么有方法</a:t>
            </a:r>
            <a:r>
              <a:rPr lang="en-US" altLang="zh-CN" dirty="0"/>
              <a:t>?</a:t>
            </a:r>
            <a:r>
              <a:rPr lang="zh-CN" altLang="en-US" dirty="0"/>
              <a:t>字符串属于基本数据类型</a:t>
            </a:r>
            <a:r>
              <a:rPr lang="en-US" altLang="zh-CN" dirty="0"/>
              <a:t>,</a:t>
            </a:r>
            <a:r>
              <a:rPr lang="zh-CN" altLang="en-US" dirty="0"/>
              <a:t>只有对象才能有属性和方法</a:t>
            </a:r>
            <a:endParaRPr lang="en-US" altLang="zh-CN" dirty="0"/>
          </a:p>
          <a:p>
            <a:r>
              <a:rPr lang="zh-CN" altLang="en-US" dirty="0"/>
              <a:t>包装基本类型就是把基本类型包装成对象</a:t>
            </a:r>
            <a:endParaRPr lang="en-US" altLang="zh-C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3683" y="2420119"/>
            <a:ext cx="4818117" cy="2585323"/>
          </a:xfrm>
          <a:prstGeom prst="rect">
            <a:avLst/>
          </a:prstGeom>
          <a:solidFill>
            <a:srgbClr val="CCE8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zh-CN" altLang="zh-CN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上面两行代码展开后就是下面的分析代码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实际上原因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先创建一个临时对象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zh-CN" altLang="zh-CN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然后调用方法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然后设置为空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对象的属性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50975"/>
            <a:ext cx="8128000" cy="178752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kumimoji="1" lang="zh-CN" altLang="en-US" sz="2400" b="1" dirty="0">
                <a:solidFill>
                  <a:schemeClr val="tx1"/>
                </a:solidFill>
              </a:rPr>
              <a:t>表单元素的属性</a:t>
            </a:r>
            <a:endParaRPr kumimoji="1" lang="en-US" altLang="zh-CN" sz="2400" b="1" dirty="0">
              <a:solidFill>
                <a:schemeClr val="tx1"/>
              </a:solidFill>
            </a:endParaRPr>
          </a:p>
          <a:p>
            <a:pPr marL="400050" lvl="2" indent="0">
              <a:buNone/>
            </a:pPr>
            <a:r>
              <a:rPr kumimoji="1" lang="en-US" altLang="zh-CN" sz="2400" b="1" dirty="0">
                <a:solidFill>
                  <a:schemeClr val="tx1"/>
                </a:solidFill>
              </a:rPr>
              <a:t>type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、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value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、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checked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、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selected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、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disabled</a:t>
            </a:r>
            <a:endParaRPr kumimoji="1" lang="en-US" altLang="zh-CN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sz="2400" b="1" dirty="0">
                <a:solidFill>
                  <a:schemeClr val="tx1"/>
                </a:solidFill>
              </a:rPr>
              <a:t>练习：</a:t>
            </a:r>
            <a:endParaRPr kumimoji="1" lang="en-US" altLang="zh-CN" sz="2400" b="1" dirty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r>
              <a:rPr kumimoji="1" lang="zh-CN" altLang="en-US" sz="2400" b="1" dirty="0">
                <a:solidFill>
                  <a:schemeClr val="tx1"/>
                </a:solidFill>
              </a:rPr>
              <a:t>点击按钮禁用文本框</a:t>
            </a:r>
            <a:endParaRPr kumimoji="1"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0874" y="3238500"/>
            <a:ext cx="6718300" cy="923330"/>
          </a:xfrm>
          <a:prstGeom prst="rect">
            <a:avLst/>
          </a:prstGeom>
          <a:solidFill>
            <a:srgbClr val="CCE8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"btn"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document.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"txt"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8474" y="4353868"/>
            <a:ext cx="1962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1" indent="0">
              <a:buNone/>
            </a:pPr>
            <a:r>
              <a:rPr kumimoji="1" lang="zh-CN" altLang="en-US" sz="2400" b="1" dirty="0"/>
              <a:t>搜索文本框</a:t>
            </a:r>
            <a:endParaRPr kumimoji="1" lang="en-US" altLang="zh-CN" sz="24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05100" y="4161830"/>
            <a:ext cx="4991100" cy="2462213"/>
          </a:xfrm>
          <a:prstGeom prst="rect">
            <a:avLst/>
          </a:prstGeom>
          <a:solidFill>
            <a:srgbClr val="CCE8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txtNode=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"txt"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txtNode.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onfocus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请输入内容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获取焦点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txtNode.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onblur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请输入内容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失去焦点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01874" y="6609806"/>
            <a:ext cx="5994400" cy="307777"/>
          </a:xfrm>
          <a:prstGeom prst="rect">
            <a:avLst/>
          </a:prstGeom>
          <a:solidFill>
            <a:srgbClr val="CCE8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"text"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placeholder=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请输入内容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kumimoji="1" lang="zh-CN" altLang="en-US" dirty="0"/>
              <a:t>练习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2658" y="1278846"/>
            <a:ext cx="8352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/>
            <a:r>
              <a:rPr kumimoji="1" lang="en-US" altLang="zh-CN" sz="2400" b="1" dirty="0"/>
              <a:t>1.</a:t>
            </a:r>
            <a:r>
              <a:rPr kumimoji="1" lang="zh-CN" altLang="en-US" sz="2400" b="1" dirty="0"/>
              <a:t>检测用户名是否是</a:t>
            </a:r>
            <a:r>
              <a:rPr kumimoji="1" lang="en-US" altLang="zh-CN" sz="2400" b="1" dirty="0"/>
              <a:t>3-6</a:t>
            </a:r>
            <a:r>
              <a:rPr kumimoji="1" lang="zh-CN" altLang="en-US" sz="2400" b="1" dirty="0"/>
              <a:t>位，密码是否是</a:t>
            </a:r>
            <a:r>
              <a:rPr kumimoji="1" lang="en-US" altLang="zh-CN" sz="2400" b="1" dirty="0"/>
              <a:t>6-8</a:t>
            </a:r>
            <a:r>
              <a:rPr kumimoji="1" lang="zh-CN" altLang="en-US" sz="2400" b="1" dirty="0"/>
              <a:t>位，如果不满足要求高亮显示文本框</a:t>
            </a:r>
            <a:endParaRPr kumimoji="1" lang="en-US" altLang="zh-CN" sz="2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86723" y="3997231"/>
            <a:ext cx="4991100" cy="2308324"/>
          </a:xfrm>
          <a:prstGeom prst="rect">
            <a:avLst/>
          </a:prstGeom>
          <a:solidFill>
            <a:srgbClr val="CCE8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"button"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设置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"btn"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中国人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美国人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俄罗斯人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印度人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"btn"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62300" y="1781972"/>
            <a:ext cx="5689600" cy="2031325"/>
          </a:xfrm>
          <a:prstGeom prst="rect">
            <a:avLst/>
          </a:prstGeom>
          <a:solidFill>
            <a:srgbClr val="CCE8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"btn"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txtName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=document.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"userName"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txtPwd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=document.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"userPwd"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txtName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txtName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txtName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"heightLight"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txtName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4889" y="3812565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/>
            <a:r>
              <a:rPr kumimoji="1" lang="en-US" altLang="zh-CN" b="1" dirty="0"/>
              <a:t>2.</a:t>
            </a:r>
            <a:r>
              <a:rPr kumimoji="1" lang="zh-CN" altLang="en-US" b="1" dirty="0"/>
              <a:t>设置下拉框中的选中项</a:t>
            </a:r>
            <a:endParaRPr kumimoji="1" lang="en-US" altLang="zh-CN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kumimoji="1" lang="zh-CN" altLang="en-US" dirty="0"/>
              <a:t>练习</a:t>
            </a:r>
            <a:endParaRPr kumimoji="1"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20974" y="2127560"/>
            <a:ext cx="4962526" cy="2308324"/>
          </a:xfrm>
          <a:prstGeom prst="rect">
            <a:avLst/>
          </a:prstGeom>
          <a:solidFill>
            <a:srgbClr val="CCE8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"btn"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=[];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//var str="";//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大量字符串拼接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txts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getElementsByTagName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"input"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txts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txts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//str+=txts[i].value+"|";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00" y="16321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28600"/>
            <a:r>
              <a:rPr kumimoji="1" lang="en-US" altLang="zh-CN" b="1" dirty="0"/>
              <a:t>3.</a:t>
            </a:r>
            <a:r>
              <a:rPr kumimoji="1" lang="zh-CN" altLang="en-US" b="1" dirty="0"/>
              <a:t>给文本框赋值，获取文本框的值</a:t>
            </a:r>
            <a:endParaRPr kumimoji="1" lang="en-US" altLang="zh-CN" b="1" dirty="0"/>
          </a:p>
          <a:p>
            <a:pPr indent="-228600"/>
            <a:r>
              <a:rPr kumimoji="1" lang="en-US" altLang="zh-CN" b="1" dirty="0"/>
              <a:t>4.</a:t>
            </a:r>
            <a:r>
              <a:rPr kumimoji="1" lang="zh-CN" altLang="en-US" b="1" dirty="0"/>
              <a:t>全选反选</a:t>
            </a:r>
            <a:endParaRPr kumimoji="1"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317500" y="5201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扩展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zh-CN" altLang="en-US" dirty="0"/>
              <a:t>令你伤心欲绝的病毒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012" y="4291964"/>
            <a:ext cx="4033410" cy="22203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159" y="4435884"/>
            <a:ext cx="3285714" cy="142857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kumimoji="1" lang="zh-CN" altLang="en-US" dirty="0"/>
              <a:t>自定义属性</a:t>
            </a:r>
            <a:endParaRPr kumimoji="1"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9400" y="1450975"/>
            <a:ext cx="7454900" cy="3108543"/>
          </a:xfrm>
          <a:prstGeom prst="rect">
            <a:avLst/>
          </a:prstGeom>
          <a:solidFill>
            <a:srgbClr val="CCE8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"button"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显示自定义属性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"btn"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"dv"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"cls"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abc=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"12345"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"btn"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dvObj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"dv"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此时无法获取自定义属性的值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//dvObj.abc="haha";//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这样是可以的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dvObj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"=="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dvObj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.abc);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通过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getAttribute()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方法获取自定义属性值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dvObj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getAttribute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"abc"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如何设置自定义属性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C1C1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dvObj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setAttribute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"gaga"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"haha"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85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474" y="4820334"/>
            <a:ext cx="7820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如何在</a:t>
            </a:r>
            <a:r>
              <a:rPr lang="en-US" altLang="zh-CN" dirty="0" err="1"/>
              <a:t>dom</a:t>
            </a:r>
            <a:r>
              <a:rPr lang="zh-CN" altLang="en-US" dirty="0"/>
              <a:t>中设置自定义属性的值</a:t>
            </a:r>
            <a:r>
              <a:rPr lang="en-US" altLang="zh-CN" dirty="0" err="1"/>
              <a:t>setAttribute</a:t>
            </a:r>
            <a:r>
              <a:rPr lang="en-US" altLang="zh-CN" dirty="0"/>
              <a:t>(</a:t>
            </a:r>
            <a:r>
              <a:rPr lang="zh-CN" altLang="en-US" dirty="0"/>
              <a:t>属性名字</a:t>
            </a:r>
            <a:r>
              <a:rPr lang="en-US" altLang="zh-CN" dirty="0"/>
              <a:t>,</a:t>
            </a:r>
            <a:r>
              <a:rPr lang="zh-CN" altLang="en-US" dirty="0"/>
              <a:t>属性值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zh-CN" altLang="en-US" dirty="0"/>
              <a:t>如何在</a:t>
            </a:r>
            <a:r>
              <a:rPr lang="en-US" altLang="zh-CN" dirty="0" err="1"/>
              <a:t>dom</a:t>
            </a:r>
            <a:r>
              <a:rPr lang="zh-CN" altLang="en-US" dirty="0"/>
              <a:t>中获取自定义属性的值</a:t>
            </a:r>
            <a:r>
              <a:rPr lang="en-US" altLang="zh-CN" dirty="0" err="1"/>
              <a:t>getAttribute</a:t>
            </a:r>
            <a:r>
              <a:rPr lang="en-US" altLang="zh-CN" dirty="0"/>
              <a:t>(</a:t>
            </a:r>
            <a:r>
              <a:rPr lang="zh-CN" altLang="en-US" dirty="0"/>
              <a:t>属性名字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zh-CN" altLang="en-US" dirty="0"/>
              <a:t>移除某个标签的类样式</a:t>
            </a:r>
            <a:r>
              <a:rPr lang="en-US" altLang="zh-CN" dirty="0"/>
              <a:t>:</a:t>
            </a:r>
            <a:r>
              <a:rPr lang="en-US" altLang="zh-CN" dirty="0" err="1"/>
              <a:t>dvObj.className</a:t>
            </a:r>
            <a:r>
              <a:rPr lang="en-US" altLang="zh-CN" dirty="0"/>
              <a:t>=“”;</a:t>
            </a:r>
            <a:r>
              <a:rPr lang="zh-CN" altLang="en-US" dirty="0"/>
              <a:t>值为空</a:t>
            </a:r>
            <a:r>
              <a:rPr lang="en-US" altLang="zh-CN" dirty="0"/>
              <a:t>,</a:t>
            </a:r>
            <a:r>
              <a:rPr lang="zh-CN" altLang="en-US" dirty="0"/>
              <a:t>属性还在</a:t>
            </a:r>
            <a:endParaRPr lang="en-US" altLang="zh-CN" dirty="0"/>
          </a:p>
          <a:p>
            <a:r>
              <a:rPr lang="en-US" altLang="zh-CN" dirty="0" err="1"/>
              <a:t>removeAttribute</a:t>
            </a:r>
            <a:r>
              <a:rPr lang="en-US" altLang="zh-CN" dirty="0"/>
              <a:t>(“class”);</a:t>
            </a:r>
            <a:r>
              <a:rPr lang="zh-CN" altLang="en-US" dirty="0"/>
              <a:t>该属性就移除了</a:t>
            </a:r>
            <a:r>
              <a:rPr lang="en-US" altLang="zh-CN" dirty="0"/>
              <a:t>,</a:t>
            </a:r>
            <a:r>
              <a:rPr lang="zh-CN" altLang="en-US" dirty="0"/>
              <a:t>很干净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模型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205" y="1897271"/>
            <a:ext cx="5476190" cy="334285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kumimoji="1" lang="zh-CN" altLang="en-US" dirty="0"/>
              <a:t>案例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8474" y="1648178"/>
            <a:ext cx="7400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Tab</a:t>
            </a:r>
            <a:r>
              <a:rPr lang="zh-CN" altLang="en-US" sz="2000" b="1" dirty="0">
                <a:solidFill>
                  <a:srgbClr val="FF0000"/>
                </a:solidFill>
              </a:rPr>
              <a:t>案例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</a:rPr>
              <a:t>京东头案例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lastElementChild</a:t>
            </a:r>
            <a:r>
              <a:rPr lang="zh-CN" altLang="en-US" sz="2000" b="1" dirty="0">
                <a:solidFill>
                  <a:srgbClr val="FF0000"/>
                </a:solidFill>
              </a:rPr>
              <a:t>属性获取某个标签中最后的一个节点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kumimoji="1" lang="zh-CN" altLang="en-US" dirty="0"/>
              <a:t>节点的属性（了解）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50975"/>
            <a:ext cx="8128000" cy="48609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sz="2800" b="1" dirty="0" err="1">
                <a:solidFill>
                  <a:srgbClr val="FF0000"/>
                </a:solidFill>
              </a:rPr>
              <a:t>nodeType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		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节点的类型</a:t>
            </a:r>
            <a:endParaRPr kumimoji="1" lang="en-US" altLang="zh-CN" sz="2800" b="1" dirty="0">
              <a:solidFill>
                <a:srgbClr val="FF0000"/>
              </a:solidFill>
            </a:endParaRPr>
          </a:p>
          <a:p>
            <a:pPr marL="228600" lvl="1" indent="0">
              <a:buNone/>
            </a:pPr>
            <a:r>
              <a:rPr kumimoji="1" lang="en-US" altLang="zh-TW" sz="2800" b="1" dirty="0">
                <a:solidFill>
                  <a:srgbClr val="FF0000"/>
                </a:solidFill>
              </a:rPr>
              <a:t>1 </a:t>
            </a:r>
            <a:r>
              <a:rPr kumimoji="1" lang="zh-TW" altLang="en-US" sz="2800" b="1" dirty="0">
                <a:solidFill>
                  <a:srgbClr val="FF0000"/>
                </a:solidFill>
              </a:rPr>
              <a:t>元素节点</a:t>
            </a:r>
            <a:endParaRPr kumimoji="1" lang="en-US" altLang="zh-TW" sz="2800" b="1" dirty="0">
              <a:solidFill>
                <a:srgbClr val="FF0000"/>
              </a:solidFill>
            </a:endParaRPr>
          </a:p>
          <a:p>
            <a:pPr marL="228600" lvl="1" indent="0">
              <a:buNone/>
            </a:pPr>
            <a:r>
              <a:rPr kumimoji="1" lang="en-US" altLang="zh-CN" sz="2800" b="1" dirty="0">
                <a:solidFill>
                  <a:srgbClr val="FF0000"/>
                </a:solidFill>
              </a:rPr>
              <a:t>2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 属性节点</a:t>
            </a:r>
            <a:endParaRPr kumimoji="1" lang="en-US" altLang="zh-CN" sz="2800" b="1" dirty="0">
              <a:solidFill>
                <a:srgbClr val="FF0000"/>
              </a:solidFill>
            </a:endParaRPr>
          </a:p>
          <a:p>
            <a:pPr marL="228600" lvl="1" indent="0">
              <a:buNone/>
            </a:pPr>
            <a:r>
              <a:rPr kumimoji="1" lang="zh-CN" altLang="zh-CN" sz="2800" b="1" dirty="0">
                <a:solidFill>
                  <a:srgbClr val="FF0000"/>
                </a:solidFill>
              </a:rPr>
              <a:t>3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 文本节点 </a:t>
            </a:r>
            <a:endParaRPr kumimoji="1" lang="en-US" altLang="zh-CN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sz="2800" b="1" dirty="0" err="1">
                <a:solidFill>
                  <a:srgbClr val="FF0000"/>
                </a:solidFill>
              </a:rPr>
              <a:t>nodeName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		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节点的名称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标签名称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)</a:t>
            </a:r>
            <a:endParaRPr kumimoji="1" lang="en-US" altLang="zh-CN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sz="2800" b="1" dirty="0" err="1">
                <a:solidFill>
                  <a:srgbClr val="FF0000"/>
                </a:solidFill>
              </a:rPr>
              <a:t>nodeValue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		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节点值</a:t>
            </a:r>
            <a:endParaRPr kumimoji="1" lang="en-US" altLang="zh-CN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TW" altLang="en-US" sz="3000" b="1" dirty="0">
                <a:solidFill>
                  <a:srgbClr val="FF0000"/>
                </a:solidFill>
              </a:rPr>
              <a:t>元素节点的</a:t>
            </a:r>
            <a:r>
              <a:rPr kumimoji="1" lang="en-US" altLang="zh-TW" sz="3000" b="1" dirty="0" err="1">
                <a:solidFill>
                  <a:srgbClr val="FF0000"/>
                </a:solidFill>
              </a:rPr>
              <a:t>nodeValue</a:t>
            </a:r>
            <a:r>
              <a:rPr kumimoji="1" lang="zh-TW" altLang="en-US" sz="3000" b="1" dirty="0">
                <a:solidFill>
                  <a:srgbClr val="FF0000"/>
                </a:solidFill>
              </a:rPr>
              <a:t>始终是</a:t>
            </a:r>
            <a:r>
              <a:rPr kumimoji="1" lang="en-US" altLang="zh-TW" sz="3000" b="1" dirty="0">
                <a:solidFill>
                  <a:srgbClr val="FF0000"/>
                </a:solidFill>
              </a:rPr>
              <a:t>null</a:t>
            </a:r>
            <a:endParaRPr kumimoji="1" lang="en-US" altLang="zh-TW" sz="3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rgbClr val="FF0000"/>
                </a:solidFill>
              </a:rPr>
              <a:t>当一个标签中有很多相同标签的时候可以直接通过</a:t>
            </a:r>
            <a:r>
              <a:rPr kumimoji="1" lang="en-US" altLang="zh-CN" b="1" dirty="0" err="1">
                <a:solidFill>
                  <a:srgbClr val="FF0000"/>
                </a:solidFill>
              </a:rPr>
              <a:t>getElementByTagName</a:t>
            </a:r>
            <a:r>
              <a:rPr kumimoji="1" lang="zh-CN" altLang="en-US" b="1" dirty="0">
                <a:solidFill>
                  <a:srgbClr val="FF0000"/>
                </a:solidFill>
              </a:rPr>
              <a:t>来获取，但是如果都是不同的标签该如何获取</a:t>
            </a:r>
            <a:r>
              <a:rPr kumimoji="1" lang="en-US" altLang="zh-CN" b="1" dirty="0">
                <a:solidFill>
                  <a:srgbClr val="FF0000"/>
                </a:solidFill>
              </a:rPr>
              <a:t>?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rgbClr val="FF0000"/>
                </a:solidFill>
              </a:rPr>
              <a:t>通过获取节点的方式更方便</a:t>
            </a:r>
            <a:endParaRPr kumimoji="1" lang="en-US" altLang="zh-TW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中相关的概念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6646" y="1450974"/>
            <a:ext cx="8997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DOM</a:t>
            </a:r>
            <a:r>
              <a:rPr kumimoji="1" lang="zh-CN" altLang="en-US" sz="2400" dirty="0"/>
              <a:t>就是把</a:t>
            </a:r>
            <a:r>
              <a:rPr kumimoji="1" lang="en-US" altLang="zh-CN" sz="2400" dirty="0"/>
              <a:t>HTML</a:t>
            </a:r>
            <a:r>
              <a:rPr kumimoji="1" lang="zh-CN" altLang="en-US" sz="2400" dirty="0"/>
              <a:t>视为一个层次结构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树形结构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的文档</a:t>
            </a:r>
            <a:endParaRPr kumimoji="1" lang="en-US" altLang="zh-CN" sz="2400" dirty="0"/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文档</a:t>
            </a:r>
            <a:r>
              <a:rPr kumimoji="1" lang="en-US" altLang="zh-CN" sz="2400" dirty="0"/>
              <a:t>(Document)</a:t>
            </a:r>
            <a:r>
              <a:rPr kumimoji="1" lang="zh-CN" altLang="en-US" sz="2400" dirty="0"/>
              <a:t>：就是指</a:t>
            </a:r>
            <a:r>
              <a:rPr kumimoji="1" lang="en-US" altLang="zh-CN" sz="2400" dirty="0"/>
              <a:t>HTML</a:t>
            </a:r>
            <a:r>
              <a:rPr kumimoji="1" lang="zh-CN" altLang="en-US" sz="2400" dirty="0"/>
              <a:t>或者</a:t>
            </a:r>
            <a:r>
              <a:rPr kumimoji="1" lang="en-US" altLang="zh-CN" sz="2400" dirty="0"/>
              <a:t>XML</a:t>
            </a:r>
            <a:r>
              <a:rPr kumimoji="1" lang="zh-CN" altLang="en-US" sz="2400" dirty="0"/>
              <a:t>文件</a:t>
            </a:r>
            <a:endParaRPr kumimoji="1" lang="en-US" altLang="zh-CN" sz="2400" dirty="0"/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节点</a:t>
            </a:r>
            <a:r>
              <a:rPr kumimoji="1" lang="en-US" altLang="zh-CN" sz="2400" dirty="0"/>
              <a:t>(Node)</a:t>
            </a:r>
            <a:r>
              <a:rPr kumimoji="1" lang="zh-CN" altLang="zh-CN" sz="2400" dirty="0"/>
              <a:t>：</a:t>
            </a:r>
            <a:r>
              <a:rPr kumimoji="1" lang="en-US" altLang="zh-CN" sz="2400" dirty="0"/>
              <a:t>HTML</a:t>
            </a:r>
            <a:r>
              <a:rPr kumimoji="1" lang="zh-CN" altLang="en-US" sz="2400" dirty="0"/>
              <a:t>文档中的所有内容都可以称之为节点</a:t>
            </a:r>
            <a:endParaRPr kumimoji="1" lang="en-US" altLang="zh-CN" sz="2400" dirty="0"/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元素</a:t>
            </a:r>
            <a:r>
              <a:rPr kumimoji="1" lang="en-US" altLang="zh-CN" sz="2400" dirty="0"/>
              <a:t>(Element)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HTML</a:t>
            </a:r>
            <a:r>
              <a:rPr kumimoji="1" lang="zh-CN" altLang="en-US" sz="2400" dirty="0"/>
              <a:t>文档中的标签可以称为元素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元素称为对象</a:t>
            </a:r>
            <a:endParaRPr kumimoji="1" lang="en-US" altLang="zh-CN" sz="2400" dirty="0"/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文档元素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根元素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：文档中的第一个元素，</a:t>
            </a:r>
            <a:r>
              <a:rPr kumimoji="1" lang="en-US" altLang="zh-CN" sz="2400" dirty="0"/>
              <a:t>HTML</a:t>
            </a:r>
            <a:r>
              <a:rPr kumimoji="1" lang="zh-CN" altLang="en-US" sz="2400" dirty="0"/>
              <a:t>文档元素就是</a:t>
            </a:r>
            <a:r>
              <a:rPr kumimoji="1" lang="en-US" altLang="zh-CN" sz="2400" dirty="0"/>
              <a:t>&lt;html&gt;</a:t>
            </a:r>
            <a:endParaRPr kumimoji="1" lang="en-US" altLang="zh-CN" sz="2400" dirty="0"/>
          </a:p>
          <a:p>
            <a:r>
              <a:rPr kumimoji="1" lang="zh-CN" altLang="en-US" sz="2400" dirty="0"/>
              <a:t>文本节点：文字内容</a:t>
            </a:r>
            <a:endParaRPr kumimoji="1" lang="en-US" altLang="zh-CN" sz="2400" dirty="0"/>
          </a:p>
          <a:p>
            <a:r>
              <a:rPr kumimoji="1" lang="zh-CN" altLang="en-US" sz="2400" dirty="0"/>
              <a:t>属性节点：</a:t>
            </a:r>
            <a:r>
              <a:rPr kumimoji="1" lang="en-US" altLang="zh-CN" sz="2400" dirty="0"/>
              <a:t>&lt;html </a:t>
            </a:r>
            <a:r>
              <a:rPr kumimoji="1" lang="en-US" altLang="zh-CN" sz="2400" dirty="0" err="1"/>
              <a:t>lang</a:t>
            </a:r>
            <a:r>
              <a:rPr kumimoji="1" lang="en-US" altLang="zh-CN" sz="2400" dirty="0"/>
              <a:t>=“</a:t>
            </a:r>
            <a:r>
              <a:rPr kumimoji="1" lang="en-US" altLang="zh-CN" sz="2400" dirty="0" err="1"/>
              <a:t>en</a:t>
            </a:r>
            <a:r>
              <a:rPr kumimoji="1" lang="en-US" altLang="zh-CN" sz="2400" dirty="0"/>
              <a:t>”&gt; </a:t>
            </a:r>
            <a:endParaRPr kumimoji="1" lang="en-US" altLang="zh-CN" sz="2400" dirty="0"/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打开网站演示</a:t>
            </a:r>
            <a:r>
              <a:rPr kumimoji="1" lang="en-US" altLang="zh-CN" sz="2400" dirty="0">
                <a:solidFill>
                  <a:srgbClr val="FF0000"/>
                </a:solidFill>
              </a:rPr>
              <a:t>: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r>
              <a:rPr kumimoji="1" lang="zh-CN" altLang="en-US" sz="2400" dirty="0"/>
              <a:t>父</a:t>
            </a:r>
            <a:r>
              <a:rPr kumimoji="1" lang="zh-CN" altLang="en-US" sz="2400" b="1" dirty="0"/>
              <a:t>节点 </a:t>
            </a:r>
            <a:r>
              <a:rPr kumimoji="1" lang="en-US" altLang="zh-CN" sz="2400" b="1" dirty="0"/>
              <a:t>parent</a:t>
            </a:r>
            <a:endParaRPr kumimoji="1" lang="en-US" altLang="zh-CN" sz="2400" b="1" dirty="0"/>
          </a:p>
          <a:p>
            <a:r>
              <a:rPr kumimoji="1" lang="zh-CN" altLang="en-US" sz="2400" b="1" dirty="0"/>
              <a:t>子节点 </a:t>
            </a:r>
            <a:r>
              <a:rPr kumimoji="1" lang="en-US" altLang="zh-CN" sz="2400" dirty="0"/>
              <a:t>child</a:t>
            </a:r>
            <a:endParaRPr kumimoji="1" lang="en-US" altLang="zh-CN" sz="2400" dirty="0"/>
          </a:p>
          <a:p>
            <a:r>
              <a:rPr kumimoji="1" lang="zh-CN" altLang="en-US" sz="2400" dirty="0"/>
              <a:t>兄弟节点 </a:t>
            </a:r>
            <a:r>
              <a:rPr kumimoji="1" lang="en-US" altLang="zh-CN" sz="2400" dirty="0" err="1"/>
              <a:t>silbing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的级别（了解）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50975"/>
            <a:ext cx="8128000" cy="46751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DOM0</a:t>
            </a:r>
            <a:r>
              <a:rPr kumimoji="1" lang="zh-CN" altLang="en-US" b="1" dirty="0">
                <a:solidFill>
                  <a:schemeClr val="tx1"/>
                </a:solidFill>
              </a:rPr>
              <a:t>  初级阶段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r>
              <a:rPr kumimoji="1" lang="zh-CN" altLang="en-US" b="1" dirty="0">
                <a:solidFill>
                  <a:schemeClr val="tx1"/>
                </a:solidFill>
              </a:rPr>
              <a:t>最初浏览器中为了方便检索界面上的元素提供了非常方便的</a:t>
            </a:r>
            <a:r>
              <a:rPr kumimoji="1" lang="en-US" altLang="zh-CN" b="1" dirty="0" err="1">
                <a:solidFill>
                  <a:schemeClr val="tx1"/>
                </a:solidFill>
              </a:rPr>
              <a:t>api</a:t>
            </a:r>
            <a:r>
              <a:rPr kumimoji="1" lang="zh-CN" altLang="en-US" b="1" dirty="0">
                <a:solidFill>
                  <a:schemeClr val="tx1"/>
                </a:solidFill>
              </a:rPr>
              <a:t>，查询页面上的元素。实验性质的</a:t>
            </a:r>
            <a:r>
              <a:rPr kumimoji="1" lang="en-US" altLang="zh-CN" b="1" dirty="0" err="1">
                <a:solidFill>
                  <a:schemeClr val="tx1"/>
                </a:solidFill>
              </a:rPr>
              <a:t>api</a:t>
            </a:r>
            <a:r>
              <a:rPr kumimoji="1" lang="zh-CN" altLang="en-US" b="1" dirty="0">
                <a:solidFill>
                  <a:schemeClr val="tx1"/>
                </a:solidFill>
              </a:rPr>
              <a:t>称为</a:t>
            </a:r>
            <a:r>
              <a:rPr kumimoji="1" lang="en-US" altLang="zh-CN" b="1" dirty="0">
                <a:solidFill>
                  <a:schemeClr val="tx1"/>
                </a:solidFill>
              </a:rPr>
              <a:t>DOM0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 marL="457200" lvl="2" indent="0">
              <a:buNone/>
            </a:pPr>
            <a:r>
              <a:rPr kumimoji="1" lang="en-US" altLang="zh-CN" b="1" dirty="0" err="1">
                <a:solidFill>
                  <a:schemeClr val="tx1"/>
                </a:solidFill>
              </a:rPr>
              <a:t>document.form</a:t>
            </a:r>
            <a:r>
              <a:rPr kumimoji="1" lang="en-US" altLang="zh-CN" b="1" dirty="0">
                <a:solidFill>
                  <a:schemeClr val="tx1"/>
                </a:solidFill>
              </a:rPr>
              <a:t>[0]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 marL="457200" lvl="2" indent="0">
              <a:buNone/>
            </a:pPr>
            <a:r>
              <a:rPr kumimoji="1" lang="en-US" altLang="zh-CN" b="1" dirty="0" err="1">
                <a:solidFill>
                  <a:schemeClr val="tx1"/>
                </a:solidFill>
              </a:rPr>
              <a:t>document.images</a:t>
            </a:r>
            <a:r>
              <a:rPr kumimoji="1" lang="en-US" altLang="zh-CN" b="1" dirty="0">
                <a:solidFill>
                  <a:schemeClr val="tx1"/>
                </a:solidFill>
              </a:rPr>
              <a:t>[0]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r>
              <a:rPr kumimoji="1" lang="zh-CN" altLang="en-US" b="1" dirty="0">
                <a:solidFill>
                  <a:schemeClr val="tx1"/>
                </a:solidFill>
              </a:rPr>
              <a:t>随着</a:t>
            </a:r>
            <a:r>
              <a:rPr kumimoji="1" lang="en-US" altLang="zh-CN" b="1" dirty="0">
                <a:solidFill>
                  <a:schemeClr val="tx1"/>
                </a:solidFill>
              </a:rPr>
              <a:t>JavaScript</a:t>
            </a:r>
            <a:r>
              <a:rPr kumimoji="1" lang="zh-CN" altLang="en-US" b="1" dirty="0">
                <a:solidFill>
                  <a:schemeClr val="tx1"/>
                </a:solidFill>
              </a:rPr>
              <a:t>的普及，不同的浏览器分别扩展了</a:t>
            </a:r>
            <a:r>
              <a:rPr kumimoji="1" lang="en-US" altLang="zh-CN" b="1" dirty="0">
                <a:solidFill>
                  <a:schemeClr val="tx1"/>
                </a:solidFill>
              </a:rPr>
              <a:t>JavaScript</a:t>
            </a:r>
            <a:r>
              <a:rPr kumimoji="1" lang="zh-CN" altLang="en-US" b="1" dirty="0">
                <a:solidFill>
                  <a:schemeClr val="tx1"/>
                </a:solidFill>
              </a:rPr>
              <a:t>，此时程序员就苦逼了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 marL="457200" lvl="2" indent="0">
              <a:buNone/>
            </a:pPr>
            <a:r>
              <a:rPr kumimoji="1" lang="en-US" altLang="zh-CN" b="1" dirty="0" err="1">
                <a:solidFill>
                  <a:schemeClr val="tx1"/>
                </a:solidFill>
              </a:rPr>
              <a:t>document.layers</a:t>
            </a:r>
            <a:r>
              <a:rPr kumimoji="1" lang="en-US" altLang="zh-CN" b="1" dirty="0">
                <a:solidFill>
                  <a:schemeClr val="tx1"/>
                </a:solidFill>
              </a:rPr>
              <a:t>["d1"]</a:t>
            </a:r>
            <a:r>
              <a:rPr kumimoji="1" lang="zh-CN" altLang="en-US" b="1" dirty="0">
                <a:solidFill>
                  <a:schemeClr val="tx1"/>
                </a:solidFill>
              </a:rPr>
              <a:t>    </a:t>
            </a:r>
            <a:r>
              <a:rPr kumimoji="1" lang="en-US" altLang="zh-CN" b="1" dirty="0">
                <a:solidFill>
                  <a:schemeClr val="tx1"/>
                </a:solidFill>
              </a:rPr>
              <a:t>//Netscape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 marL="457200" lvl="2" indent="0">
              <a:buNone/>
            </a:pPr>
            <a:r>
              <a:rPr kumimoji="1" lang="en-US" altLang="zh-CN" b="1" dirty="0" err="1">
                <a:solidFill>
                  <a:schemeClr val="tx1"/>
                </a:solidFill>
              </a:rPr>
              <a:t>document.all</a:t>
            </a:r>
            <a:r>
              <a:rPr kumimoji="1" lang="en-US" altLang="zh-CN" b="1" dirty="0">
                <a:solidFill>
                  <a:schemeClr val="tx1"/>
                </a:solidFill>
              </a:rPr>
              <a:t>["d1"]</a:t>
            </a:r>
            <a:r>
              <a:rPr kumimoji="1" lang="zh-CN" altLang="en-US" b="1" dirty="0">
                <a:solidFill>
                  <a:schemeClr val="tx1"/>
                </a:solidFill>
              </a:rPr>
              <a:t>     </a:t>
            </a:r>
            <a:r>
              <a:rPr kumimoji="1" lang="en-US" altLang="zh-CN" b="1" dirty="0">
                <a:solidFill>
                  <a:schemeClr val="tx1"/>
                </a:solidFill>
              </a:rPr>
              <a:t>//IE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DOM1</a:t>
            </a:r>
            <a:r>
              <a:rPr kumimoji="1" lang="zh-CN" altLang="en-US" b="1" dirty="0">
                <a:solidFill>
                  <a:schemeClr val="tx1"/>
                </a:solidFill>
              </a:rPr>
              <a:t>  规定了节点的类型</a:t>
            </a:r>
            <a:r>
              <a:rPr kumimoji="1" lang="en-US" altLang="zh-CN" b="1" dirty="0">
                <a:solidFill>
                  <a:schemeClr val="tx1"/>
                </a:solidFill>
              </a:rPr>
              <a:t>Node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r>
              <a:rPr kumimoji="1" lang="zh-CN" altLang="en-US" b="1" dirty="0">
                <a:solidFill>
                  <a:schemeClr val="tx1"/>
                </a:solidFill>
              </a:rPr>
              <a:t>为了统一浏览器之间的差异</a:t>
            </a:r>
            <a:r>
              <a:rPr kumimoji="1" lang="en-US" altLang="zh-CN" b="1" dirty="0">
                <a:solidFill>
                  <a:schemeClr val="tx1"/>
                </a:solidFill>
              </a:rPr>
              <a:t>W3C</a:t>
            </a:r>
            <a:r>
              <a:rPr kumimoji="1" lang="zh-CN" altLang="en-US" b="1" dirty="0">
                <a:solidFill>
                  <a:schemeClr val="tx1"/>
                </a:solidFill>
              </a:rPr>
              <a:t>制定了</a:t>
            </a:r>
            <a:r>
              <a:rPr kumimoji="1" lang="en-US" altLang="zh-CN" b="1" dirty="0">
                <a:solidFill>
                  <a:schemeClr val="tx1"/>
                </a:solidFill>
              </a:rPr>
              <a:t>DOM1</a:t>
            </a:r>
            <a:r>
              <a:rPr kumimoji="1" lang="zh-CN" altLang="en-US" b="1" dirty="0">
                <a:solidFill>
                  <a:schemeClr val="tx1"/>
                </a:solidFill>
              </a:rPr>
              <a:t>。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r>
              <a:rPr kumimoji="1" lang="zh-CN" altLang="en-US" b="1" dirty="0">
                <a:solidFill>
                  <a:schemeClr val="tx1"/>
                </a:solidFill>
              </a:rPr>
              <a:t>比如获取浏览器的元素，不同浏览器下都可以使用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 marL="457200" lvl="2" indent="0">
              <a:buNone/>
            </a:pPr>
            <a:r>
              <a:rPr kumimoji="1" lang="en-US" altLang="zh-CN" b="1" dirty="0" err="1">
                <a:solidFill>
                  <a:schemeClr val="tx1"/>
                </a:solidFill>
              </a:rPr>
              <a:t>document.getElementById</a:t>
            </a:r>
            <a:r>
              <a:rPr kumimoji="1" lang="en-US" altLang="zh-CN" b="1" dirty="0">
                <a:solidFill>
                  <a:schemeClr val="tx1"/>
                </a:solidFill>
              </a:rPr>
              <a:t>()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DOM2</a:t>
            </a:r>
            <a:r>
              <a:rPr kumimoji="1" lang="en-US" altLang="zh-CN" b="1" dirty="0">
                <a:solidFill>
                  <a:schemeClr val="tx1"/>
                </a:solidFill>
              </a:rPr>
              <a:t>:</a:t>
            </a:r>
            <a:r>
              <a:rPr kumimoji="1" lang="zh-CN" altLang="en-US" b="1" dirty="0">
                <a:solidFill>
                  <a:schemeClr val="tx1"/>
                </a:solidFill>
              </a:rPr>
              <a:t>新增了一些方法</a:t>
            </a:r>
            <a:r>
              <a:rPr kumimoji="1" lang="en-US" altLang="zh-CN" b="1" dirty="0">
                <a:solidFill>
                  <a:schemeClr val="tx1"/>
                </a:solidFill>
              </a:rPr>
              <a:t>,</a:t>
            </a:r>
            <a:r>
              <a:rPr kumimoji="1" lang="zh-CN" altLang="en-US" b="1" dirty="0">
                <a:solidFill>
                  <a:schemeClr val="tx1"/>
                </a:solidFill>
              </a:rPr>
              <a:t>但是很多浏览器并不支持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DOM3</a:t>
            </a:r>
            <a:r>
              <a:rPr kumimoji="1" lang="en-US" altLang="zh-CN" b="1" dirty="0">
                <a:solidFill>
                  <a:schemeClr val="tx1"/>
                </a:solidFill>
              </a:rPr>
              <a:t>:</a:t>
            </a:r>
            <a:r>
              <a:rPr kumimoji="1" lang="zh-CN" altLang="en-US" b="1" dirty="0">
                <a:solidFill>
                  <a:schemeClr val="tx1"/>
                </a:solidFill>
              </a:rPr>
              <a:t>大多数浏览器都没有支持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可以做什么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50975"/>
            <a:ext cx="8128000" cy="467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b="1" dirty="0">
                <a:solidFill>
                  <a:schemeClr val="tx1"/>
                </a:solidFill>
              </a:rPr>
              <a:t>找对象（元素）</a:t>
            </a:r>
            <a:endParaRPr kumimoji="1" lang="en-US" altLang="zh-CN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sz="2400" b="1" dirty="0">
                <a:solidFill>
                  <a:schemeClr val="tx1"/>
                </a:solidFill>
              </a:rPr>
              <a:t>设置元素的属性</a:t>
            </a:r>
            <a:endParaRPr kumimoji="1" lang="en-US" altLang="zh-CN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sz="2400" b="1" dirty="0">
                <a:solidFill>
                  <a:schemeClr val="tx1"/>
                </a:solidFill>
              </a:rPr>
              <a:t>设置元素的样式</a:t>
            </a:r>
            <a:endParaRPr kumimoji="1" lang="en-US" altLang="zh-CN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sz="2400" b="1" dirty="0">
                <a:solidFill>
                  <a:schemeClr val="tx1"/>
                </a:solidFill>
              </a:rPr>
              <a:t>动态创建和删除元素</a:t>
            </a:r>
            <a:endParaRPr kumimoji="1" lang="en-US" altLang="zh-CN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sz="2400" b="1" dirty="0">
                <a:solidFill>
                  <a:schemeClr val="tx1"/>
                </a:solidFill>
              </a:rPr>
              <a:t>事件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:</a:t>
            </a:r>
            <a:endParaRPr kumimoji="1" lang="en-US" altLang="zh-CN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sz="2400" b="1" dirty="0">
                <a:solidFill>
                  <a:schemeClr val="tx1"/>
                </a:solidFill>
              </a:rPr>
              <a:t>事件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—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触发响应</a:t>
            </a:r>
            <a:endParaRPr kumimoji="1" lang="en-US" altLang="zh-CN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sz="2600" b="1" dirty="0">
                <a:solidFill>
                  <a:schemeClr val="tx1"/>
                </a:solidFill>
              </a:rPr>
              <a:t>事件源（事件的触发者）</a:t>
            </a:r>
            <a:endParaRPr kumimoji="1" lang="en-US" altLang="zh-CN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sz="2600" b="1" dirty="0">
                <a:solidFill>
                  <a:schemeClr val="tx1"/>
                </a:solidFill>
              </a:rPr>
              <a:t>事件名称</a:t>
            </a:r>
            <a:endParaRPr kumimoji="1" lang="en-US" altLang="zh-CN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sz="2600" b="1" dirty="0">
                <a:solidFill>
                  <a:schemeClr val="tx1"/>
                </a:solidFill>
              </a:rPr>
              <a:t>事件响应程序</a:t>
            </a:r>
            <a:endParaRPr kumimoji="1" lang="zh-CN" altLang="en-US" sz="2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lang="zh-CN" altLang="en-US" dirty="0"/>
              <a:t>由浅入深</a:t>
            </a:r>
            <a:r>
              <a:rPr lang="en-US" altLang="zh-CN" dirty="0"/>
              <a:t>-</a:t>
            </a:r>
            <a:r>
              <a:rPr lang="zh-CN" altLang="en-US" dirty="0"/>
              <a:t>注册事件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50975"/>
            <a:ext cx="8128000" cy="32067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直接在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中写</a:t>
            </a:r>
            <a:r>
              <a:rPr lang="en-US" altLang="zh-CN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8474" y="2881227"/>
            <a:ext cx="5676900" cy="46166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C4C4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&lt;!—</a:t>
            </a:r>
            <a:r>
              <a:rPr lang="zh-CN" altLang="en-US" sz="1200" i="1" dirty="0">
                <a:solidFill>
                  <a:srgbClr val="C4C4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修改后调用方法的方式</a:t>
            </a:r>
            <a:r>
              <a:rPr lang="en-US" altLang="zh-CN" sz="1200" i="1" dirty="0">
                <a:solidFill>
                  <a:srgbClr val="C4C4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1200" i="1" dirty="0">
                <a:solidFill>
                  <a:srgbClr val="C4C4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还是不完美</a:t>
            </a:r>
            <a:r>
              <a:rPr lang="en-US" altLang="zh-CN" sz="1200" i="1" dirty="0">
                <a:solidFill>
                  <a:srgbClr val="C4C4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4C4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4C4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B7F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FF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EB8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"button"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FF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EB8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FF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EB8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EB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点我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EB8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FF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EB8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FF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EB8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4C4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8474" y="2003122"/>
            <a:ext cx="7162800" cy="46166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C4C4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</a:t>
            </a:r>
            <a:r>
              <a:rPr lang="zh-CN" altLang="zh-CN" sz="1200" i="1" dirty="0">
                <a:solidFill>
                  <a:srgbClr val="C4C4C4"/>
                </a:solidFill>
                <a:latin typeface="宋体" panose="02010600030101010101" pitchFamily="2" charset="-122"/>
                <a:cs typeface="Consolas" panose="020B0609020204030204" pitchFamily="49" charset="0"/>
              </a:rPr>
              <a:t>这么写代码有缺点</a:t>
            </a:r>
            <a:r>
              <a:rPr lang="zh-CN" altLang="zh-CN" sz="1200" i="1" dirty="0">
                <a:solidFill>
                  <a:srgbClr val="C4C4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:html</a:t>
            </a:r>
            <a:r>
              <a:rPr lang="zh-CN" altLang="zh-CN" sz="1200" i="1" dirty="0">
                <a:solidFill>
                  <a:srgbClr val="C4C4C4"/>
                </a:solidFill>
                <a:latin typeface="宋体" panose="02010600030101010101" pitchFamily="2" charset="-122"/>
                <a:cs typeface="Consolas" panose="020B0609020204030204" pitchFamily="49" charset="0"/>
              </a:rPr>
              <a:t>中嵌套了</a:t>
            </a:r>
            <a:r>
              <a:rPr lang="zh-CN" altLang="zh-CN" sz="1200" i="1" dirty="0">
                <a:solidFill>
                  <a:srgbClr val="C4C4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zh-CN" altLang="zh-CN" sz="1200" i="1" dirty="0">
                <a:solidFill>
                  <a:srgbClr val="C4C4C4"/>
                </a:solidFill>
                <a:latin typeface="宋体" panose="02010600030101010101" pitchFamily="2" charset="-122"/>
                <a:cs typeface="Consolas" panose="020B0609020204030204" pitchFamily="49" charset="0"/>
              </a:rPr>
              <a:t>代码</a:t>
            </a:r>
            <a:r>
              <a:rPr lang="zh-CN" altLang="zh-CN" sz="1200" i="1" dirty="0">
                <a:solidFill>
                  <a:srgbClr val="C4C4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zh-CN" sz="1200" i="1" dirty="0">
                <a:solidFill>
                  <a:srgbClr val="C4C4C4"/>
                </a:solidFill>
                <a:latin typeface="宋体" panose="02010600030101010101" pitchFamily="2" charset="-122"/>
                <a:cs typeface="Consolas" panose="020B0609020204030204" pitchFamily="49" charset="0"/>
              </a:rPr>
              <a:t>不便于维护</a:t>
            </a:r>
            <a:r>
              <a:rPr lang="zh-CN" altLang="zh-CN" sz="1200" i="1" dirty="0">
                <a:solidFill>
                  <a:srgbClr val="C4C4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4C4C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4C4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B7F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FF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EB8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"button"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FF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EB8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FF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EB8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EB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点我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EB8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FF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EB8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FF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哈哈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我又变帅了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EB8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4C4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605" y="3428999"/>
            <a:ext cx="4076190" cy="11523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52900" y="4122438"/>
            <a:ext cx="318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:</a:t>
            </a:r>
            <a:r>
              <a:rPr lang="zh-CN" altLang="en-US" dirty="0"/>
              <a:t>页面中显示</a:t>
            </a:r>
            <a:r>
              <a:rPr lang="en-US" altLang="zh-CN" dirty="0"/>
              <a:t>:</a:t>
            </a:r>
            <a:r>
              <a:rPr lang="zh-CN" altLang="en-US" dirty="0"/>
              <a:t>我又变帅了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lang="en-US" altLang="zh-CN" dirty="0"/>
              <a:t>document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4294967295"/>
          </p:nvPr>
        </p:nvSpPr>
        <p:spPr>
          <a:xfrm>
            <a:off x="790575" y="1450975"/>
            <a:ext cx="8353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如何获取页面的元素</a:t>
            </a:r>
            <a:r>
              <a:rPr lang="en-US" altLang="zh-CN" sz="2000" b="1" dirty="0">
                <a:solidFill>
                  <a:schemeClr val="tx1"/>
                </a:solidFill>
              </a:rPr>
              <a:t>-----</a:t>
            </a:r>
            <a:r>
              <a:rPr lang="en-US" altLang="zh-CN" sz="2000" b="1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CN" sz="2000" b="1" dirty="0">
                <a:solidFill>
                  <a:schemeClr val="tx1"/>
                </a:solidFill>
              </a:rPr>
              <a:t>();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document:</a:t>
            </a:r>
            <a:r>
              <a:rPr lang="zh-CN" altLang="en-US" sz="2000" b="1" dirty="0">
                <a:solidFill>
                  <a:srgbClr val="FF0000"/>
                </a:solidFill>
              </a:rPr>
              <a:t>页面</a:t>
            </a:r>
            <a:r>
              <a:rPr lang="zh-CN" altLang="en-US" sz="2000" b="1" dirty="0">
                <a:solidFill>
                  <a:schemeClr val="tx1"/>
                </a:solidFill>
              </a:rPr>
              <a:t>的文档对象，可以理解成是页面中的顶级对象</a:t>
            </a:r>
            <a:r>
              <a:rPr lang="en-US" altLang="zh-CN" sz="2000" b="1" dirty="0">
                <a:solidFill>
                  <a:schemeClr val="tx1"/>
                </a:solidFill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</a:rPr>
              <a:t>不是浏览器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id:</a:t>
            </a:r>
            <a:r>
              <a:rPr lang="zh-CN" altLang="en-US" sz="2000" b="1" dirty="0">
                <a:solidFill>
                  <a:schemeClr val="tx1"/>
                </a:solidFill>
              </a:rPr>
              <a:t>唯一的标识</a:t>
            </a:r>
            <a:r>
              <a:rPr lang="en-US" altLang="zh-CN" sz="2000" b="1" dirty="0">
                <a:solidFill>
                  <a:schemeClr val="tx1"/>
                </a:solidFill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</a:rPr>
              <a:t>不能有重复的</a:t>
            </a:r>
            <a:r>
              <a:rPr lang="en-US" altLang="zh-CN" sz="2000" b="1" dirty="0">
                <a:solidFill>
                  <a:schemeClr val="tx1"/>
                </a:solidFill>
              </a:rPr>
              <a:t>id,</a:t>
            </a:r>
            <a:r>
              <a:rPr lang="zh-CN" altLang="en-US" sz="2000" b="1" dirty="0">
                <a:solidFill>
                  <a:schemeClr val="tx1"/>
                </a:solidFill>
              </a:rPr>
              <a:t>就和身份证号码一样</a:t>
            </a:r>
            <a:r>
              <a:rPr lang="en-US" altLang="zh-CN" sz="2000" b="1" dirty="0">
                <a:solidFill>
                  <a:schemeClr val="tx1"/>
                </a:solidFill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</a:rPr>
              <a:t>为了准确找到这个标签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</a:rPr>
              <a:t>元素、对象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549" y="2911927"/>
            <a:ext cx="4876190" cy="27333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97600" y="3098800"/>
            <a:ext cx="2654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报错原因</a:t>
            </a:r>
            <a:r>
              <a:rPr lang="en-US" altLang="zh-CN" dirty="0"/>
              <a:t>:</a:t>
            </a:r>
            <a:r>
              <a:rPr lang="zh-CN" altLang="en-US" dirty="0"/>
              <a:t>代码从上到下执行</a:t>
            </a:r>
            <a:r>
              <a:rPr lang="en-US" altLang="zh-CN" dirty="0"/>
              <a:t>,</a:t>
            </a:r>
            <a:r>
              <a:rPr lang="zh-CN" altLang="en-US" dirty="0"/>
              <a:t>执行到获取按钮的时候</a:t>
            </a:r>
            <a:r>
              <a:rPr lang="en-US" altLang="zh-CN" dirty="0"/>
              <a:t>,</a:t>
            </a:r>
            <a:r>
              <a:rPr lang="zh-CN" altLang="en-US" dirty="0"/>
              <a:t>此时的</a:t>
            </a:r>
            <a:r>
              <a:rPr lang="en-US" altLang="zh-CN" dirty="0"/>
              <a:t>html</a:t>
            </a:r>
            <a:r>
              <a:rPr lang="zh-CN" altLang="en-US" dirty="0"/>
              <a:t>中的按钮标签还没加载</a:t>
            </a:r>
            <a:r>
              <a:rPr lang="en-US" altLang="zh-CN" dirty="0"/>
              <a:t>,</a:t>
            </a:r>
            <a:r>
              <a:rPr lang="zh-CN" altLang="en-US" dirty="0"/>
              <a:t>如何解决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script</a:t>
            </a:r>
            <a:r>
              <a:rPr lang="zh-CN" altLang="en-US" dirty="0"/>
              <a:t>标签移动到</a:t>
            </a:r>
            <a:r>
              <a:rPr lang="en-US" altLang="zh-CN" dirty="0"/>
              <a:t>html</a:t>
            </a:r>
            <a:r>
              <a:rPr lang="zh-CN" altLang="en-US" dirty="0"/>
              <a:t>标签后面</a:t>
            </a:r>
            <a:endParaRPr lang="en-US" altLang="zh-CN" dirty="0"/>
          </a:p>
          <a:p>
            <a:r>
              <a:rPr lang="zh-CN" altLang="en-US" dirty="0"/>
              <a:t>坑</a:t>
            </a:r>
            <a:r>
              <a:rPr lang="en-US" altLang="zh-CN" dirty="0"/>
              <a:t>:</a:t>
            </a:r>
            <a:r>
              <a:rPr lang="zh-CN" altLang="en-US" dirty="0"/>
              <a:t>后期解决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86" y="5951570"/>
            <a:ext cx="3895238" cy="5428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8128000" cy="827087"/>
          </a:xfrm>
        </p:spPr>
        <p:txBody>
          <a:bodyPr/>
          <a:lstStyle/>
          <a:p>
            <a:r>
              <a:rPr kumimoji="1" lang="zh-CN" altLang="en-US" dirty="0"/>
              <a:t>体验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带来的快感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50975"/>
            <a:ext cx="8128000" cy="4540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通过使用匿名函数注册事件是最常用的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所以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代码修改后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321" y="2089969"/>
            <a:ext cx="4638095" cy="7428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474" y="3187700"/>
            <a:ext cx="343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案例深入练习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zh-CN" altLang="en-US" dirty="0"/>
              <a:t>屠龙宝刀</a:t>
            </a:r>
            <a:r>
              <a:rPr lang="en-US" altLang="zh-CN" dirty="0"/>
              <a:t>,</a:t>
            </a:r>
            <a:r>
              <a:rPr lang="zh-CN" altLang="en-US" dirty="0"/>
              <a:t>点击就送</a:t>
            </a:r>
            <a:r>
              <a:rPr lang="en-US" altLang="zh-CN" dirty="0"/>
              <a:t>!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528" y="4105228"/>
            <a:ext cx="4657143" cy="21047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7117" y="4543778"/>
            <a:ext cx="2141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DOM</a:t>
            </a:r>
            <a:r>
              <a:rPr lang="zh-CN" altLang="en-US" sz="2800" b="1" dirty="0"/>
              <a:t>体验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美女相册</a:t>
            </a:r>
            <a:endParaRPr lang="en-US" altLang="zh-CN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77190" y="3834031"/>
            <a:ext cx="203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标签点击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7476</Words>
  <Application>WPS 演示</Application>
  <PresentationFormat>全屏显示(4:3)</PresentationFormat>
  <Paragraphs>275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139" baseType="lpstr">
      <vt:lpstr>Arial</vt:lpstr>
      <vt:lpstr>宋体</vt:lpstr>
      <vt:lpstr>Wingdings</vt:lpstr>
      <vt:lpstr>Eurostile</vt:lpstr>
      <vt:lpstr>微软雅黑</vt:lpstr>
      <vt:lpstr>Consolas</vt:lpstr>
      <vt:lpstr>Segoe Print</vt:lpstr>
      <vt:lpstr>Calibri</vt:lpstr>
      <vt:lpstr>等线</vt:lpstr>
      <vt:lpstr>PMingLiU</vt:lpstr>
      <vt:lpstr>MingLiU-ExtB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Office 主题</vt:lpstr>
      <vt:lpstr>PowerPoint 演示文稿</vt:lpstr>
      <vt:lpstr>DOM-Document Object Model</vt:lpstr>
      <vt:lpstr>DOM模型</vt:lpstr>
      <vt:lpstr>DOM中相关的概念</vt:lpstr>
      <vt:lpstr>DOM的级别（了解）</vt:lpstr>
      <vt:lpstr>DOM可以做什么</vt:lpstr>
      <vt:lpstr>由浅入深-注册事件</vt:lpstr>
      <vt:lpstr>document</vt:lpstr>
      <vt:lpstr>体验DOM带来的快感</vt:lpstr>
      <vt:lpstr>如何获取多个标签并注册事件</vt:lpstr>
      <vt:lpstr>理解DOM</vt:lpstr>
      <vt:lpstr>继续理解DOM</vt:lpstr>
      <vt:lpstr>理解DOM操作</vt:lpstr>
      <vt:lpstr>切换图片练习</vt:lpstr>
      <vt:lpstr>切换图片练习</vt:lpstr>
      <vt:lpstr>层的显示和隐藏案例</vt:lpstr>
      <vt:lpstr>多个层显示和隐藏</vt:lpstr>
      <vt:lpstr>如何为多个元素同时注册多个事件</vt:lpstr>
      <vt:lpstr>注册事件的三种形式（重点）</vt:lpstr>
      <vt:lpstr>获取页面元素</vt:lpstr>
      <vt:lpstr>DOM对象的属性</vt:lpstr>
      <vt:lpstr>innerHTML</vt:lpstr>
      <vt:lpstr>innerText</vt:lpstr>
      <vt:lpstr>innerText能力检测封装代码</vt:lpstr>
      <vt:lpstr>包装基本类型的介绍</vt:lpstr>
      <vt:lpstr>DOM对象的属性</vt:lpstr>
      <vt:lpstr>练习</vt:lpstr>
      <vt:lpstr>练习</vt:lpstr>
      <vt:lpstr>自定义属性</vt:lpstr>
      <vt:lpstr>案例</vt:lpstr>
      <vt:lpstr>节点的属性（了解）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DOM-BOM-特效</dc:title>
  <dc:creator>admin</dc:creator>
  <cp:lastModifiedBy>huan</cp:lastModifiedBy>
  <cp:revision>78</cp:revision>
  <dcterms:created xsi:type="dcterms:W3CDTF">2015-06-29T07:19:00Z</dcterms:created>
  <dcterms:modified xsi:type="dcterms:W3CDTF">2016-09-16T12:29:30Z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