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2" r:id="rId5"/>
    <p:sldId id="274" r:id="rId6"/>
    <p:sldId id="276" r:id="rId7"/>
    <p:sldId id="279" r:id="rId8"/>
    <p:sldId id="278" r:id="rId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8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0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63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69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8972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1541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3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1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01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44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8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4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A4ED-B612-40EC-8E90-83F3009E2301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6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71751"/>
            <a:ext cx="9144000" cy="1828235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3012" y="285261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8803" y="210279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8"/>
          <p:cNvSpPr txBox="1"/>
          <p:nvPr/>
        </p:nvSpPr>
        <p:spPr>
          <a:xfrm>
            <a:off x="8015413" y="5314104"/>
            <a:ext cx="1128587" cy="380882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r>
              <a:rPr lang="zh-CN" altLang="en-US" dirty="0" smtClean="0"/>
              <a:t>延时文字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781037" y="3309841"/>
            <a:ext cx="3689131" cy="43191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3"/>
          <p:cNvSpPr txBox="1"/>
          <p:nvPr/>
        </p:nvSpPr>
        <p:spPr>
          <a:xfrm>
            <a:off x="3609412" y="3285703"/>
            <a:ext cx="2031271" cy="461637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华南农业大学</a:t>
            </a:r>
            <a:endParaRPr lang="zh-CN" altLang="en-US" sz="24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1524530" y="2611207"/>
            <a:ext cx="6201036" cy="646132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学术活动管理系统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4"/>
          <p:cNvSpPr txBox="1"/>
          <p:nvPr/>
        </p:nvSpPr>
        <p:spPr>
          <a:xfrm>
            <a:off x="2535976" y="3751322"/>
            <a:ext cx="4842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学号：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201525040303          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专业：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信息管理与信息系统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2392104" y="4059099"/>
            <a:ext cx="453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答辩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董锦泳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：杨振刚 副教授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2" name="Picture 4" descr="https://gss2.bdstatic.com/-fo3dSag_xI4khGkpoWK1HF6hhy/baike/w%3D268%3Bg%3D0/sign=4adec2a180b1cb133e693b15e56f3173/0bd162d9f2d3572c6fa935928713632762d0c331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7761" l="149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014" y="779482"/>
            <a:ext cx="1170111" cy="117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40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2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17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17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17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17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/>
      <p:bldP spid="21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89125" y="0"/>
            <a:ext cx="2128342" cy="5143500"/>
          </a:xfrm>
          <a:custGeom>
            <a:avLst/>
            <a:gdLst>
              <a:gd name="connsiteX0" fmla="*/ 0 w 2837789"/>
              <a:gd name="connsiteY0" fmla="*/ 0 h 6858000"/>
              <a:gd name="connsiteX1" fmla="*/ 537934 w 2837789"/>
              <a:gd name="connsiteY1" fmla="*/ 0 h 6858000"/>
              <a:gd name="connsiteX2" fmla="*/ 704850 w 2837789"/>
              <a:gd name="connsiteY2" fmla="*/ 0 h 6858000"/>
              <a:gd name="connsiteX3" fmla="*/ 2837789 w 2837789"/>
              <a:gd name="connsiteY3" fmla="*/ 0 h 6858000"/>
              <a:gd name="connsiteX4" fmla="*/ 2837789 w 2837789"/>
              <a:gd name="connsiteY4" fmla="*/ 395378 h 6858000"/>
              <a:gd name="connsiteX5" fmla="*/ 2618085 w 2837789"/>
              <a:gd name="connsiteY5" fmla="*/ 417526 h 6858000"/>
              <a:gd name="connsiteX6" fmla="*/ 1747634 w 2837789"/>
              <a:gd name="connsiteY6" fmla="*/ 1485534 h 6858000"/>
              <a:gd name="connsiteX7" fmla="*/ 2618085 w 2837789"/>
              <a:gd name="connsiteY7" fmla="*/ 2553542 h 6858000"/>
              <a:gd name="connsiteX8" fmla="*/ 2837789 w 2837789"/>
              <a:gd name="connsiteY8" fmla="*/ 2575690 h 6858000"/>
              <a:gd name="connsiteX9" fmla="*/ 2837789 w 2837789"/>
              <a:gd name="connsiteY9" fmla="*/ 6858000 h 6858000"/>
              <a:gd name="connsiteX10" fmla="*/ 704850 w 2837789"/>
              <a:gd name="connsiteY10" fmla="*/ 6858000 h 6858000"/>
              <a:gd name="connsiteX11" fmla="*/ 537934 w 2837789"/>
              <a:gd name="connsiteY11" fmla="*/ 6858000 h 6858000"/>
              <a:gd name="connsiteX12" fmla="*/ 0 w 2837789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37789" h="6858000">
                <a:moveTo>
                  <a:pt x="0" y="0"/>
                </a:moveTo>
                <a:lnTo>
                  <a:pt x="537934" y="0"/>
                </a:lnTo>
                <a:lnTo>
                  <a:pt x="704850" y="0"/>
                </a:lnTo>
                <a:lnTo>
                  <a:pt x="2837789" y="0"/>
                </a:lnTo>
                <a:lnTo>
                  <a:pt x="2837789" y="395378"/>
                </a:lnTo>
                <a:lnTo>
                  <a:pt x="2618085" y="417526"/>
                </a:lnTo>
                <a:cubicBezTo>
                  <a:pt x="2121320" y="519179"/>
                  <a:pt x="1747634" y="958717"/>
                  <a:pt x="1747634" y="1485534"/>
                </a:cubicBezTo>
                <a:cubicBezTo>
                  <a:pt x="1747634" y="2012352"/>
                  <a:pt x="2121320" y="2451889"/>
                  <a:pt x="2618085" y="2553542"/>
                </a:cubicBezTo>
                <a:lnTo>
                  <a:pt x="2837789" y="2575690"/>
                </a:lnTo>
                <a:lnTo>
                  <a:pt x="2837789" y="6858000"/>
                </a:lnTo>
                <a:lnTo>
                  <a:pt x="704850" y="6858000"/>
                </a:lnTo>
                <a:lnTo>
                  <a:pt x="5379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A3F6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45002" y="219936"/>
            <a:ext cx="1788430" cy="1788430"/>
            <a:chOff x="4240335" y="3008435"/>
            <a:chExt cx="3711332" cy="3711332"/>
          </a:xfrm>
        </p:grpSpPr>
        <p:sp>
          <p:nvSpPr>
            <p:cNvPr id="6" name="椭圆 5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8" name="椭圆 7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1A3F6C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" name="文本框 9"/>
          <p:cNvSpPr txBox="1"/>
          <p:nvPr/>
        </p:nvSpPr>
        <p:spPr>
          <a:xfrm>
            <a:off x="2827575" y="902485"/>
            <a:ext cx="317964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CONTENTS 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文本框 14"/>
          <p:cNvSpPr txBox="1"/>
          <p:nvPr/>
        </p:nvSpPr>
        <p:spPr>
          <a:xfrm>
            <a:off x="1368009" y="830698"/>
            <a:ext cx="126933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ITC Avant Garde Std XLt" panose="020B0302020202020204" pitchFamily="34" charset="0"/>
              </a:rPr>
              <a:t>目录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ITC Avant Garde Std XLt"/>
            </a:endParaRPr>
          </a:p>
        </p:txBody>
      </p:sp>
      <p:sp>
        <p:nvSpPr>
          <p:cNvPr id="12" name="文本框 17"/>
          <p:cNvSpPr txBox="1"/>
          <p:nvPr/>
        </p:nvSpPr>
        <p:spPr>
          <a:xfrm>
            <a:off x="2784138" y="1983694"/>
            <a:ext cx="538386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1B3C5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solidFill>
                  <a:srgbClr val="1A3F6C"/>
                </a:solidFill>
              </a:rPr>
              <a:t>01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13" name="文本框 18"/>
          <p:cNvSpPr txBox="1"/>
          <p:nvPr/>
        </p:nvSpPr>
        <p:spPr>
          <a:xfrm>
            <a:off x="2784138" y="2677905"/>
            <a:ext cx="538386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1B3C5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solidFill>
                  <a:srgbClr val="1A3F6C"/>
                </a:solidFill>
              </a:rPr>
              <a:t>02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2784138" y="3372116"/>
            <a:ext cx="538386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1B3C5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solidFill>
                  <a:srgbClr val="1A3F6C"/>
                </a:solidFill>
              </a:rPr>
              <a:t>03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16" name="文本框 21"/>
          <p:cNvSpPr txBox="1"/>
          <p:nvPr/>
        </p:nvSpPr>
        <p:spPr>
          <a:xfrm>
            <a:off x="3375248" y="2029818"/>
            <a:ext cx="208422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TC Avant Garde Std Bk" panose="020B0502020202020204" pitchFamily="34" charset="0"/>
              </a:rPr>
              <a:t>研究意义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ITC Avant Garde Std Bk" panose="020B0502020202020204" pitchFamily="34" charset="0"/>
            </a:endParaRPr>
          </a:p>
        </p:txBody>
      </p:sp>
      <p:sp>
        <p:nvSpPr>
          <p:cNvPr id="17" name="文本框 22"/>
          <p:cNvSpPr txBox="1"/>
          <p:nvPr/>
        </p:nvSpPr>
        <p:spPr>
          <a:xfrm>
            <a:off x="3375248" y="2723231"/>
            <a:ext cx="208422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TC Avant Garde Std Bk" panose="020B0502020202020204" pitchFamily="34" charset="0"/>
              </a:rPr>
              <a:t>设计与实现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ITC Avant Garde Std Bk" panose="020B0502020202020204" pitchFamily="34" charset="0"/>
            </a:endParaRPr>
          </a:p>
        </p:txBody>
      </p:sp>
      <p:sp>
        <p:nvSpPr>
          <p:cNvPr id="18" name="文本框 23"/>
          <p:cNvSpPr txBox="1"/>
          <p:nvPr/>
        </p:nvSpPr>
        <p:spPr>
          <a:xfrm>
            <a:off x="3375248" y="3418252"/>
            <a:ext cx="208422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TC Avant Garde Std Bk" panose="020B0502020202020204" pitchFamily="34" charset="0"/>
              </a:rPr>
              <a:t>总结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ITC Avant Garde Std Bk" panose="020B0502020202020204" pitchFamily="3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906496" y="2463386"/>
            <a:ext cx="3197883" cy="3216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906496" y="3156831"/>
            <a:ext cx="3197883" cy="3216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906496" y="3847114"/>
            <a:ext cx="3197883" cy="3216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906495" y="1479387"/>
            <a:ext cx="3642223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4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9" presetID="2" presetClass="entr" presetSubtype="4" accel="6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32" presetID="2" presetClass="entr" presetSubtype="4" accel="6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45" presetID="2" presetClass="entr" presetSubtype="4" accel="6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35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85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  <p:bldP spid="16" grpId="0"/>
          <p:bldP spid="17" grpId="0"/>
          <p:bldP spid="18" grpId="0"/>
          <p:bldP spid="20" grpId="0" animBg="1"/>
          <p:bldP spid="21" grpId="0" animBg="1"/>
          <p:bldP spid="22" grpId="0" animBg="1"/>
          <p:bldP spid="2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9" presetID="2" presetClass="entr" presetSubtype="4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32" presetID="2" presetClass="entr" presetSubtype="4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45" presetID="2" presetClass="entr" presetSubtype="4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35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85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  <p:bldP spid="16" grpId="0"/>
          <p:bldP spid="17" grpId="0"/>
          <p:bldP spid="18" grpId="0"/>
          <p:bldP spid="20" grpId="0" animBg="1"/>
          <p:bldP spid="21" grpId="0" animBg="1"/>
          <p:bldP spid="22" grpId="0" animBg="1"/>
          <p:bldP spid="2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34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研究意义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42230" y="2088733"/>
            <a:ext cx="1423450" cy="142345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764286" y="2622833"/>
            <a:ext cx="1223538" cy="368530"/>
            <a:chOff x="3838575" y="2712368"/>
            <a:chExt cx="1604974" cy="36853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838575" y="2892218"/>
              <a:ext cx="593181" cy="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952634" y="2911353"/>
              <a:ext cx="490915" cy="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4405565" y="2712368"/>
              <a:ext cx="186017" cy="189461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4807526" y="2899283"/>
              <a:ext cx="171299" cy="17447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 flipV="1">
              <a:off x="4543202" y="2717130"/>
              <a:ext cx="316707" cy="363768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2788781" y="1419622"/>
            <a:ext cx="2846358" cy="2846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891138" y="1530743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987868" y="3518897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Box 20"/>
          <p:cNvSpPr txBox="1"/>
          <p:nvPr/>
        </p:nvSpPr>
        <p:spPr>
          <a:xfrm>
            <a:off x="994883" y="2406113"/>
            <a:ext cx="718145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意义</a:t>
            </a:r>
          </a:p>
        </p:txBody>
      </p:sp>
      <p:sp>
        <p:nvSpPr>
          <p:cNvPr id="29" name="TextBox 21"/>
          <p:cNvSpPr txBox="1"/>
          <p:nvPr/>
        </p:nvSpPr>
        <p:spPr>
          <a:xfrm>
            <a:off x="5611771" y="1765750"/>
            <a:ext cx="30845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提供给用户一个学术活动相关信息的浏览平台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5697262" y="3753904"/>
            <a:ext cx="285253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提供一个学术活动的信息管理系统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24"/>
          <p:cNvSpPr txBox="1"/>
          <p:nvPr/>
        </p:nvSpPr>
        <p:spPr>
          <a:xfrm>
            <a:off x="3225407" y="2227285"/>
            <a:ext cx="1752111" cy="1350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在</a:t>
            </a:r>
            <a:r>
              <a:rPr lang="zh-CN" altLang="zh-CN" dirty="0"/>
              <a:t>国家大数据发展战略与“互联网</a:t>
            </a:r>
            <a:r>
              <a:rPr lang="en-US" altLang="zh-CN" dirty="0"/>
              <a:t>+</a:t>
            </a:r>
            <a:r>
              <a:rPr lang="zh-CN" altLang="zh-CN" dirty="0"/>
              <a:t>”快速发展的背景下，必将影响高校工作的理念、技术、方法及模式。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44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3" presetID="2" presetClass="entr" presetSubtype="1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42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8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61" presetID="26" presetClass="emph" presetSubtype="0" repeatCount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" dur="1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3" dur="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/>
          <p:bldP spid="9" grpId="0" animBg="1"/>
          <p:bldP spid="28" grpId="0"/>
          <p:bldP spid="29" grpId="0"/>
          <p:bldP spid="30" grpId="0"/>
          <p:bldP spid="3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42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8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61" presetID="26" presetClass="emph" presetSubtype="0" repeatCount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" dur="1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3" dur="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/>
          <p:bldP spid="9" grpId="0" animBg="1"/>
          <p:bldP spid="28" grpId="0"/>
          <p:bldP spid="29" grpId="0"/>
          <p:bldP spid="30" grpId="0"/>
          <p:bldP spid="3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34"/>
          <p:cNvSpPr txBox="1"/>
          <p:nvPr/>
        </p:nvSpPr>
        <p:spPr>
          <a:xfrm>
            <a:off x="908957" y="206330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设计与实现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90940" y="1675058"/>
            <a:ext cx="2551321" cy="525222"/>
            <a:chOff x="828467" y="1326148"/>
            <a:chExt cx="2551321" cy="525222"/>
          </a:xfrm>
        </p:grpSpPr>
        <p:sp>
          <p:nvSpPr>
            <p:cNvPr id="10" name="圆角矩形 9"/>
            <p:cNvSpPr/>
            <p:nvPr/>
          </p:nvSpPr>
          <p:spPr>
            <a:xfrm>
              <a:off x="828467" y="1326148"/>
              <a:ext cx="2551321" cy="525222"/>
            </a:xfrm>
            <a:prstGeom prst="roundRect">
              <a:avLst>
                <a:gd name="adj" fmla="val 0"/>
              </a:avLst>
            </a:prstGeom>
            <a:solidFill>
              <a:srgbClr val="1A3F6C"/>
            </a:solidFill>
            <a:ln w="317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10698" y="1400423"/>
              <a:ext cx="2386859" cy="3766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0940" y="2743893"/>
            <a:ext cx="2551321" cy="525222"/>
            <a:chOff x="828467" y="1326148"/>
            <a:chExt cx="2551321" cy="525222"/>
          </a:xfrm>
        </p:grpSpPr>
        <p:sp>
          <p:nvSpPr>
            <p:cNvPr id="13" name="圆角矩形 12"/>
            <p:cNvSpPr/>
            <p:nvPr/>
          </p:nvSpPr>
          <p:spPr>
            <a:xfrm>
              <a:off x="828467" y="1326148"/>
              <a:ext cx="2551321" cy="525222"/>
            </a:xfrm>
            <a:prstGeom prst="roundRect">
              <a:avLst>
                <a:gd name="adj" fmla="val 0"/>
              </a:avLst>
            </a:prstGeom>
            <a:solidFill>
              <a:srgbClr val="1A3F6C"/>
            </a:solidFill>
            <a:ln w="317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910698" y="1400423"/>
              <a:ext cx="2386859" cy="3766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75577" y="1675058"/>
            <a:ext cx="2551321" cy="525222"/>
            <a:chOff x="828467" y="1326148"/>
            <a:chExt cx="2551321" cy="525222"/>
          </a:xfrm>
        </p:grpSpPr>
        <p:sp>
          <p:nvSpPr>
            <p:cNvPr id="19" name="圆角矩形 18"/>
            <p:cNvSpPr/>
            <p:nvPr/>
          </p:nvSpPr>
          <p:spPr>
            <a:xfrm>
              <a:off x="828467" y="1326148"/>
              <a:ext cx="2551321" cy="525222"/>
            </a:xfrm>
            <a:prstGeom prst="roundRect">
              <a:avLst>
                <a:gd name="adj" fmla="val 0"/>
              </a:avLst>
            </a:prstGeom>
            <a:solidFill>
              <a:srgbClr val="1A3F6C"/>
            </a:solidFill>
            <a:ln w="317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10698" y="1400423"/>
              <a:ext cx="2386859" cy="3766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775577" y="2743893"/>
            <a:ext cx="2551321" cy="525222"/>
            <a:chOff x="828467" y="1326148"/>
            <a:chExt cx="2551321" cy="525222"/>
          </a:xfrm>
        </p:grpSpPr>
        <p:sp>
          <p:nvSpPr>
            <p:cNvPr id="22" name="圆角矩形 21"/>
            <p:cNvSpPr/>
            <p:nvPr/>
          </p:nvSpPr>
          <p:spPr>
            <a:xfrm>
              <a:off x="828467" y="1326148"/>
              <a:ext cx="2551321" cy="525222"/>
            </a:xfrm>
            <a:prstGeom prst="roundRect">
              <a:avLst>
                <a:gd name="adj" fmla="val 0"/>
              </a:avLst>
            </a:prstGeom>
            <a:solidFill>
              <a:srgbClr val="1A3F6C"/>
            </a:solidFill>
            <a:ln w="317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910698" y="1400423"/>
              <a:ext cx="2386859" cy="3766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549527" y="1649601"/>
            <a:ext cx="2018784" cy="2018784"/>
            <a:chOff x="2193191" y="1899415"/>
            <a:chExt cx="2421376" cy="2421376"/>
          </a:xfrm>
          <a:effectLst/>
        </p:grpSpPr>
        <p:sp>
          <p:nvSpPr>
            <p:cNvPr id="28" name="椭圆 27"/>
            <p:cNvSpPr/>
            <p:nvPr/>
          </p:nvSpPr>
          <p:spPr>
            <a:xfrm>
              <a:off x="2193191" y="1899415"/>
              <a:ext cx="2421376" cy="2421376"/>
            </a:xfrm>
            <a:prstGeom prst="ellipse">
              <a:avLst/>
            </a:prstGeom>
            <a:solidFill>
              <a:srgbClr val="1A3F6C"/>
            </a:solidFill>
            <a:ln w="317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accent3">
                  <a:lumMod val="50000"/>
                  <a:alpha val="8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2345502" y="2051726"/>
              <a:ext cx="2116756" cy="21167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165100" dist="88900" dir="2700000" algn="tl" rotWithShape="0">
                <a:schemeClr val="accent3">
                  <a:lumMod val="50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82550" h="317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0" name="Text Placeholder 12"/>
          <p:cNvSpPr txBox="1">
            <a:spLocks/>
          </p:cNvSpPr>
          <p:nvPr/>
        </p:nvSpPr>
        <p:spPr>
          <a:xfrm>
            <a:off x="1197608" y="179905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Vue,js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Placeholder 12"/>
          <p:cNvSpPr txBox="1">
            <a:spLocks/>
          </p:cNvSpPr>
          <p:nvPr/>
        </p:nvSpPr>
        <p:spPr>
          <a:xfrm>
            <a:off x="1197608" y="2866470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Placeholder 12"/>
          <p:cNvSpPr txBox="1">
            <a:spLocks/>
          </p:cNvSpPr>
          <p:nvPr/>
        </p:nvSpPr>
        <p:spPr>
          <a:xfrm>
            <a:off x="6000305" y="179949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Placeholder 12"/>
          <p:cNvSpPr txBox="1">
            <a:spLocks/>
          </p:cNvSpPr>
          <p:nvPr/>
        </p:nvSpPr>
        <p:spPr>
          <a:xfrm>
            <a:off x="6000305" y="2866910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Placeholder 12"/>
          <p:cNvSpPr txBox="1">
            <a:spLocks/>
          </p:cNvSpPr>
          <p:nvPr/>
        </p:nvSpPr>
        <p:spPr>
          <a:xfrm>
            <a:off x="1193867" y="2274555"/>
            <a:ext cx="1961140" cy="170758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组件化模式构建组件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语法实现双向绑定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 Placeholder 12"/>
          <p:cNvSpPr txBox="1">
            <a:spLocks/>
          </p:cNvSpPr>
          <p:nvPr/>
        </p:nvSpPr>
        <p:spPr>
          <a:xfrm>
            <a:off x="1381121" y="3387356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源项目，用户群广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结构化语言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 Placeholder 12"/>
          <p:cNvSpPr txBox="1">
            <a:spLocks/>
          </p:cNvSpPr>
          <p:nvPr/>
        </p:nvSpPr>
        <p:spPr>
          <a:xfrm>
            <a:off x="6000305" y="2318156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可移植编程语言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次编译到处运行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 Placeholder 12"/>
          <p:cNvSpPr txBox="1">
            <a:spLocks/>
          </p:cNvSpPr>
          <p:nvPr/>
        </p:nvSpPr>
        <p:spPr>
          <a:xfrm>
            <a:off x="6000305" y="3390926"/>
            <a:ext cx="1959184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实现控制反转、数据持久化等功能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797048" y="2283244"/>
            <a:ext cx="1512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104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6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1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6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1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6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1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6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100"/>
                            </p:stCondLst>
                            <p:childTnLst>
                              <p:par>
                                <p:cTn id="7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6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1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6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0" grpId="0"/>
      <p:bldP spid="31" grpId="0"/>
      <p:bldP spid="33" grpId="0"/>
      <p:bldP spid="34" grpId="0"/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34"/>
          <p:cNvSpPr txBox="1"/>
          <p:nvPr/>
        </p:nvSpPr>
        <p:spPr>
          <a:xfrm>
            <a:off x="908957" y="206330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设计与实现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9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27696" y="927915"/>
            <a:ext cx="2102020" cy="41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722" tIns="30861" rIns="61722" bIns="30861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defTabSz="822960">
              <a:lnSpc>
                <a:spcPct val="130000"/>
              </a:lnSpc>
              <a:defRPr/>
            </a:pPr>
            <a:r>
              <a:rPr lang="zh-CN" altLang="en-US" sz="1800" kern="0" dirty="0" smtClean="0">
                <a:latin typeface="Agency FB"/>
                <a:ea typeface="+mn-ea"/>
              </a:rPr>
              <a:t>功能模块</a:t>
            </a:r>
            <a:endParaRPr lang="en-US" altLang="zh-CN" sz="1800" kern="0" dirty="0">
              <a:latin typeface="Agency FB"/>
              <a:ea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90952" y="252248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638112"/>
              </p:ext>
            </p:extLst>
          </p:nvPr>
        </p:nvGraphicFramePr>
        <p:xfrm>
          <a:off x="4572000" y="1577770"/>
          <a:ext cx="4336295" cy="2173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Visio" r:id="rId4" imgW="4200624" imgH="2105149" progId="Visio.Drawing.15">
                  <p:embed/>
                </p:oleObj>
              </mc:Choice>
              <mc:Fallback>
                <p:oleObj name="Visio" r:id="rId4" imgW="4200624" imgH="210514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77770"/>
                        <a:ext cx="4336295" cy="2173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36825"/>
              </p:ext>
            </p:extLst>
          </p:nvPr>
        </p:nvGraphicFramePr>
        <p:xfrm>
          <a:off x="784268" y="1645809"/>
          <a:ext cx="258127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Visio" r:id="rId6" imgW="2581381" imgH="2105149" progId="Visio.Drawing.15">
                  <p:embed/>
                </p:oleObj>
              </mc:Choice>
              <mc:Fallback>
                <p:oleObj name="Visio" r:id="rId6" imgW="2581381" imgH="210514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4268" y="1645809"/>
                        <a:ext cx="2581275" cy="210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58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34"/>
          <p:cNvSpPr txBox="1"/>
          <p:nvPr/>
        </p:nvSpPr>
        <p:spPr>
          <a:xfrm>
            <a:off x="908957" y="206330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设计与实现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0" name="TextBox 44"/>
          <p:cNvSpPr txBox="1"/>
          <p:nvPr/>
        </p:nvSpPr>
        <p:spPr>
          <a:xfrm>
            <a:off x="1646364" y="3964718"/>
            <a:ext cx="162095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实验难点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二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前端系统不熟悉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" name="TextBox 45"/>
          <p:cNvSpPr txBox="1"/>
          <p:nvPr/>
        </p:nvSpPr>
        <p:spPr>
          <a:xfrm>
            <a:off x="6014622" y="3956364"/>
            <a:ext cx="162095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实验难点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三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前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后台交互跨域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2" name="TextBox 46"/>
          <p:cNvSpPr txBox="1"/>
          <p:nvPr/>
        </p:nvSpPr>
        <p:spPr>
          <a:xfrm>
            <a:off x="6014622" y="2607028"/>
            <a:ext cx="182614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实验难点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基于角色权限控制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3" name="TextBox 52"/>
          <p:cNvSpPr txBox="1"/>
          <p:nvPr/>
        </p:nvSpPr>
        <p:spPr>
          <a:xfrm>
            <a:off x="1659209" y="2602898"/>
            <a:ext cx="121058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实验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难点一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代码规范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4" name="椭圆 34"/>
          <p:cNvSpPr/>
          <p:nvPr/>
        </p:nvSpPr>
        <p:spPr>
          <a:xfrm rot="10800000">
            <a:off x="3288725" y="2114564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 rot="5400000">
            <a:off x="3492928" y="3341632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34"/>
          <p:cNvSpPr/>
          <p:nvPr/>
        </p:nvSpPr>
        <p:spPr>
          <a:xfrm>
            <a:off x="4720609" y="3176237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 rot="16200000">
            <a:off x="4525211" y="1917620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125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/>
          <p:bldP spid="10" grpId="0"/>
          <p:bldP spid="11" grpId="0"/>
          <p:bldP spid="12" grpId="0"/>
          <p:bldP spid="13" grpId="0"/>
          <p:bldP spid="14" grpId="0" animBg="1"/>
          <p:bldP spid="1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/>
          <p:bldP spid="10" grpId="0"/>
          <p:bldP spid="11" grpId="0"/>
          <p:bldP spid="12" grpId="0"/>
          <p:bldP spid="13" grpId="0"/>
          <p:bldP spid="14" grpId="0" animBg="1"/>
          <p:bldP spid="18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53648" y="1430205"/>
            <a:ext cx="64367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本系统基本实现满足学术活动管理的基本功能需求，运用</a:t>
            </a:r>
            <a:r>
              <a:rPr lang="en-US" altLang="zh-CN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架构模式，使用户能够随时随地进入系统。</a:t>
            </a:r>
            <a:endParaRPr lang="en-US" altLang="zh-CN" sz="1400" kern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还需改进之处，缺少学术活动审核功能，目前</a:t>
            </a:r>
            <a:r>
              <a:rPr lang="zh-CN" altLang="en-US" sz="1400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</a:t>
            </a:r>
            <a:r>
              <a:rPr lang="zh-CN" altLang="en-US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管理添加的学术活动，就会对游客展示。</a:t>
            </a:r>
            <a:endParaRPr lang="en-US" altLang="zh-CN" sz="1400" dirty="0" smtClean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4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最后，我要向百忙之中抽时间对本文进行审阅，评议和参与本人论文答辩的各位老师表示感谢！</a:t>
            </a:r>
            <a:endParaRPr lang="zh-CN" altLang="en-US" sz="1400" kern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6"/>
          <p:cNvSpPr txBox="1"/>
          <p:nvPr/>
        </p:nvSpPr>
        <p:spPr>
          <a:xfrm>
            <a:off x="908957" y="206330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总结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59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2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3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4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5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椭圆 6"/>
          <p:cNvSpPr/>
          <p:nvPr/>
        </p:nvSpPr>
        <p:spPr>
          <a:xfrm>
            <a:off x="1021197" y="3291201"/>
            <a:ext cx="677676" cy="677676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39712" y="1315977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80939" y="336486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568901" y="3123469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80"/>
          <p:cNvSpPr txBox="1"/>
          <p:nvPr/>
        </p:nvSpPr>
        <p:spPr>
          <a:xfrm>
            <a:off x="1885522" y="1556658"/>
            <a:ext cx="1630575" cy="4924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造字工房俊雅锐宋体验版常规体" pitchFamily="50" charset="-122"/>
              </a:rPr>
              <a:t>THANKS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造字工房俊雅锐宋体验版常规体" pitchFamily="50" charset="-122"/>
            </a:endParaRPr>
          </a:p>
        </p:txBody>
      </p:sp>
      <p:sp>
        <p:nvSpPr>
          <p:cNvPr id="27" name="TextBox 82"/>
          <p:cNvSpPr txBox="1"/>
          <p:nvPr/>
        </p:nvSpPr>
        <p:spPr>
          <a:xfrm>
            <a:off x="6156176" y="3194025"/>
            <a:ext cx="254428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600" dirty="0" smtClean="0">
                <a:latin typeface="微软雅黑" pitchFamily="34" charset="-122"/>
                <a:ea typeface="微软雅黑" pitchFamily="34" charset="-122"/>
              </a:rPr>
              <a:t>演示完毕</a:t>
            </a:r>
            <a:endParaRPr lang="en-US" altLang="zh-CN" sz="4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600" dirty="0" smtClean="0">
                <a:latin typeface="微软雅黑" pitchFamily="34" charset="-122"/>
                <a:ea typeface="微软雅黑" pitchFamily="34" charset="-122"/>
              </a:rPr>
              <a:t>感谢观看</a:t>
            </a:r>
            <a:endParaRPr lang="en-US" altLang="zh-CN" sz="4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31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900"/>
                            </p:stCondLst>
                            <p:childTnLst>
                              <p:par>
                                <p:cTn id="10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5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6" grpId="0"/>
      <p:bldP spid="26" grpId="1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05109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273</Words>
  <Application>Microsoft Office PowerPoint</Application>
  <PresentationFormat>全屏显示(16:9)</PresentationFormat>
  <Paragraphs>53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ITC Avant Garde Std Bk</vt:lpstr>
      <vt:lpstr>ITC Avant Garde Std XLt</vt:lpstr>
      <vt:lpstr>方正兰亭粗黑_GBK</vt:lpstr>
      <vt:lpstr>方正兰亭细黑_GBK</vt:lpstr>
      <vt:lpstr>宋体</vt:lpstr>
      <vt:lpstr>微软雅黑</vt:lpstr>
      <vt:lpstr>造字工房俊雅锐宋体验版常规体</vt:lpstr>
      <vt:lpstr>Agency FB</vt:lpstr>
      <vt:lpstr>Arial</vt:lpstr>
      <vt:lpstr>Calibri</vt:lpstr>
      <vt:lpstr>Calibri Light</vt:lpstr>
      <vt:lpstr>Impact</vt:lpstr>
      <vt:lpstr>第一PPT，www.1ppt.com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蓝色毕业答辩</dc:title>
  <dc:creator>第一PPT</dc:creator>
  <cp:keywords>www.1ppt.com</cp:keywords>
  <cp:lastModifiedBy>djy</cp:lastModifiedBy>
  <cp:revision>36</cp:revision>
  <dcterms:created xsi:type="dcterms:W3CDTF">2016-11-25T11:25:31Z</dcterms:created>
  <dcterms:modified xsi:type="dcterms:W3CDTF">2019-04-25T15:43:30Z</dcterms:modified>
</cp:coreProperties>
</file>