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vi"/>
              <a:t>MyStorage Project	</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vi"/>
              <a:t>Nhóm 3</a:t>
            </a:r>
          </a:p>
          <a:p>
            <a:pPr lvl="0">
              <a:spcBef>
                <a:spcPts val="0"/>
              </a:spcBef>
              <a:buNone/>
            </a:pPr>
            <a:r>
              <a:rPr lang="vi"/>
              <a:t>- Phan Công Huân</a:t>
            </a:r>
          </a:p>
          <a:p>
            <a:pPr lvl="0">
              <a:spcBef>
                <a:spcPts val="0"/>
              </a:spcBef>
              <a:buNone/>
            </a:pPr>
            <a:r>
              <a:rPr lang="vi"/>
              <a:t>- Trần Trung Hiếu</a:t>
            </a:r>
          </a:p>
          <a:p>
            <a:pPr lvl="0">
              <a:spcBef>
                <a:spcPts val="0"/>
              </a:spcBef>
              <a:buNone/>
            </a:pPr>
            <a:r>
              <a:rPr lang="vi"/>
              <a:t>- Phạm Đức Hùng</a:t>
            </a:r>
          </a:p>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NTP</a:t>
            </a:r>
          </a:p>
        </p:txBody>
      </p:sp>
      <p:sp>
        <p:nvSpPr>
          <p:cNvPr id="123" name="Shape 123"/>
          <p:cNvSpPr txBox="1"/>
          <p:nvPr>
            <p:ph idx="1" type="body"/>
          </p:nvPr>
        </p:nvSpPr>
        <p:spPr>
          <a:xfrm>
            <a:off x="387900" y="2479299"/>
            <a:ext cx="7744800" cy="2274299"/>
          </a:xfrm>
          <a:prstGeom prst="rect">
            <a:avLst/>
          </a:prstGeom>
        </p:spPr>
        <p:txBody>
          <a:bodyPr anchorCtr="0" anchor="t" bIns="91425" lIns="91425" rIns="91425"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2459274" y="1216387"/>
            <a:ext cx="4054374" cy="36257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Demo </a:t>
            </a:r>
          </a:p>
        </p:txBody>
      </p:sp>
      <p:sp>
        <p:nvSpPr>
          <p:cNvPr id="130" name="Shape 13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Q&amp;A </a:t>
            </a:r>
          </a:p>
        </p:txBody>
      </p:sp>
      <p:sp>
        <p:nvSpPr>
          <p:cNvPr id="136" name="Shape 13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Vấn đề	</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vi"/>
              <a:t>- Với sự phát triển mạnh mẽ của lĩnh vực công nghệ, các thiết bị di dộng giờ đây có khả năng thay thế máy vi tính để hỗ trợ đắc lực cho người dùng trong công việc, học tập.</a:t>
            </a:r>
          </a:p>
          <a:p>
            <a:pPr lvl="0">
              <a:spcBef>
                <a:spcPts val="0"/>
              </a:spcBef>
              <a:buNone/>
            </a:pPr>
            <a:r>
              <a:rPr lang="vi"/>
              <a:t>-&gt; Người sử dụng có nhu cầu lưu trữ dữ liệu công việc trên nhiều thiết bị khác nhau, và cần sự đồng bộ dữ liệu một cách tự động trên tất cả các thiết bị.</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Hướng giải quyết đề xuất	</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vi"/>
              <a:t>- Xây dựng một ứng dụng có chức năng đồng bộ dữ liệu được lưu trữ của người sử dụng thông qua mạng Internet.</a:t>
            </a:r>
          </a:p>
          <a:p>
            <a:pPr lvl="0">
              <a:spcBef>
                <a:spcPts val="0"/>
              </a:spcBef>
              <a:buNone/>
            </a:pPr>
            <a:r>
              <a:rPr lang="vi"/>
              <a:t>- Ứng dụng có thể hỗ trợ đa nền tảng: mobile, PC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Hỗ trợ nhiều nền tảng</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1106775" y="1489825"/>
            <a:ext cx="6930450" cy="3300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Cơ chế đồng bộ  </a:t>
            </a:r>
          </a:p>
        </p:txBody>
      </p:sp>
      <p:sp>
        <p:nvSpPr>
          <p:cNvPr id="89" name="Shape 8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90" name="Shape 90"/>
          <p:cNvPicPr preferRelativeResize="0"/>
          <p:nvPr/>
        </p:nvPicPr>
        <p:blipFill>
          <a:blip r:embed="rId3">
            <a:alphaModFix/>
          </a:blip>
          <a:stretch>
            <a:fillRect/>
          </a:stretch>
        </p:blipFill>
        <p:spPr>
          <a:xfrm>
            <a:off x="1445600" y="1489825"/>
            <a:ext cx="6481725" cy="3279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Công nghệ sử dụng	</a:t>
            </a:r>
          </a:p>
        </p:txBody>
      </p:sp>
      <p:sp>
        <p:nvSpPr>
          <p:cNvPr id="96" name="Shape 9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vi"/>
              <a:t>- Java RMI</a:t>
            </a:r>
          </a:p>
          <a:p>
            <a:pPr lvl="0">
              <a:spcBef>
                <a:spcPts val="0"/>
              </a:spcBef>
              <a:buNone/>
            </a:pPr>
            <a:r>
              <a:rPr lang="vi"/>
              <a:t>- NTP</a:t>
            </a:r>
          </a:p>
        </p:txBody>
      </p:sp>
      <p:pic>
        <p:nvPicPr>
          <p:cNvPr id="97" name="Shape 97"/>
          <p:cNvPicPr preferRelativeResize="0"/>
          <p:nvPr/>
        </p:nvPicPr>
        <p:blipFill>
          <a:blip r:embed="rId3">
            <a:alphaModFix/>
          </a:blip>
          <a:stretch>
            <a:fillRect/>
          </a:stretch>
        </p:blipFill>
        <p:spPr>
          <a:xfrm>
            <a:off x="5284125" y="2774074"/>
            <a:ext cx="2458297" cy="1561172"/>
          </a:xfrm>
          <a:prstGeom prst="rect">
            <a:avLst/>
          </a:prstGeom>
          <a:noFill/>
          <a:ln>
            <a:noFill/>
          </a:ln>
        </p:spPr>
      </p:pic>
      <p:pic>
        <p:nvPicPr>
          <p:cNvPr id="98" name="Shape 98"/>
          <p:cNvPicPr preferRelativeResize="0"/>
          <p:nvPr/>
        </p:nvPicPr>
        <p:blipFill>
          <a:blip r:embed="rId4">
            <a:alphaModFix/>
          </a:blip>
          <a:stretch>
            <a:fillRect/>
          </a:stretch>
        </p:blipFill>
        <p:spPr>
          <a:xfrm>
            <a:off x="1023975" y="2774075"/>
            <a:ext cx="2738524" cy="16431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RMI </a:t>
            </a:r>
          </a:p>
        </p:txBody>
      </p:sp>
      <p:sp>
        <p:nvSpPr>
          <p:cNvPr id="104" name="Shape 10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spcBef>
                <a:spcPts val="0"/>
              </a:spcBef>
              <a:buClr>
                <a:srgbClr val="FFFFFF"/>
              </a:buClr>
              <a:buChar char="❖"/>
            </a:pPr>
            <a:r>
              <a:rPr lang="vi">
                <a:solidFill>
                  <a:srgbClr val="FFFFFF"/>
                </a:solidFill>
              </a:rPr>
              <a:t>RMI là một công nghệ phân tán hướng đối tượng</a:t>
            </a:r>
          </a:p>
          <a:p>
            <a:pPr indent="-228600" lvl="1" marL="914400" rtl="0">
              <a:spcBef>
                <a:spcPts val="0"/>
              </a:spcBef>
              <a:buClr>
                <a:srgbClr val="FFFFFF"/>
              </a:buClr>
              <a:buChar char="➢"/>
            </a:pPr>
            <a:r>
              <a:rPr lang="vi">
                <a:solidFill>
                  <a:srgbClr val="FFFFFF"/>
                </a:solidFill>
              </a:rPr>
              <a:t>Cho phép ứng dụng gọi phương thức của các đối tượng xác định trên máy khác</a:t>
            </a:r>
          </a:p>
          <a:p>
            <a:pPr indent="-228600" lvl="1" marL="914400" rtl="0">
              <a:spcBef>
                <a:spcPts val="0"/>
              </a:spcBef>
              <a:buClr>
                <a:srgbClr val="FFFFFF"/>
              </a:buClr>
              <a:buChar char="➢"/>
            </a:pPr>
            <a:r>
              <a:rPr lang="vi">
                <a:solidFill>
                  <a:srgbClr val="FFFFFF"/>
                </a:solidFill>
              </a:rPr>
              <a:t>Chia sẻ tài nguyên và xử lý tải giữa các hệ thống</a:t>
            </a:r>
          </a:p>
          <a:p>
            <a:pPr indent="-228600" lvl="1" marL="914400" rtl="0">
              <a:spcBef>
                <a:spcPts val="0"/>
              </a:spcBef>
              <a:buClr>
                <a:srgbClr val="FFFFFF"/>
              </a:buClr>
              <a:buChar char="➢"/>
            </a:pPr>
            <a:r>
              <a:rPr lang="vi">
                <a:solidFill>
                  <a:srgbClr val="FFFFFF"/>
                </a:solidFill>
              </a:rPr>
              <a:t>Xây dựng trên nền tảng Java</a:t>
            </a:r>
          </a:p>
          <a:p>
            <a:pPr indent="-228600" lvl="1" marL="914400" rtl="0">
              <a:spcBef>
                <a:spcPts val="0"/>
              </a:spcBef>
              <a:buClr>
                <a:srgbClr val="FFFFFF"/>
              </a:buClr>
              <a:buChar char="➢"/>
            </a:pPr>
            <a:r>
              <a:rPr lang="vi">
                <a:solidFill>
                  <a:srgbClr val="FFFFFF"/>
                </a:solidFill>
              </a:rPr>
              <a:t>Làm đơn giản hóa quá trình thao tác với đối tượng phân tán như với đối tượng cục bộ.</a:t>
            </a:r>
          </a:p>
          <a:p>
            <a:pPr indent="0" lvl="0" marL="457200">
              <a:spcBef>
                <a:spcPts val="0"/>
              </a:spcBef>
              <a:buNone/>
            </a:pPr>
            <a:r>
              <a:t/>
            </a:r>
            <a:endParaRPr>
              <a:solidFill>
                <a:srgbClr val="FFFFFF"/>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RMI</a:t>
            </a:r>
          </a:p>
        </p:txBody>
      </p:sp>
      <p:sp>
        <p:nvSpPr>
          <p:cNvPr id="110" name="Shape 11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500450" y="1446275"/>
            <a:ext cx="8143100" cy="31224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t>NTP	</a:t>
            </a:r>
          </a:p>
        </p:txBody>
      </p:sp>
      <p:sp>
        <p:nvSpPr>
          <p:cNvPr id="117" name="Shape 11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Network Time Protocol là một giao thức mạng được sử dụng để đồng bộ các đồng hồ</a:t>
            </a:r>
            <a:br>
              <a:rPr lang="vi" sz="1400">
                <a:solidFill>
                  <a:srgbClr val="FFFFFF"/>
                </a:solidFill>
                <a:latin typeface="Roboto Slab"/>
                <a:ea typeface="Roboto Slab"/>
                <a:cs typeface="Roboto Slab"/>
                <a:sym typeface="Roboto Slab"/>
              </a:rPr>
            </a:br>
            <a:r>
              <a:rPr lang="vi" sz="1400">
                <a:solidFill>
                  <a:srgbClr val="FFFFFF"/>
                </a:solidFill>
                <a:latin typeface="Roboto Slab"/>
                <a:ea typeface="Roboto Slab"/>
                <a:cs typeface="Roboto Slab"/>
                <a:sym typeface="Roboto Slab"/>
              </a:rPr>
              <a:t>giữa các hệ thống máy tính với nhau. </a:t>
            </a:r>
          </a:p>
          <a:p>
            <a:pPr indent="-317500" lvl="0" marL="457200" rtl="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NTP là một trong những giao thức Internet cũ nhất mà hiện tại vẫn được sử dụng.</a:t>
            </a:r>
          </a:p>
          <a:p>
            <a:pPr indent="-317500" lvl="0" marL="457200" rtl="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NTP hỗ trợ hệ thống các server phân cấp để quản lý tải lớn hơn từ các request client</a:t>
            </a:r>
          </a:p>
          <a:p>
            <a:pPr indent="-317500" lvl="0" marL="457200" rtl="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Cơ chế</a:t>
            </a:r>
          </a:p>
          <a:p>
            <a:pPr indent="-317500" lvl="1" marL="914400" rtl="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Tầng 1, máy chủ có thông tin thời gian chích xác nhất</a:t>
            </a:r>
            <a:r>
              <a:rPr lang="vi">
                <a:solidFill>
                  <a:srgbClr val="FFFFFF"/>
                </a:solidFill>
                <a:latin typeface="Roboto Slab"/>
                <a:ea typeface="Roboto Slab"/>
                <a:cs typeface="Roboto Slab"/>
                <a:sym typeface="Roboto Slab"/>
              </a:rPr>
              <a:t> (theo UTC)</a:t>
            </a:r>
          </a:p>
          <a:p>
            <a:pPr indent="-317500" lvl="1" marL="914400">
              <a:spcBef>
                <a:spcPts val="0"/>
              </a:spcBef>
              <a:buClr>
                <a:srgbClr val="FFFFFF"/>
              </a:buClr>
              <a:buSzPct val="100000"/>
              <a:buFont typeface="Roboto Slab"/>
              <a:buChar char="➢"/>
            </a:pPr>
            <a:r>
              <a:rPr lang="vi" sz="1400">
                <a:solidFill>
                  <a:srgbClr val="FFFFFF"/>
                </a:solidFill>
                <a:latin typeface="Roboto Slab"/>
                <a:ea typeface="Roboto Slab"/>
                <a:cs typeface="Roboto Slab"/>
                <a:sym typeface="Roboto Slab"/>
              </a:rPr>
              <a:t> Các máy chủ tại mỗi tầng như một máy chủ thời gian cho các máy chủ ở tầng</a:t>
            </a:r>
            <a:br>
              <a:rPr lang="vi" sz="1400">
                <a:solidFill>
                  <a:srgbClr val="FFFFFF"/>
                </a:solidFill>
                <a:latin typeface="Roboto Slab"/>
                <a:ea typeface="Roboto Slab"/>
                <a:cs typeface="Roboto Slab"/>
                <a:sym typeface="Roboto Slab"/>
              </a:rPr>
            </a:br>
            <a:r>
              <a:rPr lang="vi" sz="1400">
                <a:solidFill>
                  <a:srgbClr val="FFFFFF"/>
                </a:solidFill>
                <a:latin typeface="Roboto Slab"/>
                <a:ea typeface="Roboto Slab"/>
                <a:cs typeface="Roboto Slab"/>
                <a:sym typeface="Roboto Slab"/>
              </a:rPr>
              <a:t>thấp hơn.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