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5" r:id="rId17"/>
    <p:sldId id="277" r:id="rId18"/>
    <p:sldId id="276"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Kết quả test với mail Tiếng Anh</a:t>
            </a:r>
            <a:endParaRPr lang="vi-V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Mail thường</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vi-VN"/>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3"/>
                <c:pt idx="0">
                  <c:v>Tập 1</c:v>
                </c:pt>
                <c:pt idx="1">
                  <c:v>Tập 2</c:v>
                </c:pt>
                <c:pt idx="2">
                  <c:v>Tập 3</c:v>
                </c:pt>
              </c:strCache>
            </c:strRef>
          </c:cat>
          <c:val>
            <c:numRef>
              <c:f>Sheet1!$B$2:$B$5</c:f>
              <c:numCache>
                <c:formatCode>General</c:formatCode>
                <c:ptCount val="4"/>
                <c:pt idx="0">
                  <c:v>99.44</c:v>
                </c:pt>
                <c:pt idx="1">
                  <c:v>97.82</c:v>
                </c:pt>
                <c:pt idx="2">
                  <c:v>98.04</c:v>
                </c:pt>
              </c:numCache>
            </c:numRef>
          </c:val>
        </c:ser>
        <c:ser>
          <c:idx val="1"/>
          <c:order val="1"/>
          <c:tx>
            <c:strRef>
              <c:f>Sheet1!$C$1</c:f>
              <c:strCache>
                <c:ptCount val="1"/>
                <c:pt idx="0">
                  <c:v>Mail rác</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vi-VN"/>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Sheet1!$A$2:$A$5</c:f>
              <c:strCache>
                <c:ptCount val="3"/>
                <c:pt idx="0">
                  <c:v>Tập 1</c:v>
                </c:pt>
                <c:pt idx="1">
                  <c:v>Tập 2</c:v>
                </c:pt>
                <c:pt idx="2">
                  <c:v>Tập 3</c:v>
                </c:pt>
              </c:strCache>
            </c:strRef>
          </c:cat>
          <c:val>
            <c:numRef>
              <c:f>Sheet1!$C$2:$C$5</c:f>
              <c:numCache>
                <c:formatCode>General</c:formatCode>
                <c:ptCount val="4"/>
                <c:pt idx="0">
                  <c:v>96.94</c:v>
                </c:pt>
                <c:pt idx="1">
                  <c:v>90.83</c:v>
                </c:pt>
                <c:pt idx="2">
                  <c:v>89.58</c:v>
                </c:pt>
              </c:numCache>
            </c:numRef>
          </c:val>
        </c:ser>
        <c:ser>
          <c:idx val="2"/>
          <c:order val="2"/>
          <c:tx>
            <c:strRef>
              <c:f>Sheet1!$D$1</c:f>
              <c:strCache>
                <c:ptCount val="1"/>
                <c:pt idx="0">
                  <c:v>Column1</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vi-V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Tập 1</c:v>
                </c:pt>
                <c:pt idx="1">
                  <c:v>Tập 2</c:v>
                </c:pt>
                <c:pt idx="2">
                  <c:v>Tập 3</c:v>
                </c:pt>
              </c:strCache>
            </c:strRef>
          </c:cat>
          <c:val>
            <c:numRef>
              <c:f>Sheet1!$D$2:$D$5</c:f>
              <c:numCache>
                <c:formatCode>General</c:formatCode>
                <c:ptCount val="4"/>
              </c:numCache>
            </c:numRef>
          </c:val>
        </c:ser>
        <c:dLbls>
          <c:dLblPos val="inEnd"/>
          <c:showLegendKey val="0"/>
          <c:showVal val="1"/>
          <c:showCatName val="0"/>
          <c:showSerName val="0"/>
          <c:showPercent val="0"/>
          <c:showBubbleSize val="0"/>
        </c:dLbls>
        <c:gapWidth val="65"/>
        <c:axId val="901876640"/>
        <c:axId val="901879904"/>
      </c:barChart>
      <c:catAx>
        <c:axId val="9018766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vi-VN"/>
          </a:p>
        </c:txPr>
        <c:crossAx val="901879904"/>
        <c:crosses val="autoZero"/>
        <c:auto val="1"/>
        <c:lblAlgn val="ctr"/>
        <c:lblOffset val="100"/>
        <c:noMultiLvlLbl val="0"/>
      </c:catAx>
      <c:valAx>
        <c:axId val="9018799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01876640"/>
        <c:crosses val="autoZero"/>
        <c:crossBetween val="between"/>
      </c:valAx>
      <c:spPr>
        <a:noFill/>
        <a:ln>
          <a:noFill/>
        </a:ln>
        <a:effectLst/>
      </c:spPr>
    </c:plotArea>
    <c:legend>
      <c:legendPos val="b"/>
      <c:legendEntry>
        <c:idx val="2"/>
        <c:delete val="1"/>
      </c:legendEntry>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vi-V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8518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644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493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143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1525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12/3/2015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148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12/3/2015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1297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2358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882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921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673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654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230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993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307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763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739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12/3/2015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938595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smining.org/index.php/enron-spam-dataset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19138" y="2166938"/>
            <a:ext cx="11472862" cy="1738312"/>
          </a:xfrm>
        </p:spPr>
        <p:txBody>
          <a:bodyPr/>
          <a:lstStyle/>
          <a:p>
            <a:r>
              <a:rPr lang="en-US" b="1" dirty="0" smtClean="0">
                <a:solidFill>
                  <a:schemeClr val="tx1"/>
                </a:solidFill>
                <a:latin typeface="Arial" panose="020B0604020202020204" pitchFamily="34" charset="0"/>
                <a:cs typeface="Arial" panose="020B0604020202020204" pitchFamily="34" charset="0"/>
              </a:rPr>
              <a:t>Bộ lọc mail rác song ngữ </a:t>
            </a:r>
            <a:r>
              <a:rPr lang="en-US" b="1" dirty="0" smtClean="0">
                <a:solidFill>
                  <a:schemeClr val="tx1"/>
                </a:solidFill>
                <a:latin typeface="Arial" panose="020B0604020202020204" pitchFamily="34" charset="0"/>
                <a:cs typeface="Arial" panose="020B0604020202020204" pitchFamily="34" charset="0"/>
              </a:rPr>
              <a:t>Việt-Anh</a:t>
            </a:r>
            <a:endParaRPr lang="en-US" b="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090979" y="3798790"/>
            <a:ext cx="9553575" cy="2862262"/>
          </a:xfrm>
        </p:spPr>
        <p:txBody>
          <a:bodyPr>
            <a:normAutofit lnSpcReduction="10000"/>
          </a:bodyPr>
          <a:lstStyle/>
          <a:p>
            <a:pPr algn="l"/>
            <a:r>
              <a:rPr lang="en-US" dirty="0" err="1" smtClean="0">
                <a:latin typeface="Arial" panose="020B0604020202020204" pitchFamily="34" charset="0"/>
                <a:cs typeface="Arial" panose="020B0604020202020204" pitchFamily="34" charset="0"/>
              </a:rPr>
              <a:t>Giảng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a:t>
            </a:r>
          </a:p>
          <a:p>
            <a:pPr marL="0" indent="0" algn="l">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TS.Thân</a:t>
            </a:r>
            <a:r>
              <a:rPr lang="en-US" dirty="0" smtClean="0">
                <a:latin typeface="Arial" panose="020B0604020202020204" pitchFamily="34" charset="0"/>
                <a:cs typeface="Arial" panose="020B0604020202020204" pitchFamily="34" charset="0"/>
              </a:rPr>
              <a:t> Quang Khoát</a:t>
            </a:r>
          </a:p>
          <a:p>
            <a:pPr algn="l"/>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p>
          <a:p>
            <a:pPr marL="0" indent="0" algn="l">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Phan</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Công Huân	</a:t>
            </a:r>
            <a:endParaRPr lang="en-US" dirty="0" smtClean="0">
              <a:latin typeface="Arial" panose="020B0604020202020204" pitchFamily="34" charset="0"/>
              <a:cs typeface="Arial" panose="020B0604020202020204" pitchFamily="34" charset="0"/>
            </a:endParaRPr>
          </a:p>
          <a:p>
            <a:pPr marL="0" indent="0" algn="l">
              <a:buNone/>
            </a:pPr>
            <a:r>
              <a:rPr lang="en-US" dirty="0" smtClean="0">
                <a:latin typeface="Arial" panose="020B0604020202020204" pitchFamily="34" charset="0"/>
                <a:cs typeface="Arial" panose="020B0604020202020204" pitchFamily="34" charset="0"/>
              </a:rPr>
              <a:t>	Lê </a:t>
            </a:r>
            <a:r>
              <a:rPr lang="en-US" dirty="0" smtClean="0">
                <a:latin typeface="Arial" panose="020B0604020202020204" pitchFamily="34" charset="0"/>
                <a:cs typeface="Arial" panose="020B0604020202020204" pitchFamily="34" charset="0"/>
              </a:rPr>
              <a:t>Xuân Duy</a:t>
            </a:r>
          </a:p>
          <a:p>
            <a:pPr marL="0" indent="0" algn="l">
              <a:buNone/>
            </a:pPr>
            <a:r>
              <a:rPr lang="en-US" dirty="0" smtClean="0">
                <a:latin typeface="Arial" panose="020B0604020202020204" pitchFamily="34" charset="0"/>
                <a:cs typeface="Arial" panose="020B0604020202020204" pitchFamily="34" charset="0"/>
              </a:rPr>
              <a:t>	Vương </a:t>
            </a:r>
            <a:r>
              <a:rPr lang="en-US" dirty="0" smtClean="0">
                <a:latin typeface="Arial" panose="020B0604020202020204" pitchFamily="34" charset="0"/>
                <a:cs typeface="Arial" panose="020B0604020202020204" pitchFamily="34" charset="0"/>
              </a:rPr>
              <a:t>Lâm</a:t>
            </a:r>
          </a:p>
          <a:p>
            <a:pPr marL="0" indent="0" algn="l">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Phan</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Tân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04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Tách </a:t>
            </a:r>
            <a:r>
              <a:rPr lang="en-US" dirty="0" smtClean="0"/>
              <a:t>từ Tiếng Anh</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0"/>
            <a:r>
              <a:rPr lang="en-US" dirty="0"/>
              <a:t>Do đặc trưng của Tiếng Anh là các từ đơn thường là các từ có nghĩa, nhóm đã thực hiện tách riêng từng từ đơn dựa theo các ký </a:t>
            </a:r>
            <a:r>
              <a:rPr lang="en-US" dirty="0" smtClean="0"/>
              <a:t>tự phân </a:t>
            </a:r>
            <a:r>
              <a:rPr lang="en-US" dirty="0"/>
              <a:t>cách như khoảng trắng, dấu xuống dòng, các ký tự ngăn cách câu như [,.!], và các ký tự đặc biệt.</a:t>
            </a:r>
            <a:endParaRPr lang="vi-VN" dirty="0"/>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160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Tách </a:t>
            </a:r>
            <a:r>
              <a:rPr lang="en-US" dirty="0" smtClean="0"/>
              <a:t>từ Tiếng Việt</a:t>
            </a:r>
            <a:endParaRPr lang="en-US" dirty="0"/>
          </a:p>
        </p:txBody>
      </p:sp>
      <p:sp>
        <p:nvSpPr>
          <p:cNvPr id="3" name="Content Placeholder 2"/>
          <p:cNvSpPr>
            <a:spLocks noGrp="1"/>
          </p:cNvSpPr>
          <p:nvPr>
            <p:ph idx="1"/>
          </p:nvPr>
        </p:nvSpPr>
        <p:spPr/>
        <p:txBody>
          <a:bodyPr/>
          <a:lstStyle/>
          <a:p>
            <a:pPr lvl="0"/>
            <a:r>
              <a:rPr lang="en-US" dirty="0" smtClean="0"/>
              <a:t>Thư </a:t>
            </a:r>
            <a:r>
              <a:rPr lang="en-US" dirty="0"/>
              <a:t>viện </a:t>
            </a:r>
            <a:r>
              <a:rPr lang="en-US" b="1" dirty="0" err="1"/>
              <a:t>vnTokenizer</a:t>
            </a:r>
            <a:r>
              <a:rPr lang="en-US" dirty="0"/>
              <a:t> </a:t>
            </a:r>
            <a:r>
              <a:rPr lang="en-US" dirty="0" smtClean="0"/>
              <a:t>(</a:t>
            </a:r>
            <a:r>
              <a:rPr lang="en-US" dirty="0" err="1" smtClean="0"/>
              <a:t>Nguyễn</a:t>
            </a:r>
            <a:r>
              <a:rPr lang="en-US" dirty="0" smtClean="0"/>
              <a:t> </a:t>
            </a:r>
            <a:r>
              <a:rPr lang="en-US" dirty="0"/>
              <a:t>Thị Minh Huyền, Vũ Xuân Lương và Lê Hồng Phương </a:t>
            </a:r>
            <a:r>
              <a:rPr lang="en-US" dirty="0" smtClean="0"/>
              <a:t>) phát </a:t>
            </a:r>
            <a:r>
              <a:rPr lang="en-US" dirty="0"/>
              <a:t>triển dựa trên phương pháp so khớp tối đa (Maximum </a:t>
            </a:r>
            <a:r>
              <a:rPr lang="en-US" dirty="0" smtClean="0"/>
              <a:t>Matching)</a:t>
            </a:r>
          </a:p>
          <a:p>
            <a:pPr lvl="0"/>
            <a:r>
              <a:rPr lang="en-US" dirty="0"/>
              <a:t>T</a:t>
            </a:r>
            <a:r>
              <a:rPr lang="en-US" dirty="0" smtClean="0"/>
              <a:t>ập </a:t>
            </a:r>
            <a:r>
              <a:rPr lang="en-US" dirty="0"/>
              <a:t>dữ liệu sử dụng là bản âm tiếng Việt của từ điển từ vựng tiếng Việt. Công cụ được xây dựng bằng ngôn ngữ Java mã nguồn mở. </a:t>
            </a:r>
            <a:endParaRPr lang="vi-VN" dirty="0"/>
          </a:p>
          <a:p>
            <a:pPr lvl="0"/>
            <a:r>
              <a:rPr lang="en-US" dirty="0" smtClean="0"/>
              <a:t>Đạt độ chính xác với </a:t>
            </a:r>
            <a:r>
              <a:rPr lang="en-US" dirty="0" err="1"/>
              <a:t>tỷ</a:t>
            </a:r>
            <a:r>
              <a:rPr lang="en-US" dirty="0"/>
              <a:t> lệ khoảng 96%-98%.</a:t>
            </a:r>
            <a:endParaRPr lang="vi-VN" dirty="0"/>
          </a:p>
          <a:p>
            <a:endParaRPr lang="vi-VN" dirty="0"/>
          </a:p>
        </p:txBody>
      </p:sp>
    </p:spTree>
    <p:extLst>
      <p:ext uri="{BB962C8B-B14F-4D97-AF65-F5344CB8AC3E}">
        <p14:creationId xmlns:p14="http://schemas.microsoft.com/office/powerpoint/2010/main" val="258630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văn</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pPr marL="0" indent="0">
              <a:buNone/>
            </a:pPr>
            <a:endParaRPr lang="en-US" dirty="0"/>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Loại bỏ từ </a:t>
            </a:r>
            <a:r>
              <a:rPr lang="en-US" sz="2000" dirty="0" smtClean="0">
                <a:latin typeface="Times New Roman" panose="02020603050405020304" pitchFamily="18" charset="0"/>
                <a:cs typeface="Times New Roman" panose="02020603050405020304" pitchFamily="18" charset="0"/>
              </a:rPr>
              <a:t>dừng, nhiễu</a:t>
            </a: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lỗi</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form </a:t>
            </a:r>
            <a:r>
              <a:rPr lang="en-US" sz="2000" dirty="0" err="1" smtClean="0">
                <a:latin typeface="Times New Roman" panose="02020603050405020304" pitchFamily="18" charset="0"/>
                <a:cs typeface="Times New Roman" panose="02020603050405020304" pitchFamily="18" charset="0"/>
              </a:rPr>
              <a:t>dạng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p>
          <a:p>
            <a:pPr marL="914400" indent="-109538">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a:t>
            </a:r>
          </a:p>
          <a:p>
            <a:pPr marL="804862"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car, cars, car’s, </a:t>
            </a:r>
            <a:r>
              <a:rPr lang="en-US" sz="2000" dirty="0" err="1" smtClean="0">
                <a:latin typeface="Times New Roman" panose="02020603050405020304" pitchFamily="18" charset="0"/>
                <a:cs typeface="Times New Roman" panose="02020603050405020304" pitchFamily="18" charset="0"/>
              </a:rPr>
              <a:t>cars’s</a:t>
            </a:r>
            <a:r>
              <a:rPr lang="en-US" sz="2000" dirty="0" smtClean="0">
                <a:latin typeface="Times New Roman" panose="02020603050405020304" pitchFamily="18" charset="0"/>
                <a:cs typeface="Times New Roman" panose="02020603050405020304" pitchFamily="18" charset="0"/>
              </a:rPr>
              <a:t> =&gt; car</a:t>
            </a:r>
          </a:p>
          <a:p>
            <a:pPr marL="804862" indent="0">
              <a:buNone/>
            </a:pPr>
            <a:r>
              <a:rPr lang="en-US" sz="2000" dirty="0" err="1" smtClean="0">
                <a:latin typeface="Times New Roman" panose="02020603050405020304" pitchFamily="18" charset="0"/>
                <a:cs typeface="Times New Roman" panose="02020603050405020304" pitchFamily="18" charset="0"/>
              </a:rPr>
              <a:t>Kỹ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Stemming</a:t>
            </a:r>
          </a:p>
          <a:p>
            <a:pPr marL="804862" indent="0">
              <a:buNone/>
            </a:pPr>
            <a:r>
              <a:rPr lang="en-US" sz="2000" dirty="0" smtClean="0">
                <a:latin typeface="Times New Roman" panose="02020603050405020304" pitchFamily="18" charset="0"/>
                <a:cs typeface="Times New Roman" panose="02020603050405020304" pitchFamily="18" charset="0"/>
              </a:rPr>
              <a:t>Loại </a:t>
            </a:r>
            <a:r>
              <a:rPr lang="en-US" dirty="0" smtClean="0">
                <a:latin typeface="Times New Roman" panose="02020603050405020304" pitchFamily="18" charset="0"/>
                <a:cs typeface="Times New Roman" panose="02020603050405020304" pitchFamily="18" charset="0"/>
              </a:rPr>
              <a:t>bỏ các </a:t>
            </a:r>
            <a:r>
              <a:rPr lang="en-US" sz="2000" dirty="0" smtClean="0">
                <a:latin typeface="Times New Roman" panose="02020603050405020304" pitchFamily="18" charset="0"/>
                <a:cs typeface="Times New Roman" panose="02020603050405020304" pitchFamily="18" charset="0"/>
              </a:rPr>
              <a:t>đuôi </a:t>
            </a:r>
            <a:r>
              <a:rPr lang="en-US" sz="2000" dirty="0" smtClean="0">
                <a:latin typeface="Times New Roman" panose="02020603050405020304" pitchFamily="18" charset="0"/>
                <a:cs typeface="Times New Roman" panose="02020603050405020304" pitchFamily="18" charset="0"/>
              </a:rPr>
              <a:t>–s, -</a:t>
            </a:r>
            <a:r>
              <a:rPr lang="en-US" sz="2000" dirty="0" err="1" smtClean="0">
                <a:latin typeface="Times New Roman" panose="02020603050405020304" pitchFamily="18" charset="0"/>
                <a:cs typeface="Times New Roman" panose="02020603050405020304" pitchFamily="18" charset="0"/>
              </a:rPr>
              <a:t>ed</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ization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ational</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106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Áp</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Naïve Bayes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02918" y="1688123"/>
                <a:ext cx="10206609" cy="5169877"/>
              </a:xfrm>
            </p:spPr>
            <p:txBody>
              <a:bodyPr>
                <a:normAutofit/>
              </a:bodyPr>
              <a:lstStyle/>
              <a:p>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Naȉve</a:t>
                </a:r>
                <a:r>
                  <a:rPr lang="en-US" dirty="0">
                    <a:latin typeface="Times New Roman" panose="02020603050405020304" pitchFamily="18" charset="0"/>
                    <a:cs typeface="Times New Roman" panose="02020603050405020304" pitchFamily="18" charset="0"/>
                  </a:rPr>
                  <a:t> Bayes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a:t>
                </a:r>
              </a:p>
              <a:p>
                <a:pPr lvl="1"/>
                <a:r>
                  <a:rPr lang="de-DE" dirty="0">
                    <a:latin typeface="Times New Roman" panose="02020603050405020304" pitchFamily="18" charset="0"/>
                    <a:cs typeface="Times New Roman" panose="02020603050405020304" pitchFamily="18" charset="0"/>
                  </a:rPr>
                  <a:t>Từ tập các email trong cơ sở dữ liệu, qua quá trình xử lý </a:t>
                </a:r>
                <a:r>
                  <a:rPr lang="de-DE" dirty="0" smtClean="0">
                    <a:latin typeface="Times New Roman" panose="02020603050405020304" pitchFamily="18" charset="0"/>
                    <a:cs typeface="Times New Roman" panose="02020603050405020304" pitchFamily="18" charset="0"/>
                  </a:rPr>
                  <a:t>thu </a:t>
                </a:r>
                <a:r>
                  <a:rPr lang="de-DE" dirty="0">
                    <a:latin typeface="Times New Roman" panose="02020603050405020304" pitchFamily="18" charset="0"/>
                    <a:cs typeface="Times New Roman" panose="02020603050405020304" pitchFamily="18" charset="0"/>
                  </a:rPr>
                  <a:t>được tập từ khóa T = {t</a:t>
                </a:r>
                <a:r>
                  <a:rPr lang="de-DE" baseline="-25000" dirty="0">
                    <a:latin typeface="Times New Roman" panose="02020603050405020304" pitchFamily="18" charset="0"/>
                    <a:cs typeface="Times New Roman" panose="02020603050405020304" pitchFamily="18" charset="0"/>
                  </a:rPr>
                  <a:t>j</a:t>
                </a:r>
                <a:r>
                  <a:rPr lang="de-DE"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de-DE" dirty="0">
                    <a:latin typeface="Times New Roman" panose="02020603050405020304" pitchFamily="18" charset="0"/>
                    <a:cs typeface="Times New Roman" panose="02020603050405020304" pitchFamily="18" charset="0"/>
                  </a:rPr>
                  <a:t>Gọi D_h</a:t>
                </a:r>
                <a:r>
                  <a:rPr lang="de-DE" baseline="-25000" dirty="0">
                    <a:latin typeface="Times New Roman" panose="02020603050405020304" pitchFamily="18" charset="0"/>
                    <a:cs typeface="Times New Roman" panose="02020603050405020304" pitchFamily="18" charset="0"/>
                  </a:rPr>
                  <a:t>i </a:t>
                </a:r>
                <a:r>
                  <a:rPr lang="de-DE" dirty="0">
                    <a:latin typeface="Times New Roman" panose="02020603050405020304" pitchFamily="18" charset="0"/>
                    <a:cs typeface="Times New Roman" panose="02020603050405020304" pitchFamily="18" charset="0"/>
                  </a:rPr>
                  <a:t>với (i ϵ [1,2]) là tập các email trong cơ sở dữ liệu có nhãn lớp h</a:t>
                </a:r>
                <a:r>
                  <a:rPr lang="de-DE" baseline="-25000" dirty="0">
                    <a:latin typeface="Times New Roman" panose="02020603050405020304" pitchFamily="18" charset="0"/>
                    <a:cs typeface="Times New Roman" panose="02020603050405020304" pitchFamily="18" charset="0"/>
                  </a:rPr>
                  <a:t>i</a:t>
                </a:r>
                <a:r>
                  <a:rPr lang="de-DE" dirty="0">
                    <a:latin typeface="Times New Roman" panose="02020603050405020304" pitchFamily="18" charset="0"/>
                    <a:cs typeface="Times New Roman" panose="02020603050405020304" pitchFamily="18" charset="0"/>
                  </a:rPr>
                  <a:t> (rác – thường)</a:t>
                </a:r>
                <a:endParaRPr lang="en-US" dirty="0">
                  <a:latin typeface="Times New Roman" panose="02020603050405020304" pitchFamily="18" charset="0"/>
                  <a:cs typeface="Times New Roman" panose="02020603050405020304" pitchFamily="18" charset="0"/>
                </a:endParaRPr>
              </a:p>
              <a:p>
                <a:pPr lvl="1"/>
                <a:r>
                  <a:rPr lang="de-DE" dirty="0" smtClean="0">
                    <a:latin typeface="Times New Roman" panose="02020603050405020304" pitchFamily="18" charset="0"/>
                    <a:cs typeface="Times New Roman" panose="02020603050405020304" pitchFamily="18" charset="0"/>
                  </a:rPr>
                  <a:t>Công thức Bayes </a:t>
                </a:r>
                <a:r>
                  <a:rPr lang="de-DE" dirty="0">
                    <a:latin typeface="Times New Roman" panose="02020603050405020304" pitchFamily="18" charset="0"/>
                    <a:cs typeface="Times New Roman" panose="02020603050405020304" pitchFamily="18" charset="0"/>
                  </a:rPr>
                  <a:t>để tính xác suất P(t</a:t>
                </a:r>
                <a:r>
                  <a:rPr lang="de-DE" baseline="-25000" dirty="0">
                    <a:latin typeface="Times New Roman" panose="02020603050405020304" pitchFamily="18" charset="0"/>
                    <a:cs typeface="Times New Roman" panose="02020603050405020304" pitchFamily="18" charset="0"/>
                  </a:rPr>
                  <a:t>j</a:t>
                </a:r>
                <a:r>
                  <a:rPr lang="de-DE" dirty="0">
                    <a:latin typeface="Times New Roman" panose="02020603050405020304" pitchFamily="18" charset="0"/>
                    <a:cs typeface="Times New Roman" panose="02020603050405020304" pitchFamily="18" charset="0"/>
                  </a:rPr>
                  <a:t>|c</a:t>
                </a:r>
                <a:r>
                  <a:rPr lang="de-DE" baseline="-25000" dirty="0">
                    <a:latin typeface="Times New Roman" panose="02020603050405020304" pitchFamily="18" charset="0"/>
                    <a:cs typeface="Times New Roman" panose="02020603050405020304" pitchFamily="18" charset="0"/>
                  </a:rPr>
                  <a:t>i</a:t>
                </a:r>
                <a:r>
                  <a:rPr lang="de-DE"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lvl="1" indent="0" algn="ctr">
                  <a:buNone/>
                </a:pPr>
                <a:r>
                  <a:rPr lang="de-DE" sz="3600" dirty="0"/>
                  <a:t>P(t</a:t>
                </a:r>
                <a:r>
                  <a:rPr lang="de-DE" sz="3600" baseline="-25000" dirty="0"/>
                  <a:t>j</a:t>
                </a:r>
                <a:r>
                  <a:rPr lang="de-DE" sz="3600" dirty="0"/>
                  <a:t>|h</a:t>
                </a:r>
                <a:r>
                  <a:rPr lang="de-DE" sz="3600" baseline="-25000" dirty="0"/>
                  <a:t>i</a:t>
                </a:r>
                <a:r>
                  <a:rPr lang="de-DE" sz="3600" dirty="0"/>
                  <a:t>) =</a:t>
                </a:r>
                <a14:m>
                  <m:oMath xmlns:m="http://schemas.openxmlformats.org/officeDocument/2006/math">
                    <m:f>
                      <m:fPr>
                        <m:ctrlPr>
                          <a:rPr lang="vi-VN" sz="3600" i="1"/>
                        </m:ctrlPr>
                      </m:fPr>
                      <m:num>
                        <m:r>
                          <a:rPr lang="de-DE" sz="3600" b="0" i="1"/>
                          <m:t>(</m:t>
                        </m:r>
                        <m:nary>
                          <m:naryPr>
                            <m:chr m:val="∑"/>
                            <m:limLoc m:val="subSup"/>
                            <m:supHide m:val="on"/>
                            <m:ctrlPr>
                              <a:rPr lang="vi-VN" sz="3600" i="1"/>
                            </m:ctrlPr>
                          </m:naryPr>
                          <m:sub>
                            <m:r>
                              <a:rPr lang="de-DE" sz="3600" b="0" i="1"/>
                              <m:t>𝑑𝑘</m:t>
                            </m:r>
                            <m:r>
                              <a:rPr lang="de-DE" sz="3600" b="0" i="1"/>
                              <m:t> </m:t>
                            </m:r>
                            <m:r>
                              <a:rPr lang="de-DE" sz="3600" b="0" i="1"/>
                              <m:t>𝜖</m:t>
                            </m:r>
                            <m:r>
                              <a:rPr lang="de-DE" sz="3600" b="0" i="1"/>
                              <m:t> </m:t>
                            </m:r>
                            <m:r>
                              <a:rPr lang="de-DE" sz="3600" b="0" i="1"/>
                              <m:t>𝐷</m:t>
                            </m:r>
                            <m:r>
                              <a:rPr lang="de-DE" sz="3600" b="0" i="1"/>
                              <m:t>_</m:t>
                            </m:r>
                            <m:r>
                              <a:rPr lang="de-DE" sz="3600" b="0" i="1"/>
                              <m:t>h𝑖</m:t>
                            </m:r>
                          </m:sub>
                          <m:sup/>
                          <m:e>
                            <m:r>
                              <a:rPr lang="de-DE" sz="3600" b="0" i="1"/>
                              <m:t>𝑛</m:t>
                            </m:r>
                            <m:d>
                              <m:dPr>
                                <m:ctrlPr>
                                  <a:rPr lang="vi-VN" sz="3600" i="1"/>
                                </m:ctrlPr>
                              </m:dPr>
                              <m:e>
                                <m:r>
                                  <a:rPr lang="de-DE" sz="3600" b="0" i="1"/>
                                  <m:t>𝑑𝑘</m:t>
                                </m:r>
                                <m:r>
                                  <a:rPr lang="de-DE" sz="3600" b="0" i="1"/>
                                  <m:t>,</m:t>
                                </m:r>
                                <m:r>
                                  <a:rPr lang="de-DE" sz="3600" b="0" i="1"/>
                                  <m:t>𝑡𝑗</m:t>
                                </m:r>
                              </m:e>
                            </m:d>
                            <m:r>
                              <a:rPr lang="de-DE" sz="3600" b="0" i="1"/>
                              <m:t>) </m:t>
                            </m:r>
                          </m:e>
                        </m:nary>
                      </m:num>
                      <m:den>
                        <m:nary>
                          <m:naryPr>
                            <m:chr m:val="∑"/>
                            <m:limLoc m:val="undOvr"/>
                            <m:supHide m:val="on"/>
                            <m:ctrlPr>
                              <a:rPr lang="vi-VN" sz="3600" i="1"/>
                            </m:ctrlPr>
                          </m:naryPr>
                          <m:sub>
                            <m:r>
                              <a:rPr lang="de-DE" sz="3600" b="0" i="1"/>
                              <m:t>𝑑𝑘</m:t>
                            </m:r>
                            <m:r>
                              <a:rPr lang="de-DE" sz="3600" b="0" i="1"/>
                              <m:t> </m:t>
                            </m:r>
                            <m:r>
                              <a:rPr lang="de-DE" sz="3600" b="0" i="1"/>
                              <m:t>𝜖</m:t>
                            </m:r>
                            <m:r>
                              <a:rPr lang="de-DE" sz="3600" b="0" i="1"/>
                              <m:t> </m:t>
                            </m:r>
                            <m:r>
                              <a:rPr lang="de-DE" sz="3600" b="0" i="1"/>
                              <m:t>𝐷</m:t>
                            </m:r>
                            <m:r>
                              <a:rPr lang="de-DE" sz="3600" b="0" i="1"/>
                              <m:t>_</m:t>
                            </m:r>
                            <m:r>
                              <a:rPr lang="de-DE" sz="3600" b="0" i="1"/>
                              <m:t>h𝑖</m:t>
                            </m:r>
                            <m:r>
                              <a:rPr lang="de-DE" sz="3600" b="0" i="1"/>
                              <m:t> </m:t>
                            </m:r>
                          </m:sub>
                          <m:sup/>
                          <m:e>
                            <m:nary>
                              <m:naryPr>
                                <m:chr m:val="∑"/>
                                <m:limLoc m:val="undOvr"/>
                                <m:supHide m:val="on"/>
                                <m:ctrlPr>
                                  <a:rPr lang="vi-VN" sz="3600" i="1"/>
                                </m:ctrlPr>
                              </m:naryPr>
                              <m:sub>
                                <m:r>
                                  <a:rPr lang="de-DE" sz="3600" b="0" i="1"/>
                                  <m:t>𝑡𝑚</m:t>
                                </m:r>
                                <m:r>
                                  <a:rPr lang="de-DE" sz="3600" b="0" i="1"/>
                                  <m:t> </m:t>
                                </m:r>
                                <m:r>
                                  <a:rPr lang="de-DE" sz="3600" b="0" i="1"/>
                                  <m:t>𝜖</m:t>
                                </m:r>
                                <m:r>
                                  <a:rPr lang="de-DE" sz="3600" b="0" i="1"/>
                                  <m:t> </m:t>
                                </m:r>
                                <m:r>
                                  <a:rPr lang="de-DE" sz="3600" b="0" i="1"/>
                                  <m:t>𝑇</m:t>
                                </m:r>
                                <m:r>
                                  <a:rPr lang="de-DE" sz="3600" b="0" i="1"/>
                                  <m:t> </m:t>
                                </m:r>
                              </m:sub>
                              <m:sup/>
                              <m:e>
                                <m:r>
                                  <a:rPr lang="de-DE" sz="3600" b="0" i="1"/>
                                  <m:t>𝑛</m:t>
                                </m:r>
                                <m:r>
                                  <a:rPr lang="de-DE" sz="3600" b="0" i="1"/>
                                  <m:t>(</m:t>
                                </m:r>
                                <m:r>
                                  <a:rPr lang="de-DE" sz="3600" b="0" i="1"/>
                                  <m:t>𝑑𝑘</m:t>
                                </m:r>
                                <m:r>
                                  <a:rPr lang="de-DE" sz="3600" b="0" i="1"/>
                                  <m:t>,</m:t>
                                </m:r>
                                <m:r>
                                  <a:rPr lang="de-DE" sz="3600" b="0" i="1"/>
                                  <m:t>𝑡𝑚</m:t>
                                </m:r>
                                <m:r>
                                  <a:rPr lang="de-DE" sz="3600" b="0" i="1"/>
                                  <m:t>)</m:t>
                                </m:r>
                              </m:e>
                            </m:nary>
                          </m:e>
                        </m:nary>
                      </m:den>
                    </m:f>
                  </m:oMath>
                </a14:m>
                <a:endParaRPr lang="en-US" sz="3300" dirty="0">
                  <a:latin typeface="Times New Roman" panose="02020603050405020304" pitchFamily="18" charset="0"/>
                  <a:cs typeface="Times New Roman" panose="02020603050405020304" pitchFamily="18" charset="0"/>
                </a:endParaRPr>
              </a:p>
              <a:p>
                <a:pPr lvl="1"/>
                <a:r>
                  <a:rPr lang="de-DE" dirty="0" smtClean="0">
                    <a:latin typeface="Times New Roman" panose="02020603050405020304" pitchFamily="18" charset="0"/>
                    <a:cs typeface="Times New Roman" panose="02020603050405020304" pitchFamily="18" charset="0"/>
                  </a:rPr>
                  <a:t>Trường </a:t>
                </a:r>
                <a:r>
                  <a:rPr lang="de-DE" dirty="0">
                    <a:latin typeface="Times New Roman" panose="02020603050405020304" pitchFamily="18" charset="0"/>
                    <a:cs typeface="Times New Roman" panose="02020603050405020304" pitchFamily="18" charset="0"/>
                  </a:rPr>
                  <a:t>hợp </a:t>
                </a:r>
                <a:r>
                  <a:rPr lang="de-DE" dirty="0" smtClean="0">
                    <a:latin typeface="Times New Roman" panose="02020603050405020304" pitchFamily="18" charset="0"/>
                    <a:cs typeface="Times New Roman" panose="02020603050405020304" pitchFamily="18" charset="0"/>
                  </a:rPr>
                  <a:t>từ </a:t>
                </a:r>
                <a:r>
                  <a:rPr lang="de-DE" dirty="0">
                    <a:latin typeface="Times New Roman" panose="02020603050405020304" pitchFamily="18" charset="0"/>
                    <a:cs typeface="Times New Roman" panose="02020603050405020304" pitchFamily="18" charset="0"/>
                  </a:rPr>
                  <a:t>t</a:t>
                </a:r>
                <a:r>
                  <a:rPr lang="de-DE" baseline="-25000" dirty="0">
                    <a:latin typeface="Times New Roman" panose="02020603050405020304" pitchFamily="18" charset="0"/>
                    <a:cs typeface="Times New Roman" panose="02020603050405020304" pitchFamily="18" charset="0"/>
                  </a:rPr>
                  <a:t>j </a:t>
                </a:r>
                <a:r>
                  <a:rPr lang="de-DE" dirty="0">
                    <a:latin typeface="Times New Roman" panose="02020603050405020304" pitchFamily="18" charset="0"/>
                    <a:cs typeface="Times New Roman" panose="02020603050405020304" pitchFamily="18" charset="0"/>
                  </a:rPr>
                  <a:t>không xuất </a:t>
                </a:r>
                <a:r>
                  <a:rPr lang="de-DE" dirty="0" smtClean="0">
                    <a:latin typeface="Times New Roman" panose="02020603050405020304" pitchFamily="18" charset="0"/>
                    <a:cs typeface="Times New Roman" panose="02020603050405020304" pitchFamily="18" charset="0"/>
                  </a:rPr>
                  <a:t>hiện, P(t</a:t>
                </a:r>
                <a:r>
                  <a:rPr lang="de-DE" baseline="-25000" dirty="0" smtClean="0">
                    <a:latin typeface="Times New Roman" panose="02020603050405020304" pitchFamily="18" charset="0"/>
                    <a:cs typeface="Times New Roman" panose="02020603050405020304" pitchFamily="18" charset="0"/>
                  </a:rPr>
                  <a:t>j</a:t>
                </a:r>
                <a:r>
                  <a:rPr lang="de-DE" dirty="0" smtClean="0">
                    <a:latin typeface="Times New Roman" panose="02020603050405020304" pitchFamily="18" charset="0"/>
                    <a:cs typeface="Times New Roman" panose="02020603050405020304" pitchFamily="18" charset="0"/>
                  </a:rPr>
                  <a:t>|h</a:t>
                </a:r>
                <a:r>
                  <a:rPr lang="de-DE" baseline="-25000" dirty="0" smtClean="0">
                    <a:latin typeface="Times New Roman" panose="02020603050405020304" pitchFamily="18" charset="0"/>
                    <a:cs typeface="Times New Roman" panose="02020603050405020304" pitchFamily="18" charset="0"/>
                  </a:rPr>
                  <a:t>i</a:t>
                </a:r>
                <a:r>
                  <a:rPr lang="de-DE" dirty="0">
                    <a:latin typeface="Times New Roman" panose="02020603050405020304" pitchFamily="18" charset="0"/>
                    <a:cs typeface="Times New Roman" panose="02020603050405020304" pitchFamily="18" charset="0"/>
                  </a:rPr>
                  <a:t>) = 0 </a:t>
                </a:r>
                <a:r>
                  <a:rPr lang="de-DE" dirty="0" smtClean="0">
                    <a:latin typeface="Times New Roman" panose="02020603050405020304" pitchFamily="18" charset="0"/>
                    <a:cs typeface="Times New Roman" panose="02020603050405020304" pitchFamily="18" charset="0"/>
                  </a:rPr>
                  <a:t>:</a:t>
                </a:r>
              </a:p>
              <a:p>
                <a:pPr marL="0" indent="0" algn="ctr">
                  <a:buNone/>
                </a:pPr>
                <a:r>
                  <a:rPr lang="de-DE" dirty="0">
                    <a:latin typeface="Times New Roman" panose="02020603050405020304" pitchFamily="18" charset="0"/>
                    <a:cs typeface="Times New Roman" panose="02020603050405020304" pitchFamily="18" charset="0"/>
                  </a:rPr>
                  <a:t>	</a:t>
                </a:r>
                <a:r>
                  <a:rPr lang="de-DE" dirty="0" smtClean="0">
                    <a:latin typeface="Times New Roman" panose="02020603050405020304" pitchFamily="18" charset="0"/>
                    <a:cs typeface="Times New Roman" panose="02020603050405020304" pitchFamily="18" charset="0"/>
                  </a:rPr>
                  <a:t> </a:t>
                </a:r>
                <a:r>
                  <a:rPr lang="de-DE" dirty="0">
                    <a:latin typeface="Times New Roman" panose="02020603050405020304" pitchFamily="18" charset="0"/>
                    <a:cs typeface="Times New Roman" panose="02020603050405020304" pitchFamily="18" charset="0"/>
                  </a:rPr>
                  <a:t>p </a:t>
                </a:r>
                <a:r>
                  <a:rPr lang="de-DE" dirty="0" smtClean="0">
                    <a:latin typeface="Times New Roman" panose="02020603050405020304" pitchFamily="18" charset="0"/>
                    <a:cs typeface="Times New Roman" panose="02020603050405020304" pitchFamily="18" charset="0"/>
                  </a:rPr>
                  <a:t>=</a:t>
                </a:r>
                <a:r>
                  <a:rPr lang="de-DE" sz="1600" b="1" dirty="0" smtClean="0"/>
                  <a:t> </a:t>
                </a:r>
                <a14:m>
                  <m:oMath xmlns:m="http://schemas.openxmlformats.org/officeDocument/2006/math">
                    <m:f>
                      <m:fPr>
                        <m:ctrlPr>
                          <a:rPr lang="vi-VN" b="1" i="1"/>
                        </m:ctrlPr>
                      </m:fPr>
                      <m:num>
                        <m:r>
                          <a:rPr lang="de-DE" b="1" i="1"/>
                          <m:t>𝟏</m:t>
                        </m:r>
                      </m:num>
                      <m:den>
                        <m:nary>
                          <m:naryPr>
                            <m:chr m:val="∑"/>
                            <m:limLoc m:val="undOvr"/>
                            <m:supHide m:val="on"/>
                            <m:ctrlPr>
                              <a:rPr lang="vi-VN" b="1" i="1"/>
                            </m:ctrlPr>
                          </m:naryPr>
                          <m:sub>
                            <m:r>
                              <a:rPr lang="de-DE" b="1" i="1"/>
                              <m:t>𝒅𝒌</m:t>
                            </m:r>
                            <m:r>
                              <a:rPr lang="de-DE" b="1" i="1"/>
                              <m:t> </m:t>
                            </m:r>
                            <m:r>
                              <a:rPr lang="de-DE" b="1" i="1"/>
                              <m:t>𝝐</m:t>
                            </m:r>
                            <m:r>
                              <a:rPr lang="de-DE" b="1" i="1"/>
                              <m:t> </m:t>
                            </m:r>
                            <m:r>
                              <a:rPr lang="de-DE" b="1" i="1"/>
                              <m:t>𝑫</m:t>
                            </m:r>
                            <m:r>
                              <a:rPr lang="de-DE" b="1" i="1"/>
                              <m:t>_</m:t>
                            </m:r>
                            <m:r>
                              <a:rPr lang="de-DE" b="1" i="1"/>
                              <m:t>𝒉𝒊</m:t>
                            </m:r>
                            <m:r>
                              <a:rPr lang="de-DE" b="1" i="1"/>
                              <m:t> </m:t>
                            </m:r>
                          </m:sub>
                          <m:sup/>
                          <m:e>
                            <m:nary>
                              <m:naryPr>
                                <m:chr m:val="∑"/>
                                <m:limLoc m:val="undOvr"/>
                                <m:supHide m:val="on"/>
                                <m:ctrlPr>
                                  <a:rPr lang="vi-VN" b="1" i="1"/>
                                </m:ctrlPr>
                              </m:naryPr>
                              <m:sub>
                                <m:r>
                                  <a:rPr lang="de-DE" b="1" i="1"/>
                                  <m:t>𝒕𝒎</m:t>
                                </m:r>
                                <m:r>
                                  <a:rPr lang="de-DE" b="1" i="1"/>
                                  <m:t> </m:t>
                                </m:r>
                                <m:r>
                                  <a:rPr lang="de-DE" b="1" i="1"/>
                                  <m:t>𝝐</m:t>
                                </m:r>
                                <m:r>
                                  <a:rPr lang="de-DE" b="1" i="1"/>
                                  <m:t> </m:t>
                                </m:r>
                                <m:r>
                                  <a:rPr lang="de-DE" b="1" i="1"/>
                                  <m:t>𝑻</m:t>
                                </m:r>
                                <m:r>
                                  <a:rPr lang="de-DE" b="1" i="1"/>
                                  <m:t> </m:t>
                                </m:r>
                              </m:sub>
                              <m:sup/>
                              <m:e>
                                <m:r>
                                  <a:rPr lang="de-DE" b="1" i="1"/>
                                  <m:t>𝒏</m:t>
                                </m:r>
                                <m:r>
                                  <a:rPr lang="de-DE" b="1" i="1"/>
                                  <m:t>(</m:t>
                                </m:r>
                                <m:r>
                                  <a:rPr lang="de-DE" b="1" i="1"/>
                                  <m:t>𝒅𝒌</m:t>
                                </m:r>
                                <m:r>
                                  <a:rPr lang="de-DE" b="1" i="1"/>
                                  <m:t>,</m:t>
                                </m:r>
                                <m:r>
                                  <a:rPr lang="de-DE" b="1" i="1"/>
                                  <m:t>𝒕𝒎</m:t>
                                </m:r>
                                <m:r>
                                  <a:rPr lang="de-DE" b="1" i="1"/>
                                  <m:t>)</m:t>
                                </m:r>
                              </m:e>
                            </m:nary>
                          </m:e>
                        </m:nary>
                      </m:den>
                    </m:f>
                  </m:oMath>
                </a14:m>
                <a:endParaRPr lang="vi-VN" sz="11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02918" y="1688123"/>
                <a:ext cx="10206609" cy="5169877"/>
              </a:xfrm>
              <a:blipFill rotWithShape="0">
                <a:blip r:embed="rId2"/>
                <a:stretch>
                  <a:fillRect l="-239" t="-708"/>
                </a:stretch>
              </a:blipFill>
            </p:spPr>
            <p:txBody>
              <a:bodyPr/>
              <a:lstStyle/>
              <a:p>
                <a:r>
                  <a:rPr lang="vi-VN">
                    <a:noFill/>
                  </a:rPr>
                  <a:t> </a:t>
                </a:r>
              </a:p>
            </p:txBody>
          </p:sp>
        </mc:Fallback>
      </mc:AlternateContent>
    </p:spTree>
    <p:extLst>
      <p:ext uri="{BB962C8B-B14F-4D97-AF65-F5344CB8AC3E}">
        <p14:creationId xmlns:p14="http://schemas.microsoft.com/office/powerpoint/2010/main" val="826342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Áp</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naïve </a:t>
            </a:r>
            <a:r>
              <a:rPr lang="en-US" dirty="0" err="1" smtClean="0"/>
              <a:t>bayes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0"/>
                <a:r>
                  <a:rPr lang="de-DE" dirty="0"/>
                  <a:t>Giai đoạn phân loại</a:t>
                </a:r>
                <a:endParaRPr lang="vi-VN" dirty="0"/>
              </a:p>
              <a:p>
                <a:pPr lvl="1">
                  <a:buFont typeface="Arial" panose="020B0604020202020204" pitchFamily="34" charset="0"/>
                  <a:buChar char="•"/>
                </a:pPr>
                <a:r>
                  <a:rPr lang="de-DE" dirty="0"/>
                  <a:t>Từ văn bản d, trích ra tập T_d gồm các từ khóa  tj đã được định nghĩa trong tập T (T_d </a:t>
                </a:r>
                <a14:m>
                  <m:oMath xmlns:m="http://schemas.openxmlformats.org/officeDocument/2006/math">
                    <m:r>
                      <a:rPr lang="de-DE" i="1"/>
                      <m:t>⊑</m:t>
                    </m:r>
                  </m:oMath>
                </a14:m>
                <a:r>
                  <a:rPr lang="de-DE" dirty="0"/>
                  <a:t> T).</a:t>
                </a:r>
                <a:endParaRPr lang="vi-VN" dirty="0"/>
              </a:p>
              <a:p>
                <a:pPr lvl="1">
                  <a:buFont typeface="Arial" panose="020B0604020202020204" pitchFamily="34" charset="0"/>
                  <a:buChar char="•"/>
                </a:pPr>
                <a:r>
                  <a:rPr lang="de-DE" dirty="0"/>
                  <a:t>Giả sử xác suất từ khóa tj xuất hiện đối với lớp ci là độc lập đối với vi trí của từ khóa đó trong văn bản P(tj ở vị trí k/ci) = P(tj ở vị trí m/ci) với mọi k, m</a:t>
                </a:r>
                <a:endParaRPr lang="vi-VN" dirty="0"/>
              </a:p>
              <a:p>
                <a:pPr lvl="1">
                  <a:buFont typeface="Arial" panose="020B0604020202020204" pitchFamily="34" charset="0"/>
                  <a:buChar char="•"/>
                </a:pPr>
                <a:r>
                  <a:rPr lang="de-DE" dirty="0"/>
                  <a:t>Đối với mỗi phân lớp ci, tính xác suất hậu nghiệm của văn bản đối với ci </a:t>
                </a:r>
                <a:endParaRPr lang="vi-VN" dirty="0"/>
              </a:p>
              <a:p>
                <a:pPr marL="0" indent="0" algn="ctr">
                  <a:buNone/>
                </a:pPr>
                <a:r>
                  <a:rPr lang="en-US" dirty="0">
                    <a:latin typeface="Times New Roman" panose="02020603050405020304" pitchFamily="18" charset="0"/>
                    <a:cs typeface="Times New Roman" panose="02020603050405020304" pitchFamily="18" charset="0"/>
                  </a:rPr>
                  <a:t>	</a:t>
                </a:r>
                <a:r>
                  <a:rPr lang="de-DE" dirty="0" smtClean="0"/>
                  <a:t>P(ci</a:t>
                </a:r>
                <a:r>
                  <a:rPr lang="de-DE" dirty="0"/>
                  <a:t>).</a:t>
                </a:r>
                <a14:m>
                  <m:oMath xmlns:m="http://schemas.openxmlformats.org/officeDocument/2006/math">
                    <m:nary>
                      <m:naryPr>
                        <m:chr m:val="∏"/>
                        <m:limLoc m:val="undOvr"/>
                        <m:supHide m:val="on"/>
                        <m:ctrlPr>
                          <a:rPr lang="vi-VN" i="1"/>
                        </m:ctrlPr>
                      </m:naryPr>
                      <m:sub>
                        <m:r>
                          <a:rPr lang="de-DE" b="0" i="1"/>
                          <m:t>𝑡𝑗</m:t>
                        </m:r>
                        <m:r>
                          <a:rPr lang="de-DE" b="0" i="1"/>
                          <m:t>∈</m:t>
                        </m:r>
                        <m:r>
                          <a:rPr lang="de-DE" b="0" i="1"/>
                          <m:t>𝑇𝑑</m:t>
                        </m:r>
                      </m:sub>
                      <m:sup/>
                      <m:e>
                        <m:r>
                          <a:rPr lang="de-DE" b="0" i="1"/>
                          <m:t>𝑃</m:t>
                        </m:r>
                        <m:r>
                          <a:rPr lang="de-DE" b="0" i="1"/>
                          <m:t>(</m:t>
                        </m:r>
                        <m:r>
                          <a:rPr lang="de-DE" b="0" i="1"/>
                          <m:t>𝑡𝑗</m:t>
                        </m:r>
                        <m:r>
                          <a:rPr lang="de-DE" b="0" i="1"/>
                          <m:t>/</m:t>
                        </m:r>
                        <m:r>
                          <a:rPr lang="de-DE" b="0" i="1"/>
                          <m:t>𝑐𝑖</m:t>
                        </m:r>
                        <m:r>
                          <a:rPr lang="de-DE" b="0" i="1"/>
                          <m:t>)</m:t>
                        </m:r>
                      </m:e>
                    </m:nary>
                  </m:oMath>
                </a14:m>
                <a:endParaRPr lang="vi-VN" dirty="0"/>
              </a:p>
              <a:p>
                <a:pPr lvl="1">
                  <a:buFont typeface="Arial" panose="020B0604020202020204" pitchFamily="34" charset="0"/>
                  <a:buChar char="•"/>
                </a:pPr>
                <a:r>
                  <a:rPr lang="de-DE" dirty="0"/>
                  <a:t>Phân lớp văn bản d thuộc vào lớp </a:t>
                </a:r>
                <a14:m>
                  <m:oMath xmlns:m="http://schemas.openxmlformats.org/officeDocument/2006/math">
                    <m:sSup>
                      <m:sSupPr>
                        <m:ctrlPr>
                          <a:rPr lang="vi-VN" i="1"/>
                        </m:ctrlPr>
                      </m:sSupPr>
                      <m:e>
                        <m:r>
                          <a:rPr lang="de-DE" i="1"/>
                          <m:t>𝑐</m:t>
                        </m:r>
                      </m:e>
                      <m:sup>
                        <m:r>
                          <a:rPr lang="de-DE" i="1"/>
                          <m:t>∗</m:t>
                        </m:r>
                      </m:sup>
                    </m:sSup>
                  </m:oMath>
                </a14:m>
                <a:endParaRPr lang="vi-VN" dirty="0"/>
              </a:p>
              <a:p>
                <a:pPr marL="0" indent="0" algn="ctr">
                  <a:buNone/>
                </a:pPr>
                <a:r>
                  <a:rPr lang="en-US" dirty="0" smtClean="0"/>
                  <a:t>		</a:t>
                </a:r>
                <a14:m>
                  <m:oMath xmlns:m="http://schemas.openxmlformats.org/officeDocument/2006/math">
                    <m:sSup>
                      <m:sSupPr>
                        <m:ctrlPr>
                          <a:rPr lang="vi-VN" i="1"/>
                        </m:ctrlPr>
                      </m:sSupPr>
                      <m:e>
                        <m:r>
                          <a:rPr lang="de-DE" b="0" i="1"/>
                          <m:t>𝑐</m:t>
                        </m:r>
                      </m:e>
                      <m:sup>
                        <m:r>
                          <a:rPr lang="de-DE" b="0" i="1"/>
                          <m:t>∗</m:t>
                        </m:r>
                      </m:sup>
                    </m:sSup>
                  </m:oMath>
                </a14:m>
                <a:r>
                  <a:rPr lang="de-DE" dirty="0"/>
                  <a:t> = </a:t>
                </a:r>
                <a14:m>
                  <m:oMath xmlns:m="http://schemas.openxmlformats.org/officeDocument/2006/math">
                    <m:f>
                      <m:fPr>
                        <m:type m:val="noBar"/>
                        <m:ctrlPr>
                          <a:rPr lang="vi-VN" i="1"/>
                        </m:ctrlPr>
                      </m:fPr>
                      <m:num>
                        <m:r>
                          <a:rPr lang="de-DE" b="0" i="1"/>
                          <m:t>𝑎𝑟𝑔𝑚𝑎𝑥</m:t>
                        </m:r>
                      </m:num>
                      <m:den>
                        <m:r>
                          <a:rPr lang="de-DE" b="0" i="1"/>
                          <m:t>𝑐𝑖</m:t>
                        </m:r>
                        <m:r>
                          <a:rPr lang="de-DE" b="0" i="1"/>
                          <m:t>∈</m:t>
                        </m:r>
                        <m:r>
                          <a:rPr lang="de-DE" b="0" i="1"/>
                          <m:t>𝐶</m:t>
                        </m:r>
                      </m:den>
                    </m:f>
                  </m:oMath>
                </a14:m>
                <a:r>
                  <a:rPr lang="de-DE" dirty="0"/>
                  <a:t> P(ci).</a:t>
                </a:r>
                <a14:m>
                  <m:oMath xmlns:m="http://schemas.openxmlformats.org/officeDocument/2006/math">
                    <m:nary>
                      <m:naryPr>
                        <m:chr m:val="∏"/>
                        <m:limLoc m:val="undOvr"/>
                        <m:supHide m:val="on"/>
                        <m:ctrlPr>
                          <a:rPr lang="vi-VN" i="1"/>
                        </m:ctrlPr>
                      </m:naryPr>
                      <m:sub>
                        <m:r>
                          <a:rPr lang="de-DE" b="0" i="1"/>
                          <m:t>𝑡𝑗</m:t>
                        </m:r>
                        <m:r>
                          <a:rPr lang="de-DE" b="0" i="1"/>
                          <m:t>∈</m:t>
                        </m:r>
                        <m:r>
                          <a:rPr lang="de-DE" b="0" i="1"/>
                          <m:t>𝑇𝑑</m:t>
                        </m:r>
                      </m:sub>
                      <m:sup/>
                      <m:e>
                        <m:r>
                          <a:rPr lang="de-DE" b="0" i="1"/>
                          <m:t>𝑃</m:t>
                        </m:r>
                        <m:r>
                          <a:rPr lang="de-DE" b="0" i="1"/>
                          <m:t>(</m:t>
                        </m:r>
                        <m:r>
                          <a:rPr lang="de-DE" b="0" i="1"/>
                          <m:t>𝑡𝑗</m:t>
                        </m:r>
                        <m:r>
                          <a:rPr lang="de-DE" b="0" i="1"/>
                          <m:t>/</m:t>
                        </m:r>
                        <m:r>
                          <a:rPr lang="de-DE" b="0" i="1"/>
                          <m:t>𝑐𝑖</m:t>
                        </m:r>
                        <m:r>
                          <a:rPr lang="de-DE" b="0" i="1"/>
                          <m:t>)</m:t>
                        </m:r>
                      </m:e>
                    </m:nary>
                  </m:oMath>
                </a14:m>
                <a:endParaRPr lang="vi-VN" dirty="0"/>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1163" r="-613"/>
                </a:stretch>
              </a:blipFill>
            </p:spPr>
            <p:txBody>
              <a:bodyPr/>
              <a:lstStyle/>
              <a:p>
                <a:r>
                  <a:rPr lang="vi-VN">
                    <a:noFill/>
                  </a:rPr>
                  <a:t> </a:t>
                </a:r>
              </a:p>
            </p:txBody>
          </p:sp>
        </mc:Fallback>
      </mc:AlternateContent>
    </p:spTree>
    <p:extLst>
      <p:ext uri="{BB962C8B-B14F-4D97-AF65-F5344CB8AC3E}">
        <p14:creationId xmlns:p14="http://schemas.microsoft.com/office/powerpoint/2010/main" val="103027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a:p>
        </p:txBody>
      </p:sp>
      <p:sp>
        <p:nvSpPr>
          <p:cNvPr id="3" name="Content Placeholder 2"/>
          <p:cNvSpPr>
            <a:spLocks noGrp="1"/>
          </p:cNvSpPr>
          <p:nvPr>
            <p:ph idx="1"/>
          </p:nvPr>
        </p:nvSpPr>
        <p:spPr>
          <a:xfrm>
            <a:off x="1103312" y="1631852"/>
            <a:ext cx="8946541" cy="4616547"/>
          </a:xfrm>
        </p:spPr>
        <p:txBody>
          <a:bodyPr>
            <a:normAutofit/>
          </a:bodyPr>
          <a:lstStyle/>
          <a:p>
            <a:r>
              <a:rPr lang="en-US" dirty="0" smtClean="0"/>
              <a:t>Tiếng Anh</a:t>
            </a:r>
          </a:p>
          <a:p>
            <a:pPr lvl="1">
              <a:buFont typeface="Arial" panose="020B0604020202020204" pitchFamily="34" charset="0"/>
              <a:buChar char="•"/>
            </a:pPr>
            <a:r>
              <a:rPr lang="en-US" dirty="0" smtClean="0"/>
              <a:t>Đã chọn lọc tập từ khóa từ tập từ học được</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81842637"/>
              </p:ext>
            </p:extLst>
          </p:nvPr>
        </p:nvGraphicFramePr>
        <p:xfrm>
          <a:off x="2266487" y="2916078"/>
          <a:ext cx="8199876" cy="3147096"/>
        </p:xfrm>
        <a:graphic>
          <a:graphicData uri="http://schemas.openxmlformats.org/drawingml/2006/table">
            <a:tbl>
              <a:tblPr firstRow="1" firstCol="1" bandRow="1">
                <a:tableStyleId>{5C22544A-7EE6-4342-B048-85BDC9FD1C3A}</a:tableStyleId>
              </a:tblPr>
              <a:tblGrid>
                <a:gridCol w="702984"/>
                <a:gridCol w="1766603"/>
                <a:gridCol w="2072689"/>
                <a:gridCol w="1800665"/>
                <a:gridCol w="1856935"/>
              </a:tblGrid>
              <a:tr h="786774">
                <a:tc>
                  <a:txBody>
                    <a:bodyPr/>
                    <a:lstStyle/>
                    <a:p>
                      <a:pPr algn="l">
                        <a:lnSpc>
                          <a:spcPct val="110000"/>
                        </a:lnSpc>
                        <a:spcAft>
                          <a:spcPts val="0"/>
                        </a:spcAft>
                      </a:pPr>
                      <a:r>
                        <a:rPr lang="de-DE" sz="2000" b="1" dirty="0">
                          <a:solidFill>
                            <a:schemeClr val="tx1"/>
                          </a:solidFill>
                          <a:effectLst/>
                        </a:rPr>
                        <a:t>Tập</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a:solidFill>
                            <a:schemeClr val="tx1"/>
                          </a:solidFill>
                          <a:effectLst/>
                        </a:rPr>
                        <a:t>Định dạng</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a:solidFill>
                            <a:schemeClr val="tx1"/>
                          </a:solidFill>
                          <a:effectLst/>
                        </a:rPr>
                        <a:t>Số từ khóa</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a:solidFill>
                            <a:schemeClr val="tx1"/>
                          </a:solidFill>
                          <a:effectLst/>
                        </a:rPr>
                        <a:t>Mail thường</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dirty="0">
                          <a:solidFill>
                            <a:schemeClr val="tx1"/>
                          </a:solidFill>
                          <a:effectLst/>
                        </a:rPr>
                        <a:t>Mail rác</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r>
              <a:tr h="786774">
                <a:tc>
                  <a:txBody>
                    <a:bodyPr/>
                    <a:lstStyle/>
                    <a:p>
                      <a:pPr algn="l">
                        <a:lnSpc>
                          <a:spcPct val="110000"/>
                        </a:lnSpc>
                        <a:spcAft>
                          <a:spcPts val="0"/>
                        </a:spcAft>
                      </a:pPr>
                      <a:r>
                        <a:rPr lang="de-DE" sz="2000" b="1">
                          <a:solidFill>
                            <a:schemeClr val="tx1"/>
                          </a:solidFill>
                          <a:effectLst/>
                        </a:rPr>
                        <a:t>1</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a:solidFill>
                            <a:schemeClr val="tx1"/>
                          </a:solidFill>
                          <a:effectLst/>
                        </a:rPr>
                        <a:t>Text, không có thẻ HTML</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a:solidFill>
                            <a:schemeClr val="tx1"/>
                          </a:solidFill>
                          <a:effectLst/>
                        </a:rPr>
                        <a:t>12560</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dirty="0">
                          <a:solidFill>
                            <a:schemeClr val="tx1"/>
                          </a:solidFill>
                          <a:effectLst/>
                        </a:rPr>
                        <a:t>99.44%</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a:solidFill>
                            <a:schemeClr val="tx1"/>
                          </a:solidFill>
                          <a:effectLst/>
                        </a:rPr>
                        <a:t>96.94%</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r>
              <a:tr h="786774">
                <a:tc>
                  <a:txBody>
                    <a:bodyPr/>
                    <a:lstStyle/>
                    <a:p>
                      <a:pPr algn="l">
                        <a:lnSpc>
                          <a:spcPct val="110000"/>
                        </a:lnSpc>
                        <a:spcAft>
                          <a:spcPts val="0"/>
                        </a:spcAft>
                      </a:pPr>
                      <a:r>
                        <a:rPr lang="de-DE" sz="2000" b="1">
                          <a:solidFill>
                            <a:schemeClr val="tx1"/>
                          </a:solidFill>
                          <a:effectLst/>
                        </a:rPr>
                        <a:t>2</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a:solidFill>
                            <a:schemeClr val="tx1"/>
                          </a:solidFill>
                          <a:effectLst/>
                        </a:rPr>
                        <a:t>Text, có thẻ HTML</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a:solidFill>
                            <a:schemeClr val="tx1"/>
                          </a:solidFill>
                          <a:effectLst/>
                        </a:rPr>
                        <a:t>14739</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dirty="0">
                          <a:solidFill>
                            <a:schemeClr val="tx1"/>
                          </a:solidFill>
                          <a:effectLst/>
                        </a:rPr>
                        <a:t>97.82%</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a:solidFill>
                            <a:schemeClr val="tx1"/>
                          </a:solidFill>
                          <a:effectLst/>
                        </a:rPr>
                        <a:t>90.83%</a:t>
                      </a:r>
                      <a:endParaRPr lang="vi-VN" sz="20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r>
              <a:tr h="786774">
                <a:tc>
                  <a:txBody>
                    <a:bodyPr/>
                    <a:lstStyle/>
                    <a:p>
                      <a:pPr algn="l">
                        <a:lnSpc>
                          <a:spcPct val="110000"/>
                        </a:lnSpc>
                        <a:spcAft>
                          <a:spcPts val="0"/>
                        </a:spcAft>
                      </a:pPr>
                      <a:r>
                        <a:rPr lang="de-DE" sz="2000" b="1" dirty="0">
                          <a:solidFill>
                            <a:schemeClr val="tx1"/>
                          </a:solidFill>
                          <a:effectLst/>
                        </a:rPr>
                        <a:t>3</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de-DE" sz="2000" b="1" dirty="0">
                          <a:solidFill>
                            <a:schemeClr val="tx1"/>
                          </a:solidFill>
                          <a:effectLst/>
                        </a:rPr>
                        <a:t>Text, có thẻ HTML</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dirty="0">
                          <a:solidFill>
                            <a:schemeClr val="tx1"/>
                          </a:solidFill>
                          <a:effectLst/>
                        </a:rPr>
                        <a:t>14296</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dirty="0">
                          <a:solidFill>
                            <a:schemeClr val="tx1"/>
                          </a:solidFill>
                          <a:effectLst/>
                        </a:rPr>
                        <a:t>98.04%</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gn="l">
                        <a:lnSpc>
                          <a:spcPct val="110000"/>
                        </a:lnSpc>
                        <a:spcAft>
                          <a:spcPts val="0"/>
                        </a:spcAft>
                      </a:pPr>
                      <a:r>
                        <a:rPr lang="vi-VN" sz="2000" b="1" dirty="0">
                          <a:solidFill>
                            <a:schemeClr val="tx1"/>
                          </a:solidFill>
                          <a:effectLst/>
                        </a:rPr>
                        <a:t>89.58%</a:t>
                      </a:r>
                      <a:endParaRPr lang="vi-VN" sz="2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r>
            </a:tbl>
          </a:graphicData>
        </a:graphic>
      </p:graphicFrame>
      <p:sp>
        <p:nvSpPr>
          <p:cNvPr id="5" name="Rectangle 1"/>
          <p:cNvSpPr>
            <a:spLocks noChangeArrowheads="1"/>
          </p:cNvSpPr>
          <p:nvPr/>
        </p:nvSpPr>
        <p:spPr bwMode="auto">
          <a:xfrm>
            <a:off x="1730326" y="2897945"/>
            <a:ext cx="13206462" cy="1207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477457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quả đạt được</a:t>
            </a:r>
            <a:endParaRPr lang="vi-V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5522569"/>
              </p:ext>
            </p:extLst>
          </p:nvPr>
        </p:nvGraphicFramePr>
        <p:xfrm>
          <a:off x="1103313" y="1842868"/>
          <a:ext cx="8947150" cy="4405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310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quả đạt được</a:t>
            </a:r>
            <a:endParaRPr lang="vi-VN" dirty="0"/>
          </a:p>
        </p:txBody>
      </p:sp>
      <p:sp>
        <p:nvSpPr>
          <p:cNvPr id="3" name="Content Placeholder 2"/>
          <p:cNvSpPr>
            <a:spLocks noGrp="1"/>
          </p:cNvSpPr>
          <p:nvPr>
            <p:ph idx="1"/>
          </p:nvPr>
        </p:nvSpPr>
        <p:spPr/>
        <p:txBody>
          <a:bodyPr/>
          <a:lstStyle/>
          <a:p>
            <a:r>
              <a:rPr lang="en-US" smtClean="0"/>
              <a:t>Tiếng Việt</a:t>
            </a:r>
            <a:endParaRPr lang="vi-VN" dirty="0"/>
          </a:p>
        </p:txBody>
      </p:sp>
    </p:spTree>
    <p:extLst>
      <p:ext uri="{BB962C8B-B14F-4D97-AF65-F5344CB8AC3E}">
        <p14:creationId xmlns:p14="http://schemas.microsoft.com/office/powerpoint/2010/main" val="3391259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Kết luận</a:t>
            </a:r>
            <a:r>
              <a:rPr lang="vi-VN" dirty="0"/>
              <a:t/>
            </a:r>
            <a:br>
              <a:rPr lang="vi-VN" dirty="0"/>
            </a:br>
            <a:endParaRPr lang="vi-VN" dirty="0"/>
          </a:p>
        </p:txBody>
      </p:sp>
      <p:sp>
        <p:nvSpPr>
          <p:cNvPr id="3" name="Content Placeholder 2"/>
          <p:cNvSpPr>
            <a:spLocks noGrp="1"/>
          </p:cNvSpPr>
          <p:nvPr>
            <p:ph idx="1"/>
          </p:nvPr>
        </p:nvSpPr>
        <p:spPr>
          <a:xfrm>
            <a:off x="1103312" y="1631852"/>
            <a:ext cx="8946541" cy="4616547"/>
          </a:xfrm>
        </p:spPr>
        <p:txBody>
          <a:bodyPr/>
          <a:lstStyle/>
          <a:p>
            <a:pPr lvl="0"/>
            <a:r>
              <a:rPr lang="en-US" dirty="0" smtClean="0"/>
              <a:t>Kết </a:t>
            </a:r>
            <a:r>
              <a:rPr lang="en-US" dirty="0"/>
              <a:t>quả test với 3 tập mail Tiếng Anh đều mang lại kết quả phán đoán chính xác khá cao (&gt;90%), chúng em rút ra nhận xét :</a:t>
            </a:r>
            <a:endParaRPr lang="vi-VN" sz="1400" dirty="0"/>
          </a:p>
          <a:p>
            <a:pPr lvl="1">
              <a:buFont typeface="Arial" panose="020B0604020202020204" pitchFamily="34" charset="0"/>
              <a:buChar char="•"/>
            </a:pPr>
            <a:r>
              <a:rPr lang="en-US" dirty="0"/>
              <a:t>Phân loại Naïve Bayes khi được áp dụng vào bài toán phân loại văn bản với đầu vào và tập từ tốt sẽ đem đến kết quả phân loại rất tốt.</a:t>
            </a:r>
            <a:endParaRPr lang="vi-VN" sz="1200" dirty="0"/>
          </a:p>
          <a:p>
            <a:pPr lvl="1">
              <a:buFont typeface="Arial" panose="020B0604020202020204" pitchFamily="34" charset="0"/>
              <a:buChar char="•"/>
            </a:pPr>
            <a:r>
              <a:rPr lang="en-US" dirty="0"/>
              <a:t>Phân loại Naïve Bayes có thuật toán không quá phức tạp, chỉ mất nhiều thời gian trong quá trình học, còn trong quá trình phán đoán thì chi phí thời gian thấp.</a:t>
            </a:r>
            <a:endParaRPr lang="vi-VN" sz="1200" dirty="0"/>
          </a:p>
          <a:p>
            <a:pPr lvl="1">
              <a:buFont typeface="Arial" panose="020B0604020202020204" pitchFamily="34" charset="0"/>
              <a:buChar char="•"/>
            </a:pPr>
            <a:r>
              <a:rPr lang="en-US" dirty="0"/>
              <a:t>Phân loại Naïve Bayes rất phù hợp cho bài toán phân loại văn bản khi đơn giản, tốc độ thực hiện nhanh.</a:t>
            </a:r>
            <a:endParaRPr lang="vi-VN" sz="1200" dirty="0"/>
          </a:p>
          <a:p>
            <a:pPr lvl="1">
              <a:buFont typeface="Arial" panose="020B0604020202020204" pitchFamily="34" charset="0"/>
              <a:buChar char="•"/>
            </a:pPr>
            <a:r>
              <a:rPr lang="en-US" dirty="0"/>
              <a:t>Độ phân bố của tập mail sử dụng có ảnh hưởng lớn đến kết quả phán đoán, tập mail tập trung sẽ cho kết quả cao, tập mail có các đặc trưng phân bố rời rạc không rõ ràng sẽ cho kết quả không thực sự tốt</a:t>
            </a:r>
            <a:endParaRPr lang="vi-VN" dirty="0"/>
          </a:p>
        </p:txBody>
      </p:sp>
    </p:spTree>
    <p:extLst>
      <p:ext uri="{BB962C8B-B14F-4D97-AF65-F5344CB8AC3E}">
        <p14:creationId xmlns:p14="http://schemas.microsoft.com/office/powerpoint/2010/main" val="820907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91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a:xfrm>
            <a:off x="1202919" y="2011679"/>
            <a:ext cx="8607287" cy="4428309"/>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nay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liên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diễn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internet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Song </a:t>
            </a:r>
            <a:r>
              <a:rPr lang="en-US" sz="2000" dirty="0" err="1">
                <a:latin typeface="Times New Roman" panose="02020603050405020304" pitchFamily="18" charset="0"/>
                <a:cs typeface="Times New Roman" panose="02020603050405020304" pitchFamily="18" charset="0"/>
              </a:rPr>
              <a:t>song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spam mail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quen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ta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endParaRPr lang="en-US" sz="2000" dirty="0" smtClean="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chặn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email </a:t>
            </a:r>
            <a:r>
              <a:rPr lang="en-US" sz="2000" dirty="0" err="1">
                <a:latin typeface="Times New Roman" panose="02020603050405020304" pitchFamily="18" charset="0"/>
                <a:cs typeface="Times New Roman" panose="02020603050405020304" pitchFamily="18" charset="0"/>
              </a:rPr>
              <a:t>rác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ý </a:t>
            </a:r>
            <a:r>
              <a:rPr lang="en-US" sz="2000" dirty="0" err="1" smtClean="0">
                <a:latin typeface="Times New Roman" panose="02020603050405020304" pitchFamily="18" charset="0"/>
                <a:cs typeface="Times New Roman" panose="02020603050405020304" pitchFamily="18" charset="0"/>
              </a:rPr>
              <a:t>tưởng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lọc</a:t>
            </a:r>
            <a:r>
              <a:rPr lang="en-US" sz="2000" dirty="0" smtClean="0">
                <a:latin typeface="Times New Roman" panose="02020603050405020304" pitchFamily="18" charset="0"/>
                <a:cs typeface="Times New Roman" panose="02020603050405020304" pitchFamily="18" charset="0"/>
              </a:rPr>
              <a:t> email </a:t>
            </a:r>
            <a:r>
              <a:rPr lang="en-US" sz="2000" dirty="0" err="1" smtClean="0">
                <a:latin typeface="Times New Roman" panose="02020603050405020304" pitchFamily="18" charset="0"/>
                <a:cs typeface="Times New Roman" panose="02020603050405020304" pitchFamily="18" charset="0"/>
              </a:rPr>
              <a:t>rác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Anh</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208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Q&amp;A</a:t>
            </a:r>
            <a:endParaRPr lang="en-US" dirty="0"/>
          </a:p>
        </p:txBody>
      </p:sp>
      <p:sp>
        <p:nvSpPr>
          <p:cNvPr id="3" name="Content Placeholder 2"/>
          <p:cNvSpPr>
            <a:spLocks noGrp="1"/>
          </p:cNvSpPr>
          <p:nvPr>
            <p:ph idx="1"/>
          </p:nvPr>
        </p:nvSpPr>
        <p:spPr/>
        <p:txBody>
          <a:bodyPr>
            <a:normAutofit/>
          </a:bodyPr>
          <a:lstStyle/>
          <a:p>
            <a:pPr algn="ctr"/>
            <a:endParaRPr lang="en-US" sz="4000" dirty="0" smtClean="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r>
              <a:rPr lang="en-US" sz="4000" dirty="0" smtClean="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592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bài</a:t>
            </a:r>
            <a:r>
              <a:rPr lang="en-US" dirty="0" smtClean="0"/>
              <a:t> </a:t>
            </a:r>
            <a:r>
              <a:rPr lang="en-US" dirty="0" err="1" smtClean="0"/>
              <a:t>toán</a:t>
            </a:r>
            <a:r>
              <a:rPr lang="en-US" dirty="0" smtClean="0"/>
              <a: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Đầu </a:t>
            </a:r>
            <a:r>
              <a:rPr lang="en-US" sz="2000" dirty="0"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Một </a:t>
            </a:r>
            <a:r>
              <a:rPr lang="en-US" dirty="0" smtClean="0">
                <a:latin typeface="Times New Roman" panose="02020603050405020304" pitchFamily="18" charset="0"/>
                <a:cs typeface="Times New Roman" panose="02020603050405020304" pitchFamily="18" charset="0"/>
              </a:rPr>
              <a:t>văn </a:t>
            </a:r>
            <a:r>
              <a:rPr lang="en-US" dirty="0" smtClean="0">
                <a:latin typeface="Times New Roman" panose="02020603050405020304" pitchFamily="18" charset="0"/>
                <a:cs typeface="Times New Roman" panose="02020603050405020304" pitchFamily="18" charset="0"/>
              </a:rPr>
              <a:t>bản </a:t>
            </a:r>
            <a:r>
              <a:rPr lang="en-US" dirty="0" smtClean="0">
                <a:latin typeface="Times New Roman" panose="02020603050405020304" pitchFamily="18" charset="0"/>
                <a:cs typeface="Times New Roman" panose="02020603050405020304" pitchFamily="18" charset="0"/>
              </a:rPr>
              <a:t>email chưa biết nhãn lớp, có ngôn ngữ Tiếng Anh hoặc Tiếng Việt</a:t>
            </a:r>
          </a:p>
          <a:p>
            <a:pPr marL="457200" lvl="1" indent="0">
              <a:buNone/>
            </a:pPr>
            <a:endParaRPr lang="en-US" dirty="0" smtClean="0">
              <a:latin typeface="Times New Roman" panose="02020603050405020304" pitchFamily="18" charset="0"/>
              <a:cs typeface="Times New Roman" panose="02020603050405020304" pitchFamily="18" charset="0"/>
            </a:endParaRPr>
          </a:p>
          <a:p>
            <a:pPr marL="109538" lvl="1" indent="-109538">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Đầu </a:t>
            </a:r>
            <a:r>
              <a:rPr lang="en-US" dirty="0"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lvl="1" indent="-55563">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Phán đoán chính xác email này thuộc nhãn lớp nào</a:t>
            </a:r>
          </a:p>
          <a:p>
            <a:pPr marL="230187">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Kết quả dự kiến:</a:t>
            </a:r>
          </a:p>
          <a:p>
            <a:pPr marL="630237" lvl="1">
              <a:buFont typeface="Wingdings" panose="05000000000000000000" pitchFamily="2" charset="2"/>
              <a:buChar char="Ø"/>
            </a:pPr>
            <a:r>
              <a:rPr lang="en-US" dirty="0"/>
              <a:t>T</a:t>
            </a:r>
            <a:r>
              <a:rPr lang="en-US" dirty="0" smtClean="0"/>
              <a:t>hư </a:t>
            </a:r>
            <a:r>
              <a:rPr lang="en-US" dirty="0"/>
              <a:t>thường đạt </a:t>
            </a:r>
            <a:r>
              <a:rPr lang="en-US" dirty="0" err="1"/>
              <a:t>tỷ</a:t>
            </a:r>
            <a:r>
              <a:rPr lang="en-US" dirty="0"/>
              <a:t> lệ phân loại đúng là trên 90%, đối với thư rác là trên 70</a:t>
            </a:r>
            <a:r>
              <a:rPr lang="en-US" dirty="0" smtClean="0"/>
              <a:t>%.</a:t>
            </a:r>
          </a:p>
          <a:p>
            <a:pPr marL="630237" lvl="1">
              <a:buFont typeface="Wingdings" panose="05000000000000000000" pitchFamily="2" charset="2"/>
              <a:buChar char="Ø"/>
            </a:pPr>
            <a:r>
              <a:rPr lang="en-US" dirty="0"/>
              <a:t>Có thể phân loại đối với cả thư tiếng Anh và tiếng Việt</a:t>
            </a:r>
            <a:endParaRPr lang="vi-VN" dirty="0"/>
          </a:p>
          <a:p>
            <a:pPr marL="630237" lvl="1">
              <a:buFont typeface="Wingdings" panose="05000000000000000000" pitchFamily="2" charset="2"/>
              <a:buChar char="Ø"/>
            </a:pPr>
            <a:endParaRPr lang="vi-VN" dirty="0"/>
          </a:p>
          <a:p>
            <a:pPr marL="630237" lvl="1">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7337"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323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toán</a:t>
            </a:r>
            <a:r>
              <a:rPr lang="en-US" dirty="0" smtClean="0"/>
              <a:t> </a:t>
            </a:r>
            <a:r>
              <a:rPr lang="en-US" dirty="0" err="1" smtClean="0"/>
              <a:t>học</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2000" dirty="0" err="1" smtClean="0">
                    <a:latin typeface="Times New Roman" panose="02020603050405020304" pitchFamily="18" charset="0"/>
                    <a:cs typeface="Times New Roman" panose="02020603050405020304" pitchFamily="18" charset="0"/>
                  </a:rPr>
                  <a:t>Dự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suất</a:t>
                </a:r>
                <a:r>
                  <a:rPr lang="en-US" sz="2000" dirty="0" smtClean="0">
                    <a:latin typeface="Times New Roman" panose="02020603050405020304" pitchFamily="18" charset="0"/>
                    <a:cs typeface="Times New Roman" panose="02020603050405020304" pitchFamily="18" charset="0"/>
                  </a:rPr>
                  <a:t> Naïve Bayes</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nhãn</a:t>
                </a:r>
                <a:r>
                  <a:rPr lang="en-US" sz="2000" dirty="0" smtClean="0">
                    <a:latin typeface="Times New Roman" panose="02020603050405020304" pitchFamily="18" charset="0"/>
                    <a:cs typeface="Times New Roman" panose="02020603050405020304" pitchFamily="18" charset="0"/>
                  </a:rPr>
                  <a:t> email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de-DE" sz="2000" dirty="0">
                    <a:latin typeface="Times New Roman" panose="02020603050405020304" pitchFamily="18" charset="0"/>
                    <a:cs typeface="Times New Roman" panose="02020603050405020304" pitchFamily="18" charset="0"/>
                  </a:rPr>
                  <a:t>h</a:t>
                </a:r>
                <a:r>
                  <a:rPr lang="de-DE" sz="2000" baseline="-25000" dirty="0">
                    <a:latin typeface="Times New Roman" panose="02020603050405020304" pitchFamily="18" charset="0"/>
                    <a:cs typeface="Times New Roman" panose="02020603050405020304" pitchFamily="18" charset="0"/>
                  </a:rPr>
                  <a:t>i</a:t>
                </a:r>
                <a:r>
                  <a:rPr lang="de-DE" sz="2000" dirty="0">
                    <a:latin typeface="Times New Roman" panose="02020603050405020304" pitchFamily="18" charset="0"/>
                    <a:cs typeface="Times New Roman" panose="02020603050405020304" pitchFamily="18" charset="0"/>
                  </a:rPr>
                  <a:t> (i ϵ [1,2]) </a:t>
                </a:r>
                <a:endParaRPr lang="de-DE" dirty="0">
                  <a:latin typeface="Times New Roman" panose="02020603050405020304" pitchFamily="18" charset="0"/>
                  <a:cs typeface="Times New Roman" panose="02020603050405020304" pitchFamily="18" charset="0"/>
                </a:endParaRPr>
              </a:p>
              <a:p>
                <a:pPr marL="0" indent="0">
                  <a:buNone/>
                </a:pPr>
                <a:r>
                  <a:rPr lang="de-DE"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h</a:t>
                </a:r>
                <a:r>
                  <a:rPr lang="en-US" sz="2000" baseline="-25000" dirty="0" err="1"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rPr>
                        </m:ctrlPr>
                      </m:fPr>
                      <m:num>
                        <m:r>
                          <m:rPr>
                            <m:sty m:val="p"/>
                          </m:rPr>
                          <a:rPr lang="en-US" sz="2000">
                            <a:latin typeface="Cambria Math" panose="02040503050406030204" pitchFamily="18" charset="0"/>
                          </a:rPr>
                          <m:t>P</m:t>
                        </m:r>
                        <m:d>
                          <m:dPr>
                            <m:ctrlPr>
                              <a:rPr lang="en-US" sz="2000" i="1">
                                <a:latin typeface="Cambria Math" panose="02040503050406030204" pitchFamily="18" charset="0"/>
                              </a:rPr>
                            </m:ctrlPr>
                          </m:dPr>
                          <m:e>
                            <m:r>
                              <m:rPr>
                                <m:sty m:val="p"/>
                              </m:rPr>
                              <a:rPr lang="en-US" sz="2000">
                                <a:latin typeface="Cambria Math" panose="02040503050406030204" pitchFamily="18" charset="0"/>
                              </a:rPr>
                              <m:t>D</m:t>
                            </m:r>
                          </m:e>
                          <m:e>
                            <m:r>
                              <m:rPr>
                                <m:sty m:val="p"/>
                              </m:rPr>
                              <a:rPr lang="en-US" sz="2000">
                                <a:latin typeface="Cambria Math" panose="02040503050406030204" pitchFamily="18" charset="0"/>
                              </a:rPr>
                              <m:t>hi</m:t>
                            </m:r>
                          </m:e>
                        </m:d>
                        <m:r>
                          <a:rPr lang="en-US" sz="2000" i="1">
                            <a:latin typeface="Cambria Math" panose="02040503050406030204" pitchFamily="18" charset="0"/>
                          </a:rPr>
                          <m:t>∗</m:t>
                        </m:r>
                        <m:r>
                          <m:rPr>
                            <m:sty m:val="p"/>
                          </m:rPr>
                          <a:rPr lang="en-US" sz="2000">
                            <a:latin typeface="Cambria Math" panose="02040503050406030204" pitchFamily="18" charset="0"/>
                          </a:rPr>
                          <m:t>P</m:t>
                        </m:r>
                        <m:d>
                          <m:dPr>
                            <m:ctrlPr>
                              <a:rPr lang="en-US" sz="2000" i="1">
                                <a:latin typeface="Cambria Math" panose="02040503050406030204" pitchFamily="18" charset="0"/>
                              </a:rPr>
                            </m:ctrlPr>
                          </m:dPr>
                          <m:e>
                            <m:r>
                              <m:rPr>
                                <m:sty m:val="p"/>
                              </m:rPr>
                              <a:rPr lang="en-US" sz="2000">
                                <a:latin typeface="Cambria Math" panose="02040503050406030204" pitchFamily="18" charset="0"/>
                              </a:rPr>
                              <m:t>hi</m:t>
                            </m:r>
                          </m:e>
                        </m:d>
                      </m:num>
                      <m:den>
                        <m:r>
                          <m:rPr>
                            <m:sty m:val="p"/>
                          </m:rPr>
                          <a:rPr lang="en-US" sz="2000">
                            <a:latin typeface="Cambria Math" panose="02040503050406030204" pitchFamily="18" charset="0"/>
                          </a:rPr>
                          <m:t>P</m:t>
                        </m:r>
                        <m:d>
                          <m:dPr>
                            <m:ctrlPr>
                              <a:rPr lang="en-US" sz="2000" i="1">
                                <a:latin typeface="Cambria Math" panose="02040503050406030204" pitchFamily="18" charset="0"/>
                              </a:rPr>
                            </m:ctrlPr>
                          </m:dPr>
                          <m:e>
                            <m:r>
                              <m:rPr>
                                <m:sty m:val="p"/>
                              </m:rPr>
                              <a:rPr lang="en-US" sz="2000">
                                <a:latin typeface="Cambria Math" panose="02040503050406030204" pitchFamily="18" charset="0"/>
                              </a:rPr>
                              <m:t>D</m:t>
                            </m:r>
                          </m:e>
                        </m:d>
                      </m:den>
                    </m:f>
                  </m:oMath>
                </a14:m>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D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email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endParaRPr lang="en-US" sz="2000" dirty="0">
                  <a:latin typeface="Times New Roman" panose="02020603050405020304" pitchFamily="18" charset="0"/>
                  <a:cs typeface="Times New Roman" panose="02020603050405020304" pitchFamily="18" charset="0"/>
                </a:endParaRPr>
              </a:p>
              <a:p>
                <a:r>
                  <a:rPr lang="de-DE" sz="2000" dirty="0" smtClean="0">
                    <a:latin typeface="Times New Roman" panose="02020603050405020304" pitchFamily="18" charset="0"/>
                    <a:cs typeface="Times New Roman" panose="02020603050405020304" pitchFamily="18" charset="0"/>
                  </a:rPr>
                  <a:t>Tập thuộc tính:  </a:t>
                </a:r>
                <a:r>
                  <a:rPr lang="de-DE" sz="2000" dirty="0">
                    <a:latin typeface="Times New Roman" panose="02020603050405020304" pitchFamily="18" charset="0"/>
                    <a:cs typeface="Times New Roman" panose="02020603050405020304" pitchFamily="18" charset="0"/>
                  </a:rPr>
                  <a:t>tập các từ đặc trưng được trích ra từ </a:t>
                </a:r>
                <a:r>
                  <a:rPr lang="de-DE" sz="2000" dirty="0" smtClean="0">
                    <a:latin typeface="Times New Roman" panose="02020603050405020304" pitchFamily="18" charset="0"/>
                    <a:cs typeface="Times New Roman" panose="02020603050405020304" pitchFamily="18" charset="0"/>
                  </a:rPr>
                  <a:t>tập văn bản </a:t>
                </a:r>
                <a:r>
                  <a:rPr lang="de-DE" sz="2000" dirty="0">
                    <a:latin typeface="Times New Roman" panose="02020603050405020304" pitchFamily="18" charset="0"/>
                    <a:cs typeface="Times New Roman" panose="02020603050405020304" pitchFamily="18" charset="0"/>
                  </a:rPr>
                  <a:t>gọi là một vector n chiều x(x</a:t>
                </a:r>
                <a:r>
                  <a:rPr lang="de-DE" sz="2000" baseline="-25000" dirty="0">
                    <a:latin typeface="Times New Roman" panose="02020603050405020304" pitchFamily="18" charset="0"/>
                    <a:cs typeface="Times New Roman" panose="02020603050405020304" pitchFamily="18" charset="0"/>
                  </a:rPr>
                  <a:t>1</a:t>
                </a:r>
                <a:r>
                  <a:rPr lang="de-DE" sz="2000" dirty="0">
                    <a:latin typeface="Times New Roman" panose="02020603050405020304" pitchFamily="18" charset="0"/>
                    <a:cs typeface="Times New Roman" panose="02020603050405020304" pitchFamily="18" charset="0"/>
                  </a:rPr>
                  <a:t>,x</a:t>
                </a:r>
                <a:r>
                  <a:rPr lang="de-DE" sz="2000" baseline="-25000" dirty="0">
                    <a:latin typeface="Times New Roman" panose="02020603050405020304" pitchFamily="18" charset="0"/>
                    <a:cs typeface="Times New Roman" panose="02020603050405020304" pitchFamily="18" charset="0"/>
                  </a:rPr>
                  <a:t>2</a:t>
                </a:r>
                <a:r>
                  <a:rPr lang="de-DE" sz="2000" dirty="0">
                    <a:latin typeface="Times New Roman" panose="02020603050405020304" pitchFamily="18" charset="0"/>
                    <a:cs typeface="Times New Roman" panose="02020603050405020304" pitchFamily="18" charset="0"/>
                  </a:rPr>
                  <a:t>,...,x</a:t>
                </a:r>
                <a:r>
                  <a:rPr lang="de-DE" sz="2000" baseline="-25000" dirty="0">
                    <a:latin typeface="Times New Roman" panose="02020603050405020304" pitchFamily="18" charset="0"/>
                    <a:cs typeface="Times New Roman" panose="02020603050405020304" pitchFamily="18" charset="0"/>
                  </a:rPr>
                  <a:t>n</a:t>
                </a:r>
                <a:r>
                  <a:rPr lang="de-DE" sz="2000" dirty="0">
                    <a:latin typeface="Times New Roman" panose="02020603050405020304" pitchFamily="18" charset="0"/>
                    <a:cs typeface="Times New Roman" panose="02020603050405020304" pitchFamily="18" charset="0"/>
                  </a:rPr>
                  <a:t>) với n là số lượng từ đặc trưng</a:t>
                </a:r>
                <a:r>
                  <a:rPr lang="de-DE"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9" t="-872" r="-477"/>
                </a:stretch>
              </a:blipFill>
            </p:spPr>
            <p:txBody>
              <a:bodyPr/>
              <a:lstStyle/>
              <a:p>
                <a:r>
                  <a:rPr lang="vi-VN">
                    <a:noFill/>
                  </a:rPr>
                  <a:t> </a:t>
                </a:r>
              </a:p>
            </p:txBody>
          </p:sp>
        </mc:Fallback>
      </mc:AlternateContent>
    </p:spTree>
    <p:extLst>
      <p:ext uri="{BB962C8B-B14F-4D97-AF65-F5344CB8AC3E}">
        <p14:creationId xmlns:p14="http://schemas.microsoft.com/office/powerpoint/2010/main" val="719014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toán</a:t>
            </a:r>
            <a:r>
              <a:rPr lang="en-US" dirty="0" smtClean="0"/>
              <a:t> </a:t>
            </a:r>
            <a:r>
              <a:rPr lang="en-US" dirty="0" err="1" smtClean="0"/>
              <a:t>học</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02919" y="2025328"/>
                <a:ext cx="9784080" cy="4206240"/>
              </a:xfrm>
            </p:spPr>
            <p:txBody>
              <a:bodyPr>
                <a:normAutofit/>
              </a:bodyPr>
              <a:lstStyle/>
              <a:p>
                <a:r>
                  <a:rPr lang="de-DE" sz="2000" dirty="0" smtClean="0">
                    <a:latin typeface="Times New Roman" panose="02020603050405020304" pitchFamily="18" charset="0"/>
                    <a:cs typeface="Times New Roman" panose="02020603050405020304" pitchFamily="18" charset="0"/>
                  </a:rPr>
                  <a:t>Động cơ suy diễn là phân loại Naive Bayes, giả sử các thuộc tính trong x là độc lập với nhau và với vị trí của chúng trong văn bản được xét, xét một email mới z với một vector m chiều z(z</a:t>
                </a:r>
                <a:r>
                  <a:rPr lang="de-DE" sz="2000" baseline="-25000" dirty="0">
                    <a:latin typeface="Times New Roman" panose="02020603050405020304" pitchFamily="18" charset="0"/>
                    <a:cs typeface="Times New Roman" panose="02020603050405020304" pitchFamily="18" charset="0"/>
                  </a:rPr>
                  <a:t>1</a:t>
                </a:r>
                <a:r>
                  <a:rPr lang="de-DE" sz="2000" dirty="0">
                    <a:latin typeface="Times New Roman" panose="02020603050405020304" pitchFamily="18" charset="0"/>
                    <a:cs typeface="Times New Roman" panose="02020603050405020304" pitchFamily="18" charset="0"/>
                  </a:rPr>
                  <a:t>,z</a:t>
                </a:r>
                <a:r>
                  <a:rPr lang="de-DE" sz="2000" baseline="-25000" dirty="0">
                    <a:latin typeface="Times New Roman" panose="02020603050405020304" pitchFamily="18" charset="0"/>
                    <a:cs typeface="Times New Roman" panose="02020603050405020304" pitchFamily="18" charset="0"/>
                  </a:rPr>
                  <a:t>2</a:t>
                </a:r>
                <a:r>
                  <a:rPr lang="de-DE" sz="2000" dirty="0">
                    <a:latin typeface="Times New Roman" panose="02020603050405020304" pitchFamily="18" charset="0"/>
                    <a:cs typeface="Times New Roman" panose="02020603050405020304" pitchFamily="18" charset="0"/>
                  </a:rPr>
                  <a:t>,...,z</a:t>
                </a:r>
                <a:r>
                  <a:rPr lang="de-DE" sz="2000" baseline="-25000" dirty="0">
                    <a:latin typeface="Times New Roman" panose="02020603050405020304" pitchFamily="18" charset="0"/>
                    <a:cs typeface="Times New Roman" panose="02020603050405020304" pitchFamily="18" charset="0"/>
                  </a:rPr>
                  <a:t>m</a:t>
                </a:r>
                <a:r>
                  <a:rPr lang="de-DE" sz="2000" dirty="0">
                    <a:latin typeface="Times New Roman" panose="02020603050405020304" pitchFamily="18" charset="0"/>
                    <a:cs typeface="Times New Roman" panose="02020603050405020304" pitchFamily="18" charset="0"/>
                  </a:rPr>
                  <a:t>) với z là tập con của x. </a:t>
                </a:r>
                <a:endParaRPr lang="en-US" sz="2000" dirty="0">
                  <a:latin typeface="Times New Roman" panose="02020603050405020304" pitchFamily="18" charset="0"/>
                  <a:cs typeface="Times New Roman" panose="02020603050405020304" pitchFamily="18" charset="0"/>
                </a:endParaRPr>
              </a:p>
              <a:p>
                <a:r>
                  <a:rPr lang="de-DE" sz="2000" dirty="0">
                    <a:latin typeface="Times New Roman" panose="02020603050405020304" pitchFamily="18" charset="0"/>
                    <a:cs typeface="Times New Roman" panose="02020603050405020304" pitchFamily="18" charset="0"/>
                  </a:rPr>
                  <a:t>Xác suất để z thuộc nhãn lớp h</a:t>
                </a:r>
                <a:r>
                  <a:rPr lang="de-DE" sz="2000" baseline="-25000" dirty="0">
                    <a:latin typeface="Times New Roman" panose="02020603050405020304" pitchFamily="18" charset="0"/>
                    <a:cs typeface="Times New Roman" panose="02020603050405020304" pitchFamily="18" charset="0"/>
                  </a:rPr>
                  <a:t>i</a:t>
                </a:r>
                <a:r>
                  <a:rPr lang="de-DE" sz="2000" dirty="0">
                    <a:latin typeface="Times New Roman" panose="02020603050405020304" pitchFamily="18" charset="0"/>
                    <a:cs typeface="Times New Roman" panose="02020603050405020304" pitchFamily="18" charset="0"/>
                  </a:rPr>
                  <a:t> (i ϵ [1,2]) là:</a:t>
                </a:r>
                <a:endParaRPr lang="en-US" sz="2000" dirty="0">
                  <a:latin typeface="Times New Roman" panose="02020603050405020304" pitchFamily="18" charset="0"/>
                  <a:cs typeface="Times New Roman" panose="02020603050405020304" pitchFamily="18" charset="0"/>
                </a:endParaRPr>
              </a:p>
              <a:p>
                <a:pPr marL="0" indent="0">
                  <a:buNone/>
                </a:pPr>
                <a:r>
                  <a:rPr lang="de-DE" sz="2000" dirty="0" smtClean="0">
                    <a:latin typeface="Times New Roman" panose="02020603050405020304" pitchFamily="18" charset="0"/>
                    <a:cs typeface="Times New Roman" panose="02020603050405020304" pitchFamily="18" charset="0"/>
                  </a:rPr>
                  <a:t>	P(z</a:t>
                </a:r>
                <a:r>
                  <a:rPr lang="de-DE" sz="2000" baseline="-25000" dirty="0" smtClean="0">
                    <a:latin typeface="Times New Roman" panose="02020603050405020304" pitchFamily="18" charset="0"/>
                    <a:cs typeface="Times New Roman" panose="02020603050405020304" pitchFamily="18" charset="0"/>
                  </a:rPr>
                  <a:t>1</a:t>
                </a:r>
                <a:r>
                  <a:rPr lang="de-DE" sz="2000" dirty="0">
                    <a:latin typeface="Times New Roman" panose="02020603050405020304" pitchFamily="18" charset="0"/>
                    <a:cs typeface="Times New Roman" panose="02020603050405020304" pitchFamily="18" charset="0"/>
                  </a:rPr>
                  <a:t>, …,z</a:t>
                </a:r>
                <a:r>
                  <a:rPr lang="de-DE" sz="2000" baseline="-25000" dirty="0">
                    <a:latin typeface="Times New Roman" panose="02020603050405020304" pitchFamily="18" charset="0"/>
                    <a:cs typeface="Times New Roman" panose="02020603050405020304" pitchFamily="18" charset="0"/>
                  </a:rPr>
                  <a:t>m</a:t>
                </a:r>
                <a:r>
                  <a:rPr lang="de-DE" sz="2000" dirty="0">
                    <a:latin typeface="Times New Roman" panose="02020603050405020304" pitchFamily="18" charset="0"/>
                    <a:cs typeface="Times New Roman" panose="02020603050405020304" pitchFamily="18" charset="0"/>
                  </a:rPr>
                  <a:t>|h</a:t>
                </a:r>
                <a:r>
                  <a:rPr lang="de-DE" sz="2000" baseline="-25000" dirty="0">
                    <a:latin typeface="Times New Roman" panose="02020603050405020304" pitchFamily="18" charset="0"/>
                    <a:cs typeface="Times New Roman" panose="02020603050405020304" pitchFamily="18" charset="0"/>
                  </a:rPr>
                  <a:t>i</a:t>
                </a:r>
                <a:r>
                  <a:rPr lang="de-DE" sz="2000"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en-US" sz="2000" i="1">
                            <a:latin typeface="Cambria Math" panose="02040503050406030204" pitchFamily="18" charset="0"/>
                          </a:rPr>
                        </m:ctrlPr>
                      </m:naryPr>
                      <m:sub>
                        <m:r>
                          <a:rPr lang="de-DE" sz="2000" i="1">
                            <a:latin typeface="Cambria Math" panose="02040503050406030204" pitchFamily="18" charset="0"/>
                          </a:rPr>
                          <m:t>𝑗</m:t>
                        </m:r>
                        <m:r>
                          <a:rPr lang="de-DE" sz="2000" i="1">
                            <a:latin typeface="Cambria Math" panose="02040503050406030204" pitchFamily="18" charset="0"/>
                          </a:rPr>
                          <m:t>=1</m:t>
                        </m:r>
                      </m:sub>
                      <m:sup>
                        <m:r>
                          <a:rPr lang="de-DE" sz="2000" i="1">
                            <a:latin typeface="Cambria Math" panose="02040503050406030204" pitchFamily="18" charset="0"/>
                          </a:rPr>
                          <m:t>𝑚</m:t>
                        </m:r>
                      </m:sup>
                      <m:e>
                        <m:r>
                          <a:rPr lang="de-DE" sz="2000" i="1">
                            <a:latin typeface="Cambria Math" panose="02040503050406030204" pitchFamily="18" charset="0"/>
                          </a:rPr>
                          <m:t>𝑃</m:t>
                        </m:r>
                        <m:r>
                          <a:rPr lang="de-DE" sz="2000" i="1">
                            <a:latin typeface="Cambria Math" panose="02040503050406030204" pitchFamily="18" charset="0"/>
                          </a:rPr>
                          <m:t>(</m:t>
                        </m:r>
                        <m:r>
                          <a:rPr lang="de-DE" sz="2000" i="1">
                            <a:latin typeface="Cambria Math" panose="02040503050406030204" pitchFamily="18" charset="0"/>
                          </a:rPr>
                          <m:t>𝑧𝑗</m:t>
                        </m:r>
                        <m:r>
                          <a:rPr lang="de-DE" sz="2000" i="1">
                            <a:latin typeface="Cambria Math" panose="02040503050406030204" pitchFamily="18" charset="0"/>
                          </a:rPr>
                          <m:t>|</m:t>
                        </m:r>
                        <m:r>
                          <a:rPr lang="de-DE" sz="2000" i="1">
                            <a:latin typeface="Cambria Math" panose="02040503050406030204" pitchFamily="18" charset="0"/>
                          </a:rPr>
                          <m:t>h𝑖</m:t>
                        </m:r>
                        <m:r>
                          <a:rPr lang="de-DE" sz="2000" i="1">
                            <a:latin typeface="Cambria Math" panose="02040503050406030204" pitchFamily="18" charset="0"/>
                          </a:rPr>
                          <m:t>)</m:t>
                        </m:r>
                      </m:e>
                    </m:nary>
                  </m:oMath>
                </a14:m>
                <a:endParaRPr lang="en-US" sz="2000" dirty="0">
                  <a:latin typeface="Times New Roman" panose="02020603050405020304" pitchFamily="18" charset="0"/>
                  <a:cs typeface="Times New Roman" panose="02020603050405020304" pitchFamily="18" charset="0"/>
                </a:endParaRPr>
              </a:p>
              <a:p>
                <a:r>
                  <a:rPr lang="de-DE" sz="2000" dirty="0">
                    <a:latin typeface="Times New Roman" panose="02020603050405020304" pitchFamily="18" charset="0"/>
                    <a:cs typeface="Times New Roman" panose="02020603050405020304" pitchFamily="18" charset="0"/>
                  </a:rPr>
                  <a:t>Phân loại Naive-Bayes tìm nhãn lớp có thể phù hợp nhất với z</a:t>
                </a:r>
                <a:r>
                  <a:rPr lang="de-DE" sz="2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lvl="1" indent="0">
                  <a:buNone/>
                </a:pPr>
                <a:r>
                  <a:rPr lang="de-DE" sz="1800" dirty="0">
                    <a:latin typeface="Times New Roman" panose="02020603050405020304" pitchFamily="18" charset="0"/>
                    <a:cs typeface="Times New Roman" panose="02020603050405020304" pitchFamily="18" charset="0"/>
                  </a:rPr>
                  <a:t>		</a:t>
                </a:r>
                <a:r>
                  <a:rPr lang="de-DE" sz="1800" dirty="0" smtClean="0">
                    <a:latin typeface="Times New Roman" panose="02020603050405020304" pitchFamily="18" charset="0"/>
                    <a:cs typeface="Times New Roman" panose="02020603050405020304" pitchFamily="18" charset="0"/>
                  </a:rPr>
                  <a:t>H</a:t>
                </a:r>
                <a:r>
                  <a:rPr lang="de-DE" sz="1800" baseline="-25000" dirty="0" smtClean="0">
                    <a:latin typeface="Times New Roman" panose="02020603050405020304" pitchFamily="18" charset="0"/>
                    <a:cs typeface="Times New Roman" panose="02020603050405020304" pitchFamily="18" charset="0"/>
                  </a:rPr>
                  <a:t>nb</a:t>
                </a:r>
                <a:r>
                  <a:rPr lang="de-DE" sz="1800" dirty="0" smtClean="0">
                    <a:latin typeface="Times New Roman" panose="02020603050405020304" pitchFamily="18" charset="0"/>
                    <a:cs typeface="Times New Roman" panose="02020603050405020304" pitchFamily="18" charset="0"/>
                  </a:rPr>
                  <a:t> </a:t>
                </a:r>
                <a:r>
                  <a:rPr lang="de-DE" sz="1800" dirty="0">
                    <a:latin typeface="Times New Roman" panose="02020603050405020304" pitchFamily="18" charset="0"/>
                    <a:cs typeface="Times New Roman" panose="02020603050405020304" pitchFamily="18" charset="0"/>
                  </a:rPr>
                  <a:t>= arg max </a:t>
                </a:r>
                <a:r>
                  <a:rPr lang="de-DE" sz="1800" dirty="0" smtClean="0">
                    <a:latin typeface="Times New Roman" panose="02020603050405020304" pitchFamily="18" charset="0"/>
                    <a:cs typeface="Times New Roman" panose="02020603050405020304" pitchFamily="18" charset="0"/>
                  </a:rPr>
                  <a:t>P(h</a:t>
                </a:r>
                <a:r>
                  <a:rPr lang="de-DE" sz="1800" baseline="-25000" dirty="0" smtClean="0">
                    <a:latin typeface="Times New Roman" panose="02020603050405020304" pitchFamily="18" charset="0"/>
                    <a:cs typeface="Times New Roman" panose="02020603050405020304" pitchFamily="18" charset="0"/>
                  </a:rPr>
                  <a:t>i</a:t>
                </a:r>
                <a:r>
                  <a:rPr lang="de-DE" sz="1800" dirty="0">
                    <a:latin typeface="Times New Roman" panose="02020603050405020304" pitchFamily="18" charset="0"/>
                    <a:cs typeface="Times New Roman" panose="02020603050405020304" pitchFamily="18" charset="0"/>
                  </a:rPr>
                  <a:t>).</a:t>
                </a:r>
                <a14:m>
                  <m:oMath xmlns:m="http://schemas.openxmlformats.org/officeDocument/2006/math">
                    <m:r>
                      <a:rPr lang="de-DE"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de-DE" sz="1800" i="1">
                            <a:latin typeface="Cambria Math" panose="02040503050406030204" pitchFamily="18" charset="0"/>
                          </a:rPr>
                          <m:t>𝑗</m:t>
                        </m:r>
                        <m:r>
                          <a:rPr lang="de-DE" sz="1800" i="1">
                            <a:latin typeface="Cambria Math" panose="02040503050406030204" pitchFamily="18" charset="0"/>
                          </a:rPr>
                          <m:t>=1</m:t>
                        </m:r>
                      </m:sub>
                      <m:sup>
                        <m:r>
                          <a:rPr lang="de-DE" sz="1800" i="1">
                            <a:latin typeface="Cambria Math" panose="02040503050406030204" pitchFamily="18" charset="0"/>
                          </a:rPr>
                          <m:t>𝑚</m:t>
                        </m:r>
                      </m:sup>
                      <m:e>
                        <m:r>
                          <a:rPr lang="de-DE" sz="1800" i="1">
                            <a:latin typeface="Cambria Math" panose="02040503050406030204" pitchFamily="18" charset="0"/>
                          </a:rPr>
                          <m:t>𝑃</m:t>
                        </m:r>
                        <m:r>
                          <a:rPr lang="de-DE" sz="1800" i="1">
                            <a:latin typeface="Cambria Math" panose="02040503050406030204" pitchFamily="18" charset="0"/>
                          </a:rPr>
                          <m:t>(</m:t>
                        </m:r>
                        <m:r>
                          <a:rPr lang="de-DE" sz="1800" i="1">
                            <a:latin typeface="Cambria Math" panose="02040503050406030204" pitchFamily="18" charset="0"/>
                          </a:rPr>
                          <m:t>𝑧𝑗</m:t>
                        </m:r>
                        <m:r>
                          <a:rPr lang="de-DE" sz="1800" i="1">
                            <a:latin typeface="Cambria Math" panose="02040503050406030204" pitchFamily="18" charset="0"/>
                          </a:rPr>
                          <m:t>|</m:t>
                        </m:r>
                        <m:r>
                          <a:rPr lang="en-US" sz="1800" b="0" i="1" smtClean="0">
                            <a:latin typeface="Cambria Math" panose="02040503050406030204" pitchFamily="18" charset="0"/>
                          </a:rPr>
                          <m:t>h</m:t>
                        </m:r>
                        <m:r>
                          <a:rPr lang="de-DE" sz="1800" i="1">
                            <a:latin typeface="Cambria Math" panose="02040503050406030204" pitchFamily="18" charset="0"/>
                          </a:rPr>
                          <m:t>𝑖</m:t>
                        </m:r>
                        <m:r>
                          <a:rPr lang="de-DE" sz="1800" i="1">
                            <a:latin typeface="Cambria Math" panose="02040503050406030204" pitchFamily="18" charset="0"/>
                          </a:rPr>
                          <m:t>)</m:t>
                        </m:r>
                      </m:e>
                    </m:nary>
                  </m:oMath>
                </a14:m>
                <a:r>
                  <a:rPr lang="de-DE" sz="1800" dirty="0">
                    <a:latin typeface="Times New Roman" panose="02020603050405020304" pitchFamily="18" charset="0"/>
                    <a:cs typeface="Times New Roman" panose="02020603050405020304" pitchFamily="18" charset="0"/>
                  </a:rPr>
                  <a:t>                </a:t>
                </a:r>
                <a:r>
                  <a:rPr lang="de-DE" sz="2000" dirty="0" smtClean="0">
                    <a:latin typeface="Times New Roman" panose="02020603050405020304" pitchFamily="18" charset="0"/>
                    <a:cs typeface="Times New Roman" panose="02020603050405020304" pitchFamily="18" charset="0"/>
                  </a:rPr>
                  <a:t>(</a:t>
                </a:r>
                <a:r>
                  <a:rPr lang="de-DE" sz="2000" dirty="0">
                    <a:latin typeface="Times New Roman" panose="02020603050405020304" pitchFamily="18" charset="0"/>
                    <a:cs typeface="Times New Roman" panose="02020603050405020304" pitchFamily="18" charset="0"/>
                  </a:rPr>
                  <a:t>i ϵ [1,2])  (*)</a:t>
                </a:r>
                <a:endParaRPr lang="en-US" sz="2000" dirty="0">
                  <a:latin typeface="Times New Roman" panose="02020603050405020304" pitchFamily="18" charset="0"/>
                  <a:cs typeface="Times New Roman" panose="02020603050405020304" pitchFamily="18" charset="0"/>
                </a:endParaRPr>
              </a:p>
              <a:p>
                <a:r>
                  <a:rPr lang="de-DE" sz="2000" dirty="0" smtClean="0">
                    <a:latin typeface="Times New Roman" panose="02020603050405020304" pitchFamily="18" charset="0"/>
                    <a:cs typeface="Times New Roman" panose="02020603050405020304" pitchFamily="18" charset="0"/>
                  </a:rPr>
                  <a:t>Tập </a:t>
                </a:r>
                <a:r>
                  <a:rPr lang="de-DE" sz="2000" dirty="0">
                    <a:latin typeface="Times New Roman" panose="02020603050405020304" pitchFamily="18" charset="0"/>
                    <a:cs typeface="Times New Roman" panose="02020603050405020304" pitchFamily="18" charset="0"/>
                  </a:rPr>
                  <a:t>các sự kiện là sự xuất hiện của các từ thuộc tập x trong văn bản z.</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02919" y="2025328"/>
                <a:ext cx="9784080" cy="4206240"/>
              </a:xfrm>
              <a:blipFill rotWithShape="0">
                <a:blip r:embed="rId2"/>
                <a:stretch>
                  <a:fillRect l="-249" t="-725" r="-935"/>
                </a:stretch>
              </a:blipFill>
            </p:spPr>
            <p:txBody>
              <a:bodyPr/>
              <a:lstStyle/>
              <a:p>
                <a:r>
                  <a:rPr lang="vi-VN">
                    <a:noFill/>
                  </a:rPr>
                  <a:t> </a:t>
                </a:r>
              </a:p>
            </p:txBody>
          </p:sp>
        </mc:Fallback>
      </mc:AlternateContent>
    </p:spTree>
    <p:extLst>
      <p:ext uri="{BB962C8B-B14F-4D97-AF65-F5344CB8AC3E}">
        <p14:creationId xmlns:p14="http://schemas.microsoft.com/office/powerpoint/2010/main" val="3014327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lvl="0"/>
            <a:r>
              <a:rPr lang="en-US" dirty="0"/>
              <a:t>Nguồn:</a:t>
            </a:r>
            <a:endParaRPr lang="vi-VN" dirty="0"/>
          </a:p>
          <a:p>
            <a:pPr lvl="1">
              <a:buFont typeface="Arial" panose="020B0604020202020204" pitchFamily="34" charset="0"/>
              <a:buChar char="•"/>
            </a:pPr>
            <a:r>
              <a:rPr lang="en-US" dirty="0"/>
              <a:t>Tiếng Anh: </a:t>
            </a:r>
            <a:endParaRPr lang="en-US" dirty="0" smtClean="0"/>
          </a:p>
          <a:p>
            <a:pPr marL="457200" lvl="1" indent="0">
              <a:buNone/>
            </a:pPr>
            <a:r>
              <a:rPr lang="en-US" dirty="0" smtClean="0"/>
              <a:t>[1]</a:t>
            </a:r>
            <a:r>
              <a:rPr lang="vi-VN" sz="1800" dirty="0" smtClean="0">
                <a:hlinkClick r:id="rId2"/>
              </a:rPr>
              <a:t>http</a:t>
            </a:r>
            <a:r>
              <a:rPr lang="vi-VN" sz="1800" dirty="0">
                <a:hlinkClick r:id="rId2"/>
              </a:rPr>
              <a:t>://</a:t>
            </a:r>
            <a:r>
              <a:rPr lang="vi-VN" sz="1800" dirty="0" smtClean="0">
                <a:hlinkClick r:id="rId2"/>
              </a:rPr>
              <a:t>csmining.org/index.php/enron-spam-datasets.html</a:t>
            </a:r>
            <a:endParaRPr lang="en-US" dirty="0" smtClean="0"/>
          </a:p>
          <a:p>
            <a:pPr marL="457200" lvl="1" indent="0">
              <a:buNone/>
            </a:pPr>
            <a:r>
              <a:rPr lang="en-US" sz="1800" dirty="0" smtClean="0"/>
              <a:t>[2]</a:t>
            </a:r>
            <a:r>
              <a:rPr lang="vi-VN" sz="1800" dirty="0" smtClean="0"/>
              <a:t>http</a:t>
            </a:r>
            <a:r>
              <a:rPr lang="vi-VN" sz="1800" dirty="0"/>
              <a:t>://spamassassin.apache.org/publiccorpus</a:t>
            </a:r>
            <a:r>
              <a:rPr lang="vi-VN" sz="1800" dirty="0" smtClean="0"/>
              <a:t>/</a:t>
            </a:r>
            <a:endParaRPr lang="vi-VN" sz="1800" dirty="0"/>
          </a:p>
          <a:p>
            <a:pPr>
              <a:buFont typeface="Wingdings" panose="05000000000000000000" pitchFamily="2" charset="2"/>
              <a:buChar char="Ø"/>
            </a:pPr>
            <a:r>
              <a:rPr lang="en-US" dirty="0"/>
              <a:t>Tiếng Việt: Dữ liệu thu thập từ Gmail cá nhân của bạn bè trong phần spam đối với email là thư rác và thư thường được tập hợp từ các thành viên trong nhóm</a:t>
            </a:r>
            <a:r>
              <a:rPr lang="en-US" dirty="0" smtClean="0"/>
              <a:t>.</a:t>
            </a:r>
          </a:p>
          <a:p>
            <a:pPr lvl="1">
              <a:buFont typeface="Arial" panose="020B0604020202020204" pitchFamily="34" charset="0"/>
              <a:buChar char="•"/>
            </a:pPr>
            <a:r>
              <a:rPr lang="en-US" dirty="0"/>
              <a:t>117 email thường, 73 email rác</a:t>
            </a:r>
            <a:endParaRPr lang="vi-VN" dirty="0"/>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876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endParaRPr lang="en-US" dirty="0"/>
          </a:p>
        </p:txBody>
      </p:sp>
      <p:sp>
        <p:nvSpPr>
          <p:cNvPr id="3" name="Content Placeholder 2"/>
          <p:cNvSpPr>
            <a:spLocks noGrp="1"/>
          </p:cNvSpPr>
          <p:nvPr>
            <p:ph idx="1"/>
          </p:nvPr>
        </p:nvSpPr>
        <p:spPr>
          <a:xfrm>
            <a:off x="1103312" y="1645920"/>
            <a:ext cx="8946541" cy="4602479"/>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Tiếng Anh:</a:t>
            </a:r>
          </a:p>
          <a:p>
            <a:pPr lvl="1">
              <a:buFont typeface="Arial" panose="020B0604020202020204" pitchFamily="34" charset="0"/>
              <a:buChar char="•"/>
            </a:pPr>
            <a:r>
              <a:rPr lang="en-US" dirty="0"/>
              <a:t>Tiếng Anh: gồm 3 tập mail, mỗi tập 1200 mail thường, 1200 mail rác</a:t>
            </a:r>
            <a:endParaRPr lang="vi-VN" sz="1200" dirty="0"/>
          </a:p>
          <a:p>
            <a:pPr lvl="1">
              <a:buFont typeface="Arial" panose="020B0604020202020204" pitchFamily="34" charset="0"/>
              <a:buChar char="•"/>
            </a:pPr>
            <a:r>
              <a:rPr lang="en-US" dirty="0"/>
              <a:t>Chia đều mỗi tập mail trên thành 4 tập mail:</a:t>
            </a:r>
            <a:endParaRPr lang="vi-VN" sz="1200" dirty="0"/>
          </a:p>
          <a:p>
            <a:pPr lvl="1">
              <a:buFont typeface="Arial" panose="020B0604020202020204" pitchFamily="34" charset="0"/>
              <a:buChar char="•"/>
            </a:pPr>
            <a:r>
              <a:rPr lang="en-US" dirty="0"/>
              <a:t>2 tập mail học gồm 840 mail thường, 840 mail rác</a:t>
            </a:r>
            <a:endParaRPr lang="vi-VN" sz="1200" dirty="0"/>
          </a:p>
          <a:p>
            <a:pPr lvl="1">
              <a:buFont typeface="Arial" panose="020B0604020202020204" pitchFamily="34" charset="0"/>
              <a:buChar char="•"/>
            </a:pPr>
            <a:r>
              <a:rPr lang="en-US" dirty="0"/>
              <a:t>2 tập mail test gồm 360 mail thường, 360 mail rác</a:t>
            </a:r>
            <a:endParaRPr lang="vi-VN" sz="1200" dirty="0"/>
          </a:p>
          <a:p>
            <a:pPr marL="457200" lvl="1"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437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Tập dữ liệu	</a:t>
            </a:r>
            <a:endParaRPr lang="vi-VN" dirty="0"/>
          </a:p>
        </p:txBody>
      </p:sp>
      <p:sp>
        <p:nvSpPr>
          <p:cNvPr id="3" name="Content Placeholder 2"/>
          <p:cNvSpPr>
            <a:spLocks noGrp="1"/>
          </p:cNvSpPr>
          <p:nvPr>
            <p:ph idx="1"/>
          </p:nvPr>
        </p:nvSpPr>
        <p:spPr/>
        <p:txBody>
          <a:bodyPr/>
          <a:lstStyle/>
          <a:p>
            <a:r>
              <a:rPr lang="en-US" dirty="0"/>
              <a:t>Tiếng Việt: 117 email thường, 73 email </a:t>
            </a:r>
            <a:r>
              <a:rPr lang="en-US" dirty="0" smtClean="0"/>
              <a:t>rác</a:t>
            </a:r>
          </a:p>
          <a:p>
            <a:pPr lvl="1"/>
            <a:r>
              <a:rPr lang="en-US" dirty="0" smtClean="0"/>
              <a:t>60 mail thường + 60 mail rác dùng để học</a:t>
            </a:r>
          </a:p>
          <a:p>
            <a:pPr lvl="1"/>
            <a:r>
              <a:rPr lang="en-US" dirty="0" smtClean="0"/>
              <a:t>Số còn lại dùng để test</a:t>
            </a:r>
            <a:endParaRPr lang="vi-VN" dirty="0"/>
          </a:p>
          <a:p>
            <a:endParaRPr lang="vi-VN" dirty="0"/>
          </a:p>
        </p:txBody>
      </p:sp>
    </p:spTree>
    <p:extLst>
      <p:ext uri="{BB962C8B-B14F-4D97-AF65-F5344CB8AC3E}">
        <p14:creationId xmlns:p14="http://schemas.microsoft.com/office/powerpoint/2010/main" val="834229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từ</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5069243"/>
              </p:ext>
            </p:extLst>
          </p:nvPr>
        </p:nvGraphicFramePr>
        <p:xfrm>
          <a:off x="1842448" y="2115402"/>
          <a:ext cx="7833815" cy="4230806"/>
        </p:xfrm>
        <a:graphic>
          <a:graphicData uri="http://schemas.openxmlformats.org/drawingml/2006/table">
            <a:tbl>
              <a:tblPr firstRow="1" firstCol="1" bandRow="1">
                <a:tableStyleId>{5C22544A-7EE6-4342-B048-85BDC9FD1C3A}</a:tableStyleId>
              </a:tblPr>
              <a:tblGrid>
                <a:gridCol w="3912756">
                  <a:extLst>
                    <a:ext uri="{9D8B030D-6E8A-4147-A177-3AD203B41FA5}">
                      <a16:colId xmlns:a16="http://schemas.microsoft.com/office/drawing/2014/main" xmlns="" val="2003506033"/>
                    </a:ext>
                  </a:extLst>
                </a:gridCol>
                <a:gridCol w="3921059">
                  <a:extLst>
                    <a:ext uri="{9D8B030D-6E8A-4147-A177-3AD203B41FA5}">
                      <a16:colId xmlns:a16="http://schemas.microsoft.com/office/drawing/2014/main" xmlns="" val="2267564782"/>
                    </a:ext>
                  </a:extLst>
                </a:gridCol>
              </a:tblGrid>
              <a:tr h="307776">
                <a:tc>
                  <a:txBody>
                    <a:bodyPr/>
                    <a:lstStyle/>
                    <a:p>
                      <a:pPr marL="0" marR="0" algn="ctr">
                        <a:lnSpc>
                          <a:spcPct val="110000"/>
                        </a:lnSpc>
                        <a:spcBef>
                          <a:spcPts val="0"/>
                        </a:spcBef>
                        <a:spcAft>
                          <a:spcPts val="0"/>
                        </a:spcAft>
                      </a:pPr>
                      <a:r>
                        <a:rPr lang="en-US" sz="1400" dirty="0">
                          <a:effectLst/>
                        </a:rPr>
                        <a:t>Tiếng Việt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0000"/>
                        </a:lnSpc>
                        <a:spcBef>
                          <a:spcPts val="0"/>
                        </a:spcBef>
                        <a:spcAft>
                          <a:spcPts val="0"/>
                        </a:spcAft>
                      </a:pPr>
                      <a:r>
                        <a:rPr lang="en-US" sz="1400" dirty="0">
                          <a:effectLst/>
                        </a:rPr>
                        <a:t>Tiếng Anh</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757648154"/>
                  </a:ext>
                </a:extLst>
              </a:tr>
              <a:tr h="2105858">
                <a:tc>
                  <a:txBody>
                    <a:bodyPr/>
                    <a:lstStyle/>
                    <a:p>
                      <a:pPr marL="0" marR="0">
                        <a:lnSpc>
                          <a:spcPct val="110000"/>
                        </a:lnSpc>
                        <a:spcBef>
                          <a:spcPts val="0"/>
                        </a:spcBef>
                        <a:spcAft>
                          <a:spcPts val="0"/>
                        </a:spcAft>
                      </a:pPr>
                      <a:r>
                        <a:rPr lang="en-US" sz="1400" dirty="0">
                          <a:effectLst/>
                        </a:rPr>
                        <a:t>Từ không biến đổi hình thái, ý</a:t>
                      </a:r>
                      <a:br>
                        <a:rPr lang="en-US" sz="1400" dirty="0">
                          <a:effectLst/>
                        </a:rPr>
                      </a:br>
                      <a:r>
                        <a:rPr lang="en-US" sz="1400" dirty="0">
                          <a:effectLst/>
                        </a:rPr>
                        <a:t>nghĩa ngữ pháp nằm ở ngoài </a:t>
                      </a:r>
                      <a:r>
                        <a:rPr lang="en-US" sz="1400" dirty="0" smtClean="0">
                          <a:effectLst/>
                        </a:rPr>
                        <a:t>từ</a:t>
                      </a:r>
                    </a:p>
                    <a:p>
                      <a:pPr marL="0" marR="0">
                        <a:lnSpc>
                          <a:spcPct val="110000"/>
                        </a:lnSpc>
                        <a:spcBef>
                          <a:spcPts val="0"/>
                        </a:spcBef>
                        <a:spcAft>
                          <a:spcPts val="0"/>
                        </a:spcAft>
                      </a:pPr>
                      <a:r>
                        <a:rPr lang="en-US" sz="1400" dirty="0">
                          <a:effectLst/>
                        </a:rPr>
                        <a:t/>
                      </a:r>
                      <a:br>
                        <a:rPr lang="en-US" sz="1400" dirty="0">
                          <a:effectLst/>
                        </a:rPr>
                      </a:br>
                      <a:r>
                        <a:rPr lang="en-US" sz="1400" dirty="0" err="1">
                          <a:effectLst/>
                        </a:rPr>
                        <a:t>Ví</a:t>
                      </a:r>
                      <a:r>
                        <a:rPr lang="en-US" sz="1400" dirty="0">
                          <a:effectLst/>
                        </a:rPr>
                        <a:t> </a:t>
                      </a:r>
                      <a:r>
                        <a:rPr lang="en-US" sz="1400" dirty="0" err="1">
                          <a:effectLst/>
                        </a:rPr>
                        <a:t>dụ</a:t>
                      </a:r>
                      <a:r>
                        <a:rPr lang="en-US" sz="1400" dirty="0">
                          <a:effectLst/>
                        </a:rPr>
                        <a:t>: </a:t>
                      </a:r>
                      <a:r>
                        <a:rPr lang="en-US" sz="1400" dirty="0" err="1">
                          <a:effectLst/>
                        </a:rPr>
                        <a:t>Tôi</a:t>
                      </a:r>
                      <a:r>
                        <a:rPr lang="en-US" sz="1400" dirty="0">
                          <a:effectLst/>
                        </a:rPr>
                        <a:t> </a:t>
                      </a:r>
                      <a:r>
                        <a:rPr lang="en-US" sz="1400" dirty="0" err="1">
                          <a:effectLst/>
                        </a:rPr>
                        <a:t>nhìn</a:t>
                      </a:r>
                      <a:r>
                        <a:rPr lang="en-US" sz="1400" dirty="0">
                          <a:effectLst/>
                        </a:rPr>
                        <a:t>  </a:t>
                      </a:r>
                      <a:r>
                        <a:rPr lang="en-US" sz="1400" dirty="0" err="1">
                          <a:effectLst/>
                        </a:rPr>
                        <a:t>anh</a:t>
                      </a:r>
                      <a:r>
                        <a:rPr lang="en-US" sz="1400" dirty="0">
                          <a:effectLst/>
                        </a:rPr>
                        <a:t> </a:t>
                      </a:r>
                      <a:r>
                        <a:rPr lang="en-US" sz="1400" dirty="0" err="1">
                          <a:effectLst/>
                        </a:rPr>
                        <a:t>ấy</a:t>
                      </a:r>
                      <a:endParaRPr lang="en-US" sz="1000" dirty="0">
                        <a:effectLst/>
                      </a:endParaRPr>
                    </a:p>
                    <a:p>
                      <a:pPr marL="0" marR="0">
                        <a:lnSpc>
                          <a:spcPct val="110000"/>
                        </a:lnSpc>
                        <a:spcBef>
                          <a:spcPts val="0"/>
                        </a:spcBef>
                        <a:spcAft>
                          <a:spcPts val="0"/>
                        </a:spcAft>
                      </a:pPr>
                      <a:r>
                        <a:rPr lang="en-US" sz="1400" dirty="0">
                          <a:effectLst/>
                        </a:rPr>
                        <a:t>           </a:t>
                      </a:r>
                      <a:r>
                        <a:rPr lang="en-US" sz="1400" dirty="0" err="1">
                          <a:effectLst/>
                        </a:rPr>
                        <a:t>Anh</a:t>
                      </a:r>
                      <a:r>
                        <a:rPr lang="en-US" sz="1400" dirty="0">
                          <a:effectLst/>
                        </a:rPr>
                        <a:t> </a:t>
                      </a:r>
                      <a:r>
                        <a:rPr lang="en-US" sz="1400" dirty="0" err="1">
                          <a:effectLst/>
                        </a:rPr>
                        <a:t>ấy</a:t>
                      </a:r>
                      <a:r>
                        <a:rPr lang="en-US" sz="1400" dirty="0">
                          <a:effectLst/>
                        </a:rPr>
                        <a:t> </a:t>
                      </a:r>
                      <a:r>
                        <a:rPr lang="en-US" sz="1400" dirty="0" err="1">
                          <a:effectLst/>
                        </a:rPr>
                        <a:t>nhìn</a:t>
                      </a:r>
                      <a:r>
                        <a:rPr lang="en-US" sz="1400" dirty="0">
                          <a:effectLst/>
                        </a:rPr>
                        <a:t> </a:t>
                      </a:r>
                      <a:r>
                        <a:rPr lang="en-US" sz="1400" dirty="0" err="1">
                          <a:effectLst/>
                        </a:rPr>
                        <a:t>tôi</a:t>
                      </a:r>
                      <a:endParaRPr lang="en-US" sz="1000" dirty="0">
                        <a:effectLst/>
                      </a:endParaRPr>
                    </a:p>
                    <a:p>
                      <a:pPr marL="0" marR="0">
                        <a:lnSpc>
                          <a:spcPct val="110000"/>
                        </a:lnSpc>
                        <a:spcBef>
                          <a:spcPts val="0"/>
                        </a:spcBef>
                        <a:spcAft>
                          <a:spcPts val="0"/>
                        </a:spcAft>
                      </a:pPr>
                      <a:r>
                        <a:rPr lang="en-US" sz="1400" dirty="0">
                          <a:effectLst/>
                        </a:rPr>
                        <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0000"/>
                        </a:lnSpc>
                        <a:spcBef>
                          <a:spcPts val="0"/>
                        </a:spcBef>
                        <a:spcAft>
                          <a:spcPts val="0"/>
                        </a:spcAft>
                      </a:pPr>
                      <a:r>
                        <a:rPr lang="en-US" sz="1400" b="1" dirty="0">
                          <a:solidFill>
                            <a:schemeClr val="tx1"/>
                          </a:solidFill>
                          <a:effectLst/>
                        </a:rPr>
                        <a:t>Từ có biến đổi hình </a:t>
                      </a:r>
                      <a:r>
                        <a:rPr lang="en-US" sz="1400" b="1" dirty="0" smtClean="0">
                          <a:solidFill>
                            <a:schemeClr val="tx1"/>
                          </a:solidFill>
                          <a:effectLst/>
                        </a:rPr>
                        <a:t>thái, ý</a:t>
                      </a:r>
                      <a:r>
                        <a:rPr lang="en-US" sz="1400" b="1" dirty="0">
                          <a:solidFill>
                            <a:schemeClr val="tx1"/>
                          </a:solidFill>
                          <a:effectLst/>
                        </a:rPr>
                        <a:t/>
                      </a:r>
                      <a:br>
                        <a:rPr lang="en-US" sz="1400" b="1" dirty="0">
                          <a:solidFill>
                            <a:schemeClr val="tx1"/>
                          </a:solidFill>
                          <a:effectLst/>
                        </a:rPr>
                      </a:br>
                      <a:r>
                        <a:rPr lang="en-US" sz="1400" b="1" dirty="0">
                          <a:solidFill>
                            <a:schemeClr val="tx1"/>
                          </a:solidFill>
                          <a:effectLst/>
                        </a:rPr>
                        <a:t>nghĩa ngữ pháp nằm trong từ</a:t>
                      </a:r>
                      <a:r>
                        <a:rPr lang="en-US" sz="1400" b="1" dirty="0" smtClean="0">
                          <a:solidFill>
                            <a:schemeClr val="tx1"/>
                          </a:solidFill>
                          <a:effectLst/>
                        </a:rPr>
                        <a:t>.</a:t>
                      </a:r>
                    </a:p>
                    <a:p>
                      <a:pPr marL="0" marR="0">
                        <a:lnSpc>
                          <a:spcPct val="110000"/>
                        </a:lnSpc>
                        <a:spcBef>
                          <a:spcPts val="0"/>
                        </a:spcBef>
                        <a:spcAft>
                          <a:spcPts val="0"/>
                        </a:spcAft>
                      </a:pPr>
                      <a:r>
                        <a:rPr lang="en-US" sz="1400" b="1" dirty="0">
                          <a:solidFill>
                            <a:schemeClr val="tx1"/>
                          </a:solidFill>
                          <a:effectLst/>
                        </a:rPr>
                        <a:t/>
                      </a:r>
                      <a:br>
                        <a:rPr lang="en-US" sz="1400" b="1" dirty="0">
                          <a:solidFill>
                            <a:schemeClr val="tx1"/>
                          </a:solidFill>
                          <a:effectLst/>
                        </a:rPr>
                      </a:br>
                      <a:r>
                        <a:rPr lang="en-US" sz="1400" b="1" dirty="0">
                          <a:solidFill>
                            <a:schemeClr val="tx1"/>
                          </a:solidFill>
                          <a:effectLst/>
                        </a:rPr>
                        <a:t>Ví dụ: I see him và He sees me</a:t>
                      </a:r>
                      <a:endParaRPr lang="en-US" sz="1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106632657"/>
                  </a:ext>
                </a:extLst>
              </a:tr>
              <a:tr h="893844">
                <a:tc>
                  <a:txBody>
                    <a:bodyPr/>
                    <a:lstStyle/>
                    <a:p>
                      <a:pPr marL="0" marR="0">
                        <a:lnSpc>
                          <a:spcPct val="110000"/>
                        </a:lnSpc>
                        <a:spcBef>
                          <a:spcPts val="0"/>
                        </a:spcBef>
                        <a:spcAft>
                          <a:spcPts val="0"/>
                        </a:spcAft>
                      </a:pPr>
                      <a:r>
                        <a:rPr lang="en-US" sz="1400">
                          <a:effectLst/>
                        </a:rPr>
                        <a:t>Có từ láy như lấp lánh, long lanh…</a:t>
                      </a:r>
                      <a:endParaRPr lang="en-US" sz="1000">
                        <a:effectLst/>
                      </a:endParaRPr>
                    </a:p>
                    <a:p>
                      <a:pPr marL="0" marR="0">
                        <a:lnSpc>
                          <a:spcPct val="110000"/>
                        </a:lnSpc>
                        <a:spcBef>
                          <a:spcPts val="0"/>
                        </a:spcBef>
                        <a:spcAft>
                          <a:spcPts val="0"/>
                        </a:spcAft>
                      </a:pPr>
                      <a:r>
                        <a:rPr lang="en-US" sz="14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0000"/>
                        </a:lnSpc>
                        <a:spcBef>
                          <a:spcPts val="0"/>
                        </a:spcBef>
                        <a:spcAft>
                          <a:spcPts val="0"/>
                        </a:spcAft>
                      </a:pPr>
                      <a:r>
                        <a:rPr lang="en-US" sz="14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398917106"/>
                  </a:ext>
                </a:extLst>
              </a:tr>
              <a:tr h="923328">
                <a:tc>
                  <a:txBody>
                    <a:bodyPr/>
                    <a:lstStyle/>
                    <a:p>
                      <a:pPr marL="0" marR="0">
                        <a:lnSpc>
                          <a:spcPct val="110000"/>
                        </a:lnSpc>
                        <a:spcBef>
                          <a:spcPts val="0"/>
                        </a:spcBef>
                        <a:spcAft>
                          <a:spcPts val="0"/>
                        </a:spcAft>
                      </a:pPr>
                      <a:r>
                        <a:rPr lang="en-US" sz="1400" dirty="0">
                          <a:effectLst/>
                        </a:rPr>
                        <a:t>Một từ có thể mang nhiều nghĩa tùy từng ngữ cảnh</a:t>
                      </a:r>
                      <a:endParaRPr lang="en-US" sz="1000" dirty="0">
                        <a:effectLst/>
                      </a:endParaRPr>
                    </a:p>
                    <a:p>
                      <a:pPr marL="0" marR="0">
                        <a:lnSpc>
                          <a:spcPct val="110000"/>
                        </a:lnSpc>
                        <a:spcBef>
                          <a:spcPts val="0"/>
                        </a:spcBef>
                        <a:spcAft>
                          <a:spcPts val="0"/>
                        </a:spcAft>
                      </a:pPr>
                      <a:r>
                        <a:rPr lang="en-US" sz="1400" dirty="0">
                          <a:effectLst/>
                        </a:rPr>
                        <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0000"/>
                        </a:lnSpc>
                        <a:spcBef>
                          <a:spcPts val="0"/>
                        </a:spcBef>
                        <a:spcAft>
                          <a:spcPts val="0"/>
                        </a:spcAft>
                      </a:pPr>
                      <a:r>
                        <a:rPr lang="en-US" sz="1400" b="1" dirty="0" err="1">
                          <a:solidFill>
                            <a:schemeClr val="tx1"/>
                          </a:solidFill>
                          <a:effectLst/>
                        </a:rPr>
                        <a:t>Từ</a:t>
                      </a:r>
                      <a:r>
                        <a:rPr lang="en-US" sz="1400" b="1" dirty="0">
                          <a:solidFill>
                            <a:schemeClr val="tx1"/>
                          </a:solidFill>
                          <a:effectLst/>
                        </a:rPr>
                        <a:t> </a:t>
                      </a:r>
                      <a:r>
                        <a:rPr lang="en-US" sz="1400" b="1" dirty="0" err="1">
                          <a:solidFill>
                            <a:schemeClr val="tx1"/>
                          </a:solidFill>
                          <a:effectLst/>
                        </a:rPr>
                        <a:t>ngữ</a:t>
                      </a:r>
                      <a:r>
                        <a:rPr lang="en-US" sz="1400" b="1" dirty="0">
                          <a:solidFill>
                            <a:schemeClr val="tx1"/>
                          </a:solidFill>
                          <a:effectLst/>
                        </a:rPr>
                        <a:t> </a:t>
                      </a:r>
                      <a:r>
                        <a:rPr lang="en-US" sz="1400" b="1" dirty="0" err="1">
                          <a:solidFill>
                            <a:schemeClr val="tx1"/>
                          </a:solidFill>
                          <a:effectLst/>
                        </a:rPr>
                        <a:t>thường</a:t>
                      </a:r>
                      <a:r>
                        <a:rPr lang="en-US" sz="1400" b="1" dirty="0">
                          <a:solidFill>
                            <a:schemeClr val="tx1"/>
                          </a:solidFill>
                          <a:effectLst/>
                        </a:rPr>
                        <a:t> </a:t>
                      </a:r>
                      <a:r>
                        <a:rPr lang="en-US" sz="1400" b="1" dirty="0" err="1">
                          <a:solidFill>
                            <a:schemeClr val="tx1"/>
                          </a:solidFill>
                          <a:effectLst/>
                        </a:rPr>
                        <a:t>rõ</a:t>
                      </a:r>
                      <a:r>
                        <a:rPr lang="en-US" sz="1400" b="1" dirty="0">
                          <a:solidFill>
                            <a:schemeClr val="tx1"/>
                          </a:solidFill>
                          <a:effectLst/>
                        </a:rPr>
                        <a:t> </a:t>
                      </a:r>
                      <a:r>
                        <a:rPr lang="en-US" sz="1400" b="1" dirty="0" err="1">
                          <a:solidFill>
                            <a:schemeClr val="tx1"/>
                          </a:solidFill>
                          <a:effectLst/>
                        </a:rPr>
                        <a:t>ràng</a:t>
                      </a:r>
                      <a:endParaRPr lang="en-US" sz="10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714715263"/>
                  </a:ext>
                </a:extLst>
              </a:tr>
            </a:tbl>
          </a:graphicData>
        </a:graphic>
      </p:graphicFrame>
    </p:spTree>
    <p:extLst>
      <p:ext uri="{BB962C8B-B14F-4D97-AF65-F5344CB8AC3E}">
        <p14:creationId xmlns:p14="http://schemas.microsoft.com/office/powerpoint/2010/main" val="3577086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132</TotalTime>
  <Words>1128</Words>
  <Application>Microsoft Office PowerPoint</Application>
  <PresentationFormat>Widescreen</PresentationFormat>
  <Paragraphs>142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Century Gothic</vt:lpstr>
      <vt:lpstr>Times New Roman</vt:lpstr>
      <vt:lpstr>Wingdings</vt:lpstr>
      <vt:lpstr>Wingdings 3</vt:lpstr>
      <vt:lpstr>Ion</vt:lpstr>
      <vt:lpstr>Bộ lọc mail rác song ngữ Việt-Anh</vt:lpstr>
      <vt:lpstr>Giới thiệu đề tài</vt:lpstr>
      <vt:lpstr>Mục đích bài toán </vt:lpstr>
      <vt:lpstr>Cơ sở toán học</vt:lpstr>
      <vt:lpstr>Cơ sở toán học</vt:lpstr>
      <vt:lpstr>Tập dữ liệu</vt:lpstr>
      <vt:lpstr>Tập dữ liệu </vt:lpstr>
      <vt:lpstr>Tập dữ liệu </vt:lpstr>
      <vt:lpstr>So sánh cấu trúc từ</vt:lpstr>
      <vt:lpstr>Tách từ Tiếng Anh</vt:lpstr>
      <vt:lpstr>Tách từ Tiếng Việt</vt:lpstr>
      <vt:lpstr>Xử lý văn bản</vt:lpstr>
      <vt:lpstr>Áp dụng thuật toán Naïve Bayes</vt:lpstr>
      <vt:lpstr>Áp dụng thuật toán naïve bayes</vt:lpstr>
      <vt:lpstr>Kết quả đạt được</vt:lpstr>
      <vt:lpstr>Kết quả đạt được</vt:lpstr>
      <vt:lpstr>Kết quả đạt được</vt:lpstr>
      <vt:lpstr>Kết luận </vt:lpstr>
      <vt:lpstr>DEMO</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lọc mail rác song ngữ  ViỆt-Anh</dc:title>
  <dc:creator>Duy Lê</dc:creator>
  <cp:lastModifiedBy>Microsoft account</cp:lastModifiedBy>
  <cp:revision>34</cp:revision>
  <dcterms:created xsi:type="dcterms:W3CDTF">2015-11-20T14:59:49Z</dcterms:created>
  <dcterms:modified xsi:type="dcterms:W3CDTF">2015-12-03T16:28:56Z</dcterms:modified>
</cp:coreProperties>
</file>