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7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02E3-CBC9-483B-A32B-BDC0B835D156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9AB03-15B3-48F4-97D1-05F4738F8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5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1905000"/>
            <a:ext cx="9144000" cy="76944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400" b="1" smtClean="0">
                <a:solidFill>
                  <a:srgbClr val="22D3EE"/>
                </a:solidFill>
                <a:latin typeface="Inter"/>
              </a:rPr>
              <a:t>Communication Design Pattern</a:t>
            </a:r>
            <a:endParaRPr lang="en-US" sz="44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175000"/>
            <a:ext cx="91440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6000" b="1" smtClean="0">
                <a:solidFill>
                  <a:srgbClr val="F1F5F9"/>
                </a:solidFill>
                <a:latin typeface="Inter"/>
              </a:rPr>
              <a:t>The PUSH Pattern</a:t>
            </a:r>
            <a:endParaRPr lang="en-US" sz="6000" b="1">
              <a:solidFill>
                <a:srgbClr val="F1F5F9"/>
              </a:solidFill>
              <a:latin typeface="In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0" y="5080000"/>
            <a:ext cx="9144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BD5E1"/>
                </a:solidFill>
                <a:latin typeface="Inter"/>
              </a:rPr>
              <a:t>Presenter: </a:t>
            </a:r>
            <a:r>
              <a:rPr lang="en-US" sz="2400" dirty="0" err="1" smtClean="0">
                <a:solidFill>
                  <a:srgbClr val="CBD5E1"/>
                </a:solidFill>
                <a:latin typeface="Inter"/>
              </a:rPr>
              <a:t>huan.tran</a:t>
            </a:r>
            <a:endParaRPr lang="en-US" sz="2400" dirty="0" smtClean="0">
              <a:solidFill>
                <a:srgbClr val="CBD5E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0564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1869831"/>
            <a:ext cx="91440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22D3EE"/>
                </a:solidFill>
                <a:latin typeface="Inter"/>
              </a:rPr>
              <a:t>Thank You!</a:t>
            </a:r>
            <a:endParaRPr lang="en-US" sz="6000" b="1" dirty="0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0" y="3175000"/>
            <a:ext cx="9144000" cy="76944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400" b="1" smtClean="0">
                <a:solidFill>
                  <a:srgbClr val="F1F5F9"/>
                </a:solidFill>
                <a:latin typeface="Inter"/>
              </a:rPr>
              <a:t>Questions &amp; Answers?</a:t>
            </a:r>
            <a:endParaRPr lang="en-US" sz="4400" b="1">
              <a:solidFill>
                <a:srgbClr val="F1F5F9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7662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1270000"/>
            <a:ext cx="5080000" cy="107721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b="1" smtClean="0">
                <a:solidFill>
                  <a:srgbClr val="22D3EE"/>
                </a:solidFill>
                <a:latin typeface="Inter"/>
              </a:rPr>
              <a:t>How do apps update us SO fast?</a:t>
            </a:r>
            <a:endParaRPr lang="en-US" sz="32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2286000"/>
            <a:ext cx="5715000" cy="193899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000" smtClean="0">
                <a:solidFill>
                  <a:srgbClr val="CBD5E1"/>
                </a:solidFill>
                <a:latin typeface="Inter"/>
              </a:rPr>
              <a:t>• A new message on WhatsApp.</a:t>
            </a:r>
          </a:p>
          <a:p>
            <a:r>
              <a:rPr lang="en-US" sz="2000" smtClean="0">
                <a:solidFill>
                  <a:srgbClr val="CBD5E1"/>
                </a:solidFill>
                <a:latin typeface="Inter"/>
              </a:rPr>
              <a:t>• A "ping" for a new order notification.</a:t>
            </a:r>
          </a:p>
          <a:p>
            <a:r>
              <a:rPr lang="en-US" sz="2000" smtClean="0">
                <a:solidFill>
                  <a:srgbClr val="CBD5E1"/>
                </a:solidFill>
                <a:latin typeface="Inter"/>
              </a:rPr>
              <a:t>• Live scores changing instantly.</a:t>
            </a:r>
          </a:p>
          <a:p>
            <a:endParaRPr lang="en-US" sz="2000" smtClean="0">
              <a:solidFill>
                <a:srgbClr val="CBD5E1"/>
              </a:solidFill>
              <a:latin typeface="Inter"/>
            </a:endParaRPr>
          </a:p>
          <a:p>
            <a:r>
              <a:rPr lang="en-US" sz="2000" smtClean="0">
                <a:solidFill>
                  <a:srgbClr val="CBD5E1"/>
                </a:solidFill>
                <a:latin typeface="Inter"/>
              </a:rPr>
              <a:t>?? Behind this magic is a powerful communication pattern.</a:t>
            </a:r>
            <a:endParaRPr lang="en-US" sz="2000">
              <a:solidFill>
                <a:srgbClr val="CBD5E1"/>
              </a:solidFill>
              <a:latin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61" y="483248"/>
            <a:ext cx="4833815" cy="48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254000"/>
            <a:ext cx="10922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22D3EE"/>
                </a:solidFill>
                <a:latin typeface="Inter"/>
              </a:rPr>
              <a:t>Who starts the conversation?</a:t>
            </a:r>
            <a:endParaRPr lang="en-US" sz="36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4445000"/>
            <a:ext cx="5080000" cy="707886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r>
              <a:rPr lang="en-US" sz="2000" smtClean="0">
                <a:solidFill>
                  <a:srgbClr val="F1F5F9"/>
                </a:solidFill>
                <a:latin typeface="Inter"/>
              </a:rPr>
              <a:t>PULL (Client asks)</a:t>
            </a:r>
          </a:p>
          <a:p>
            <a:r>
              <a:rPr lang="en-US" sz="2000" smtClean="0">
                <a:solidFill>
                  <a:srgbClr val="F1F5F9"/>
                </a:solidFill>
                <a:latin typeface="Inter"/>
              </a:rPr>
              <a:t>Client constantly asks: "Anything new?"</a:t>
            </a:r>
            <a:endParaRPr lang="en-US" sz="2000">
              <a:solidFill>
                <a:srgbClr val="F1F5F9"/>
              </a:solidFill>
              <a:latin typeface="In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4445000"/>
            <a:ext cx="5080000" cy="1015663"/>
          </a:xfrm>
          <a:prstGeom prst="rect">
            <a:avLst/>
          </a:prstGeom>
          <a:solidFill>
            <a:srgbClr val="1E293B"/>
          </a:solidFill>
          <a:ln w="25400">
            <a:solidFill>
              <a:schemeClr val="tx1"/>
            </a:solidFill>
          </a:ln>
        </p:spPr>
        <p:txBody>
          <a:bodyPr vert="horz" rtlCol="0">
            <a:spAutoFit/>
          </a:bodyPr>
          <a:lstStyle/>
          <a:p>
            <a:r>
              <a:rPr lang="en-US" sz="2000" smtClean="0">
                <a:solidFill>
                  <a:srgbClr val="F1F5F9"/>
                </a:solidFill>
                <a:latin typeface="Inter"/>
              </a:rPr>
              <a:t>PUSH (Server tells)</a:t>
            </a:r>
          </a:p>
          <a:p>
            <a:r>
              <a:rPr lang="en-US" sz="2000" smtClean="0">
                <a:solidFill>
                  <a:srgbClr val="F1F5F9"/>
                </a:solidFill>
                <a:latin typeface="Inter"/>
              </a:rPr>
              <a:t>Server proactively says: "Here's an update!"</a:t>
            </a:r>
            <a:endParaRPr lang="en-US" sz="2000">
              <a:solidFill>
                <a:srgbClr val="F1F5F9"/>
              </a:solidFill>
              <a:latin typeface="In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033345"/>
            <a:ext cx="1184031" cy="1184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54" y="3033345"/>
            <a:ext cx="1188720" cy="1188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909" y="3149110"/>
            <a:ext cx="2135066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98" y="3033345"/>
            <a:ext cx="1188720" cy="1188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969" y="3033345"/>
            <a:ext cx="1184031" cy="1184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710" y="3149110"/>
            <a:ext cx="2135066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2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1270000"/>
            <a:ext cx="5715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b="1" smtClean="0">
                <a:solidFill>
                  <a:srgbClr val="22D3EE"/>
                </a:solidFill>
                <a:latin typeface="Inter"/>
              </a:rPr>
              <a:t>What is the Push Pattern?</a:t>
            </a:r>
            <a:endParaRPr lang="en-US" sz="32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2286000"/>
            <a:ext cx="5715000" cy="224676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A communication pattern where the SERVER proactively SENDS (PUSHES) data to the CLIENT without the client having to request it first.</a:t>
            </a:r>
          </a:p>
          <a:p>
            <a:endParaRPr lang="en-US" sz="2000" dirty="0" smtClean="0">
              <a:solidFill>
                <a:srgbClr val="CBD5E1"/>
              </a:solidFill>
              <a:latin typeface="Inter"/>
            </a:endParaRPr>
          </a:p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• Publisher: The server, the source of data.</a:t>
            </a:r>
          </a:p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• Subscriber: The client, listening for data.</a:t>
            </a:r>
            <a:endParaRPr lang="en-US" sz="2000" dirty="0">
              <a:solidFill>
                <a:srgbClr val="CBD5E1"/>
              </a:solidFill>
              <a:latin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15" y="1270000"/>
            <a:ext cx="5005080" cy="33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6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508000"/>
            <a:ext cx="10922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22D3EE"/>
                </a:solidFill>
                <a:latin typeface="Inter"/>
              </a:rPr>
              <a:t>Key Advantages</a:t>
            </a:r>
            <a:endParaRPr lang="en-US" sz="36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905000"/>
            <a:ext cx="3175000" cy="1200329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endParaRPr lang="en-US" dirty="0" smtClean="0">
              <a:solidFill>
                <a:srgbClr val="F1F5F9"/>
              </a:solidFill>
            </a:endParaRP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Real-time </a:t>
            </a:r>
            <a:r>
              <a:rPr lang="en-US" dirty="0" smtClean="0">
                <a:solidFill>
                  <a:srgbClr val="F1F5F9"/>
                </a:solidFill>
              </a:rPr>
              <a:t>Updates</a:t>
            </a: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Data is sent almost instantly, minimizing latency.</a:t>
            </a:r>
            <a:endParaRPr lang="en-US" dirty="0">
              <a:solidFill>
                <a:srgbClr val="F1F5F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8500" y="1905000"/>
            <a:ext cx="3175000" cy="1477328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endParaRPr lang="en-US" dirty="0" smtClean="0">
              <a:solidFill>
                <a:srgbClr val="F1F5F9"/>
              </a:solidFill>
            </a:endParaRP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Efficient Client</a:t>
            </a: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Client doesn't waste resources (battery, CPU, network) on constant polling.</a:t>
            </a:r>
            <a:endParaRPr lang="en-US" dirty="0">
              <a:solidFill>
                <a:srgbClr val="F1F5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1905000"/>
            <a:ext cx="3175000" cy="1477328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endParaRPr lang="en-US" dirty="0" smtClean="0">
              <a:solidFill>
                <a:srgbClr val="F1F5F9"/>
              </a:solidFill>
            </a:endParaRP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Scalable</a:t>
            </a: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Easily add more clients (subscribers) to listen to the same data source.</a:t>
            </a:r>
            <a:endParaRPr lang="en-US" dirty="0">
              <a:solidFill>
                <a:srgbClr val="F1F5F9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905000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52859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0" y="185285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4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508000"/>
            <a:ext cx="10922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22D3EE"/>
                </a:solidFill>
                <a:latin typeface="Inter"/>
              </a:rPr>
              <a:t>Disadvantages &amp; Challenges</a:t>
            </a:r>
            <a:endParaRPr lang="en-US" sz="36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905000"/>
            <a:ext cx="3175000" cy="1477328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endParaRPr lang="en-US" dirty="0" smtClean="0">
              <a:solidFill>
                <a:srgbClr val="F1F5F9"/>
              </a:solidFill>
            </a:endParaRP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Server Complexity</a:t>
            </a: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Server must manage connection states and a list of all clients.</a:t>
            </a:r>
            <a:endParaRPr lang="en-US" dirty="0">
              <a:solidFill>
                <a:srgbClr val="F1F5F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8500" y="1905000"/>
            <a:ext cx="3175000" cy="1477328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endParaRPr lang="en-US" dirty="0" smtClean="0">
              <a:solidFill>
                <a:srgbClr val="F1F5F9"/>
              </a:solidFill>
            </a:endParaRP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Potential Client Overload</a:t>
            </a: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Clients can be overwhelmed if the server pushes too much data too quickly.</a:t>
            </a:r>
            <a:endParaRPr lang="en-US" dirty="0">
              <a:solidFill>
                <a:srgbClr val="F1F5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1905000"/>
            <a:ext cx="3175000" cy="1477328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endParaRPr lang="en-US" dirty="0" smtClean="0">
              <a:solidFill>
                <a:srgbClr val="F1F5F9"/>
              </a:solidFill>
            </a:endParaRP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Risk of Lost Messages</a:t>
            </a:r>
          </a:p>
          <a:p>
            <a:pPr algn="ctr"/>
            <a:r>
              <a:rPr lang="en-US" dirty="0" smtClean="0">
                <a:solidFill>
                  <a:srgbClr val="F1F5F9"/>
                </a:solidFill>
              </a:rPr>
              <a:t>Requires mechanisms to ensure message delivery, especially if a client disconnects.</a:t>
            </a:r>
            <a:endParaRPr lang="en-US" dirty="0">
              <a:solidFill>
                <a:srgbClr val="F1F5F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905000"/>
            <a:ext cx="457200" cy="458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43453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0" y="184345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0" y="1270000"/>
            <a:ext cx="508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b="1" smtClean="0">
                <a:solidFill>
                  <a:srgbClr val="22D3EE"/>
                </a:solidFill>
                <a:latin typeface="Inter"/>
              </a:rPr>
              <a:t>When to Use It?</a:t>
            </a:r>
            <a:endParaRPr lang="en-US" sz="32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0" y="2286000"/>
            <a:ext cx="5715000" cy="224676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When you need information delivered instantly!</a:t>
            </a:r>
          </a:p>
          <a:p>
            <a:endParaRPr lang="en-US" sz="2000" dirty="0" smtClean="0">
              <a:solidFill>
                <a:srgbClr val="CBD5E1"/>
              </a:solidFill>
              <a:latin typeface="Inter"/>
            </a:endParaRPr>
          </a:p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• Push Notifications</a:t>
            </a:r>
          </a:p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• Messaging Apps &amp; Live Chat</a:t>
            </a:r>
          </a:p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• Financial Dashboards</a:t>
            </a:r>
          </a:p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• Live Location Tracking</a:t>
            </a:r>
          </a:p>
          <a:p>
            <a:r>
              <a:rPr lang="en-US" sz="2000" dirty="0" smtClean="0">
                <a:solidFill>
                  <a:srgbClr val="CBD5E1"/>
                </a:solidFill>
                <a:latin typeface="Inter"/>
              </a:rPr>
              <a:t>• Livestreaming &amp; Live Scores</a:t>
            </a:r>
            <a:endParaRPr lang="en-US" sz="2000" dirty="0">
              <a:solidFill>
                <a:srgbClr val="CBD5E1"/>
              </a:solidFill>
              <a:latin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77958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254000"/>
            <a:ext cx="10922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22D3EE"/>
                </a:solidFill>
                <a:latin typeface="Inter"/>
              </a:rPr>
              <a:t>Enabling Technologies</a:t>
            </a:r>
            <a:endParaRPr lang="en-US" sz="36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270000"/>
            <a:ext cx="8382000" cy="923330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r>
              <a:rPr lang="en-US" smtClean="0">
                <a:solidFill>
                  <a:srgbClr val="F1F5F9"/>
                </a:solidFill>
              </a:rPr>
              <a:t>WebSockets</a:t>
            </a:r>
          </a:p>
          <a:p>
            <a:r>
              <a:rPr lang="en-US" smtClean="0">
                <a:solidFill>
                  <a:srgbClr val="F1F5F9"/>
                </a:solidFill>
              </a:rPr>
              <a:t>Creates a persistent, bi-directional connection. The most common choice for real-time web apps.</a:t>
            </a:r>
            <a:endParaRPr lang="en-US">
              <a:solidFill>
                <a:srgbClr val="F1F5F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048000"/>
            <a:ext cx="8382000" cy="923330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r>
              <a:rPr lang="en-US" smtClean="0">
                <a:solidFill>
                  <a:srgbClr val="F1F5F9"/>
                </a:solidFill>
              </a:rPr>
              <a:t>Server-Sent Events (SSE)</a:t>
            </a:r>
          </a:p>
          <a:p>
            <a:r>
              <a:rPr lang="en-US" smtClean="0">
                <a:solidFill>
                  <a:srgbClr val="F1F5F9"/>
                </a:solidFill>
              </a:rPr>
              <a:t>A one-way connection from server to client. Simpler, ideal when only server-to-client push is needed.</a:t>
            </a:r>
            <a:endParaRPr lang="en-US">
              <a:solidFill>
                <a:srgbClr val="F1F5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826000"/>
            <a:ext cx="8382000" cy="646331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r>
              <a:rPr lang="en-US" smtClean="0">
                <a:solidFill>
                  <a:srgbClr val="F1F5F9"/>
                </a:solidFill>
              </a:rPr>
              <a:t>Message Brokers (RabbitMQ, Kafka)</a:t>
            </a:r>
          </a:p>
          <a:p>
            <a:r>
              <a:rPr lang="en-US" smtClean="0">
                <a:solidFill>
                  <a:srgbClr val="F1F5F9"/>
                </a:solidFill>
              </a:rPr>
              <a:t>Powerful intermediary systems for large-scale, complex, and highly reliable applications.</a:t>
            </a:r>
            <a:endParaRPr lang="en-US">
              <a:solidFill>
                <a:srgbClr val="F1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3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508000"/>
            <a:ext cx="10922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22D3EE"/>
                </a:solidFill>
                <a:latin typeface="Inter"/>
              </a:rPr>
              <a:t>Summary</a:t>
            </a:r>
            <a:endParaRPr lang="en-US" sz="3600" b="1">
              <a:solidFill>
                <a:srgbClr val="22D3EE"/>
              </a:solidFill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905000"/>
            <a:ext cx="8382000" cy="400110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F1F5F9"/>
                </a:solidFill>
              </a:rPr>
              <a:t>1. Push Pattern = Server proactively sends data. The client just listens.</a:t>
            </a:r>
            <a:endParaRPr lang="en-US" sz="2000">
              <a:solidFill>
                <a:srgbClr val="F1F5F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175000"/>
            <a:ext cx="8382000" cy="400110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F1F5F9"/>
                </a:solidFill>
              </a:rPr>
              <a:t>2. Key benefits: Real-time updates and resource efficiency for the client.</a:t>
            </a:r>
            <a:endParaRPr lang="en-US" sz="2000">
              <a:solidFill>
                <a:srgbClr val="F1F5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445000"/>
            <a:ext cx="8382000" cy="707886"/>
          </a:xfrm>
          <a:prstGeom prst="rect">
            <a:avLst/>
          </a:prstGeom>
          <a:solidFill>
            <a:srgbClr val="1E293B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F1F5F9"/>
                </a:solidFill>
              </a:rPr>
              <a:t>3. Use when: Data needs to be delivered instantly and the client doesn't know when new data will arrive.</a:t>
            </a:r>
            <a:endParaRPr lang="en-US" sz="2000">
              <a:solidFill>
                <a:srgbClr val="F1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3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huấn trần văn</dc:creator>
  <cp:lastModifiedBy>huấn trần văn</cp:lastModifiedBy>
  <cp:revision>8</cp:revision>
  <dcterms:created xsi:type="dcterms:W3CDTF">2025-07-16T14:25:12Z</dcterms:created>
  <dcterms:modified xsi:type="dcterms:W3CDTF">2025-07-16T16:26:01Z</dcterms:modified>
</cp:coreProperties>
</file>