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x="9144000" cy="6858000"/>
  <p:notesSz cx="6858000" cy="9144000"/>
  <p:defaultTextStyle>
    <a:lvl1pPr>
      <a:buClr>
        <a:srgbClr val="000000"/>
      </a:buClr>
      <a:defRPr>
        <a:uFill>
          <a:solidFill/>
        </a:uFill>
        <a:latin typeface="+mn-lt"/>
        <a:ea typeface="+mn-ea"/>
        <a:cs typeface="+mn-cs"/>
        <a:sym typeface="Calibri"/>
      </a:defRPr>
    </a:lvl1pPr>
    <a:lvl2pPr indent="342900">
      <a:buClr>
        <a:srgbClr val="000000"/>
      </a:buClr>
      <a:defRPr>
        <a:uFill>
          <a:solidFill/>
        </a:uFill>
        <a:latin typeface="+mn-lt"/>
        <a:ea typeface="+mn-ea"/>
        <a:cs typeface="+mn-cs"/>
        <a:sym typeface="Calibri"/>
      </a:defRPr>
    </a:lvl2pPr>
    <a:lvl3pPr indent="685800">
      <a:buClr>
        <a:srgbClr val="000000"/>
      </a:buClr>
      <a:defRPr>
        <a:uFill>
          <a:solidFill/>
        </a:uFill>
        <a:latin typeface="+mn-lt"/>
        <a:ea typeface="+mn-ea"/>
        <a:cs typeface="+mn-cs"/>
        <a:sym typeface="Calibri"/>
      </a:defRPr>
    </a:lvl3pPr>
    <a:lvl4pPr indent="1028700">
      <a:buClr>
        <a:srgbClr val="000000"/>
      </a:buClr>
      <a:defRPr>
        <a:uFill>
          <a:solidFill/>
        </a:uFill>
        <a:latin typeface="+mn-lt"/>
        <a:ea typeface="+mn-ea"/>
        <a:cs typeface="+mn-cs"/>
        <a:sym typeface="Calibri"/>
      </a:defRPr>
    </a:lvl4pPr>
    <a:lvl5pPr indent="1371600">
      <a:buClr>
        <a:srgbClr val="000000"/>
      </a:buClr>
      <a:defRPr>
        <a:uFill>
          <a:solidFill/>
        </a:uFill>
        <a:latin typeface="+mn-lt"/>
        <a:ea typeface="+mn-ea"/>
        <a:cs typeface="+mn-cs"/>
        <a:sym typeface="Calibri"/>
      </a:defRPr>
    </a:lvl5pPr>
    <a:lvl6pPr indent="1714500">
      <a:buClr>
        <a:srgbClr val="000000"/>
      </a:buClr>
      <a:defRPr>
        <a:uFill>
          <a:solidFill/>
        </a:uFill>
        <a:latin typeface="+mn-lt"/>
        <a:ea typeface="+mn-ea"/>
        <a:cs typeface="+mn-cs"/>
        <a:sym typeface="Calibri"/>
      </a:defRPr>
    </a:lvl6pPr>
    <a:lvl7pPr indent="2057400">
      <a:buClr>
        <a:srgbClr val="000000"/>
      </a:buClr>
      <a:defRPr>
        <a:uFill>
          <a:solidFill/>
        </a:uFill>
        <a:latin typeface="+mn-lt"/>
        <a:ea typeface="+mn-ea"/>
        <a:cs typeface="+mn-cs"/>
        <a:sym typeface="Calibri"/>
      </a:defRPr>
    </a:lvl7pPr>
    <a:lvl8pPr indent="2400300">
      <a:buClr>
        <a:srgbClr val="000000"/>
      </a:buClr>
      <a:defRPr>
        <a:uFill>
          <a:solidFill/>
        </a:uFill>
        <a:latin typeface="+mn-lt"/>
        <a:ea typeface="+mn-ea"/>
        <a:cs typeface="+mn-cs"/>
        <a:sym typeface="Calibri"/>
      </a:defRPr>
    </a:lvl8pPr>
    <a:lvl9pPr indent="2743200">
      <a:buClr>
        <a:srgbClr val="000000"/>
      </a:buClr>
      <a:defRPr>
        <a:uFill>
          <a:solidFill/>
        </a:uFill>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8F44A2F1-9E1F-4B54-A3A2-5F16C0AD49E2}"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1EAF4"/>
          </a:solidFill>
        </a:fill>
      </a:tcStyle>
    </a:wholeTbl>
    <a:band2H>
      <a:tcTxStyle b="def" i="def"/>
      <a:tcStyle>
        <a:tcBdr/>
        <a:fill>
          <a:solidFill>
            <a:srgbClr val="F1F5FA"/>
          </a:solidFill>
        </a:fill>
      </a:tcStyle>
    </a:band2H>
    <a:firstCol>
      <a:tcTxStyle b="on" i="off">
        <a:fontRef idx="minor">
          <a:srgbClr val="FFFFFF"/>
        </a:fontRef>
        <a:srgbClr val="FFFFFF"/>
      </a:tcTxStyle>
      <a:tcStyle>
        <a:tcBdr>
          <a:left>
            <a:ln w="12700" cap="flat">
              <a:solidFill>
                <a:srgbClr val="FFFFFF"/>
              </a:solidFill>
              <a:prstDash val="solid"/>
              <a:round/>
            </a:ln>
          </a:left>
          <a:right>
            <a:ln w="381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6095C9"/>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6095C9"/>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6095C9"/>
          </a:solidFill>
        </a:fill>
      </a:tcStyle>
    </a:firstRow>
  </a:tblStyle>
  <a:tblStyle styleId="{C7B018BB-80A7-4F77-B60F-C8B233D01FF8}" styleName="">
    <a:tblBg/>
    <a:wholeTbl>
      <a:tcTxStyle b="def" i="de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def">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def" i="de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def">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def" i="def">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def">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def">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def">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def" i="def">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def">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def">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def">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def" i="def">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def">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def">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def">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def" i="def">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de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de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de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b="def" i="de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de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def" i="de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de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hape 15"/>
          <p:cNvSpPr/>
          <p:nvPr>
            <p:ph type="sldImg"/>
          </p:nvPr>
        </p:nvSpPr>
        <p:spPr>
          <a:xfrm>
            <a:off x="1143000" y="685800"/>
            <a:ext cx="4572000" cy="3429000"/>
          </a:xfrm>
          <a:prstGeom prst="rect">
            <a:avLst/>
          </a:prstGeom>
        </p:spPr>
        <p:txBody>
          <a:bodyPr/>
          <a:lstStyle/>
          <a:p>
            <a:pPr lvl="0"/>
          </a:p>
        </p:txBody>
      </p:sp>
      <p:sp>
        <p:nvSpPr>
          <p:cNvPr id="16" name="Shape 16"/>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a:defRPr sz="1200">
        <a:uFill>
          <a:solidFill/>
        </a:uFill>
        <a:latin typeface="+mn-lt"/>
        <a:ea typeface="+mn-ea"/>
        <a:cs typeface="+mn-cs"/>
        <a:sym typeface="Calibri"/>
      </a:defRPr>
    </a:lvl1pPr>
    <a:lvl2pPr indent="228600">
      <a:defRPr sz="1200">
        <a:uFill>
          <a:solidFill/>
        </a:uFill>
        <a:latin typeface="+mn-lt"/>
        <a:ea typeface="+mn-ea"/>
        <a:cs typeface="+mn-cs"/>
        <a:sym typeface="Calibri"/>
      </a:defRPr>
    </a:lvl2pPr>
    <a:lvl3pPr indent="457200">
      <a:defRPr sz="1200">
        <a:uFill>
          <a:solidFill/>
        </a:uFill>
        <a:latin typeface="+mn-lt"/>
        <a:ea typeface="+mn-ea"/>
        <a:cs typeface="+mn-cs"/>
        <a:sym typeface="Calibri"/>
      </a:defRPr>
    </a:lvl3pPr>
    <a:lvl4pPr indent="685800">
      <a:defRPr sz="1200">
        <a:uFill>
          <a:solidFill/>
        </a:uFill>
        <a:latin typeface="+mn-lt"/>
        <a:ea typeface="+mn-ea"/>
        <a:cs typeface="+mn-cs"/>
        <a:sym typeface="Calibri"/>
      </a:defRPr>
    </a:lvl4pPr>
    <a:lvl5pPr indent="914400">
      <a:defRPr sz="1200">
        <a:uFill>
          <a:solidFill/>
        </a:uFill>
        <a:latin typeface="+mn-lt"/>
        <a:ea typeface="+mn-ea"/>
        <a:cs typeface="+mn-cs"/>
        <a:sym typeface="Calibri"/>
      </a:defRPr>
    </a:lvl5pPr>
    <a:lvl6pPr indent="1143000">
      <a:defRPr sz="1200">
        <a:uFill>
          <a:solidFill/>
        </a:uFill>
        <a:latin typeface="+mn-lt"/>
        <a:ea typeface="+mn-ea"/>
        <a:cs typeface="+mn-cs"/>
        <a:sym typeface="Calibri"/>
      </a:defRPr>
    </a:lvl6pPr>
    <a:lvl7pPr indent="1371600">
      <a:defRPr sz="1200">
        <a:uFill>
          <a:solidFill/>
        </a:uFill>
        <a:latin typeface="+mn-lt"/>
        <a:ea typeface="+mn-ea"/>
        <a:cs typeface="+mn-cs"/>
        <a:sym typeface="Calibri"/>
      </a:defRPr>
    </a:lvl7pPr>
    <a:lvl8pPr indent="1600200">
      <a:defRPr sz="1200">
        <a:uFill>
          <a:solidFill/>
        </a:uFill>
        <a:latin typeface="+mn-lt"/>
        <a:ea typeface="+mn-ea"/>
        <a:cs typeface="+mn-cs"/>
        <a:sym typeface="Calibri"/>
      </a:defRPr>
    </a:lvl8pPr>
    <a:lvl9pPr indent="1828800">
      <a:defRPr sz="1200">
        <a:uFill>
          <a:solidFill/>
        </a:uFill>
        <a:latin typeface="+mn-lt"/>
        <a:ea typeface="+mn-ea"/>
        <a:cs typeface="+mn-cs"/>
        <a:sym typeface="Calibri"/>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 name="Shape 27"/>
          <p:cNvSpPr/>
          <p:nvPr>
            <p:ph type="sldImg"/>
          </p:nvPr>
        </p:nvSpPr>
        <p:spPr>
          <a:prstGeom prst="rect">
            <a:avLst/>
          </a:prstGeom>
        </p:spPr>
        <p:txBody>
          <a:bodyPr/>
          <a:lstStyle/>
          <a:p>
            <a:pPr lvl="0"/>
          </a:p>
        </p:txBody>
      </p:sp>
      <p:sp>
        <p:nvSpPr>
          <p:cNvPr id="28" name="Shape 28"/>
          <p:cNvSpPr/>
          <p:nvPr>
            <p:ph type="body" sz="quarter" idx="1"/>
          </p:nvPr>
        </p:nvSpPr>
        <p:spPr>
          <a:prstGeom prst="rect">
            <a:avLst/>
          </a:prstGeom>
        </p:spPr>
        <p:txBody>
          <a:bodyPr/>
          <a:lstStyle/>
          <a:p>
            <a:pPr lvl="0">
              <a:buClr>
                <a:srgbClr val="000000"/>
              </a:buClr>
              <a:defRPr sz="1800">
                <a:uFillTx/>
              </a:defRPr>
            </a:pPr>
            <a:r>
              <a:rPr sz="1200">
                <a:uFill>
                  <a:solidFill/>
                </a:uFill>
              </a:rPr>
              <a:t>Project</a:t>
            </a:r>
            <a:r>
              <a:rPr sz="1200">
                <a:uFill>
                  <a:solidFill/>
                </a:uFill>
              </a:rPr>
              <a:t> name – pick a cool sounding name for your project</a:t>
            </a:r>
            <a:endParaRPr sz="1200">
              <a:uFill>
                <a:solidFill/>
              </a:uFill>
            </a:endParaRPr>
          </a:p>
          <a:p>
            <a:pPr lvl="0">
              <a:buClr>
                <a:srgbClr val="000000"/>
              </a:buClr>
              <a:defRPr sz="1800">
                <a:uFillTx/>
              </a:defRPr>
            </a:pPr>
            <a:r>
              <a:rPr sz="1200">
                <a:uFill>
                  <a:solidFill/>
                </a:uFill>
              </a:rPr>
              <a:t>Sponsors – list your project sponsors here (the people with the money)</a:t>
            </a:r>
            <a:endParaRPr sz="1200">
              <a:uFill>
                <a:solidFill/>
              </a:uFill>
            </a:endParaRPr>
          </a:p>
          <a:p>
            <a:pPr lvl="0">
              <a:buClr>
                <a:srgbClr val="000000"/>
              </a:buClr>
              <a:defRPr sz="1800">
                <a:uFillTx/>
              </a:defRPr>
            </a:pPr>
            <a:endParaRPr sz="1200">
              <a:uFill>
                <a:solidFill/>
              </a:uFill>
            </a:endParaRPr>
          </a:p>
          <a:p>
            <a:pPr lvl="0">
              <a:buClr>
                <a:srgbClr val="000000"/>
              </a:buClr>
              <a:defRPr sz="1800">
                <a:uFillTx/>
              </a:defRPr>
            </a:pPr>
            <a:r>
              <a:rPr sz="1200">
                <a:uFill>
                  <a:solidFill/>
                </a:uFill>
              </a:rPr>
              <a:t>Putting your sponsors name boldly out there for all to see is a great way to get their engagement and attention (necessary for any successful project).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6" name="Shape 206"/>
          <p:cNvSpPr/>
          <p:nvPr>
            <p:ph type="sldImg"/>
          </p:nvPr>
        </p:nvSpPr>
        <p:spPr>
          <a:prstGeom prst="rect">
            <a:avLst/>
          </a:prstGeom>
        </p:spPr>
        <p:txBody>
          <a:bodyPr/>
          <a:lstStyle/>
          <a:p>
            <a:pPr lvl="0"/>
          </a:p>
        </p:txBody>
      </p:sp>
      <p:sp>
        <p:nvSpPr>
          <p:cNvPr id="207" name="Shape 207"/>
          <p:cNvSpPr/>
          <p:nvPr>
            <p:ph type="body" sz="quarter" idx="1"/>
          </p:nvPr>
        </p:nvSpPr>
        <p:spPr>
          <a:prstGeom prst="rect">
            <a:avLst/>
          </a:prstGeom>
        </p:spPr>
        <p:txBody>
          <a:bodyPr/>
          <a:lstStyle/>
          <a:p>
            <a:pPr lvl="0">
              <a:buClr>
                <a:srgbClr val="000000"/>
              </a:buClr>
              <a:defRPr sz="1800">
                <a:uFillTx/>
              </a:defRPr>
            </a:pPr>
            <a:r>
              <a:rPr sz="200">
                <a:uFill>
                  <a:solidFill/>
                </a:uFill>
              </a:rPr>
              <a:t>When push comes to shove,</a:t>
            </a:r>
            <a:r>
              <a:rPr sz="200">
                <a:uFill>
                  <a:solidFill/>
                </a:uFill>
              </a:rPr>
              <a:t> something has to give. Here we want to be clear on what that is.</a:t>
            </a:r>
            <a:endParaRPr sz="1200">
              <a:uFill>
                <a:solidFill/>
              </a:uFill>
            </a:endParaRPr>
          </a:p>
          <a:p>
            <a:pPr lvl="0">
              <a:buClr>
                <a:srgbClr val="000000"/>
              </a:buClr>
              <a:defRPr sz="1800">
                <a:uFillTx/>
              </a:defRPr>
            </a:pPr>
            <a:endParaRPr sz="200">
              <a:uFill>
                <a:solidFill/>
              </a:uFill>
            </a:endParaRPr>
          </a:p>
          <a:p>
            <a:pPr lvl="0">
              <a:buClr>
                <a:srgbClr val="000000"/>
              </a:buClr>
              <a:defRPr sz="1800">
                <a:uFillTx/>
              </a:defRPr>
            </a:pPr>
            <a:r>
              <a:rPr sz="200">
                <a:uFill>
                  <a:solidFill/>
                </a:uFill>
              </a:rPr>
              <a:t>On agile projects</a:t>
            </a:r>
            <a:r>
              <a:rPr sz="200">
                <a:uFill>
                  <a:solidFill/>
                </a:uFill>
              </a:rPr>
              <a:t> we flex on scope. But there could be others factors at play here so get ready to listen as you customer tells you which forces can bend (scope) and which are written in stone (usually budget).</a:t>
            </a:r>
            <a:endParaRPr sz="1200">
              <a:uFill>
                <a:solidFill/>
              </a:uFill>
            </a:endParaRPr>
          </a:p>
          <a:p>
            <a:pPr lvl="0">
              <a:buClr>
                <a:srgbClr val="000000"/>
              </a:buClr>
              <a:defRPr sz="1800">
                <a:uFillTx/>
              </a:defRPr>
            </a:pPr>
            <a:endParaRPr sz="200">
              <a:uFill>
                <a:solidFill/>
              </a:uFill>
            </a:endParaRPr>
          </a:p>
          <a:p>
            <a:pPr lvl="0">
              <a:buClr>
                <a:srgbClr val="000000"/>
              </a:buClr>
              <a:defRPr sz="1800">
                <a:uFillTx/>
              </a:defRPr>
            </a:pPr>
            <a:r>
              <a:rPr sz="1000">
                <a:uFill>
                  <a:solidFill/>
                </a:uFill>
              </a:rPr>
              <a:t>Slider rules:</a:t>
            </a:r>
            <a:endParaRPr sz="1200">
              <a:uFill>
                <a:solidFill/>
              </a:uFill>
            </a:endParaRPr>
          </a:p>
          <a:p>
            <a:pPr lvl="0">
              <a:buClr>
                <a:srgbClr val="000000"/>
              </a:buClr>
              <a:defRPr sz="1800">
                <a:uFillTx/>
              </a:defRPr>
            </a:pPr>
            <a:r>
              <a:rPr sz="1000">
                <a:uFill>
                  <a:solidFill/>
                </a:uFill>
              </a:rPr>
              <a:t>1. No</a:t>
            </a:r>
            <a:r>
              <a:rPr sz="1000">
                <a:uFill>
                  <a:solidFill/>
                </a:uFill>
              </a:rPr>
              <a:t> two sliders can </a:t>
            </a:r>
            <a:r>
              <a:rPr sz="200">
                <a:uFill>
                  <a:solidFill/>
                </a:uFill>
              </a:rPr>
              <a:t>occupy the same level.</a:t>
            </a:r>
            <a:endParaRPr sz="1200">
              <a:uFill>
                <a:solidFill/>
              </a:uFill>
            </a:endParaRPr>
          </a:p>
          <a:p>
            <a:pPr lvl="0">
              <a:buClr>
                <a:srgbClr val="000000"/>
              </a:buClr>
              <a:defRPr sz="1800">
                <a:uFillTx/>
              </a:defRPr>
            </a:pPr>
            <a:r>
              <a:rPr sz="200">
                <a:uFill>
                  <a:solidFill/>
                </a:uFill>
              </a:rPr>
              <a:t>2. List other important project factors down below.</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4" name="Shape 224"/>
          <p:cNvSpPr/>
          <p:nvPr>
            <p:ph type="sldImg"/>
          </p:nvPr>
        </p:nvSpPr>
        <p:spPr>
          <a:prstGeom prst="rect">
            <a:avLst/>
          </a:prstGeom>
        </p:spPr>
        <p:txBody>
          <a:bodyPr/>
          <a:lstStyle/>
          <a:p>
            <a:pPr lvl="0"/>
          </a:p>
        </p:txBody>
      </p:sp>
      <p:sp>
        <p:nvSpPr>
          <p:cNvPr id="225" name="Shape 225"/>
          <p:cNvSpPr/>
          <p:nvPr>
            <p:ph type="body" sz="quarter" idx="1"/>
          </p:nvPr>
        </p:nvSpPr>
        <p:spPr>
          <a:prstGeom prst="rect">
            <a:avLst/>
          </a:prstGeom>
        </p:spPr>
        <p:txBody>
          <a:bodyPr/>
          <a:lstStyle/>
          <a:p>
            <a:pPr lvl="0">
              <a:buClr>
                <a:srgbClr val="000000"/>
              </a:buClr>
              <a:defRPr sz="1800">
                <a:uFillTx/>
              </a:defRPr>
            </a:pPr>
            <a:r>
              <a:rPr sz="1200">
                <a:uFill>
                  <a:solidFill/>
                </a:uFill>
              </a:rPr>
              <a:t>Stakeholders are usually interested in two things:</a:t>
            </a:r>
            <a:endParaRPr sz="1200">
              <a:uFill>
                <a:solidFill/>
              </a:uFill>
            </a:endParaRPr>
          </a:p>
          <a:p>
            <a:pPr lvl="0" marL="228600" indent="-228600">
              <a:buClr>
                <a:srgbClr val="000000"/>
              </a:buClr>
              <a:buSzPct val="100000"/>
              <a:buAutoNum type="arabicPeriod" startAt="1"/>
              <a:defRPr sz="1800">
                <a:uFillTx/>
              </a:defRPr>
            </a:pPr>
            <a:r>
              <a:rPr sz="1200">
                <a:uFill>
                  <a:solidFill/>
                </a:uFill>
              </a:rPr>
              <a:t>How much is this going to cost.</a:t>
            </a:r>
            <a:endParaRPr sz="1200">
              <a:uFill>
                <a:solidFill/>
              </a:uFill>
            </a:endParaRPr>
          </a:p>
          <a:p>
            <a:pPr lvl="0" marL="228600" indent="-228600">
              <a:buClr>
                <a:srgbClr val="000000"/>
              </a:buClr>
              <a:buSzPct val="100000"/>
              <a:buAutoNum type="arabicPeriod" startAt="2"/>
              <a:defRPr sz="1800">
                <a:uFillTx/>
              </a:defRPr>
            </a:pPr>
            <a:r>
              <a:rPr sz="1200">
                <a:uFill>
                  <a:solidFill/>
                </a:uFill>
              </a:rPr>
              <a:t>When is it going to be done.</a:t>
            </a:r>
            <a:endParaRPr sz="1200">
              <a:uFill>
                <a:solidFill/>
              </a:uFill>
            </a:endParaRPr>
          </a:p>
          <a:p>
            <a:pPr lvl="0" marL="228600" indent="-228600">
              <a:buClr>
                <a:srgbClr val="000000"/>
              </a:buClr>
              <a:buSzPct val="100000"/>
              <a:buAutoNum type="arabicPeriod" startAt="3"/>
              <a:defRPr sz="1800">
                <a:uFillTx/>
              </a:defRPr>
            </a:pPr>
            <a:endParaRPr sz="1200">
              <a:uFill>
                <a:solidFill/>
              </a:uFill>
            </a:endParaRPr>
          </a:p>
          <a:p>
            <a:pPr lvl="0" marL="228600" indent="-228600">
              <a:buClr>
                <a:srgbClr val="000000"/>
              </a:buClr>
              <a:defRPr sz="1800">
                <a:uFillTx/>
              </a:defRPr>
            </a:pPr>
            <a:r>
              <a:rPr sz="1200">
                <a:uFill>
                  <a:solidFill/>
                </a:uFill>
              </a:rPr>
              <a:t>Here we do our best to answer those two questions so they can decide if the project is still worth doing by showing them what it’s going to take.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1" name="Shape 231"/>
          <p:cNvSpPr/>
          <p:nvPr>
            <p:ph type="sldImg"/>
          </p:nvPr>
        </p:nvSpPr>
        <p:spPr>
          <a:prstGeom prst="rect">
            <a:avLst/>
          </a:prstGeom>
        </p:spPr>
        <p:txBody>
          <a:bodyPr/>
          <a:lstStyle/>
          <a:p>
            <a:pPr lvl="0"/>
          </a:p>
        </p:txBody>
      </p:sp>
      <p:sp>
        <p:nvSpPr>
          <p:cNvPr id="232" name="Shape 232"/>
          <p:cNvSpPr/>
          <p:nvPr>
            <p:ph type="body" sz="quarter" idx="1"/>
          </p:nvPr>
        </p:nvSpPr>
        <p:spPr>
          <a:prstGeom prst="rect">
            <a:avLst/>
          </a:prstGeom>
        </p:spPr>
        <p:txBody>
          <a:bodyPr/>
          <a:lstStyle/>
          <a:p>
            <a:pPr lvl="0">
              <a:buClr>
                <a:srgbClr val="000000"/>
              </a:buClr>
              <a:defRPr sz="1800">
                <a:uFillTx/>
              </a:defRPr>
            </a:pPr>
            <a:r>
              <a:rPr sz="1200">
                <a:uFill>
                  <a:solidFill/>
                </a:uFill>
              </a:rPr>
              <a:t>That’s it! Create your deck.</a:t>
            </a:r>
            <a:endParaRPr sz="1200">
              <a:uFill>
                <a:solidFill/>
              </a:uFill>
            </a:endParaRPr>
          </a:p>
          <a:p>
            <a:pPr lvl="0">
              <a:buClr>
                <a:srgbClr val="000000"/>
              </a:buClr>
              <a:defRPr sz="1800">
                <a:uFillTx/>
              </a:defRPr>
            </a:pPr>
            <a:r>
              <a:rPr sz="1200">
                <a:uFill>
                  <a:solidFill/>
                </a:uFill>
              </a:rPr>
              <a:t>Put it somewhere visible for all too see.</a:t>
            </a:r>
            <a:endParaRPr sz="1200">
              <a:uFill>
                <a:solidFill/>
              </a:uFill>
            </a:endParaRPr>
          </a:p>
          <a:p>
            <a:pPr lvl="0">
              <a:buClr>
                <a:srgbClr val="000000"/>
              </a:buClr>
              <a:defRPr sz="1800">
                <a:uFillTx/>
              </a:defRPr>
            </a:pPr>
            <a:r>
              <a:rPr sz="1200">
                <a:uFill>
                  <a:solidFill/>
                </a:uFill>
              </a:rPr>
              <a:t>And update it when things change.</a:t>
            </a:r>
            <a:endParaRPr sz="1200">
              <a:uFill>
                <a:solidFill/>
              </a:uFill>
            </a:endParaRPr>
          </a:p>
          <a:p>
            <a:pPr lvl="0">
              <a:buClr>
                <a:srgbClr val="000000"/>
              </a:buClr>
              <a:defRPr sz="1800">
                <a:uFillTx/>
              </a:defRPr>
            </a:pPr>
            <a:endParaRPr sz="1200">
              <a:uFill>
                <a:solidFill/>
              </a:uFill>
            </a:endParaRPr>
          </a:p>
          <a:p>
            <a:pPr lvl="0">
              <a:buClr>
                <a:srgbClr val="000000"/>
              </a:buClr>
              <a:defRPr sz="1800">
                <a:uFillTx/>
              </a:defRPr>
            </a:pPr>
            <a:r>
              <a:rPr sz="1200">
                <a:uFill>
                  <a:solidFill/>
                </a:uFill>
              </a:rPr>
              <a:t>Good luck!</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 name="Shape 35"/>
          <p:cNvSpPr/>
          <p:nvPr>
            <p:ph type="sldImg"/>
          </p:nvPr>
        </p:nvSpPr>
        <p:spPr>
          <a:prstGeom prst="rect">
            <a:avLst/>
          </a:prstGeom>
        </p:spPr>
        <p:txBody>
          <a:bodyPr/>
          <a:lstStyle/>
          <a:p>
            <a:pPr lvl="0"/>
          </a:p>
        </p:txBody>
      </p:sp>
      <p:sp>
        <p:nvSpPr>
          <p:cNvPr id="36" name="Shape 36"/>
          <p:cNvSpPr/>
          <p:nvPr>
            <p:ph type="body" sz="quarter" idx="1"/>
          </p:nvPr>
        </p:nvSpPr>
        <p:spPr>
          <a:prstGeom prst="rect">
            <a:avLst/>
          </a:prstGeom>
        </p:spPr>
        <p:txBody>
          <a:bodyPr/>
          <a:lstStyle/>
          <a:p>
            <a:pPr lvl="0">
              <a:buClr>
                <a:srgbClr val="000000"/>
              </a:buClr>
              <a:defRPr sz="1800">
                <a:uFillTx/>
              </a:defRPr>
            </a:pPr>
            <a:r>
              <a:rPr sz="1200">
                <a:uFill>
                  <a:solidFill/>
                </a:uFill>
              </a:rPr>
              <a:t>Write down all the reasons why your company would want to spend money on this project in the first place.</a:t>
            </a:r>
            <a:endParaRPr sz="1200">
              <a:uFill>
                <a:solidFill/>
              </a:uFill>
            </a:endParaRPr>
          </a:p>
          <a:p>
            <a:pPr lvl="0">
              <a:buClr>
                <a:srgbClr val="000000"/>
              </a:buClr>
              <a:defRPr sz="1800">
                <a:uFillTx/>
              </a:defRPr>
            </a:pPr>
            <a:r>
              <a:rPr sz="1200">
                <a:uFill>
                  <a:solidFill/>
                </a:uFill>
              </a:rPr>
              <a:t>Then pick and highlight the most important one</a:t>
            </a:r>
            <a:r>
              <a:rPr sz="1200">
                <a:uFill>
                  <a:solidFill/>
                </a:uFill>
              </a:rPr>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 name="Shape 52"/>
          <p:cNvSpPr/>
          <p:nvPr>
            <p:ph type="sldImg"/>
          </p:nvPr>
        </p:nvSpPr>
        <p:spPr>
          <a:prstGeom prst="rect">
            <a:avLst/>
          </a:prstGeom>
        </p:spPr>
        <p:txBody>
          <a:bodyPr/>
          <a:lstStyle/>
          <a:p>
            <a:pPr lvl="0"/>
          </a:p>
        </p:txBody>
      </p:sp>
      <p:sp>
        <p:nvSpPr>
          <p:cNvPr id="53" name="Shape 53"/>
          <p:cNvSpPr/>
          <p:nvPr>
            <p:ph type="body" sz="quarter" idx="1"/>
          </p:nvPr>
        </p:nvSpPr>
        <p:spPr>
          <a:prstGeom prst="rect">
            <a:avLst/>
          </a:prstGeom>
        </p:spPr>
        <p:txBody>
          <a:bodyPr/>
          <a:lstStyle/>
          <a:p>
            <a:pPr lvl="0">
              <a:buClr>
                <a:srgbClr val="000000"/>
              </a:buClr>
              <a:defRPr sz="1800">
                <a:uFillTx/>
              </a:defRPr>
            </a:pPr>
            <a:r>
              <a:rPr sz="1200">
                <a:uFill>
                  <a:solidFill/>
                </a:uFill>
              </a:rPr>
              <a:t>If you could walk into a store, and buy the shrink</a:t>
            </a:r>
            <a:r>
              <a:rPr sz="1200">
                <a:uFill>
                  <a:solidFill/>
                </a:uFill>
              </a:rPr>
              <a:t> wrapped version of your software, what the design of the box look like and what would it say?</a:t>
            </a:r>
            <a:endParaRPr sz="1200">
              <a:uFill>
                <a:solidFill/>
              </a:uFill>
            </a:endParaRPr>
          </a:p>
          <a:p>
            <a:pPr lvl="0">
              <a:buClr>
                <a:srgbClr val="000000"/>
              </a:buClr>
              <a:defRPr sz="1800">
                <a:uFillTx/>
              </a:defRPr>
            </a:pPr>
            <a:r>
              <a:rPr sz="1200">
                <a:uFill>
                  <a:solidFill/>
                </a:uFill>
              </a:rPr>
              <a:t>Point here is to get your team looking at your project through the eyes of your end customer.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1" name="Shape 61"/>
          <p:cNvSpPr/>
          <p:nvPr>
            <p:ph type="sldImg"/>
          </p:nvPr>
        </p:nvSpPr>
        <p:spPr>
          <a:prstGeom prst="rect">
            <a:avLst/>
          </a:prstGeom>
        </p:spPr>
        <p:txBody>
          <a:bodyPr/>
          <a:lstStyle/>
          <a:p>
            <a:pPr lvl="0"/>
          </a:p>
        </p:txBody>
      </p:sp>
      <p:sp>
        <p:nvSpPr>
          <p:cNvPr id="62" name="Shape 62"/>
          <p:cNvSpPr/>
          <p:nvPr>
            <p:ph type="body" sz="quarter" idx="1"/>
          </p:nvPr>
        </p:nvSpPr>
        <p:spPr>
          <a:prstGeom prst="rect">
            <a:avLst/>
          </a:prstGeom>
        </p:spPr>
        <p:txBody>
          <a:bodyPr/>
          <a:lstStyle/>
          <a:p>
            <a:pPr lvl="0">
              <a:buClr>
                <a:srgbClr val="000000"/>
              </a:buClr>
              <a:defRPr sz="1800">
                <a:uFillTx/>
              </a:defRPr>
            </a:pPr>
            <a:r>
              <a:rPr sz="1200">
                <a:uFill>
                  <a:solidFill/>
                </a:uFill>
              </a:rPr>
              <a:t>List all the big ticket items</a:t>
            </a:r>
            <a:r>
              <a:rPr sz="1200">
                <a:uFill>
                  <a:solidFill/>
                </a:uFill>
              </a:rPr>
              <a:t> you are (and are NOT) going to deliver within the scope of this project.</a:t>
            </a:r>
            <a:endParaRPr sz="1200">
              <a:uFill>
                <a:solidFill/>
              </a:uFill>
            </a:endParaRPr>
          </a:p>
          <a:p>
            <a:pPr lvl="0">
              <a:buClr>
                <a:srgbClr val="000000"/>
              </a:buClr>
              <a:defRPr sz="1800">
                <a:uFillTx/>
              </a:defRPr>
            </a:pPr>
            <a:r>
              <a:rPr sz="1200">
                <a:uFill>
                  <a:solidFill/>
                </a:uFill>
              </a:rPr>
              <a:t>Before starting your project move all the UNRESOLVED ones to either IN or OUT.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6" name="Shape 76"/>
          <p:cNvSpPr/>
          <p:nvPr>
            <p:ph type="sldImg"/>
          </p:nvPr>
        </p:nvSpPr>
        <p:spPr>
          <a:prstGeom prst="rect">
            <a:avLst/>
          </a:prstGeom>
        </p:spPr>
        <p:txBody>
          <a:bodyPr/>
          <a:lstStyle/>
          <a:p>
            <a:pPr lvl="0"/>
          </a:p>
        </p:txBody>
      </p:sp>
      <p:sp>
        <p:nvSpPr>
          <p:cNvPr id="77" name="Shape 77"/>
          <p:cNvSpPr/>
          <p:nvPr>
            <p:ph type="body" sz="quarter" idx="1"/>
          </p:nvPr>
        </p:nvSpPr>
        <p:spPr>
          <a:prstGeom prst="rect">
            <a:avLst/>
          </a:prstGeom>
        </p:spPr>
        <p:txBody>
          <a:bodyPr/>
          <a:lstStyle/>
          <a:p>
            <a:pPr lvl="0">
              <a:buClr>
                <a:srgbClr val="000000"/>
              </a:buClr>
              <a:defRPr sz="1800">
                <a:uFillTx/>
              </a:defRPr>
            </a:pPr>
            <a:r>
              <a:rPr sz="1200">
                <a:uFill>
                  <a:solidFill/>
                </a:uFill>
              </a:rPr>
              <a:t>List everyone you are going to have to interact with at some point during the</a:t>
            </a:r>
            <a:r>
              <a:rPr sz="1200">
                <a:uFill>
                  <a:solidFill/>
                </a:uFill>
              </a:rPr>
              <a:t> course of your project.</a:t>
            </a:r>
            <a:endParaRPr sz="1200">
              <a:uFill>
                <a:solidFill/>
              </a:uFill>
            </a:endParaRPr>
          </a:p>
          <a:p>
            <a:pPr lvl="0">
              <a:buClr>
                <a:srgbClr val="000000"/>
              </a:buClr>
              <a:defRPr sz="1800">
                <a:uFillTx/>
              </a:defRPr>
            </a:pPr>
            <a:endParaRPr sz="1200">
              <a:uFill>
                <a:solidFill/>
              </a:uFill>
            </a:endParaRPr>
          </a:p>
          <a:p>
            <a:pPr lvl="0">
              <a:buClr>
                <a:srgbClr val="000000"/>
              </a:buClr>
              <a:defRPr sz="1800">
                <a:uFillTx/>
              </a:defRPr>
            </a:pPr>
            <a:r>
              <a:rPr sz="1200">
                <a:uFill>
                  <a:solidFill/>
                </a:uFill>
              </a:rPr>
              <a:t>Goal is to start building relationships with these people and let them know we are coming down the tracks  (before we actually get there).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1" name="Shape 101"/>
          <p:cNvSpPr/>
          <p:nvPr>
            <p:ph type="sldImg"/>
          </p:nvPr>
        </p:nvSpPr>
        <p:spPr>
          <a:prstGeom prst="rect">
            <a:avLst/>
          </a:prstGeom>
        </p:spPr>
        <p:txBody>
          <a:bodyPr/>
          <a:lstStyle/>
          <a:p>
            <a:pPr lvl="0"/>
          </a:p>
        </p:txBody>
      </p:sp>
      <p:sp>
        <p:nvSpPr>
          <p:cNvPr id="102" name="Shape 102"/>
          <p:cNvSpPr/>
          <p:nvPr>
            <p:ph type="body" sz="quarter" idx="1"/>
          </p:nvPr>
        </p:nvSpPr>
        <p:spPr>
          <a:prstGeom prst="rect">
            <a:avLst/>
          </a:prstGeom>
        </p:spPr>
        <p:txBody>
          <a:bodyPr/>
          <a:lstStyle/>
          <a:p>
            <a:pPr lvl="0">
              <a:buClr>
                <a:srgbClr val="000000"/>
              </a:buClr>
              <a:defRPr sz="1800">
                <a:uFillTx/>
              </a:defRPr>
            </a:pPr>
            <a:r>
              <a:rPr sz="1200">
                <a:uFill>
                  <a:solidFill/>
                </a:uFill>
              </a:rPr>
              <a:t>This is about letting people know how</a:t>
            </a:r>
            <a:r>
              <a:rPr sz="1200">
                <a:uFill>
                  <a:solidFill/>
                </a:uFill>
              </a:rPr>
              <a:t> we plan on building this thing.</a:t>
            </a:r>
            <a:endParaRPr sz="1200">
              <a:uFill>
                <a:solidFill/>
              </a:uFill>
            </a:endParaRPr>
          </a:p>
          <a:p>
            <a:pPr lvl="0">
              <a:buClr>
                <a:srgbClr val="000000"/>
              </a:buClr>
              <a:defRPr sz="1800">
                <a:uFillTx/>
              </a:defRPr>
            </a:pPr>
            <a:r>
              <a:rPr sz="1200">
                <a:uFill>
                  <a:solidFill/>
                </a:uFill>
              </a:rPr>
              <a:t>If there are any tools or libraries assumptions you are making list them here.</a:t>
            </a:r>
            <a:endParaRPr sz="1200">
              <a:uFill>
                <a:solidFill/>
              </a:uFill>
            </a:endParaRPr>
          </a:p>
          <a:p>
            <a:pPr lvl="0">
              <a:buClr>
                <a:srgbClr val="000000"/>
              </a:buClr>
              <a:defRPr sz="1800">
                <a:uFillTx/>
              </a:defRPr>
            </a:pPr>
            <a:r>
              <a:rPr sz="1200">
                <a:uFill>
                  <a:solidFill/>
                </a:uFill>
              </a:rPr>
              <a:t>Also if there are areas of the application architecture that are risky highlight those too.</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9" name="Shape 109"/>
          <p:cNvSpPr/>
          <p:nvPr>
            <p:ph type="sldImg"/>
          </p:nvPr>
        </p:nvSpPr>
        <p:spPr>
          <a:prstGeom prst="rect">
            <a:avLst/>
          </a:prstGeom>
        </p:spPr>
        <p:txBody>
          <a:bodyPr/>
          <a:lstStyle/>
          <a:p>
            <a:pPr lvl="0"/>
          </a:p>
        </p:txBody>
      </p:sp>
      <p:sp>
        <p:nvSpPr>
          <p:cNvPr id="110" name="Shape 110"/>
          <p:cNvSpPr/>
          <p:nvPr>
            <p:ph type="body" sz="quarter" idx="1"/>
          </p:nvPr>
        </p:nvSpPr>
        <p:spPr>
          <a:prstGeom prst="rect">
            <a:avLst/>
          </a:prstGeom>
        </p:spPr>
        <p:txBody>
          <a:bodyPr/>
          <a:lstStyle/>
          <a:p>
            <a:pPr lvl="0">
              <a:buClr>
                <a:srgbClr val="000000"/>
              </a:buClr>
              <a:defRPr sz="1800">
                <a:uFillTx/>
              </a:defRPr>
            </a:pPr>
            <a:r>
              <a:rPr sz="1200">
                <a:uFill>
                  <a:solidFill/>
                </a:uFill>
              </a:rPr>
              <a:t>This is your chance to call </a:t>
            </a:r>
            <a:r>
              <a:rPr sz="1200">
                <a:uFill>
                  <a:solidFill/>
                </a:uFill>
              </a:rPr>
              <a:t>out any craziness you’ve heard while building the deck, and having a frank conversation with your sponsors and your team about how you are going to handle it.</a:t>
            </a:r>
            <a:endParaRPr sz="1200">
              <a:uFill>
                <a:solidFill/>
              </a:uFill>
            </a:endParaRPr>
          </a:p>
          <a:p>
            <a:pPr lvl="0">
              <a:buClr>
                <a:srgbClr val="000000"/>
              </a:buClr>
              <a:defRPr sz="1800">
                <a:uFillTx/>
              </a:defRPr>
            </a:pPr>
            <a:r>
              <a:rPr sz="1200">
                <a:uFill>
                  <a:solidFill/>
                </a:uFill>
              </a:rPr>
              <a:t>This is perhaps on of the most powerful slides in the deck – it’s your chance to ask for whatever you need to be successful and the consequences if you don’t get it.</a:t>
            </a:r>
            <a:endParaRPr sz="1200">
              <a:uFill>
                <a:solidFill/>
              </a:uFill>
            </a:endParaRPr>
          </a:p>
          <a:p>
            <a:pPr lvl="0">
              <a:buClr>
                <a:srgbClr val="000000"/>
              </a:buClr>
              <a:defRPr sz="1800">
                <a:uFillTx/>
              </a:defRPr>
            </a:pPr>
            <a:r>
              <a:rPr sz="1200">
                <a:uFill>
                  <a:solidFill/>
                </a:uFill>
              </a:rPr>
              <a:t>Use it!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5" name="Shape 115"/>
          <p:cNvSpPr/>
          <p:nvPr>
            <p:ph type="sldImg"/>
          </p:nvPr>
        </p:nvSpPr>
        <p:spPr>
          <a:prstGeom prst="rect">
            <a:avLst/>
          </a:prstGeom>
        </p:spPr>
        <p:txBody>
          <a:bodyPr/>
          <a:lstStyle/>
          <a:p>
            <a:pPr lvl="0"/>
          </a:p>
        </p:txBody>
      </p:sp>
      <p:sp>
        <p:nvSpPr>
          <p:cNvPr id="116" name="Shape 116"/>
          <p:cNvSpPr/>
          <p:nvPr>
            <p:ph type="body" sz="quarter" idx="1"/>
          </p:nvPr>
        </p:nvSpPr>
        <p:spPr>
          <a:prstGeom prst="rect">
            <a:avLst/>
          </a:prstGeom>
        </p:spPr>
        <p:txBody>
          <a:bodyPr/>
          <a:lstStyle/>
          <a:p>
            <a:pPr lvl="0">
              <a:buClr>
                <a:srgbClr val="000000"/>
              </a:buClr>
              <a:defRPr sz="1800">
                <a:uFillTx/>
              </a:defRPr>
            </a:pPr>
            <a:r>
              <a:rPr sz="1200">
                <a:uFill>
                  <a:solidFill/>
                </a:uFill>
              </a:rPr>
              <a:t>Set expectations around who you are going to need and</a:t>
            </a:r>
            <a:r>
              <a:rPr sz="1200">
                <a:uFill>
                  <a:solidFill/>
                </a:uFill>
              </a:rPr>
              <a:t> what kind of skills they will need to have to pull this off.</a:t>
            </a:r>
            <a:endParaRPr sz="1200">
              <a:uFill>
                <a:solidFill/>
              </a:uFill>
            </a:endParaRPr>
          </a:p>
          <a:p>
            <a:pPr lvl="0">
              <a:buClr>
                <a:srgbClr val="000000"/>
              </a:buClr>
              <a:defRPr sz="1800">
                <a:uFillTx/>
              </a:defRPr>
            </a:pPr>
            <a:r>
              <a:rPr sz="1200">
                <a:uFill>
                  <a:solidFill/>
                </a:uFill>
              </a:rPr>
              <a:t>Use names if specific people are important (i.e. Billy is the only guy who can do X).</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4" name="Shape 134"/>
          <p:cNvSpPr/>
          <p:nvPr>
            <p:ph type="sldImg"/>
          </p:nvPr>
        </p:nvSpPr>
        <p:spPr>
          <a:prstGeom prst="rect">
            <a:avLst/>
          </a:prstGeom>
        </p:spPr>
        <p:txBody>
          <a:bodyPr/>
          <a:lstStyle/>
          <a:p>
            <a:pPr lvl="0"/>
          </a:p>
        </p:txBody>
      </p:sp>
      <p:sp>
        <p:nvSpPr>
          <p:cNvPr id="135" name="Shape 135"/>
          <p:cNvSpPr/>
          <p:nvPr>
            <p:ph type="body" sz="quarter" idx="1"/>
          </p:nvPr>
        </p:nvSpPr>
        <p:spPr>
          <a:prstGeom prst="rect">
            <a:avLst/>
          </a:prstGeom>
        </p:spPr>
        <p:txBody>
          <a:bodyPr/>
          <a:lstStyle/>
          <a:p>
            <a:pPr lvl="0">
              <a:buClr>
                <a:srgbClr val="000000"/>
              </a:buClr>
              <a:defRPr sz="1800">
                <a:uFillTx/>
              </a:defRPr>
            </a:pPr>
            <a:r>
              <a:rPr sz="1200">
                <a:uFill>
                  <a:solidFill/>
                </a:uFill>
              </a:rPr>
              <a:t>Give your sponsors some idea of how big this thing is (1, 3, or 6 monther).</a:t>
            </a:r>
            <a:endParaRPr sz="1200">
              <a:uFill>
                <a:solidFill/>
              </a:uFill>
            </a:endParaRPr>
          </a:p>
          <a:p>
            <a:pPr lvl="0">
              <a:buClr>
                <a:srgbClr val="000000"/>
              </a:buClr>
              <a:defRPr sz="1800">
                <a:uFillTx/>
              </a:defRPr>
            </a:pPr>
            <a:r>
              <a:rPr sz="1200">
                <a:uFill>
                  <a:solidFill/>
                </a:uFill>
              </a:rPr>
              <a:t>Before you can complete this slide you and the team should create and estimate a high-level story list for the project.</a:t>
            </a:r>
            <a:endParaRPr sz="1200">
              <a:uFill>
                <a:solidFill/>
              </a:uFill>
            </a:endParaRPr>
          </a:p>
          <a:p>
            <a:pPr lvl="0">
              <a:buClr>
                <a:srgbClr val="000000"/>
              </a:buClr>
              <a:defRPr sz="1800">
                <a:uFillTx/>
              </a:defRPr>
            </a:pPr>
            <a:r>
              <a:rPr sz="1200">
                <a:uFill>
                  <a:solidFill/>
                </a:uFill>
              </a:rPr>
              <a:t>This isn’t a commitment (too many unknowns). It’s just a really rough guess. Don’t treat it as anything else.</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Default - Title Slide">
    <p:spTree>
      <p:nvGrpSpPr>
        <p:cNvPr id="1" name=""/>
        <p:cNvGrpSpPr/>
        <p:nvPr/>
      </p:nvGrpSpPr>
      <p:grpSpPr>
        <a:xfrm>
          <a:off x="0" y="0"/>
          <a:ext cx="0" cy="0"/>
          <a:chOff x="0" y="0"/>
          <a:chExt cx="0" cy="0"/>
        </a:xfrm>
      </p:grpSpPr>
      <p:pic>
        <p:nvPicPr>
          <p:cNvPr id="7" name="image1.png"/>
          <p:cNvPicPr/>
          <p:nvPr/>
        </p:nvPicPr>
        <p:blipFill>
          <a:blip r:embed="rId2">
            <a:extLst/>
          </a:blip>
          <a:stretch>
            <a:fillRect/>
          </a:stretch>
        </p:blipFill>
        <p:spPr>
          <a:xfrm>
            <a:off x="7848600" y="6311900"/>
            <a:ext cx="1117600" cy="393700"/>
          </a:xfrm>
          <a:prstGeom prst="rect">
            <a:avLst/>
          </a:prstGeom>
          <a:ln w="12700">
            <a:miter lim="400000"/>
          </a:ln>
        </p:spPr>
      </p:pic>
      <p:sp>
        <p:nvSpPr>
          <p:cNvPr id="8" name="Shape 8"/>
          <p:cNvSpPr/>
          <p:nvPr>
            <p:ph type="title"/>
          </p:nvPr>
        </p:nvSpPr>
        <p:spPr>
          <a:xfrm>
            <a:off x="685800" y="2130425"/>
            <a:ext cx="7772400" cy="1470025"/>
          </a:xfrm>
          <a:prstGeom prst="rect">
            <a:avLst/>
          </a:prstGeom>
        </p:spPr>
        <p:txBody>
          <a:bodyPr/>
          <a:lstStyle/>
          <a:p>
            <a:pPr lvl="0">
              <a:defRPr sz="1800">
                <a:solidFill>
                  <a:srgbClr val="000000"/>
                </a:solidFill>
                <a:uFillTx/>
              </a:defRPr>
            </a:pPr>
            <a:r>
              <a:rPr sz="4400">
                <a:solidFill>
                  <a:srgbClr val="1D4871"/>
                </a:solidFill>
                <a:uFill>
                  <a:solidFill>
                    <a:srgbClr val="1D4871"/>
                  </a:solidFill>
                </a:uFill>
              </a:rPr>
              <a:t>Title Text</a:t>
            </a:r>
          </a:p>
        </p:txBody>
      </p:sp>
      <p:sp>
        <p:nvSpPr>
          <p:cNvPr id="9" name="Shape 9"/>
          <p:cNvSpPr/>
          <p:nvPr>
            <p:ph type="body" idx="1"/>
          </p:nvPr>
        </p:nvSpPr>
        <p:spPr>
          <a:xfrm>
            <a:off x="1371600" y="3886200"/>
            <a:ext cx="6400800" cy="1752600"/>
          </a:xfrm>
          <a:prstGeom prst="rect">
            <a:avLst/>
          </a:prstGeom>
        </p:spPr>
        <p:txBody>
          <a:bodyPr/>
          <a:lstStyle>
            <a:lvl1pPr marL="0" indent="0" algn="ctr">
              <a:buClr>
                <a:srgbClr val="9A9A9A"/>
              </a:buClr>
              <a:buSzTx/>
              <a:buFontTx/>
              <a:buNone/>
              <a:defRPr>
                <a:solidFill>
                  <a:srgbClr val="9A9A9A"/>
                </a:solidFill>
                <a:uFill>
                  <a:solidFill>
                    <a:srgbClr val="9A9A9A"/>
                  </a:solidFill>
                </a:uFill>
              </a:defRPr>
            </a:lvl1pPr>
            <a:lvl2pPr marL="457200" indent="0" algn="ctr">
              <a:spcBef>
                <a:spcPts val="600"/>
              </a:spcBef>
              <a:buClr>
                <a:srgbClr val="9A9A9A"/>
              </a:buClr>
              <a:buSzTx/>
              <a:buFontTx/>
              <a:buNone/>
              <a:defRPr sz="2800">
                <a:solidFill>
                  <a:srgbClr val="9A9A9A"/>
                </a:solidFill>
                <a:uFill>
                  <a:solidFill>
                    <a:srgbClr val="9A9A9A"/>
                  </a:solidFill>
                </a:uFill>
              </a:defRPr>
            </a:lvl2pPr>
            <a:lvl3pPr marL="914400" indent="0" algn="ctr">
              <a:spcBef>
                <a:spcPts val="500"/>
              </a:spcBef>
              <a:buClr>
                <a:srgbClr val="9A9A9A"/>
              </a:buClr>
              <a:buSzTx/>
              <a:buFontTx/>
              <a:buNone/>
              <a:defRPr sz="2400">
                <a:solidFill>
                  <a:srgbClr val="9A9A9A"/>
                </a:solidFill>
                <a:uFill>
                  <a:solidFill>
                    <a:srgbClr val="9A9A9A"/>
                  </a:solidFill>
                </a:uFill>
              </a:defRPr>
            </a:lvl3pPr>
            <a:lvl4pPr marL="1371600" indent="0" algn="ctr">
              <a:spcBef>
                <a:spcPts val="400"/>
              </a:spcBef>
              <a:buClr>
                <a:srgbClr val="9A9A9A"/>
              </a:buClr>
              <a:buSzTx/>
              <a:buFontTx/>
              <a:buNone/>
              <a:defRPr sz="2000">
                <a:solidFill>
                  <a:srgbClr val="9A9A9A"/>
                </a:solidFill>
                <a:uFill>
                  <a:solidFill>
                    <a:srgbClr val="9A9A9A"/>
                  </a:solidFill>
                </a:uFill>
              </a:defRPr>
            </a:lvl4pPr>
            <a:lvl5pPr marL="1828800" indent="0" algn="ctr">
              <a:spcBef>
                <a:spcPts val="400"/>
              </a:spcBef>
              <a:buClr>
                <a:srgbClr val="9A9A9A"/>
              </a:buClr>
              <a:buSzTx/>
              <a:buFontTx/>
              <a:buNone/>
              <a:defRPr sz="2000">
                <a:solidFill>
                  <a:srgbClr val="9A9A9A"/>
                </a:solidFill>
                <a:uFill>
                  <a:solidFill>
                    <a:srgbClr val="9A9A9A"/>
                  </a:solidFill>
                </a:uFill>
              </a:defRPr>
            </a:lvl5pPr>
          </a:lstStyle>
          <a:p>
            <a:pPr lvl="0">
              <a:defRPr sz="1800">
                <a:solidFill>
                  <a:srgbClr val="000000"/>
                </a:solidFill>
                <a:uFillTx/>
              </a:defRPr>
            </a:pPr>
            <a:r>
              <a:rPr sz="3200">
                <a:solidFill>
                  <a:srgbClr val="9A9A9A"/>
                </a:solidFill>
                <a:uFill>
                  <a:solidFill>
                    <a:srgbClr val="9A9A9A"/>
                  </a:solidFill>
                </a:uFill>
              </a:rPr>
              <a:t>Body Level One</a:t>
            </a:r>
            <a:endParaRPr sz="3200">
              <a:solidFill>
                <a:srgbClr val="9A9A9A"/>
              </a:solidFill>
              <a:uFill>
                <a:solidFill>
                  <a:srgbClr val="9A9A9A"/>
                </a:solidFill>
              </a:uFill>
            </a:endParaRPr>
          </a:p>
          <a:p>
            <a:pPr lvl="1">
              <a:defRPr sz="1800">
                <a:solidFill>
                  <a:srgbClr val="000000"/>
                </a:solidFill>
                <a:uFillTx/>
              </a:defRPr>
            </a:pPr>
            <a:r>
              <a:rPr sz="2800">
                <a:solidFill>
                  <a:srgbClr val="9A9A9A"/>
                </a:solidFill>
                <a:uFill>
                  <a:solidFill>
                    <a:srgbClr val="9A9A9A"/>
                  </a:solidFill>
                </a:uFill>
              </a:rPr>
              <a:t>Body Level Two</a:t>
            </a:r>
            <a:endParaRPr sz="2800">
              <a:solidFill>
                <a:srgbClr val="9A9A9A"/>
              </a:solidFill>
              <a:uFill>
                <a:solidFill>
                  <a:srgbClr val="9A9A9A"/>
                </a:solidFill>
              </a:uFill>
            </a:endParaRPr>
          </a:p>
          <a:p>
            <a:pPr lvl="2">
              <a:defRPr sz="1800">
                <a:solidFill>
                  <a:srgbClr val="000000"/>
                </a:solidFill>
                <a:uFillTx/>
              </a:defRPr>
            </a:pPr>
            <a:r>
              <a:rPr sz="2400">
                <a:solidFill>
                  <a:srgbClr val="9A9A9A"/>
                </a:solidFill>
                <a:uFill>
                  <a:solidFill>
                    <a:srgbClr val="9A9A9A"/>
                  </a:solidFill>
                </a:uFill>
              </a:rPr>
              <a:t>Body Level Three</a:t>
            </a:r>
            <a:endParaRPr sz="2400">
              <a:solidFill>
                <a:srgbClr val="9A9A9A"/>
              </a:solidFill>
              <a:uFill>
                <a:solidFill>
                  <a:srgbClr val="9A9A9A"/>
                </a:solidFill>
              </a:uFill>
            </a:endParaRPr>
          </a:p>
          <a:p>
            <a:pPr lvl="3">
              <a:defRPr sz="1800">
                <a:solidFill>
                  <a:srgbClr val="000000"/>
                </a:solidFill>
                <a:uFillTx/>
              </a:defRPr>
            </a:pPr>
            <a:r>
              <a:rPr sz="2000">
                <a:solidFill>
                  <a:srgbClr val="9A9A9A"/>
                </a:solidFill>
                <a:uFill>
                  <a:solidFill>
                    <a:srgbClr val="9A9A9A"/>
                  </a:solidFill>
                </a:uFill>
              </a:rPr>
              <a:t>Body Level Four</a:t>
            </a:r>
            <a:endParaRPr sz="2000">
              <a:solidFill>
                <a:srgbClr val="9A9A9A"/>
              </a:solidFill>
              <a:uFill>
                <a:solidFill>
                  <a:srgbClr val="9A9A9A"/>
                </a:solidFill>
              </a:uFill>
            </a:endParaRPr>
          </a:p>
          <a:p>
            <a:pPr lvl="4">
              <a:defRPr sz="1800">
                <a:solidFill>
                  <a:srgbClr val="000000"/>
                </a:solidFill>
                <a:uFillTx/>
              </a:defRPr>
            </a:pPr>
            <a:r>
              <a:rPr sz="2000">
                <a:solidFill>
                  <a:srgbClr val="9A9A9A"/>
                </a:solidFill>
                <a:uFill>
                  <a:solidFill>
                    <a:srgbClr val="9A9A9A"/>
                  </a:solidFill>
                </a:uFill>
              </a:rPr>
              <a:t>Body Level Five</a:t>
            </a:r>
          </a:p>
        </p:txBody>
      </p:sp>
      <p:sp>
        <p:nvSpPr>
          <p:cNvPr id="10" name="Shape 10"/>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Default - Title and Content">
    <p:spTree>
      <p:nvGrpSpPr>
        <p:cNvPr id="1" name=""/>
        <p:cNvGrpSpPr/>
        <p:nvPr/>
      </p:nvGrpSpPr>
      <p:grpSpPr>
        <a:xfrm>
          <a:off x="0" y="0"/>
          <a:ext cx="0" cy="0"/>
          <a:chOff x="0" y="0"/>
          <a:chExt cx="0" cy="0"/>
        </a:xfrm>
      </p:grpSpPr>
      <p:sp>
        <p:nvSpPr>
          <p:cNvPr id="12" name="Shape 12"/>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Title Text</a:t>
            </a:r>
          </a:p>
        </p:txBody>
      </p:sp>
      <p:sp>
        <p:nvSpPr>
          <p:cNvPr id="13" name="Shape 13"/>
          <p:cNvSpPr/>
          <p:nvPr>
            <p:ph type="body" idx="1"/>
          </p:nvPr>
        </p:nvSpPr>
        <p:spPr>
          <a:prstGeom prst="rect">
            <a:avLst/>
          </a:prstGeom>
        </p:spPr>
        <p:txBody>
          <a:bodyPr/>
          <a:lstStyle>
            <a:lvl2pPr marL="742950" indent="-285750">
              <a:spcBef>
                <a:spcPts val="600"/>
              </a:spcBef>
              <a:buChar char="–"/>
              <a:defRPr sz="2800"/>
            </a:lvl2pPr>
            <a:lvl3pPr marL="1143000" indent="-228600">
              <a:spcBef>
                <a:spcPts val="500"/>
              </a:spcBef>
              <a:defRPr sz="2400"/>
            </a:lvl3pPr>
            <a:lvl4pPr marL="1600200" indent="-228600">
              <a:spcBef>
                <a:spcPts val="400"/>
              </a:spcBef>
              <a:buChar char="–"/>
              <a:defRPr sz="2000"/>
            </a:lvl4pPr>
            <a:lvl5pPr marL="2057400" indent="-228600">
              <a:spcBef>
                <a:spcPts val="400"/>
              </a:spcBef>
              <a:buChar char="»"/>
              <a:defRPr sz="2000"/>
            </a:lvl5pPr>
          </a:lstStyle>
          <a:p>
            <a:pPr lvl="0">
              <a:defRPr sz="1800">
                <a:uFillTx/>
              </a:defRPr>
            </a:pPr>
            <a:r>
              <a:rPr sz="3200">
                <a:uFill>
                  <a:solidFill/>
                </a:uFill>
              </a:rPr>
              <a:t>Body Level One</a:t>
            </a:r>
            <a:endParaRPr sz="3200">
              <a:uFill>
                <a:solidFill/>
              </a:uFill>
            </a:endParaRPr>
          </a:p>
          <a:p>
            <a:pPr lvl="1">
              <a:defRPr sz="1800">
                <a:uFillTx/>
              </a:defRPr>
            </a:pPr>
            <a:r>
              <a:rPr sz="2800">
                <a:uFill>
                  <a:solidFill/>
                </a:uFill>
              </a:rPr>
              <a:t>Body Level Two</a:t>
            </a:r>
            <a:endParaRPr sz="2800">
              <a:uFill>
                <a:solidFill/>
              </a:uFill>
            </a:endParaRPr>
          </a:p>
          <a:p>
            <a:pPr lvl="2">
              <a:defRPr sz="1800">
                <a:uFillTx/>
              </a:defRPr>
            </a:pPr>
            <a:r>
              <a:rPr sz="2400">
                <a:uFill>
                  <a:solidFill/>
                </a:uFill>
              </a:rPr>
              <a:t>Body Level Three</a:t>
            </a:r>
            <a:endParaRPr sz="2400">
              <a:uFill>
                <a:solidFill/>
              </a:uFill>
            </a:endParaRPr>
          </a:p>
          <a:p>
            <a:pPr lvl="3">
              <a:defRPr sz="1800">
                <a:uFillTx/>
              </a:defRPr>
            </a:pPr>
            <a:r>
              <a:rPr sz="2000">
                <a:uFill>
                  <a:solidFill/>
                </a:uFill>
              </a:rPr>
              <a:t>Body Level Four</a:t>
            </a:r>
            <a:endParaRPr sz="2000">
              <a:uFill>
                <a:solidFill/>
              </a:uFill>
            </a:endParaRPr>
          </a:p>
          <a:p>
            <a:pPr lvl="4">
              <a:defRPr sz="1800">
                <a:uFillTx/>
              </a:defRPr>
            </a:pPr>
            <a:r>
              <a:rPr sz="2000">
                <a:uFill>
                  <a:solidFill/>
                </a:uFill>
              </a:rPr>
              <a:t>Body Level Five</a:t>
            </a:r>
          </a:p>
        </p:txBody>
      </p:sp>
      <p:sp>
        <p:nvSpPr>
          <p:cNvPr id="14" name="Shape 14"/>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pic>
        <p:nvPicPr>
          <p:cNvPr id="2" name="image1.png"/>
          <p:cNvPicPr/>
          <p:nvPr/>
        </p:nvPicPr>
        <p:blipFill>
          <a:blip r:embed="rId2">
            <a:extLst/>
          </a:blip>
          <a:stretch>
            <a:fillRect/>
          </a:stretch>
        </p:blipFill>
        <p:spPr>
          <a:xfrm>
            <a:off x="7848600" y="6311900"/>
            <a:ext cx="1117600" cy="393700"/>
          </a:xfrm>
          <a:prstGeom prst="rect">
            <a:avLst/>
          </a:prstGeom>
          <a:ln w="12700">
            <a:miter lim="400000"/>
          </a:ln>
        </p:spPr>
      </p:pic>
      <p:sp>
        <p:nvSpPr>
          <p:cNvPr id="3" name="Shape 3"/>
          <p:cNvSpPr/>
          <p:nvPr>
            <p:ph type="title"/>
          </p:nvPr>
        </p:nvSpPr>
        <p:spPr>
          <a:xfrm>
            <a:off x="457200" y="274637"/>
            <a:ext cx="8229600" cy="1143001"/>
          </a:xfrm>
          <a:prstGeom prst="rect">
            <a:avLst/>
          </a:prstGeom>
          <a:ln w="12700">
            <a:round/>
          </a:ln>
          <a:extLst>
            <a:ext uri="{C572A759-6A51-4108-AA02-DFA0A04FC94B}">
              <ma14:wrappingTextBoxFlag xmlns:ma14="http://schemas.microsoft.com/office/mac/drawingml/2011/main" val="1"/>
            </a:ext>
          </a:extLst>
        </p:spPr>
        <p:txBody>
          <a:bodyPr lIns="38100" tIns="38100" rIns="38100" bIns="38100" anchor="ctr"/>
          <a:lstStyle/>
          <a:p>
            <a:pPr lvl="0">
              <a:defRPr sz="1800">
                <a:solidFill>
                  <a:srgbClr val="000000"/>
                </a:solidFill>
                <a:uFillTx/>
              </a:defRPr>
            </a:pPr>
            <a:r>
              <a:rPr sz="4400">
                <a:solidFill>
                  <a:srgbClr val="1D4871"/>
                </a:solidFill>
                <a:uFill>
                  <a:solidFill>
                    <a:srgbClr val="1D4871"/>
                  </a:solidFill>
                </a:uFill>
              </a:rPr>
              <a:t>Title Text</a:t>
            </a:r>
          </a:p>
        </p:txBody>
      </p:sp>
      <p:sp>
        <p:nvSpPr>
          <p:cNvPr id="4" name="Shape 4"/>
          <p:cNvSpPr/>
          <p:nvPr>
            <p:ph type="body" idx="1"/>
          </p:nvPr>
        </p:nvSpPr>
        <p:spPr>
          <a:xfrm>
            <a:off x="457200" y="1600199"/>
            <a:ext cx="8229600" cy="4525964"/>
          </a:xfrm>
          <a:prstGeom prst="rect">
            <a:avLst/>
          </a:prstGeom>
          <a:ln w="12700">
            <a:round/>
          </a:ln>
          <a:extLst>
            <a:ext uri="{C572A759-6A51-4108-AA02-DFA0A04FC94B}">
              <ma14:wrappingTextBoxFlag xmlns:ma14="http://schemas.microsoft.com/office/mac/drawingml/2011/main" val="1"/>
            </a:ext>
          </a:extLst>
        </p:spPr>
        <p:txBody>
          <a:bodyPr lIns="38100" tIns="38100" rIns="38100" bIns="38100"/>
          <a:lstStyle>
            <a:lvl2pPr marL="742950" indent="-285750">
              <a:spcBef>
                <a:spcPts val="600"/>
              </a:spcBef>
              <a:buChar char="–"/>
              <a:defRPr sz="2800"/>
            </a:lvl2pPr>
            <a:lvl3pPr marL="1143000" indent="-228600">
              <a:spcBef>
                <a:spcPts val="500"/>
              </a:spcBef>
              <a:defRPr sz="2400"/>
            </a:lvl3pPr>
            <a:lvl4pPr marL="1600200" indent="-228600">
              <a:spcBef>
                <a:spcPts val="400"/>
              </a:spcBef>
              <a:buChar char="–"/>
              <a:defRPr sz="2000"/>
            </a:lvl4pPr>
            <a:lvl5pPr marL="2057400" indent="-228600">
              <a:spcBef>
                <a:spcPts val="400"/>
              </a:spcBef>
              <a:buChar char="»"/>
              <a:defRPr sz="2000"/>
            </a:lvl5pPr>
          </a:lstStyle>
          <a:p>
            <a:pPr lvl="0">
              <a:defRPr sz="1800">
                <a:uFillTx/>
              </a:defRPr>
            </a:pPr>
            <a:r>
              <a:rPr sz="3200">
                <a:uFill>
                  <a:solidFill/>
                </a:uFill>
              </a:rPr>
              <a:t>Body Level One</a:t>
            </a:r>
            <a:endParaRPr sz="3200">
              <a:uFill>
                <a:solidFill/>
              </a:uFill>
            </a:endParaRPr>
          </a:p>
          <a:p>
            <a:pPr lvl="1">
              <a:defRPr sz="1800">
                <a:uFillTx/>
              </a:defRPr>
            </a:pPr>
            <a:r>
              <a:rPr sz="2800">
                <a:uFill>
                  <a:solidFill/>
                </a:uFill>
              </a:rPr>
              <a:t>Body Level Two</a:t>
            </a:r>
            <a:endParaRPr sz="2800">
              <a:uFill>
                <a:solidFill/>
              </a:uFill>
            </a:endParaRPr>
          </a:p>
          <a:p>
            <a:pPr lvl="2">
              <a:defRPr sz="1800">
                <a:uFillTx/>
              </a:defRPr>
            </a:pPr>
            <a:r>
              <a:rPr sz="2400">
                <a:uFill>
                  <a:solidFill/>
                </a:uFill>
              </a:rPr>
              <a:t>Body Level Three</a:t>
            </a:r>
            <a:endParaRPr sz="2400">
              <a:uFill>
                <a:solidFill/>
              </a:uFill>
            </a:endParaRPr>
          </a:p>
          <a:p>
            <a:pPr lvl="3">
              <a:defRPr sz="1800">
                <a:uFillTx/>
              </a:defRPr>
            </a:pPr>
            <a:r>
              <a:rPr sz="2000">
                <a:uFill>
                  <a:solidFill/>
                </a:uFill>
              </a:rPr>
              <a:t>Body Level Four</a:t>
            </a:r>
            <a:endParaRPr sz="2000">
              <a:uFill>
                <a:solidFill/>
              </a:uFill>
            </a:endParaRPr>
          </a:p>
          <a:p>
            <a:pPr lvl="4">
              <a:defRPr sz="1800">
                <a:uFillTx/>
              </a:defRPr>
            </a:pPr>
            <a:r>
              <a:rPr sz="2000">
                <a:uFill>
                  <a:solidFill/>
                </a:uFill>
              </a:rPr>
              <a:t>Body Level Five</a:t>
            </a:r>
          </a:p>
        </p:txBody>
      </p:sp>
      <p:sp>
        <p:nvSpPr>
          <p:cNvPr id="5" name="Shape 5"/>
          <p:cNvSpPr/>
          <p:nvPr>
            <p:ph type="sldNum" sz="quarter" idx="2"/>
          </p:nvPr>
        </p:nvSpPr>
        <p:spPr>
          <a:xfrm>
            <a:off x="8405167" y="6473825"/>
            <a:ext cx="281633" cy="266701"/>
          </a:xfrm>
          <a:prstGeom prst="rect">
            <a:avLst/>
          </a:prstGeom>
          <a:ln w="12700">
            <a:round/>
          </a:ln>
        </p:spPr>
        <p:txBody>
          <a:bodyPr wrap="none" lIns="38100" tIns="38100" rIns="38100" bIns="38100" anchor="ctr">
            <a:spAutoFit/>
          </a:bodyPr>
          <a:lstStyle>
            <a:lvl1pPr algn="r">
              <a:buClrTx/>
              <a:defRPr sz="1200">
                <a:solidFill>
                  <a:srgbClr val="9A9A9A"/>
                </a:solidFill>
                <a:uFill>
                  <a:solidFill>
                    <a:srgbClr val="9A9A9A"/>
                  </a:solidFill>
                </a:uFill>
              </a:defRPr>
            </a:lvl1pPr>
          </a:lstStyle>
          <a:p>
            <a:pPr lvl="0"/>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Lst>
  <p:transition spd="med" advClick="1"/>
  <p:txStyles>
    <p:titleStyle>
      <a:lvl1pPr>
        <a:defRPr sz="4400">
          <a:solidFill>
            <a:srgbClr val="1D4871"/>
          </a:solidFill>
          <a:uFill>
            <a:solidFill>
              <a:srgbClr val="1D4871"/>
            </a:solidFill>
          </a:uFill>
          <a:latin typeface="+mn-lt"/>
          <a:ea typeface="+mn-ea"/>
          <a:cs typeface="+mn-cs"/>
          <a:sym typeface="Calibri"/>
        </a:defRPr>
      </a:lvl1pPr>
      <a:lvl2pPr indent="228600">
        <a:defRPr sz="4400">
          <a:solidFill>
            <a:srgbClr val="1D4871"/>
          </a:solidFill>
          <a:uFill>
            <a:solidFill>
              <a:srgbClr val="1D4871"/>
            </a:solidFill>
          </a:uFill>
          <a:latin typeface="+mn-lt"/>
          <a:ea typeface="+mn-ea"/>
          <a:cs typeface="+mn-cs"/>
          <a:sym typeface="Calibri"/>
        </a:defRPr>
      </a:lvl2pPr>
      <a:lvl3pPr indent="457200">
        <a:defRPr sz="4400">
          <a:solidFill>
            <a:srgbClr val="1D4871"/>
          </a:solidFill>
          <a:uFill>
            <a:solidFill>
              <a:srgbClr val="1D4871"/>
            </a:solidFill>
          </a:uFill>
          <a:latin typeface="+mn-lt"/>
          <a:ea typeface="+mn-ea"/>
          <a:cs typeface="+mn-cs"/>
          <a:sym typeface="Calibri"/>
        </a:defRPr>
      </a:lvl3pPr>
      <a:lvl4pPr indent="685800">
        <a:defRPr sz="4400">
          <a:solidFill>
            <a:srgbClr val="1D4871"/>
          </a:solidFill>
          <a:uFill>
            <a:solidFill>
              <a:srgbClr val="1D4871"/>
            </a:solidFill>
          </a:uFill>
          <a:latin typeface="+mn-lt"/>
          <a:ea typeface="+mn-ea"/>
          <a:cs typeface="+mn-cs"/>
          <a:sym typeface="Calibri"/>
        </a:defRPr>
      </a:lvl4pPr>
      <a:lvl5pPr indent="914400">
        <a:defRPr sz="4400">
          <a:solidFill>
            <a:srgbClr val="1D4871"/>
          </a:solidFill>
          <a:uFill>
            <a:solidFill>
              <a:srgbClr val="1D4871"/>
            </a:solidFill>
          </a:uFill>
          <a:latin typeface="+mn-lt"/>
          <a:ea typeface="+mn-ea"/>
          <a:cs typeface="+mn-cs"/>
          <a:sym typeface="Calibri"/>
        </a:defRPr>
      </a:lvl5pPr>
      <a:lvl6pPr indent="1143000">
        <a:defRPr sz="4400">
          <a:solidFill>
            <a:srgbClr val="1D4871"/>
          </a:solidFill>
          <a:uFill>
            <a:solidFill>
              <a:srgbClr val="1D4871"/>
            </a:solidFill>
          </a:uFill>
          <a:latin typeface="+mn-lt"/>
          <a:ea typeface="+mn-ea"/>
          <a:cs typeface="+mn-cs"/>
          <a:sym typeface="Calibri"/>
        </a:defRPr>
      </a:lvl6pPr>
      <a:lvl7pPr indent="1371600">
        <a:defRPr sz="4400">
          <a:solidFill>
            <a:srgbClr val="1D4871"/>
          </a:solidFill>
          <a:uFill>
            <a:solidFill>
              <a:srgbClr val="1D4871"/>
            </a:solidFill>
          </a:uFill>
          <a:latin typeface="+mn-lt"/>
          <a:ea typeface="+mn-ea"/>
          <a:cs typeface="+mn-cs"/>
          <a:sym typeface="Calibri"/>
        </a:defRPr>
      </a:lvl7pPr>
      <a:lvl8pPr indent="1600200">
        <a:defRPr sz="4400">
          <a:solidFill>
            <a:srgbClr val="1D4871"/>
          </a:solidFill>
          <a:uFill>
            <a:solidFill>
              <a:srgbClr val="1D4871"/>
            </a:solidFill>
          </a:uFill>
          <a:latin typeface="+mn-lt"/>
          <a:ea typeface="+mn-ea"/>
          <a:cs typeface="+mn-cs"/>
          <a:sym typeface="Calibri"/>
        </a:defRPr>
      </a:lvl8pPr>
      <a:lvl9pPr indent="1828800">
        <a:defRPr sz="4400">
          <a:solidFill>
            <a:srgbClr val="1D4871"/>
          </a:solidFill>
          <a:uFill>
            <a:solidFill>
              <a:srgbClr val="1D4871"/>
            </a:solidFill>
          </a:uFill>
          <a:latin typeface="+mn-lt"/>
          <a:ea typeface="+mn-ea"/>
          <a:cs typeface="+mn-cs"/>
          <a:sym typeface="Calibri"/>
        </a:defRPr>
      </a:lvl9pPr>
    </p:titleStyle>
    <p:bodyStyle>
      <a:lvl1pPr marL="342900" indent="-342900">
        <a:spcBef>
          <a:spcPts val="700"/>
        </a:spcBef>
        <a:buClr>
          <a:srgbClr val="000000"/>
        </a:buClr>
        <a:buSzPct val="100000"/>
        <a:buFont typeface="Arial"/>
        <a:buChar char="•"/>
        <a:defRPr sz="3200">
          <a:uFill>
            <a:solidFill/>
          </a:uFill>
          <a:latin typeface="+mn-lt"/>
          <a:ea typeface="+mn-ea"/>
          <a:cs typeface="+mn-cs"/>
          <a:sym typeface="Calibri"/>
        </a:defRPr>
      </a:lvl1pPr>
      <a:lvl2pPr marL="783771" indent="-326571">
        <a:spcBef>
          <a:spcPts val="700"/>
        </a:spcBef>
        <a:buClr>
          <a:srgbClr val="000000"/>
        </a:buClr>
        <a:buSzPct val="100000"/>
        <a:buFont typeface="Arial"/>
        <a:buChar char="•"/>
        <a:defRPr sz="3200">
          <a:uFill>
            <a:solidFill/>
          </a:uFill>
          <a:latin typeface="+mn-lt"/>
          <a:ea typeface="+mn-ea"/>
          <a:cs typeface="+mn-cs"/>
          <a:sym typeface="Calibri"/>
        </a:defRPr>
      </a:lvl2pPr>
      <a:lvl3pPr marL="1219200" indent="-304800">
        <a:spcBef>
          <a:spcPts val="700"/>
        </a:spcBef>
        <a:buClr>
          <a:srgbClr val="000000"/>
        </a:buClr>
        <a:buSzPct val="100000"/>
        <a:buFont typeface="Arial"/>
        <a:buChar char="•"/>
        <a:defRPr sz="3200">
          <a:uFill>
            <a:solidFill/>
          </a:uFill>
          <a:latin typeface="+mn-lt"/>
          <a:ea typeface="+mn-ea"/>
          <a:cs typeface="+mn-cs"/>
          <a:sym typeface="Calibri"/>
        </a:defRPr>
      </a:lvl3pPr>
      <a:lvl4pPr marL="1737360" indent="-365760">
        <a:spcBef>
          <a:spcPts val="700"/>
        </a:spcBef>
        <a:buClr>
          <a:srgbClr val="000000"/>
        </a:buClr>
        <a:buSzPct val="100000"/>
        <a:buFont typeface="Arial"/>
        <a:buChar char="•"/>
        <a:defRPr sz="3200">
          <a:uFill>
            <a:solidFill/>
          </a:uFill>
          <a:latin typeface="+mn-lt"/>
          <a:ea typeface="+mn-ea"/>
          <a:cs typeface="+mn-cs"/>
          <a:sym typeface="Calibri"/>
        </a:defRPr>
      </a:lvl4pPr>
      <a:lvl5pPr marL="2194560" indent="-365760">
        <a:spcBef>
          <a:spcPts val="700"/>
        </a:spcBef>
        <a:buClr>
          <a:srgbClr val="000000"/>
        </a:buClr>
        <a:buSzPct val="100000"/>
        <a:buFont typeface="Arial"/>
        <a:buChar char="•"/>
        <a:defRPr sz="3200">
          <a:uFill>
            <a:solidFill/>
          </a:uFill>
          <a:latin typeface="+mn-lt"/>
          <a:ea typeface="+mn-ea"/>
          <a:cs typeface="+mn-cs"/>
          <a:sym typeface="Calibri"/>
        </a:defRPr>
      </a:lvl5pPr>
      <a:lvl6pPr marL="3365500" indent="-914400">
        <a:spcBef>
          <a:spcPts val="700"/>
        </a:spcBef>
        <a:buClr>
          <a:srgbClr val="000000"/>
        </a:buClr>
        <a:buSzPct val="171000"/>
        <a:buFont typeface="Arial"/>
        <a:buChar char="•"/>
        <a:defRPr sz="3200">
          <a:uFill>
            <a:solidFill/>
          </a:uFill>
          <a:latin typeface="+mn-lt"/>
          <a:ea typeface="+mn-ea"/>
          <a:cs typeface="+mn-cs"/>
          <a:sym typeface="Calibri"/>
        </a:defRPr>
      </a:lvl6pPr>
      <a:lvl7pPr marL="3721100" indent="-914400">
        <a:spcBef>
          <a:spcPts val="700"/>
        </a:spcBef>
        <a:buClr>
          <a:srgbClr val="000000"/>
        </a:buClr>
        <a:buSzPct val="171000"/>
        <a:buFont typeface="Arial"/>
        <a:buChar char="•"/>
        <a:defRPr sz="3200">
          <a:uFill>
            <a:solidFill/>
          </a:uFill>
          <a:latin typeface="+mn-lt"/>
          <a:ea typeface="+mn-ea"/>
          <a:cs typeface="+mn-cs"/>
          <a:sym typeface="Calibri"/>
        </a:defRPr>
      </a:lvl7pPr>
      <a:lvl8pPr marL="4076700" indent="-914400">
        <a:spcBef>
          <a:spcPts val="700"/>
        </a:spcBef>
        <a:buClr>
          <a:srgbClr val="000000"/>
        </a:buClr>
        <a:buSzPct val="171000"/>
        <a:buFont typeface="Arial"/>
        <a:buChar char="•"/>
        <a:defRPr sz="3200">
          <a:uFill>
            <a:solidFill/>
          </a:uFill>
          <a:latin typeface="+mn-lt"/>
          <a:ea typeface="+mn-ea"/>
          <a:cs typeface="+mn-cs"/>
          <a:sym typeface="Calibri"/>
        </a:defRPr>
      </a:lvl8pPr>
      <a:lvl9pPr marL="4432300" indent="-914400">
        <a:spcBef>
          <a:spcPts val="700"/>
        </a:spcBef>
        <a:buClr>
          <a:srgbClr val="000000"/>
        </a:buClr>
        <a:buSzPct val="171000"/>
        <a:buFont typeface="Arial"/>
        <a:buChar char="•"/>
        <a:defRPr sz="3200">
          <a:uFill>
            <a:solidFill/>
          </a:uFill>
          <a:latin typeface="+mn-lt"/>
          <a:ea typeface="+mn-ea"/>
          <a:cs typeface="+mn-cs"/>
          <a:sym typeface="Calibri"/>
        </a:defRPr>
      </a:lvl9pPr>
    </p:bodyStyle>
    <p:otherStyle>
      <a:lvl1pPr algn="r">
        <a:defRPr sz="1200">
          <a:solidFill>
            <a:schemeClr val="tx1"/>
          </a:solidFill>
          <a:uFill>
            <a:solidFill>
              <a:srgbClr val="9A9A9A"/>
            </a:solidFill>
          </a:uFill>
          <a:latin typeface="+mn-lt"/>
          <a:ea typeface="+mn-ea"/>
          <a:cs typeface="+mn-cs"/>
          <a:sym typeface="Calibri"/>
        </a:defRPr>
      </a:lvl1pPr>
      <a:lvl2pPr algn="r">
        <a:defRPr sz="1200">
          <a:solidFill>
            <a:schemeClr val="tx1"/>
          </a:solidFill>
          <a:uFill>
            <a:solidFill>
              <a:srgbClr val="9A9A9A"/>
            </a:solidFill>
          </a:uFill>
          <a:latin typeface="+mn-lt"/>
          <a:ea typeface="+mn-ea"/>
          <a:cs typeface="+mn-cs"/>
          <a:sym typeface="Calibri"/>
        </a:defRPr>
      </a:lvl2pPr>
      <a:lvl3pPr algn="r">
        <a:defRPr sz="1200">
          <a:solidFill>
            <a:schemeClr val="tx1"/>
          </a:solidFill>
          <a:uFill>
            <a:solidFill>
              <a:srgbClr val="9A9A9A"/>
            </a:solidFill>
          </a:uFill>
          <a:latin typeface="+mn-lt"/>
          <a:ea typeface="+mn-ea"/>
          <a:cs typeface="+mn-cs"/>
          <a:sym typeface="Calibri"/>
        </a:defRPr>
      </a:lvl3pPr>
      <a:lvl4pPr algn="r">
        <a:defRPr sz="1200">
          <a:solidFill>
            <a:schemeClr val="tx1"/>
          </a:solidFill>
          <a:uFill>
            <a:solidFill>
              <a:srgbClr val="9A9A9A"/>
            </a:solidFill>
          </a:uFill>
          <a:latin typeface="+mn-lt"/>
          <a:ea typeface="+mn-ea"/>
          <a:cs typeface="+mn-cs"/>
          <a:sym typeface="Calibri"/>
        </a:defRPr>
      </a:lvl4pPr>
      <a:lvl5pPr algn="r">
        <a:defRPr sz="1200">
          <a:solidFill>
            <a:schemeClr val="tx1"/>
          </a:solidFill>
          <a:uFill>
            <a:solidFill>
              <a:srgbClr val="9A9A9A"/>
            </a:solidFill>
          </a:uFill>
          <a:latin typeface="+mn-lt"/>
          <a:ea typeface="+mn-ea"/>
          <a:cs typeface="+mn-cs"/>
          <a:sym typeface="Calibri"/>
        </a:defRPr>
      </a:lvl5pPr>
      <a:lvl6pPr algn="r">
        <a:defRPr sz="1200">
          <a:solidFill>
            <a:schemeClr val="tx1"/>
          </a:solidFill>
          <a:uFill>
            <a:solidFill>
              <a:srgbClr val="9A9A9A"/>
            </a:solidFill>
          </a:uFill>
          <a:latin typeface="+mn-lt"/>
          <a:ea typeface="+mn-ea"/>
          <a:cs typeface="+mn-cs"/>
          <a:sym typeface="Calibri"/>
        </a:defRPr>
      </a:lvl6pPr>
      <a:lvl7pPr algn="r">
        <a:defRPr sz="1200">
          <a:solidFill>
            <a:schemeClr val="tx1"/>
          </a:solidFill>
          <a:uFill>
            <a:solidFill>
              <a:srgbClr val="9A9A9A"/>
            </a:solidFill>
          </a:uFill>
          <a:latin typeface="+mn-lt"/>
          <a:ea typeface="+mn-ea"/>
          <a:cs typeface="+mn-cs"/>
          <a:sym typeface="Calibri"/>
        </a:defRPr>
      </a:lvl7pPr>
      <a:lvl8pPr algn="r">
        <a:defRPr sz="1200">
          <a:solidFill>
            <a:schemeClr val="tx1"/>
          </a:solidFill>
          <a:uFill>
            <a:solidFill>
              <a:srgbClr val="9A9A9A"/>
            </a:solidFill>
          </a:uFill>
          <a:latin typeface="+mn-lt"/>
          <a:ea typeface="+mn-ea"/>
          <a:cs typeface="+mn-cs"/>
          <a:sym typeface="Calibri"/>
        </a:defRPr>
      </a:lvl8pPr>
      <a:lvl9pPr algn="r">
        <a:defRPr sz="1200">
          <a:solidFill>
            <a:schemeClr val="tx1"/>
          </a:solidFill>
          <a:uFill>
            <a:solidFill>
              <a:srgbClr val="9A9A9A"/>
            </a:solidFill>
          </a:uFill>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12.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hyperlink" Target="http://agilewarrior.wordpress.com/" TargetMode="External"/><Relationship Id="rId5" Type="http://schemas.openxmlformats.org/officeDocument/2006/relationships/image" Target="../media/image13.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8" name="image1.png"/>
          <p:cNvPicPr/>
          <p:nvPr/>
        </p:nvPicPr>
        <p:blipFill>
          <a:blip r:embed="rId2">
            <a:extLst/>
          </a:blip>
          <a:stretch>
            <a:fillRect/>
          </a:stretch>
        </p:blipFill>
        <p:spPr>
          <a:xfrm>
            <a:off x="7848600" y="6311900"/>
            <a:ext cx="1117600" cy="393700"/>
          </a:xfrm>
          <a:prstGeom prst="rect">
            <a:avLst/>
          </a:prstGeom>
          <a:ln w="12700">
            <a:miter lim="400000"/>
          </a:ln>
        </p:spPr>
      </p:pic>
      <p:pic>
        <p:nvPicPr>
          <p:cNvPr id="19" name="image1.png"/>
          <p:cNvPicPr/>
          <p:nvPr/>
        </p:nvPicPr>
        <p:blipFill>
          <a:blip r:embed="rId2">
            <a:extLst/>
          </a:blip>
          <a:stretch>
            <a:fillRect/>
          </a:stretch>
        </p:blipFill>
        <p:spPr>
          <a:xfrm>
            <a:off x="7848600" y="6311900"/>
            <a:ext cx="1117600" cy="393700"/>
          </a:xfrm>
          <a:prstGeom prst="rect">
            <a:avLst/>
          </a:prstGeom>
          <a:ln w="12700">
            <a:miter lim="400000"/>
          </a:ln>
        </p:spPr>
      </p:pic>
      <p:sp>
        <p:nvSpPr>
          <p:cNvPr id="20" name="Shape 20"/>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The Agile Inception Deck </a:t>
            </a:r>
          </a:p>
        </p:txBody>
      </p:sp>
      <p:sp>
        <p:nvSpPr>
          <p:cNvPr id="21" name="Shape 21"/>
          <p:cNvSpPr/>
          <p:nvPr>
            <p:ph type="body" idx="1"/>
          </p:nvPr>
        </p:nvSpPr>
        <p:spPr>
          <a:prstGeom prst="rect">
            <a:avLst/>
          </a:prstGeom>
        </p:spPr>
        <p:txBody>
          <a:bodyPr/>
          <a:lstStyle/>
          <a:p>
            <a:pPr lvl="0">
              <a:defRPr sz="1800">
                <a:solidFill>
                  <a:srgbClr val="000000"/>
                </a:solidFill>
                <a:uFillTx/>
              </a:defRPr>
            </a:pPr>
            <a:r>
              <a:rPr sz="3200">
                <a:solidFill>
                  <a:srgbClr val="9A9A9A"/>
                </a:solidFill>
                <a:uFill>
                  <a:solidFill>
                    <a:srgbClr val="9A9A9A"/>
                  </a:solidFill>
                </a:uFill>
              </a:rPr>
              <a:t>Template</a:t>
            </a:r>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12" name="image1.png"/>
          <p:cNvPicPr/>
          <p:nvPr/>
        </p:nvPicPr>
        <p:blipFill>
          <a:blip r:embed="rId3">
            <a:extLst/>
          </a:blip>
          <a:stretch>
            <a:fillRect/>
          </a:stretch>
        </p:blipFill>
        <p:spPr>
          <a:xfrm>
            <a:off x="7848600" y="6311900"/>
            <a:ext cx="1117600" cy="393700"/>
          </a:xfrm>
          <a:prstGeom prst="rect">
            <a:avLst/>
          </a:prstGeom>
          <a:ln w="12700">
            <a:miter lim="400000"/>
          </a:ln>
        </p:spPr>
      </p:pic>
      <p:sp>
        <p:nvSpPr>
          <p:cNvPr id="113" name="Shape 113"/>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The A-Team</a:t>
            </a:r>
          </a:p>
        </p:txBody>
      </p:sp>
      <p:graphicFrame>
        <p:nvGraphicFramePr>
          <p:cNvPr id="114" name="Table 114"/>
          <p:cNvGraphicFramePr/>
          <p:nvPr/>
        </p:nvGraphicFramePr>
        <p:xfrm>
          <a:off x="685800" y="1396999"/>
          <a:ext cx="7924800" cy="4135121"/>
        </p:xfrm>
        <a:graphic xmlns:a="http://schemas.openxmlformats.org/drawingml/2006/main">
          <a:graphicData uri="http://schemas.openxmlformats.org/drawingml/2006/table">
            <a:tbl>
              <a:tblPr firstCol="0" firstRow="1" lastCol="0" lastRow="0" bandCol="0" bandRow="1" rtl="0">
                <a:tableStyleId>{8F44A2F1-9E1F-4B54-A3A2-5F16C0AD49E2}</a:tableStyleId>
              </a:tblPr>
              <a:tblGrid>
                <a:gridCol w="609600"/>
                <a:gridCol w="1752600"/>
                <a:gridCol w="5562600"/>
              </a:tblGrid>
              <a:tr h="516890">
                <a:tc>
                  <a:txBody>
                    <a:bodyPr/>
                    <a:lstStyle/>
                    <a:p>
                      <a:pPr lvl="0" algn="l">
                        <a:tabLst>
                          <a:tab pos="914400" algn="l"/>
                        </a:tabLst>
                        <a:defRPr b="0" sz="1800">
                          <a:solidFill>
                            <a:srgbClr val="000000"/>
                          </a:solidFill>
                          <a:uFillTx/>
                        </a:defRPr>
                      </a:pPr>
                      <a:r>
                        <a:rPr sz="2400">
                          <a:solidFill>
                            <a:srgbClr val="FFFFFF"/>
                          </a:solidFill>
                          <a:uFill>
                            <a:solidFill>
                              <a:srgbClr val="FFFFFF"/>
                            </a:solidFill>
                          </a:uFill>
                        </a:rPr>
                        <a:t>#</a:t>
                      </a:r>
                    </a:p>
                  </a:txBody>
                  <a:tcPr marL="38100" marR="38100" marT="38100" marB="38100" anchor="t" anchorCtr="0" horzOverflow="overflow"/>
                </a:tc>
                <a:tc>
                  <a:txBody>
                    <a:bodyPr/>
                    <a:lstStyle/>
                    <a:p>
                      <a:pPr lvl="0" algn="l">
                        <a:tabLst>
                          <a:tab pos="914400" algn="l"/>
                        </a:tabLst>
                        <a:defRPr b="0" sz="1800">
                          <a:solidFill>
                            <a:srgbClr val="000000"/>
                          </a:solidFill>
                          <a:uFillTx/>
                        </a:defRPr>
                      </a:pPr>
                      <a:r>
                        <a:rPr sz="2400">
                          <a:solidFill>
                            <a:srgbClr val="FFFFFF"/>
                          </a:solidFill>
                          <a:uFill>
                            <a:solidFill>
                              <a:srgbClr val="FFFFFF"/>
                            </a:solidFill>
                          </a:uFill>
                        </a:rPr>
                        <a:t>Role</a:t>
                      </a:r>
                    </a:p>
                  </a:txBody>
                  <a:tcPr marL="38100" marR="38100" marT="38100" marB="38100" anchor="t" anchorCtr="0" horzOverflow="overflow"/>
                </a:tc>
                <a:tc>
                  <a:txBody>
                    <a:bodyPr/>
                    <a:lstStyle/>
                    <a:p>
                      <a:pPr lvl="0" algn="l">
                        <a:tabLst>
                          <a:tab pos="914400" algn="l"/>
                        </a:tabLst>
                        <a:defRPr b="0" sz="1800">
                          <a:solidFill>
                            <a:srgbClr val="000000"/>
                          </a:solidFill>
                          <a:uFillTx/>
                        </a:defRPr>
                      </a:pPr>
                      <a:r>
                        <a:rPr sz="2400">
                          <a:solidFill>
                            <a:srgbClr val="FFFFFF"/>
                          </a:solidFill>
                          <a:uFill>
                            <a:solidFill>
                              <a:srgbClr val="FFFFFF"/>
                            </a:solidFill>
                          </a:uFill>
                        </a:rPr>
                        <a:t>Competencies/Expectations</a:t>
                      </a:r>
                    </a:p>
                  </a:txBody>
                  <a:tcPr marL="38100" marR="38100" marT="38100" marB="38100" anchor="t" anchorCtr="0" horzOverflow="overflow"/>
                </a:tc>
              </a:tr>
              <a:tr h="516890">
                <a:tc>
                  <a:txBody>
                    <a:bodyPr/>
                    <a:lstStyle/>
                    <a:p>
                      <a:pPr lvl="0" algn="l">
                        <a:tabLst>
                          <a:tab pos="914400" algn="l"/>
                        </a:tabLst>
                        <a:defRPr sz="1800">
                          <a:uFillTx/>
                        </a:defRPr>
                      </a:pPr>
                      <a:r>
                        <a:rPr>
                          <a:uFill>
                            <a:solidFill/>
                          </a:uFill>
                        </a:rPr>
                        <a:t>1</a:t>
                      </a:r>
                    </a:p>
                  </a:txBody>
                  <a:tcPr marL="38100" marR="38100" marT="38100" marB="38100" anchor="t" anchorCtr="0" horzOverflow="overflow"/>
                </a:tc>
                <a:tc>
                  <a:txBody>
                    <a:bodyPr/>
                    <a:lstStyle/>
                    <a:p>
                      <a:pPr lvl="0" algn="l">
                        <a:tabLst>
                          <a:tab pos="914400" algn="l"/>
                        </a:tabLst>
                        <a:defRPr sz="1800">
                          <a:uFillTx/>
                        </a:defRPr>
                      </a:pPr>
                      <a:r>
                        <a:rPr>
                          <a:uFill>
                            <a:solidFill/>
                          </a:uFill>
                        </a:rPr>
                        <a:t>Analyst</a:t>
                      </a:r>
                    </a:p>
                  </a:txBody>
                  <a:tcPr marL="38100" marR="38100" marT="38100" marB="38100" anchor="t" anchorCtr="0" horzOverflow="overflow"/>
                </a:tc>
                <a:tc>
                  <a:txBody>
                    <a:bodyPr/>
                    <a:lstStyle/>
                    <a:p>
                      <a:pPr lvl="0" algn="l">
                        <a:buClr>
                          <a:srgbClr val="000000"/>
                        </a:buClr>
                        <a:tabLst>
                          <a:tab pos="914400" algn="l"/>
                        </a:tabLst>
                        <a:defRPr sz="1800">
                          <a:uFillTx/>
                        </a:defRPr>
                      </a:pPr>
                      <a:r>
                        <a:rPr>
                          <a:uFill>
                            <a:solidFill/>
                          </a:uFill>
                        </a:rPr>
                        <a:t>Comfortable</a:t>
                      </a:r>
                      <a:r>
                        <a:rPr>
                          <a:uFill>
                            <a:solidFill/>
                          </a:uFill>
                        </a:rPr>
                        <a:t> with just-in-time analysis.</a:t>
                      </a:r>
                      <a:endParaRPr>
                        <a:uFill>
                          <a:solidFill/>
                        </a:uFill>
                      </a:endParaRPr>
                    </a:p>
                    <a:p>
                      <a:pPr lvl="0" algn="l">
                        <a:buClr>
                          <a:srgbClr val="000000"/>
                        </a:buClr>
                        <a:tabLst>
                          <a:tab pos="914400" algn="l"/>
                        </a:tabLst>
                        <a:defRPr sz="1800">
                          <a:uFillTx/>
                        </a:defRPr>
                      </a:pPr>
                      <a:r>
                        <a:rPr>
                          <a:uFill>
                            <a:solidFill/>
                          </a:uFill>
                        </a:rPr>
                        <a:t>Likes to test.</a:t>
                      </a:r>
                      <a:endParaRPr>
                        <a:uFill>
                          <a:solidFill/>
                        </a:uFill>
                      </a:endParaRPr>
                    </a:p>
                    <a:p>
                      <a:pPr lvl="0" algn="l">
                        <a:buClr>
                          <a:srgbClr val="000000"/>
                        </a:buClr>
                        <a:tabLst>
                          <a:tab pos="914400" algn="l"/>
                        </a:tabLst>
                        <a:defRPr sz="1800">
                          <a:uFillTx/>
                        </a:defRPr>
                      </a:pPr>
                      <a:r>
                        <a:rPr>
                          <a:uFill>
                            <a:solidFill/>
                          </a:uFill>
                        </a:rPr>
                        <a:t>Comfortable with rapid iterative development.</a:t>
                      </a:r>
                    </a:p>
                  </a:txBody>
                  <a:tcPr marL="38100" marR="38100" marT="38100" marB="38100" anchor="t" anchorCtr="0" horzOverflow="overflow"/>
                </a:tc>
              </a:tr>
              <a:tr h="516890">
                <a:tc>
                  <a:txBody>
                    <a:bodyPr/>
                    <a:lstStyle/>
                    <a:p>
                      <a:pPr lvl="0" algn="l">
                        <a:tabLst>
                          <a:tab pos="914400" algn="l"/>
                        </a:tabLst>
                        <a:defRPr sz="1800">
                          <a:uFillTx/>
                        </a:defRPr>
                      </a:pPr>
                      <a:r>
                        <a:rPr>
                          <a:uFill>
                            <a:solidFill/>
                          </a:uFill>
                        </a:rPr>
                        <a:t>2</a:t>
                      </a:r>
                    </a:p>
                  </a:txBody>
                  <a:tcPr marL="38100" marR="38100" marT="38100" marB="38100" anchor="t" anchorCtr="0" horzOverflow="overflow"/>
                </a:tc>
                <a:tc>
                  <a:txBody>
                    <a:bodyPr/>
                    <a:lstStyle/>
                    <a:p>
                      <a:pPr lvl="0" algn="l">
                        <a:tabLst>
                          <a:tab pos="914400" algn="l"/>
                        </a:tabLst>
                        <a:defRPr sz="1800">
                          <a:uFillTx/>
                        </a:defRPr>
                      </a:pPr>
                      <a:r>
                        <a:rPr>
                          <a:uFill>
                            <a:solidFill/>
                          </a:uFill>
                        </a:rPr>
                        <a:t>Developers</a:t>
                      </a:r>
                    </a:p>
                  </a:txBody>
                  <a:tcPr marL="38100" marR="38100" marT="38100" marB="38100" anchor="t" anchorCtr="0" horzOverflow="overflow"/>
                </a:tc>
                <a:tc>
                  <a:txBody>
                    <a:bodyPr/>
                    <a:lstStyle/>
                    <a:p>
                      <a:pPr lvl="0" algn="l">
                        <a:buClr>
                          <a:srgbClr val="000000"/>
                        </a:buClr>
                        <a:tabLst>
                          <a:tab pos="914400" algn="l"/>
                        </a:tabLst>
                        <a:defRPr sz="1800">
                          <a:uFillTx/>
                        </a:defRPr>
                      </a:pPr>
                      <a:r>
                        <a:rPr>
                          <a:uFill>
                            <a:solidFill/>
                          </a:uFill>
                        </a:rPr>
                        <a:t>C#, MVC.NET,</a:t>
                      </a:r>
                      <a:r>
                        <a:rPr>
                          <a:uFill>
                            <a:solidFill/>
                          </a:uFill>
                        </a:rPr>
                        <a:t> jQuery, SQL</a:t>
                      </a:r>
                      <a:endParaRPr>
                        <a:uFill>
                          <a:solidFill/>
                        </a:uFill>
                      </a:endParaRPr>
                    </a:p>
                    <a:p>
                      <a:pPr lvl="0" algn="l">
                        <a:buClr>
                          <a:srgbClr val="000000"/>
                        </a:buClr>
                        <a:tabLst>
                          <a:tab pos="914400" algn="l"/>
                        </a:tabLst>
                        <a:defRPr sz="1800">
                          <a:uFillTx/>
                        </a:defRPr>
                      </a:pPr>
                      <a:r>
                        <a:rPr>
                          <a:uFill>
                            <a:solidFill/>
                          </a:uFill>
                        </a:rPr>
                        <a:t>Unit testing, refactoring, TDD, continuous integration</a:t>
                      </a:r>
                    </a:p>
                  </a:txBody>
                  <a:tcPr marL="38100" marR="38100" marT="38100" marB="38100" anchor="t" anchorCtr="0" horzOverflow="overflow"/>
                </a:tc>
              </a:tr>
              <a:tr h="516890">
                <a:tc>
                  <a:txBody>
                    <a:bodyPr/>
                    <a:lstStyle/>
                    <a:p>
                      <a:pPr lvl="0" algn="l">
                        <a:tabLst>
                          <a:tab pos="914400" algn="l"/>
                        </a:tabLst>
                        <a:defRPr sz="1800">
                          <a:uFillTx/>
                        </a:defRPr>
                      </a:pPr>
                      <a:r>
                        <a:rPr>
                          <a:uFill>
                            <a:solidFill/>
                          </a:uFill>
                        </a:rPr>
                        <a:t>0.5</a:t>
                      </a:r>
                    </a:p>
                  </a:txBody>
                  <a:tcPr marL="38100" marR="38100" marT="38100" marB="38100" anchor="t" anchorCtr="0" horzOverflow="overflow"/>
                </a:tc>
                <a:tc>
                  <a:txBody>
                    <a:bodyPr/>
                    <a:lstStyle/>
                    <a:p>
                      <a:pPr lvl="0" algn="l">
                        <a:tabLst>
                          <a:tab pos="914400" algn="l"/>
                        </a:tabLst>
                        <a:defRPr sz="1800">
                          <a:uFillTx/>
                        </a:defRPr>
                      </a:pPr>
                      <a:r>
                        <a:rPr>
                          <a:uFill>
                            <a:solidFill/>
                          </a:uFill>
                        </a:rPr>
                        <a:t>Project manager</a:t>
                      </a:r>
                    </a:p>
                  </a:txBody>
                  <a:tcPr marL="38100" marR="38100" marT="38100" marB="38100" anchor="t" anchorCtr="0" horzOverflow="overflow"/>
                </a:tc>
                <a:tc>
                  <a:txBody>
                    <a:bodyPr/>
                    <a:lstStyle/>
                    <a:p>
                      <a:pPr lvl="0" algn="l">
                        <a:buClr>
                          <a:srgbClr val="000000"/>
                        </a:buClr>
                        <a:tabLst>
                          <a:tab pos="914400" algn="l"/>
                        </a:tabLst>
                        <a:defRPr sz="1800">
                          <a:uFillTx/>
                        </a:defRPr>
                      </a:pPr>
                      <a:r>
                        <a:rPr>
                          <a:uFill>
                            <a:solidFill/>
                          </a:uFill>
                        </a:rPr>
                        <a:t>Responsible for outward facing</a:t>
                      </a:r>
                      <a:r>
                        <a:rPr>
                          <a:uFill>
                            <a:solidFill/>
                          </a:uFill>
                        </a:rPr>
                        <a:t> communication</a:t>
                      </a:r>
                      <a:endParaRPr>
                        <a:uFill>
                          <a:solidFill/>
                        </a:uFill>
                      </a:endParaRPr>
                    </a:p>
                    <a:p>
                      <a:pPr lvl="0" algn="l">
                        <a:buClr>
                          <a:srgbClr val="000000"/>
                        </a:buClr>
                        <a:tabLst>
                          <a:tab pos="914400" algn="l"/>
                        </a:tabLst>
                        <a:defRPr sz="1800">
                          <a:uFillTx/>
                        </a:defRPr>
                      </a:pPr>
                      <a:r>
                        <a:rPr>
                          <a:uFill>
                            <a:solidFill/>
                          </a:uFill>
                        </a:rPr>
                        <a:t>Status reports, scope, budget, and reporting upwards</a:t>
                      </a:r>
                    </a:p>
                  </a:txBody>
                  <a:tcPr marL="38100" marR="38100" marT="38100" marB="38100" anchor="t" anchorCtr="0" horzOverflow="overflow"/>
                </a:tc>
              </a:tr>
              <a:tr h="516890">
                <a:tc>
                  <a:txBody>
                    <a:bodyPr/>
                    <a:lstStyle/>
                    <a:p>
                      <a:pPr lvl="0" algn="l">
                        <a:tabLst>
                          <a:tab pos="914400" algn="l"/>
                        </a:tabLst>
                        <a:defRPr sz="1800">
                          <a:uFill>
                            <a:solidFill>
                              <a:srgbClr val="000000"/>
                            </a:solidFill>
                          </a:uFill>
                        </a:defRPr>
                      </a:pPr>
                    </a:p>
                  </a:txBody>
                  <a:tcPr marL="38100" marR="38100" marT="38100" marB="38100" anchor="t" anchorCtr="0" horzOverflow="overflow"/>
                </a:tc>
                <a:tc>
                  <a:txBody>
                    <a:bodyPr/>
                    <a:lstStyle/>
                    <a:p>
                      <a:pPr lvl="0" algn="l">
                        <a:tabLst>
                          <a:tab pos="914400" algn="l"/>
                        </a:tabLst>
                        <a:defRPr sz="1800">
                          <a:uFill>
                            <a:solidFill>
                              <a:srgbClr val="000000"/>
                            </a:solidFill>
                          </a:uFill>
                        </a:defRPr>
                      </a:pPr>
                    </a:p>
                  </a:txBody>
                  <a:tcPr marL="38100" marR="38100" marT="38100" marB="38100" anchor="t" anchorCtr="0" horzOverflow="overflow"/>
                </a:tc>
                <a:tc>
                  <a:txBody>
                    <a:bodyPr/>
                    <a:lstStyle/>
                    <a:p>
                      <a:pPr lvl="0" algn="l">
                        <a:tabLst>
                          <a:tab pos="914400" algn="l"/>
                        </a:tabLst>
                        <a:defRPr sz="1800">
                          <a:uFill>
                            <a:solidFill>
                              <a:srgbClr val="000000"/>
                            </a:solidFill>
                          </a:uFill>
                        </a:defRPr>
                      </a:pPr>
                    </a:p>
                  </a:txBody>
                  <a:tcPr marL="38100" marR="38100" marT="38100" marB="38100" anchor="t" anchorCtr="0" horzOverflow="overflow"/>
                </a:tc>
              </a:tr>
              <a:tr h="516890">
                <a:tc>
                  <a:txBody>
                    <a:bodyPr/>
                    <a:lstStyle/>
                    <a:p>
                      <a:pPr lvl="0" algn="l">
                        <a:tabLst>
                          <a:tab pos="914400" algn="l"/>
                        </a:tabLst>
                        <a:defRPr sz="1800">
                          <a:uFill>
                            <a:solidFill>
                              <a:srgbClr val="000000"/>
                            </a:solidFill>
                          </a:uFill>
                        </a:defRPr>
                      </a:pPr>
                    </a:p>
                  </a:txBody>
                  <a:tcPr marL="38100" marR="38100" marT="38100" marB="38100" anchor="t" anchorCtr="0" horzOverflow="overflow"/>
                </a:tc>
                <a:tc>
                  <a:txBody>
                    <a:bodyPr/>
                    <a:lstStyle/>
                    <a:p>
                      <a:pPr lvl="0" algn="l">
                        <a:tabLst>
                          <a:tab pos="914400" algn="l"/>
                        </a:tabLst>
                        <a:defRPr sz="1800">
                          <a:uFill>
                            <a:solidFill>
                              <a:srgbClr val="000000"/>
                            </a:solidFill>
                          </a:uFill>
                        </a:defRPr>
                      </a:pPr>
                    </a:p>
                  </a:txBody>
                  <a:tcPr marL="38100" marR="38100" marT="38100" marB="38100" anchor="t" anchorCtr="0" horzOverflow="overflow"/>
                </a:tc>
                <a:tc>
                  <a:txBody>
                    <a:bodyPr/>
                    <a:lstStyle/>
                    <a:p>
                      <a:pPr lvl="0" algn="l">
                        <a:tabLst>
                          <a:tab pos="914400" algn="l"/>
                        </a:tabLst>
                        <a:defRPr sz="1800">
                          <a:uFill>
                            <a:solidFill>
                              <a:srgbClr val="000000"/>
                            </a:solidFill>
                          </a:uFill>
                        </a:defRPr>
                      </a:pPr>
                    </a:p>
                  </a:txBody>
                  <a:tcPr marL="38100" marR="38100" marT="38100" marB="38100" anchor="t" anchorCtr="0" horzOverflow="overflow"/>
                </a:tc>
              </a:tr>
              <a:tr h="516890">
                <a:tc>
                  <a:txBody>
                    <a:bodyPr/>
                    <a:lstStyle/>
                    <a:p>
                      <a:pPr lvl="0" algn="l">
                        <a:tabLst>
                          <a:tab pos="914400" algn="l"/>
                        </a:tabLst>
                        <a:defRPr sz="1800">
                          <a:uFill>
                            <a:solidFill>
                              <a:srgbClr val="000000"/>
                            </a:solidFill>
                          </a:uFill>
                        </a:defRPr>
                      </a:pPr>
                    </a:p>
                  </a:txBody>
                  <a:tcPr marL="38100" marR="38100" marT="38100" marB="38100" anchor="t" anchorCtr="0" horzOverflow="overflow"/>
                </a:tc>
                <a:tc>
                  <a:txBody>
                    <a:bodyPr/>
                    <a:lstStyle/>
                    <a:p>
                      <a:pPr lvl="0" algn="l">
                        <a:tabLst>
                          <a:tab pos="914400" algn="l"/>
                        </a:tabLst>
                        <a:defRPr sz="1800">
                          <a:uFill>
                            <a:solidFill>
                              <a:srgbClr val="000000"/>
                            </a:solidFill>
                          </a:uFill>
                        </a:defRPr>
                      </a:pPr>
                    </a:p>
                  </a:txBody>
                  <a:tcPr marL="38100" marR="38100" marT="38100" marB="38100" anchor="t" anchorCtr="0" horzOverflow="overflow"/>
                </a:tc>
                <a:tc>
                  <a:txBody>
                    <a:bodyPr/>
                    <a:lstStyle/>
                    <a:p>
                      <a:pPr lvl="0" algn="l">
                        <a:tabLst>
                          <a:tab pos="914400" algn="l"/>
                        </a:tabLst>
                        <a:defRPr sz="1800">
                          <a:uFill>
                            <a:solidFill>
                              <a:srgbClr val="000000"/>
                            </a:solidFill>
                          </a:uFill>
                        </a:defRPr>
                      </a:pPr>
                    </a:p>
                  </a:txBody>
                  <a:tcPr marL="38100" marR="38100" marT="38100" marB="38100" anchor="t" anchorCtr="0" horzOverflow="overflow"/>
                </a:tc>
              </a:tr>
              <a:tr h="516890">
                <a:tc>
                  <a:txBody>
                    <a:bodyPr/>
                    <a:lstStyle/>
                    <a:p>
                      <a:pPr lvl="0" algn="l">
                        <a:tabLst>
                          <a:tab pos="914400" algn="l"/>
                        </a:tabLst>
                        <a:defRPr sz="1800">
                          <a:uFill>
                            <a:solidFill>
                              <a:srgbClr val="000000"/>
                            </a:solidFill>
                          </a:uFill>
                        </a:defRPr>
                      </a:pPr>
                    </a:p>
                  </a:txBody>
                  <a:tcPr marL="38100" marR="38100" marT="38100" marB="38100" anchor="t" anchorCtr="0" horzOverflow="overflow"/>
                </a:tc>
                <a:tc>
                  <a:txBody>
                    <a:bodyPr/>
                    <a:lstStyle/>
                    <a:p>
                      <a:pPr lvl="0" algn="l">
                        <a:tabLst>
                          <a:tab pos="914400" algn="l"/>
                        </a:tabLst>
                        <a:defRPr sz="1800">
                          <a:uFill>
                            <a:solidFill>
                              <a:srgbClr val="000000"/>
                            </a:solidFill>
                          </a:uFill>
                        </a:defRPr>
                      </a:pPr>
                    </a:p>
                  </a:txBody>
                  <a:tcPr marL="38100" marR="38100" marT="38100" marB="38100" anchor="t" anchorCtr="0" horzOverflow="overflow"/>
                </a:tc>
                <a:tc>
                  <a:txBody>
                    <a:bodyPr/>
                    <a:lstStyle/>
                    <a:p>
                      <a:pPr lvl="0" algn="l">
                        <a:tabLst>
                          <a:tab pos="914400" algn="l"/>
                        </a:tabLst>
                        <a:defRPr sz="1800">
                          <a:uFill>
                            <a:solidFill>
                              <a:srgbClr val="000000"/>
                            </a:solidFill>
                          </a:uFill>
                        </a:defRPr>
                      </a:pPr>
                    </a:p>
                  </a:txBody>
                  <a:tcPr marL="38100" marR="38100" marT="38100" marB="38100" anchor="t" anchorCtr="0" horzOverflow="overflow"/>
                </a:tc>
              </a:tr>
            </a:tbl>
          </a:graphicData>
        </a:graphic>
      </p:graphicFrame>
    </p:spTree>
  </p:cSld>
  <p:clrMapOvr>
    <a:masterClrMapping/>
  </p:clrMapOvr>
  <p:transitio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18" name="Screen shot 2011-02-08 at 5.04.54 AM.png"/>
          <p:cNvPicPr/>
          <p:nvPr/>
        </p:nvPicPr>
        <p:blipFill>
          <a:blip r:embed="rId3">
            <a:extLst/>
          </a:blip>
          <a:stretch>
            <a:fillRect/>
          </a:stretch>
        </p:blipFill>
        <p:spPr>
          <a:xfrm flipH="1">
            <a:off x="431800" y="2741950"/>
            <a:ext cx="1066800" cy="839450"/>
          </a:xfrm>
          <a:prstGeom prst="rect">
            <a:avLst/>
          </a:prstGeom>
          <a:ln w="12700">
            <a:miter lim="400000"/>
          </a:ln>
        </p:spPr>
      </p:pic>
      <p:pic>
        <p:nvPicPr>
          <p:cNvPr id="119" name="image1.png"/>
          <p:cNvPicPr/>
          <p:nvPr/>
        </p:nvPicPr>
        <p:blipFill>
          <a:blip r:embed="rId4">
            <a:extLst/>
          </a:blip>
          <a:stretch>
            <a:fillRect/>
          </a:stretch>
        </p:blipFill>
        <p:spPr>
          <a:xfrm>
            <a:off x="7848600" y="6311900"/>
            <a:ext cx="1117600" cy="393700"/>
          </a:xfrm>
          <a:prstGeom prst="rect">
            <a:avLst/>
          </a:prstGeom>
          <a:ln w="12700">
            <a:miter lim="400000"/>
          </a:ln>
        </p:spPr>
      </p:pic>
      <p:sp>
        <p:nvSpPr>
          <p:cNvPr id="120" name="Shape 120"/>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How big is this thing?</a:t>
            </a:r>
          </a:p>
        </p:txBody>
      </p:sp>
      <p:sp>
        <p:nvSpPr>
          <p:cNvPr id="121" name="Shape 121"/>
          <p:cNvSpPr/>
          <p:nvPr/>
        </p:nvSpPr>
        <p:spPr>
          <a:xfrm>
            <a:off x="1661310" y="2819400"/>
            <a:ext cx="6172201" cy="685800"/>
          </a:xfrm>
          <a:prstGeom prst="chevron">
            <a:avLst>
              <a:gd name="adj" fmla="val 50000"/>
            </a:avLst>
          </a:prstGeom>
          <a:solidFill>
            <a:srgbClr val="6095C9"/>
          </a:solidFill>
          <a:ln w="25400">
            <a:solidFill>
              <a:srgbClr val="49729C"/>
            </a:solidFill>
            <a:round/>
          </a:ln>
        </p:spPr>
        <p:txBody>
          <a:bodyPr lIns="0" tIns="0" rIns="0" bIns="0"/>
          <a:lstStyle/>
          <a:p>
            <a:pPr lvl="0" defTabSz="457200">
              <a:buClrTx/>
              <a:defRPr sz="1200">
                <a:uFillTx/>
                <a:latin typeface="Helvetica"/>
                <a:ea typeface="Helvetica"/>
                <a:cs typeface="Helvetica"/>
                <a:sym typeface="Helvetica"/>
              </a:defRPr>
            </a:pPr>
          </a:p>
        </p:txBody>
      </p:sp>
      <p:sp>
        <p:nvSpPr>
          <p:cNvPr id="122" name="Shape 122"/>
          <p:cNvSpPr/>
          <p:nvPr/>
        </p:nvSpPr>
        <p:spPr>
          <a:xfrm rot="5400000">
            <a:off x="3490110" y="2514600"/>
            <a:ext cx="838201" cy="2286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655" y="0"/>
                </a:lnTo>
                <a:lnTo>
                  <a:pt x="21600" y="10800"/>
                </a:lnTo>
                <a:lnTo>
                  <a:pt x="18655" y="21600"/>
                </a:lnTo>
                <a:lnTo>
                  <a:pt x="0" y="21600"/>
                </a:lnTo>
                <a:close/>
              </a:path>
            </a:pathLst>
          </a:custGeom>
          <a:solidFill>
            <a:srgbClr val="89A14D"/>
          </a:solidFill>
          <a:ln w="25400">
            <a:solidFill>
              <a:srgbClr val="617335"/>
            </a:solidFill>
            <a:round/>
          </a:ln>
        </p:spPr>
        <p:txBody>
          <a:bodyPr lIns="0" tIns="0" rIns="0" bIns="0"/>
          <a:lstStyle/>
          <a:p>
            <a:pPr lvl="0" defTabSz="457200">
              <a:buClrTx/>
              <a:defRPr sz="1200">
                <a:uFillTx/>
                <a:latin typeface="Helvetica"/>
                <a:ea typeface="Helvetica"/>
                <a:cs typeface="Helvetica"/>
                <a:sym typeface="Helvetica"/>
              </a:defRPr>
            </a:pPr>
          </a:p>
        </p:txBody>
      </p:sp>
      <p:sp>
        <p:nvSpPr>
          <p:cNvPr id="123" name="Shape 123"/>
          <p:cNvSpPr/>
          <p:nvPr/>
        </p:nvSpPr>
        <p:spPr>
          <a:xfrm rot="5400000">
            <a:off x="5471310" y="2514600"/>
            <a:ext cx="838201" cy="2286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655" y="0"/>
                </a:lnTo>
                <a:lnTo>
                  <a:pt x="21600" y="10800"/>
                </a:lnTo>
                <a:lnTo>
                  <a:pt x="18655" y="21600"/>
                </a:lnTo>
                <a:lnTo>
                  <a:pt x="0" y="21600"/>
                </a:lnTo>
                <a:close/>
              </a:path>
            </a:pathLst>
          </a:custGeom>
          <a:solidFill>
            <a:srgbClr val="89A14D"/>
          </a:solidFill>
          <a:ln w="25400">
            <a:solidFill>
              <a:srgbClr val="617335"/>
            </a:solidFill>
            <a:round/>
          </a:ln>
        </p:spPr>
        <p:txBody>
          <a:bodyPr lIns="0" tIns="0" rIns="0" bIns="0"/>
          <a:lstStyle/>
          <a:p>
            <a:pPr lvl="0" defTabSz="457200">
              <a:buClrTx/>
              <a:defRPr sz="1200">
                <a:uFillTx/>
                <a:latin typeface="Helvetica"/>
                <a:ea typeface="Helvetica"/>
                <a:cs typeface="Helvetica"/>
                <a:sym typeface="Helvetica"/>
              </a:defRPr>
            </a:pPr>
          </a:p>
        </p:txBody>
      </p:sp>
      <p:sp>
        <p:nvSpPr>
          <p:cNvPr id="124" name="Shape 124"/>
          <p:cNvSpPr/>
          <p:nvPr/>
        </p:nvSpPr>
        <p:spPr>
          <a:xfrm rot="5400000">
            <a:off x="7452510" y="2514600"/>
            <a:ext cx="838201" cy="2286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655" y="0"/>
                </a:lnTo>
                <a:lnTo>
                  <a:pt x="21600" y="10800"/>
                </a:lnTo>
                <a:lnTo>
                  <a:pt x="18655" y="21600"/>
                </a:lnTo>
                <a:lnTo>
                  <a:pt x="0" y="21600"/>
                </a:lnTo>
                <a:close/>
              </a:path>
            </a:pathLst>
          </a:custGeom>
          <a:solidFill>
            <a:srgbClr val="89A14D"/>
          </a:solidFill>
          <a:ln w="25400">
            <a:solidFill>
              <a:srgbClr val="617335"/>
            </a:solidFill>
            <a:round/>
          </a:ln>
        </p:spPr>
        <p:txBody>
          <a:bodyPr lIns="0" tIns="0" rIns="0" bIns="0"/>
          <a:lstStyle/>
          <a:p>
            <a:pPr lvl="0" defTabSz="457200">
              <a:buClrTx/>
              <a:defRPr sz="1200">
                <a:uFillTx/>
                <a:latin typeface="Helvetica"/>
                <a:ea typeface="Helvetica"/>
                <a:cs typeface="Helvetica"/>
                <a:sym typeface="Helvetica"/>
              </a:defRPr>
            </a:pPr>
          </a:p>
        </p:txBody>
      </p:sp>
      <p:sp>
        <p:nvSpPr>
          <p:cNvPr id="125" name="Shape 125"/>
          <p:cNvSpPr/>
          <p:nvPr/>
        </p:nvSpPr>
        <p:spPr>
          <a:xfrm>
            <a:off x="7071510" y="1371599"/>
            <a:ext cx="1928913" cy="673101"/>
          </a:xfrm>
          <a:prstGeom prst="rect">
            <a:avLst/>
          </a:prstGeom>
          <a:ln w="12700">
            <a:round/>
          </a:ln>
          <a:extLst>
            <a:ext uri="{C572A759-6A51-4108-AA02-DFA0A04FC94B}">
              <ma14:wrappingTextBoxFlag xmlns:ma14="http://schemas.microsoft.com/office/mac/drawingml/2011/main" val="1"/>
            </a:ext>
          </a:extLst>
        </p:spPr>
        <p:txBody>
          <a:bodyPr wrap="none" lIns="38100" tIns="38100" rIns="38100" bIns="38100">
            <a:spAutoFit/>
          </a:bodyPr>
          <a:lstStyle>
            <a:lvl1pPr>
              <a:defRPr b="1" sz="4000"/>
            </a:lvl1pPr>
          </a:lstStyle>
          <a:p>
            <a:pPr lvl="0">
              <a:defRPr b="0" sz="1800">
                <a:uFillTx/>
              </a:defRPr>
            </a:pPr>
            <a:r>
              <a:rPr b="1" sz="4000">
                <a:uFill>
                  <a:solidFill/>
                </a:uFill>
              </a:rPr>
              <a:t>Ship it!</a:t>
            </a:r>
          </a:p>
        </p:txBody>
      </p:sp>
      <p:sp>
        <p:nvSpPr>
          <p:cNvPr id="126" name="Shape 126"/>
          <p:cNvSpPr/>
          <p:nvPr/>
        </p:nvSpPr>
        <p:spPr>
          <a:xfrm>
            <a:off x="1661310" y="2209800"/>
            <a:ext cx="2294038" cy="495300"/>
          </a:xfrm>
          <a:prstGeom prst="rect">
            <a:avLst/>
          </a:prstGeom>
          <a:ln w="12700">
            <a:round/>
          </a:ln>
          <a:extLst>
            <a:ext uri="{C572A759-6A51-4108-AA02-DFA0A04FC94B}">
              <ma14:wrappingTextBoxFlag xmlns:ma14="http://schemas.microsoft.com/office/mac/drawingml/2011/main" val="1"/>
            </a:ext>
          </a:extLst>
        </p:spPr>
        <p:txBody>
          <a:bodyPr wrap="none" lIns="38100" tIns="38100" rIns="38100" bIns="38100">
            <a:spAutoFit/>
          </a:bodyPr>
          <a:lstStyle>
            <a:lvl1pPr>
              <a:defRPr sz="2800"/>
            </a:lvl1pPr>
          </a:lstStyle>
          <a:p>
            <a:pPr lvl="0">
              <a:defRPr sz="1800">
                <a:uFillTx/>
              </a:defRPr>
            </a:pPr>
            <a:r>
              <a:rPr sz="2800">
                <a:uFill>
                  <a:solidFill/>
                </a:uFill>
              </a:rPr>
              <a:t>Construction</a:t>
            </a:r>
          </a:p>
        </p:txBody>
      </p:sp>
      <p:sp>
        <p:nvSpPr>
          <p:cNvPr id="127" name="Shape 127"/>
          <p:cNvSpPr/>
          <p:nvPr/>
        </p:nvSpPr>
        <p:spPr>
          <a:xfrm>
            <a:off x="4480066" y="2209800"/>
            <a:ext cx="768326" cy="495300"/>
          </a:xfrm>
          <a:prstGeom prst="rect">
            <a:avLst/>
          </a:prstGeom>
          <a:ln w="12700">
            <a:round/>
          </a:ln>
          <a:extLst>
            <a:ext uri="{C572A759-6A51-4108-AA02-DFA0A04FC94B}">
              <ma14:wrappingTextBoxFlag xmlns:ma14="http://schemas.microsoft.com/office/mac/drawingml/2011/main" val="1"/>
            </a:ext>
          </a:extLst>
        </p:spPr>
        <p:txBody>
          <a:bodyPr wrap="none" lIns="38100" tIns="38100" rIns="38100" bIns="38100">
            <a:spAutoFit/>
          </a:bodyPr>
          <a:lstStyle>
            <a:lvl1pPr>
              <a:defRPr sz="2800"/>
            </a:lvl1pPr>
          </a:lstStyle>
          <a:p>
            <a:pPr lvl="0">
              <a:defRPr sz="1800">
                <a:uFillTx/>
              </a:defRPr>
            </a:pPr>
            <a:r>
              <a:rPr sz="2800">
                <a:uFill>
                  <a:solidFill/>
                </a:uFill>
              </a:rPr>
              <a:t>UAT</a:t>
            </a:r>
          </a:p>
        </p:txBody>
      </p:sp>
      <p:sp>
        <p:nvSpPr>
          <p:cNvPr id="128" name="Shape 128"/>
          <p:cNvSpPr/>
          <p:nvPr/>
        </p:nvSpPr>
        <p:spPr>
          <a:xfrm>
            <a:off x="6233310" y="2219979"/>
            <a:ext cx="1504530" cy="495301"/>
          </a:xfrm>
          <a:prstGeom prst="rect">
            <a:avLst/>
          </a:prstGeom>
          <a:ln w="12700">
            <a:round/>
          </a:ln>
          <a:extLst>
            <a:ext uri="{C572A759-6A51-4108-AA02-DFA0A04FC94B}">
              <ma14:wrappingTextBoxFlag xmlns:ma14="http://schemas.microsoft.com/office/mac/drawingml/2011/main" val="1"/>
            </a:ext>
          </a:extLst>
        </p:spPr>
        <p:txBody>
          <a:bodyPr wrap="none" lIns="38100" tIns="38100" rIns="38100" bIns="38100">
            <a:spAutoFit/>
          </a:bodyPr>
          <a:lstStyle>
            <a:lvl1pPr>
              <a:defRPr sz="2800"/>
            </a:lvl1pPr>
          </a:lstStyle>
          <a:p>
            <a:pPr lvl="0">
              <a:defRPr sz="1800">
                <a:uFillTx/>
              </a:defRPr>
            </a:pPr>
            <a:r>
              <a:rPr sz="2800">
                <a:uFill>
                  <a:solidFill/>
                </a:uFill>
              </a:rPr>
              <a:t>Training</a:t>
            </a:r>
          </a:p>
        </p:txBody>
      </p:sp>
      <p:sp>
        <p:nvSpPr>
          <p:cNvPr id="129" name="Shape 129"/>
          <p:cNvSpPr/>
          <p:nvPr/>
        </p:nvSpPr>
        <p:spPr>
          <a:xfrm>
            <a:off x="2042310" y="2895600"/>
            <a:ext cx="1827834" cy="495300"/>
          </a:xfrm>
          <a:prstGeom prst="rect">
            <a:avLst/>
          </a:prstGeom>
          <a:ln w="12700">
            <a:round/>
          </a:ln>
          <a:extLst>
            <a:ext uri="{C572A759-6A51-4108-AA02-DFA0A04FC94B}">
              <ma14:wrappingTextBoxFlag xmlns:ma14="http://schemas.microsoft.com/office/mac/drawingml/2011/main" val="1"/>
            </a:ext>
          </a:extLst>
        </p:spPr>
        <p:txBody>
          <a:bodyPr wrap="none" lIns="38100" tIns="38100" rIns="38100" bIns="38100">
            <a:spAutoFit/>
          </a:bodyPr>
          <a:lstStyle>
            <a:lvl1pPr>
              <a:buClr>
                <a:srgbClr val="FFFFFF"/>
              </a:buClr>
              <a:defRPr sz="2800">
                <a:solidFill>
                  <a:srgbClr val="FFFFFF"/>
                </a:solidFill>
                <a:uFill>
                  <a:solidFill>
                    <a:srgbClr val="FFFFFF"/>
                  </a:solidFill>
                </a:uFill>
              </a:defRPr>
            </a:lvl1pPr>
          </a:lstStyle>
          <a:p>
            <a:pPr lvl="0">
              <a:defRPr sz="1800">
                <a:solidFill>
                  <a:srgbClr val="000000"/>
                </a:solidFill>
                <a:uFillTx/>
              </a:defRPr>
            </a:pPr>
            <a:r>
              <a:rPr sz="2800">
                <a:solidFill>
                  <a:srgbClr val="FFFFFF"/>
                </a:solidFill>
                <a:uFill>
                  <a:solidFill>
                    <a:srgbClr val="FFFFFF"/>
                  </a:solidFill>
                </a:uFill>
              </a:rPr>
              <a:t>~3months</a:t>
            </a:r>
          </a:p>
        </p:txBody>
      </p:sp>
      <p:sp>
        <p:nvSpPr>
          <p:cNvPr id="130" name="Shape 130"/>
          <p:cNvSpPr/>
          <p:nvPr/>
        </p:nvSpPr>
        <p:spPr>
          <a:xfrm>
            <a:off x="4368010" y="2895600"/>
            <a:ext cx="1017836" cy="495300"/>
          </a:xfrm>
          <a:prstGeom prst="rect">
            <a:avLst/>
          </a:prstGeom>
          <a:ln w="12700">
            <a:round/>
          </a:ln>
          <a:extLst>
            <a:ext uri="{C572A759-6A51-4108-AA02-DFA0A04FC94B}">
              <ma14:wrappingTextBoxFlag xmlns:ma14="http://schemas.microsoft.com/office/mac/drawingml/2011/main" val="1"/>
            </a:ext>
          </a:extLst>
        </p:spPr>
        <p:txBody>
          <a:bodyPr wrap="none" lIns="38100" tIns="38100" rIns="38100" bIns="38100">
            <a:spAutoFit/>
          </a:bodyPr>
          <a:lstStyle>
            <a:lvl1pPr>
              <a:buClr>
                <a:srgbClr val="FFFFFF"/>
              </a:buClr>
              <a:defRPr sz="2800">
                <a:solidFill>
                  <a:srgbClr val="FFFFFF"/>
                </a:solidFill>
                <a:uFill>
                  <a:solidFill>
                    <a:srgbClr val="FFFFFF"/>
                  </a:solidFill>
                </a:uFill>
              </a:defRPr>
            </a:lvl1pPr>
          </a:lstStyle>
          <a:p>
            <a:pPr lvl="0">
              <a:defRPr sz="1800">
                <a:solidFill>
                  <a:srgbClr val="000000"/>
                </a:solidFill>
                <a:uFillTx/>
              </a:defRPr>
            </a:pPr>
            <a:r>
              <a:rPr sz="2800">
                <a:solidFill>
                  <a:srgbClr val="FFFFFF"/>
                </a:solidFill>
                <a:uFill>
                  <a:solidFill>
                    <a:srgbClr val="FFFFFF"/>
                  </a:solidFill>
                </a:uFill>
              </a:rPr>
              <a:t> 1 wk</a:t>
            </a:r>
          </a:p>
        </p:txBody>
      </p:sp>
      <p:sp>
        <p:nvSpPr>
          <p:cNvPr id="131" name="Shape 131"/>
          <p:cNvSpPr/>
          <p:nvPr/>
        </p:nvSpPr>
        <p:spPr>
          <a:xfrm>
            <a:off x="6349210" y="2895600"/>
            <a:ext cx="1017837" cy="495300"/>
          </a:xfrm>
          <a:prstGeom prst="rect">
            <a:avLst/>
          </a:prstGeom>
          <a:ln w="12700">
            <a:round/>
          </a:ln>
          <a:extLst>
            <a:ext uri="{C572A759-6A51-4108-AA02-DFA0A04FC94B}">
              <ma14:wrappingTextBoxFlag xmlns:ma14="http://schemas.microsoft.com/office/mac/drawingml/2011/main" val="1"/>
            </a:ext>
          </a:extLst>
        </p:spPr>
        <p:txBody>
          <a:bodyPr wrap="none" lIns="38100" tIns="38100" rIns="38100" bIns="38100">
            <a:spAutoFit/>
          </a:bodyPr>
          <a:lstStyle>
            <a:lvl1pPr>
              <a:buClr>
                <a:srgbClr val="FFFFFF"/>
              </a:buClr>
              <a:defRPr sz="2800">
                <a:solidFill>
                  <a:srgbClr val="FFFFFF"/>
                </a:solidFill>
                <a:uFill>
                  <a:solidFill>
                    <a:srgbClr val="FFFFFF"/>
                  </a:solidFill>
                </a:uFill>
              </a:defRPr>
            </a:lvl1pPr>
          </a:lstStyle>
          <a:p>
            <a:pPr lvl="0">
              <a:defRPr sz="1800">
                <a:solidFill>
                  <a:srgbClr val="000000"/>
                </a:solidFill>
                <a:uFillTx/>
              </a:defRPr>
            </a:pPr>
            <a:r>
              <a:rPr sz="2800">
                <a:solidFill>
                  <a:srgbClr val="FFFFFF"/>
                </a:solidFill>
                <a:uFill>
                  <a:solidFill>
                    <a:srgbClr val="FFFFFF"/>
                  </a:solidFill>
                </a:uFill>
              </a:rPr>
              <a:t> 1 wk</a:t>
            </a:r>
          </a:p>
        </p:txBody>
      </p:sp>
      <p:sp>
        <p:nvSpPr>
          <p:cNvPr id="132" name="Shape 132"/>
          <p:cNvSpPr/>
          <p:nvPr/>
        </p:nvSpPr>
        <p:spPr>
          <a:xfrm>
            <a:off x="1668049" y="3886200"/>
            <a:ext cx="7470578" cy="558800"/>
          </a:xfrm>
          <a:prstGeom prst="rect">
            <a:avLst/>
          </a:prstGeom>
          <a:ln w="12700">
            <a:round/>
          </a:ln>
          <a:extLst>
            <a:ext uri="{C572A759-6A51-4108-AA02-DFA0A04FC94B}">
              <ma14:wrappingTextBoxFlag xmlns:ma14="http://schemas.microsoft.com/office/mac/drawingml/2011/main" val="1"/>
            </a:ext>
          </a:extLst>
        </p:spPr>
        <p:txBody>
          <a:bodyPr wrap="none" lIns="38100" tIns="38100" rIns="38100" bIns="38100">
            <a:spAutoFit/>
          </a:bodyPr>
          <a:lstStyle>
            <a:lvl1pPr>
              <a:defRPr b="1" sz="3200"/>
            </a:lvl1pPr>
          </a:lstStyle>
          <a:p>
            <a:pPr lvl="0">
              <a:defRPr b="0" sz="1800">
                <a:uFillTx/>
              </a:defRPr>
            </a:pPr>
            <a:r>
              <a:rPr b="1" sz="3200">
                <a:uFill>
                  <a:solidFill/>
                </a:uFill>
              </a:rPr>
              <a:t>This is a guess. Not a commitment.</a:t>
            </a:r>
          </a:p>
        </p:txBody>
      </p:sp>
      <p:sp>
        <p:nvSpPr>
          <p:cNvPr id="133" name="Shape 133"/>
          <p:cNvSpPr/>
          <p:nvPr/>
        </p:nvSpPr>
        <p:spPr>
          <a:xfrm>
            <a:off x="2067075" y="4480559"/>
            <a:ext cx="4713459" cy="701041"/>
          </a:xfrm>
          <a:custGeom>
            <a:avLst/>
            <a:gdLst/>
            <a:ahLst/>
            <a:cxnLst>
              <a:cxn ang="0">
                <a:pos x="wd2" y="hd2"/>
              </a:cxn>
              <a:cxn ang="5400000">
                <a:pos x="wd2" y="hd2"/>
              </a:cxn>
              <a:cxn ang="10800000">
                <a:pos x="wd2" y="hd2"/>
              </a:cxn>
              <a:cxn ang="16200000">
                <a:pos x="wd2" y="hd2"/>
              </a:cxn>
            </a:cxnLst>
            <a:rect l="0" t="0" r="r" b="b"/>
            <a:pathLst>
              <a:path w="20953" h="21600" fill="norm" stroke="1" extrusionOk="0">
                <a:moveTo>
                  <a:pt x="0" y="0"/>
                </a:moveTo>
                <a:lnTo>
                  <a:pt x="20934" y="2009"/>
                </a:lnTo>
                <a:cubicBezTo>
                  <a:pt x="21600" y="2763"/>
                  <a:pt x="4629" y="3600"/>
                  <a:pt x="3997" y="4521"/>
                </a:cubicBezTo>
                <a:cubicBezTo>
                  <a:pt x="3365" y="5442"/>
                  <a:pt x="16632" y="6614"/>
                  <a:pt x="17140" y="7535"/>
                </a:cubicBezTo>
                <a:cubicBezTo>
                  <a:pt x="17648" y="8456"/>
                  <a:pt x="7678" y="9209"/>
                  <a:pt x="7046" y="10047"/>
                </a:cubicBezTo>
                <a:cubicBezTo>
                  <a:pt x="6413" y="10884"/>
                  <a:pt x="12770" y="11763"/>
                  <a:pt x="13346" y="12558"/>
                </a:cubicBezTo>
                <a:cubicBezTo>
                  <a:pt x="13922" y="13353"/>
                  <a:pt x="11009" y="13312"/>
                  <a:pt x="10501" y="14819"/>
                </a:cubicBezTo>
                <a:cubicBezTo>
                  <a:pt x="9993" y="16326"/>
                  <a:pt x="10145" y="18963"/>
                  <a:pt x="10298" y="21600"/>
                </a:cubicBezTo>
              </a:path>
            </a:pathLst>
          </a:custGeom>
          <a:ln w="25400">
            <a:solidFill/>
            <a:round/>
          </a:ln>
        </p:spPr>
        <p:txBody>
          <a:bodyPr lIns="0" tIns="0" rIns="0" bIns="0"/>
          <a:lstStyle/>
          <a:p>
            <a:pPr lvl="0" defTabSz="457200">
              <a:buClrTx/>
              <a:defRPr sz="1200">
                <a:uFillTx/>
                <a:latin typeface="Helvetica"/>
                <a:ea typeface="Helvetica"/>
                <a:cs typeface="Helvetica"/>
                <a:sym typeface="Helvetica"/>
              </a:defRPr>
            </a:pPr>
          </a:p>
        </p:txBody>
      </p:sp>
    </p:spTree>
  </p:cSld>
  <p:clrMapOvr>
    <a:masterClrMapping/>
  </p:clrMapOvr>
  <p:transitio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37" name="image1.png"/>
          <p:cNvPicPr/>
          <p:nvPr/>
        </p:nvPicPr>
        <p:blipFill>
          <a:blip r:embed="rId3">
            <a:extLst/>
          </a:blip>
          <a:stretch>
            <a:fillRect/>
          </a:stretch>
        </p:blipFill>
        <p:spPr>
          <a:xfrm>
            <a:off x="7848600" y="6311900"/>
            <a:ext cx="1117600" cy="393700"/>
          </a:xfrm>
          <a:prstGeom prst="rect">
            <a:avLst/>
          </a:prstGeom>
          <a:ln w="12700">
            <a:miter lim="400000"/>
          </a:ln>
        </p:spPr>
      </p:pic>
      <p:sp>
        <p:nvSpPr>
          <p:cNvPr id="138" name="Shape 138"/>
          <p:cNvSpPr/>
          <p:nvPr/>
        </p:nvSpPr>
        <p:spPr>
          <a:xfrm>
            <a:off x="7696200" y="6096000"/>
            <a:ext cx="1384300" cy="685800"/>
          </a:xfrm>
          <a:prstGeom prst="rect">
            <a:avLst/>
          </a:prstGeom>
          <a:solidFill>
            <a:srgbClr val="FFFFFF"/>
          </a:solidFill>
          <a:ln w="25400">
            <a:solidFill>
              <a:srgbClr val="FFFFFF"/>
            </a:solidFill>
            <a:round/>
          </a:ln>
        </p:spPr>
        <p:txBody>
          <a:bodyPr lIns="38100" tIns="38100" rIns="38100" bIns="38100" anchor="ctr"/>
          <a:lstStyle/>
          <a:p>
            <a:pPr lvl="0" algn="ctr">
              <a:buClr>
                <a:srgbClr val="FFFFFF"/>
              </a:buClr>
              <a:defRPr>
                <a:solidFill>
                  <a:srgbClr val="FFFFFF"/>
                </a:solidFill>
                <a:uFill>
                  <a:solidFill>
                    <a:srgbClr val="FFFFFF"/>
                  </a:solidFill>
                </a:uFill>
              </a:defRPr>
            </a:pPr>
          </a:p>
        </p:txBody>
      </p:sp>
      <p:sp>
        <p:nvSpPr>
          <p:cNvPr id="139" name="Shape 139"/>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Trade-off sliders</a:t>
            </a:r>
          </a:p>
        </p:txBody>
      </p:sp>
      <p:graphicFrame>
        <p:nvGraphicFramePr>
          <p:cNvPr id="140" name="Table 140"/>
          <p:cNvGraphicFramePr/>
          <p:nvPr/>
        </p:nvGraphicFramePr>
        <p:xfrm>
          <a:off x="457200" y="1371600"/>
          <a:ext cx="8229600" cy="2471521"/>
        </p:xfrm>
        <a:graphic xmlns:a="http://schemas.openxmlformats.org/drawingml/2006/main">
          <a:graphicData uri="http://schemas.openxmlformats.org/drawingml/2006/table">
            <a:tbl>
              <a:tblPr firstCol="0" firstRow="1" lastCol="0" lastRow="0" bandCol="0" bandRow="1" rtl="0">
                <a:tableStyleId>{8F44A2F1-9E1F-4B54-A3A2-5F16C0AD49E2}</a:tableStyleId>
              </a:tblPr>
              <a:tblGrid>
                <a:gridCol w="3048000"/>
                <a:gridCol w="5181600"/>
              </a:tblGrid>
              <a:tr h="377825">
                <a:tc>
                  <a:txBody>
                    <a:bodyPr/>
                    <a:lstStyle/>
                    <a:p>
                      <a:pPr lvl="0" algn="l">
                        <a:tabLst>
                          <a:tab pos="914400" algn="l"/>
                        </a:tabLst>
                        <a:defRPr b="0" sz="1800">
                          <a:uFill>
                            <a:solidFill>
                              <a:srgbClr val="FFFFFF"/>
                            </a:solidFill>
                          </a:uFill>
                        </a:defRPr>
                      </a:pPr>
                    </a:p>
                  </a:txBody>
                  <a:tcPr marL="38100" marR="38100" marT="38100" marB="38100" anchor="ctr" anchorCtr="0" horzOverflow="overflow"/>
                </a:tc>
                <a:tc>
                  <a:txBody>
                    <a:bodyPr/>
                    <a:lstStyle/>
                    <a:p>
                      <a:pPr lvl="0" algn="l">
                        <a:tabLst>
                          <a:tab pos="914400" algn="l"/>
                        </a:tabLst>
                        <a:defRPr b="0" sz="1800">
                          <a:solidFill>
                            <a:srgbClr val="000000"/>
                          </a:solidFill>
                          <a:uFillTx/>
                        </a:defRPr>
                      </a:pPr>
                      <a:r>
                        <a:rPr sz="2800">
                          <a:solidFill>
                            <a:srgbClr val="FFFFFF"/>
                          </a:solidFill>
                          <a:uFill>
                            <a:solidFill>
                              <a:srgbClr val="FFFFFF"/>
                            </a:solidFill>
                          </a:uFill>
                        </a:rPr>
                        <a:t>The classic four</a:t>
                      </a:r>
                    </a:p>
                  </a:txBody>
                  <a:tcPr marL="38100" marR="38100" marT="38100" marB="38100" anchor="ctr" anchorCtr="0" horzOverflow="overflow"/>
                </a:tc>
              </a:tr>
              <a:tr h="612775">
                <a:tc>
                  <a:txBody>
                    <a:bodyPr/>
                    <a:lstStyle/>
                    <a:p>
                      <a:pPr lvl="0" algn="l">
                        <a:tabLst>
                          <a:tab pos="914400" algn="l"/>
                        </a:tabLst>
                        <a:defRPr sz="1800">
                          <a:uFill>
                            <a:solidFill>
                              <a:srgbClr val="000000"/>
                            </a:solidFill>
                          </a:uFill>
                        </a:defRPr>
                      </a:pPr>
                    </a:p>
                  </a:txBody>
                  <a:tcPr marL="63500" marR="63500" marT="63500" marB="63500" anchor="ctr" anchorCtr="0" horzOverflow="overflow"/>
                </a:tc>
                <a:tc>
                  <a:txBody>
                    <a:bodyPr/>
                    <a:lstStyle/>
                    <a:p>
                      <a:pPr lvl="0" algn="l">
                        <a:tabLst>
                          <a:tab pos="914400" algn="l"/>
                        </a:tabLst>
                        <a:defRPr sz="1800">
                          <a:uFillTx/>
                        </a:defRPr>
                      </a:pPr>
                      <a:r>
                        <a:rPr sz="2400">
                          <a:uFill>
                            <a:solidFill/>
                          </a:uFill>
                        </a:rPr>
                        <a:t>Feature</a:t>
                      </a:r>
                      <a:r>
                        <a:rPr sz="2400">
                          <a:uFill>
                            <a:solidFill/>
                          </a:uFill>
                        </a:rPr>
                        <a:t> completeness (scope)</a:t>
                      </a:r>
                    </a:p>
                  </a:txBody>
                  <a:tcPr marL="88900" marR="88900" marT="88900" marB="88900" anchor="ctr" anchorCtr="0" horzOverflow="overflow"/>
                </a:tc>
              </a:tr>
              <a:tr h="520700">
                <a:tc>
                  <a:txBody>
                    <a:bodyPr/>
                    <a:lstStyle/>
                    <a:p>
                      <a:pPr lvl="0" algn="l">
                        <a:tabLst>
                          <a:tab pos="914400" algn="l"/>
                        </a:tabLst>
                        <a:defRPr sz="1800">
                          <a:uFill>
                            <a:solidFill>
                              <a:srgbClr val="000000"/>
                            </a:solidFill>
                          </a:uFill>
                        </a:defRPr>
                      </a:pPr>
                    </a:p>
                  </a:txBody>
                  <a:tcPr marL="38100" marR="38100" marT="38100" marB="38100" anchor="ctr" anchorCtr="0" horzOverflow="overflow"/>
                </a:tc>
                <a:tc>
                  <a:txBody>
                    <a:bodyPr/>
                    <a:lstStyle/>
                    <a:p>
                      <a:pPr lvl="0" algn="l">
                        <a:tabLst>
                          <a:tab pos="914400" algn="l"/>
                        </a:tabLst>
                        <a:defRPr sz="1800">
                          <a:uFillTx/>
                        </a:defRPr>
                      </a:pPr>
                      <a:r>
                        <a:rPr sz="2400">
                          <a:uFill>
                            <a:solidFill/>
                          </a:uFill>
                        </a:rPr>
                        <a:t>Stay within budget (budget)</a:t>
                      </a:r>
                    </a:p>
                  </a:txBody>
                  <a:tcPr marL="38100" marR="38100" marT="38100" marB="38100" anchor="ctr" anchorCtr="0" horzOverflow="overflow"/>
                </a:tc>
              </a:tr>
              <a:tr h="582395">
                <a:tc>
                  <a:txBody>
                    <a:bodyPr/>
                    <a:lstStyle/>
                    <a:p>
                      <a:pPr lvl="0" algn="l">
                        <a:tabLst>
                          <a:tab pos="914400" algn="l"/>
                        </a:tabLst>
                        <a:defRPr sz="2000">
                          <a:uFill>
                            <a:solidFill>
                              <a:srgbClr val="000000"/>
                            </a:solidFill>
                          </a:uFill>
                        </a:defRPr>
                      </a:pPr>
                    </a:p>
                  </a:txBody>
                  <a:tcPr marL="38100" marR="38100" marT="38100" marB="38100" anchor="ctr" anchorCtr="0" horzOverflow="overflow"/>
                </a:tc>
                <a:tc>
                  <a:txBody>
                    <a:bodyPr/>
                    <a:lstStyle/>
                    <a:p>
                      <a:pPr lvl="0" algn="l">
                        <a:tabLst>
                          <a:tab pos="914400" algn="l"/>
                        </a:tabLst>
                        <a:defRPr sz="1800">
                          <a:uFillTx/>
                        </a:defRPr>
                      </a:pPr>
                      <a:r>
                        <a:rPr sz="2400">
                          <a:uFill>
                            <a:solidFill/>
                          </a:uFill>
                        </a:rPr>
                        <a:t>Deliver project on time (time)</a:t>
                      </a:r>
                    </a:p>
                  </a:txBody>
                  <a:tcPr marL="38100" marR="38100" marT="38100" marB="38100" anchor="ctr" anchorCtr="0" horzOverflow="overflow"/>
                </a:tc>
              </a:tr>
              <a:tr h="377825">
                <a:tc>
                  <a:txBody>
                    <a:bodyPr/>
                    <a:lstStyle/>
                    <a:p>
                      <a:pPr lvl="0" algn="l">
                        <a:tabLst>
                          <a:tab pos="914400" algn="l"/>
                        </a:tabLst>
                        <a:defRPr sz="2000">
                          <a:uFill>
                            <a:solidFill>
                              <a:srgbClr val="000000"/>
                            </a:solidFill>
                          </a:uFill>
                        </a:defRPr>
                      </a:pPr>
                    </a:p>
                  </a:txBody>
                  <a:tcPr marL="38100" marR="38100" marT="38100" marB="38100" anchor="ctr" anchorCtr="0" horzOverflow="overflow"/>
                </a:tc>
                <a:tc>
                  <a:txBody>
                    <a:bodyPr/>
                    <a:lstStyle/>
                    <a:p>
                      <a:pPr lvl="0" algn="l">
                        <a:tabLst>
                          <a:tab pos="914400" algn="l"/>
                        </a:tabLst>
                        <a:defRPr sz="1800">
                          <a:uFillTx/>
                        </a:defRPr>
                      </a:pPr>
                      <a:r>
                        <a:rPr sz="2400">
                          <a:uFill>
                            <a:solidFill/>
                          </a:uFill>
                        </a:rPr>
                        <a:t>High quality, low defects (quality)</a:t>
                      </a:r>
                    </a:p>
                  </a:txBody>
                  <a:tcPr marL="38100" marR="38100" marT="38100" marB="38100" anchor="ctr" anchorCtr="0" horzOverflow="overflow"/>
                </a:tc>
              </a:tr>
            </a:tbl>
          </a:graphicData>
        </a:graphic>
      </p:graphicFrame>
      <p:grpSp>
        <p:nvGrpSpPr>
          <p:cNvPr id="147" name="Group 147"/>
          <p:cNvGrpSpPr/>
          <p:nvPr/>
        </p:nvGrpSpPr>
        <p:grpSpPr>
          <a:xfrm>
            <a:off x="654084" y="1922463"/>
            <a:ext cx="2518554" cy="274638"/>
            <a:chOff x="-84832" y="0"/>
            <a:chExt cx="2518552" cy="274637"/>
          </a:xfrm>
        </p:grpSpPr>
        <p:sp>
          <p:nvSpPr>
            <p:cNvPr id="141" name="Shape 141"/>
            <p:cNvSpPr/>
            <p:nvPr/>
          </p:nvSpPr>
          <p:spPr>
            <a:xfrm>
              <a:off x="-84833" y="0"/>
              <a:ext cx="463651" cy="2667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42" name="Shape 142"/>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p>
          </p:txBody>
        </p:sp>
        <p:sp>
          <p:nvSpPr>
            <p:cNvPr id="143" name="Shape 143"/>
            <p:cNvSpPr/>
            <p:nvPr/>
          </p:nvSpPr>
          <p:spPr>
            <a:xfrm>
              <a:off x="2054903" y="0"/>
              <a:ext cx="378818" cy="2667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44" name="Shape 144"/>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p>
          </p:txBody>
        </p:sp>
        <p:sp>
          <p:nvSpPr>
            <p:cNvPr id="145" name="Shape 145"/>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p>
          </p:txBody>
        </p:sp>
        <p:sp>
          <p:nvSpPr>
            <p:cNvPr id="146" name="Shape 146"/>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p>
          </p:txBody>
        </p:sp>
      </p:grpSp>
      <p:graphicFrame>
        <p:nvGraphicFramePr>
          <p:cNvPr id="148" name="Table 148"/>
          <p:cNvGraphicFramePr/>
          <p:nvPr/>
        </p:nvGraphicFramePr>
        <p:xfrm>
          <a:off x="457200" y="4157879"/>
          <a:ext cx="8229600" cy="2471521"/>
        </p:xfrm>
        <a:graphic xmlns:a="http://schemas.openxmlformats.org/drawingml/2006/main">
          <a:graphicData uri="http://schemas.openxmlformats.org/drawingml/2006/table">
            <a:tbl>
              <a:tblPr firstCol="0" firstRow="1" lastCol="0" lastRow="0" bandCol="0" bandRow="1" rtl="0">
                <a:tableStyleId>{8F44A2F1-9E1F-4B54-A3A2-5F16C0AD49E2}</a:tableStyleId>
              </a:tblPr>
              <a:tblGrid>
                <a:gridCol w="3048000"/>
                <a:gridCol w="5181600"/>
              </a:tblGrid>
              <a:tr h="377825">
                <a:tc>
                  <a:txBody>
                    <a:bodyPr/>
                    <a:lstStyle/>
                    <a:p>
                      <a:pPr lvl="0" algn="l">
                        <a:tabLst>
                          <a:tab pos="914400" algn="l"/>
                        </a:tabLst>
                        <a:defRPr b="0" sz="1800">
                          <a:uFill>
                            <a:solidFill>
                              <a:srgbClr val="FFFFFF"/>
                            </a:solidFill>
                          </a:uFill>
                        </a:defRPr>
                      </a:pPr>
                    </a:p>
                  </a:txBody>
                  <a:tcPr marL="38100" marR="38100" marT="38100" marB="38100" anchor="ctr" anchorCtr="0" horzOverflow="overflow"/>
                </a:tc>
                <a:tc>
                  <a:txBody>
                    <a:bodyPr/>
                    <a:lstStyle/>
                    <a:p>
                      <a:pPr lvl="0" algn="l">
                        <a:tabLst>
                          <a:tab pos="914400" algn="l"/>
                        </a:tabLst>
                        <a:defRPr b="0" sz="1800">
                          <a:solidFill>
                            <a:srgbClr val="000000"/>
                          </a:solidFill>
                          <a:uFillTx/>
                        </a:defRPr>
                      </a:pPr>
                      <a:r>
                        <a:rPr sz="2800">
                          <a:solidFill>
                            <a:srgbClr val="FFFFFF"/>
                          </a:solidFill>
                          <a:uFill>
                            <a:solidFill>
                              <a:srgbClr val="FFFFFF"/>
                            </a:solidFill>
                          </a:uFill>
                        </a:rPr>
                        <a:t>Other</a:t>
                      </a:r>
                      <a:r>
                        <a:rPr sz="2800">
                          <a:solidFill>
                            <a:srgbClr val="FFFFFF"/>
                          </a:solidFill>
                          <a:uFill>
                            <a:solidFill>
                              <a:srgbClr val="FFFFFF"/>
                            </a:solidFill>
                          </a:uFill>
                        </a:rPr>
                        <a:t> important things</a:t>
                      </a:r>
                    </a:p>
                  </a:txBody>
                  <a:tcPr marL="38100" marR="38100" marT="38100" marB="38100" anchor="ctr" anchorCtr="0" horzOverflow="overflow"/>
                </a:tc>
              </a:tr>
              <a:tr h="508000">
                <a:tc>
                  <a:txBody>
                    <a:bodyPr/>
                    <a:lstStyle/>
                    <a:p>
                      <a:pPr lvl="0" algn="l">
                        <a:tabLst>
                          <a:tab pos="914400" algn="l"/>
                        </a:tabLst>
                        <a:defRPr sz="1800">
                          <a:uFill>
                            <a:solidFill>
                              <a:srgbClr val="000000"/>
                            </a:solidFill>
                          </a:uFill>
                        </a:defRPr>
                      </a:pPr>
                    </a:p>
                  </a:txBody>
                  <a:tcPr marL="63500" marR="63500" marT="63500" marB="63500" anchor="ctr" anchorCtr="0" horzOverflow="overflow"/>
                </a:tc>
                <a:tc>
                  <a:txBody>
                    <a:bodyPr/>
                    <a:lstStyle/>
                    <a:p>
                      <a:pPr lvl="0" algn="l">
                        <a:tabLst>
                          <a:tab pos="914400" algn="l"/>
                        </a:tabLst>
                        <a:defRPr sz="1800">
                          <a:uFillTx/>
                        </a:defRPr>
                      </a:pPr>
                      <a:r>
                        <a:rPr sz="2400">
                          <a:uFill>
                            <a:solidFill/>
                          </a:uFill>
                        </a:rPr>
                        <a:t>Ease of use</a:t>
                      </a:r>
                    </a:p>
                  </a:txBody>
                  <a:tcPr marL="88900" marR="88900" marT="88900" marB="88900" anchor="ctr" anchorCtr="0" horzOverflow="overflow"/>
                </a:tc>
              </a:tr>
              <a:tr h="569695">
                <a:tc>
                  <a:txBody>
                    <a:bodyPr/>
                    <a:lstStyle/>
                    <a:p>
                      <a:pPr lvl="0" algn="l">
                        <a:tabLst>
                          <a:tab pos="914400" algn="l"/>
                        </a:tabLst>
                        <a:defRPr sz="1800">
                          <a:uFill>
                            <a:solidFill>
                              <a:srgbClr val="000000"/>
                            </a:solidFill>
                          </a:uFill>
                        </a:defRPr>
                      </a:pPr>
                    </a:p>
                  </a:txBody>
                  <a:tcPr marL="38100" marR="38100" marT="38100" marB="38100" anchor="ctr" anchorCtr="0" horzOverflow="overflow"/>
                </a:tc>
                <a:tc>
                  <a:txBody>
                    <a:bodyPr/>
                    <a:lstStyle/>
                    <a:p>
                      <a:pPr lvl="0" algn="l">
                        <a:tabLst>
                          <a:tab pos="914400" algn="l"/>
                        </a:tabLst>
                        <a:defRPr sz="1800">
                          <a:uFillTx/>
                        </a:defRPr>
                      </a:pPr>
                      <a:r>
                        <a:rPr sz="2400">
                          <a:uFill>
                            <a:solidFill/>
                          </a:uFill>
                        </a:rPr>
                        <a:t>Don’t make me think!</a:t>
                      </a:r>
                    </a:p>
                  </a:txBody>
                  <a:tcPr marL="38100" marR="38100" marT="38100" marB="38100" anchor="ctr" anchorCtr="0" horzOverflow="overflow"/>
                </a:tc>
              </a:tr>
              <a:tr h="469900">
                <a:tc>
                  <a:txBody>
                    <a:bodyPr/>
                    <a:lstStyle/>
                    <a:p>
                      <a:pPr lvl="0" algn="l">
                        <a:tabLst>
                          <a:tab pos="914400" algn="l"/>
                        </a:tabLst>
                        <a:defRPr sz="2000">
                          <a:uFill>
                            <a:solidFill>
                              <a:srgbClr val="000000"/>
                            </a:solidFill>
                          </a:uFill>
                        </a:defRPr>
                      </a:pPr>
                    </a:p>
                  </a:txBody>
                  <a:tcPr marL="38100" marR="38100" marT="38100" marB="38100" anchor="ctr" anchorCtr="0" horzOverflow="overflow"/>
                </a:tc>
                <a:tc>
                  <a:txBody>
                    <a:bodyPr/>
                    <a:lstStyle/>
                    <a:p>
                      <a:pPr lvl="0" algn="l">
                        <a:tabLst>
                          <a:tab pos="914400" algn="l"/>
                        </a:tabLst>
                        <a:defRPr sz="1800">
                          <a:uFillTx/>
                        </a:defRPr>
                      </a:pPr>
                      <a:r>
                        <a:rPr sz="2400">
                          <a:uFill>
                            <a:solidFill/>
                          </a:uFill>
                        </a:rPr>
                        <a:t>Detailed</a:t>
                      </a:r>
                      <a:r>
                        <a:rPr sz="2400">
                          <a:uFill>
                            <a:solidFill/>
                          </a:uFill>
                        </a:rPr>
                        <a:t> audits (log everything)</a:t>
                      </a:r>
                    </a:p>
                  </a:txBody>
                  <a:tcPr marL="38100" marR="38100" marT="38100" marB="38100" anchor="ctr" anchorCtr="0" horzOverflow="overflow"/>
                </a:tc>
              </a:tr>
              <a:tr h="546099">
                <a:tc>
                  <a:txBody>
                    <a:bodyPr/>
                    <a:lstStyle/>
                    <a:p>
                      <a:pPr lvl="0" algn="l">
                        <a:tabLst>
                          <a:tab pos="914400" algn="l"/>
                        </a:tabLst>
                        <a:defRPr sz="2000">
                          <a:uFill>
                            <a:solidFill>
                              <a:srgbClr val="000000"/>
                            </a:solidFill>
                          </a:uFill>
                        </a:defRPr>
                      </a:pPr>
                    </a:p>
                  </a:txBody>
                  <a:tcPr marL="38100" marR="38100" marT="38100" marB="38100" anchor="ctr" anchorCtr="0" horzOverflow="overflow"/>
                </a:tc>
                <a:tc>
                  <a:txBody>
                    <a:bodyPr/>
                    <a:lstStyle/>
                    <a:p>
                      <a:pPr lvl="0" algn="l">
                        <a:tabLst>
                          <a:tab pos="914400" algn="l"/>
                        </a:tabLst>
                        <a:defRPr sz="1800">
                          <a:uFillTx/>
                        </a:defRPr>
                      </a:pPr>
                      <a:r>
                        <a:rPr sz="2400">
                          <a:uFill>
                            <a:solidFill/>
                          </a:uFill>
                        </a:rPr>
                        <a:t>&lt;insert yours&gt;</a:t>
                      </a:r>
                    </a:p>
                  </a:txBody>
                  <a:tcPr marL="38100" marR="38100" marT="38100" marB="38100" anchor="ctr" anchorCtr="0" horzOverflow="overflow"/>
                </a:tc>
              </a:tr>
            </a:tbl>
          </a:graphicData>
        </a:graphic>
      </p:graphicFrame>
      <p:grpSp>
        <p:nvGrpSpPr>
          <p:cNvPr id="155" name="Group 155"/>
          <p:cNvGrpSpPr/>
          <p:nvPr/>
        </p:nvGrpSpPr>
        <p:grpSpPr>
          <a:xfrm>
            <a:off x="654084" y="2501900"/>
            <a:ext cx="2518554" cy="274637"/>
            <a:chOff x="-84832" y="0"/>
            <a:chExt cx="2518552" cy="274636"/>
          </a:xfrm>
        </p:grpSpPr>
        <p:sp>
          <p:nvSpPr>
            <p:cNvPr id="149" name="Shape 149"/>
            <p:cNvSpPr/>
            <p:nvPr/>
          </p:nvSpPr>
          <p:spPr>
            <a:xfrm>
              <a:off x="-84833" y="0"/>
              <a:ext cx="463651" cy="2667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50" name="Shape 150"/>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p>
          </p:txBody>
        </p:sp>
        <p:sp>
          <p:nvSpPr>
            <p:cNvPr id="151" name="Shape 151"/>
            <p:cNvSpPr/>
            <p:nvPr/>
          </p:nvSpPr>
          <p:spPr>
            <a:xfrm>
              <a:off x="2054903" y="0"/>
              <a:ext cx="378818" cy="2667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52" name="Shape 152"/>
            <p:cNvSpPr/>
            <p:nvPr/>
          </p:nvSpPr>
          <p:spPr>
            <a:xfrm>
              <a:off x="1210510" y="0"/>
              <a:ext cx="1" cy="274637"/>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p>
          </p:txBody>
        </p:sp>
        <p:sp>
          <p:nvSpPr>
            <p:cNvPr id="153" name="Shape 153"/>
            <p:cNvSpPr/>
            <p:nvPr/>
          </p:nvSpPr>
          <p:spPr>
            <a:xfrm>
              <a:off x="858680" y="0"/>
              <a:ext cx="1" cy="274637"/>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p>
          </p:txBody>
        </p:sp>
        <p:sp>
          <p:nvSpPr>
            <p:cNvPr id="154" name="Shape 154"/>
            <p:cNvSpPr/>
            <p:nvPr/>
          </p:nvSpPr>
          <p:spPr>
            <a:xfrm>
              <a:off x="1562341" y="0"/>
              <a:ext cx="1" cy="274637"/>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p>
          </p:txBody>
        </p:sp>
      </p:grpSp>
      <p:grpSp>
        <p:nvGrpSpPr>
          <p:cNvPr id="162" name="Group 162"/>
          <p:cNvGrpSpPr/>
          <p:nvPr/>
        </p:nvGrpSpPr>
        <p:grpSpPr>
          <a:xfrm>
            <a:off x="654084" y="3048000"/>
            <a:ext cx="2518554" cy="274638"/>
            <a:chOff x="-84832" y="0"/>
            <a:chExt cx="2518552" cy="274637"/>
          </a:xfrm>
        </p:grpSpPr>
        <p:sp>
          <p:nvSpPr>
            <p:cNvPr id="156" name="Shape 156"/>
            <p:cNvSpPr/>
            <p:nvPr/>
          </p:nvSpPr>
          <p:spPr>
            <a:xfrm>
              <a:off x="-84833" y="0"/>
              <a:ext cx="463651" cy="2667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57" name="Shape 157"/>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p>
          </p:txBody>
        </p:sp>
        <p:sp>
          <p:nvSpPr>
            <p:cNvPr id="158" name="Shape 158"/>
            <p:cNvSpPr/>
            <p:nvPr/>
          </p:nvSpPr>
          <p:spPr>
            <a:xfrm>
              <a:off x="2054903" y="0"/>
              <a:ext cx="378818" cy="2667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59" name="Shape 159"/>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p>
          </p:txBody>
        </p:sp>
        <p:sp>
          <p:nvSpPr>
            <p:cNvPr id="160" name="Shape 160"/>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p>
          </p:txBody>
        </p:sp>
        <p:sp>
          <p:nvSpPr>
            <p:cNvPr id="161" name="Shape 161"/>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p>
          </p:txBody>
        </p:sp>
      </p:grpSp>
      <p:grpSp>
        <p:nvGrpSpPr>
          <p:cNvPr id="169" name="Group 169"/>
          <p:cNvGrpSpPr/>
          <p:nvPr/>
        </p:nvGrpSpPr>
        <p:grpSpPr>
          <a:xfrm>
            <a:off x="654084" y="3505200"/>
            <a:ext cx="2518554" cy="274638"/>
            <a:chOff x="-84832" y="0"/>
            <a:chExt cx="2518552" cy="274637"/>
          </a:xfrm>
        </p:grpSpPr>
        <p:sp>
          <p:nvSpPr>
            <p:cNvPr id="163" name="Shape 163"/>
            <p:cNvSpPr/>
            <p:nvPr/>
          </p:nvSpPr>
          <p:spPr>
            <a:xfrm>
              <a:off x="-84833" y="0"/>
              <a:ext cx="463651" cy="2667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64" name="Shape 164"/>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p>
          </p:txBody>
        </p:sp>
        <p:sp>
          <p:nvSpPr>
            <p:cNvPr id="165" name="Shape 165"/>
            <p:cNvSpPr/>
            <p:nvPr/>
          </p:nvSpPr>
          <p:spPr>
            <a:xfrm>
              <a:off x="2054903" y="0"/>
              <a:ext cx="378818" cy="2667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66" name="Shape 166"/>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p>
          </p:txBody>
        </p:sp>
        <p:sp>
          <p:nvSpPr>
            <p:cNvPr id="167" name="Shape 167"/>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p>
          </p:txBody>
        </p:sp>
        <p:sp>
          <p:nvSpPr>
            <p:cNvPr id="168" name="Shape 168"/>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p>
          </p:txBody>
        </p:sp>
      </p:grpSp>
      <p:grpSp>
        <p:nvGrpSpPr>
          <p:cNvPr id="176" name="Group 176"/>
          <p:cNvGrpSpPr/>
          <p:nvPr/>
        </p:nvGrpSpPr>
        <p:grpSpPr>
          <a:xfrm>
            <a:off x="654084" y="4657725"/>
            <a:ext cx="2518554" cy="274638"/>
            <a:chOff x="-84832" y="0"/>
            <a:chExt cx="2518552" cy="274637"/>
          </a:xfrm>
        </p:grpSpPr>
        <p:sp>
          <p:nvSpPr>
            <p:cNvPr id="170" name="Shape 170"/>
            <p:cNvSpPr/>
            <p:nvPr/>
          </p:nvSpPr>
          <p:spPr>
            <a:xfrm>
              <a:off x="-84833" y="0"/>
              <a:ext cx="463651" cy="266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71" name="Shape 171"/>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p>
          </p:txBody>
        </p:sp>
        <p:sp>
          <p:nvSpPr>
            <p:cNvPr id="172" name="Shape 172"/>
            <p:cNvSpPr/>
            <p:nvPr/>
          </p:nvSpPr>
          <p:spPr>
            <a:xfrm>
              <a:off x="2054903" y="0"/>
              <a:ext cx="378818" cy="266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73" name="Shape 173"/>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p>
          </p:txBody>
        </p:sp>
        <p:sp>
          <p:nvSpPr>
            <p:cNvPr id="174" name="Shape 174"/>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p>
          </p:txBody>
        </p:sp>
        <p:sp>
          <p:nvSpPr>
            <p:cNvPr id="175" name="Shape 175"/>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p>
          </p:txBody>
        </p:sp>
      </p:grpSp>
      <p:grpSp>
        <p:nvGrpSpPr>
          <p:cNvPr id="183" name="Group 183"/>
          <p:cNvGrpSpPr/>
          <p:nvPr/>
        </p:nvGrpSpPr>
        <p:grpSpPr>
          <a:xfrm>
            <a:off x="654084" y="5122862"/>
            <a:ext cx="2518554" cy="274638"/>
            <a:chOff x="-84832" y="0"/>
            <a:chExt cx="2518552" cy="274637"/>
          </a:xfrm>
        </p:grpSpPr>
        <p:sp>
          <p:nvSpPr>
            <p:cNvPr id="177" name="Shape 177"/>
            <p:cNvSpPr/>
            <p:nvPr/>
          </p:nvSpPr>
          <p:spPr>
            <a:xfrm>
              <a:off x="-84833" y="0"/>
              <a:ext cx="463651" cy="266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78" name="Shape 178"/>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p>
          </p:txBody>
        </p:sp>
        <p:sp>
          <p:nvSpPr>
            <p:cNvPr id="179" name="Shape 179"/>
            <p:cNvSpPr/>
            <p:nvPr/>
          </p:nvSpPr>
          <p:spPr>
            <a:xfrm>
              <a:off x="2054903" y="0"/>
              <a:ext cx="378818" cy="266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80" name="Shape 180"/>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p>
          </p:txBody>
        </p:sp>
        <p:sp>
          <p:nvSpPr>
            <p:cNvPr id="181" name="Shape 181"/>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p>
          </p:txBody>
        </p:sp>
        <p:sp>
          <p:nvSpPr>
            <p:cNvPr id="182" name="Shape 182"/>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p>
          </p:txBody>
        </p:sp>
      </p:grpSp>
      <p:grpSp>
        <p:nvGrpSpPr>
          <p:cNvPr id="190" name="Group 190"/>
          <p:cNvGrpSpPr/>
          <p:nvPr/>
        </p:nvGrpSpPr>
        <p:grpSpPr>
          <a:xfrm>
            <a:off x="654084" y="5618162"/>
            <a:ext cx="2518554" cy="274638"/>
            <a:chOff x="-84832" y="0"/>
            <a:chExt cx="2518552" cy="274637"/>
          </a:xfrm>
        </p:grpSpPr>
        <p:sp>
          <p:nvSpPr>
            <p:cNvPr id="184" name="Shape 184"/>
            <p:cNvSpPr/>
            <p:nvPr/>
          </p:nvSpPr>
          <p:spPr>
            <a:xfrm>
              <a:off x="-84833" y="0"/>
              <a:ext cx="463651" cy="266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85" name="Shape 185"/>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p>
          </p:txBody>
        </p:sp>
        <p:sp>
          <p:nvSpPr>
            <p:cNvPr id="186" name="Shape 186"/>
            <p:cNvSpPr/>
            <p:nvPr/>
          </p:nvSpPr>
          <p:spPr>
            <a:xfrm>
              <a:off x="2054903" y="0"/>
              <a:ext cx="378818" cy="266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87" name="Shape 187"/>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p>
          </p:txBody>
        </p:sp>
        <p:sp>
          <p:nvSpPr>
            <p:cNvPr id="188" name="Shape 188"/>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p>
          </p:txBody>
        </p:sp>
        <p:sp>
          <p:nvSpPr>
            <p:cNvPr id="189" name="Shape 189"/>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p>
          </p:txBody>
        </p:sp>
      </p:grpSp>
      <p:grpSp>
        <p:nvGrpSpPr>
          <p:cNvPr id="197" name="Group 197"/>
          <p:cNvGrpSpPr/>
          <p:nvPr/>
        </p:nvGrpSpPr>
        <p:grpSpPr>
          <a:xfrm>
            <a:off x="654084" y="6202362"/>
            <a:ext cx="2518554" cy="274638"/>
            <a:chOff x="-84832" y="0"/>
            <a:chExt cx="2518552" cy="274637"/>
          </a:xfrm>
        </p:grpSpPr>
        <p:sp>
          <p:nvSpPr>
            <p:cNvPr id="191" name="Shape 191"/>
            <p:cNvSpPr/>
            <p:nvPr/>
          </p:nvSpPr>
          <p:spPr>
            <a:xfrm>
              <a:off x="-84833" y="0"/>
              <a:ext cx="463651" cy="266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92" name="Shape 192"/>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p>
          </p:txBody>
        </p:sp>
        <p:sp>
          <p:nvSpPr>
            <p:cNvPr id="193" name="Shape 193"/>
            <p:cNvSpPr/>
            <p:nvPr/>
          </p:nvSpPr>
          <p:spPr>
            <a:xfrm>
              <a:off x="2054903" y="0"/>
              <a:ext cx="378818" cy="266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94" name="Shape 194"/>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p>
          </p:txBody>
        </p:sp>
        <p:sp>
          <p:nvSpPr>
            <p:cNvPr id="195" name="Shape 195"/>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p>
          </p:txBody>
        </p:sp>
        <p:sp>
          <p:nvSpPr>
            <p:cNvPr id="196" name="Shape 196"/>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p>
          </p:txBody>
        </p:sp>
      </p:grpSp>
      <p:sp>
        <p:nvSpPr>
          <p:cNvPr id="198" name="Shape 198"/>
          <p:cNvSpPr/>
          <p:nvPr/>
        </p:nvSpPr>
        <p:spPr>
          <a:xfrm>
            <a:off x="2362200" y="1816099"/>
            <a:ext cx="228601" cy="45720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p>
        </p:txBody>
      </p:sp>
      <p:sp>
        <p:nvSpPr>
          <p:cNvPr id="199" name="Shape 199"/>
          <p:cNvSpPr/>
          <p:nvPr/>
        </p:nvSpPr>
        <p:spPr>
          <a:xfrm>
            <a:off x="1219200" y="2412999"/>
            <a:ext cx="228601" cy="45720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p>
        </p:txBody>
      </p:sp>
      <p:sp>
        <p:nvSpPr>
          <p:cNvPr id="200" name="Shape 200"/>
          <p:cNvSpPr/>
          <p:nvPr/>
        </p:nvSpPr>
        <p:spPr>
          <a:xfrm>
            <a:off x="1828800" y="2895599"/>
            <a:ext cx="228601" cy="45720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p>
        </p:txBody>
      </p:sp>
      <p:sp>
        <p:nvSpPr>
          <p:cNvPr id="201" name="Shape 201"/>
          <p:cNvSpPr/>
          <p:nvPr/>
        </p:nvSpPr>
        <p:spPr>
          <a:xfrm>
            <a:off x="1447800" y="3428999"/>
            <a:ext cx="228601" cy="45720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p>
        </p:txBody>
      </p:sp>
      <p:sp>
        <p:nvSpPr>
          <p:cNvPr id="202" name="Shape 202"/>
          <p:cNvSpPr/>
          <p:nvPr/>
        </p:nvSpPr>
        <p:spPr>
          <a:xfrm>
            <a:off x="1295400" y="4648199"/>
            <a:ext cx="228601" cy="45720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p>
        </p:txBody>
      </p:sp>
      <p:sp>
        <p:nvSpPr>
          <p:cNvPr id="203" name="Shape 203"/>
          <p:cNvSpPr/>
          <p:nvPr/>
        </p:nvSpPr>
        <p:spPr>
          <a:xfrm>
            <a:off x="2057400" y="5029199"/>
            <a:ext cx="228601" cy="45720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p>
        </p:txBody>
      </p:sp>
      <p:sp>
        <p:nvSpPr>
          <p:cNvPr id="204" name="Shape 204"/>
          <p:cNvSpPr/>
          <p:nvPr/>
        </p:nvSpPr>
        <p:spPr>
          <a:xfrm>
            <a:off x="1600200" y="5511799"/>
            <a:ext cx="228601" cy="45720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p>
        </p:txBody>
      </p:sp>
      <p:sp>
        <p:nvSpPr>
          <p:cNvPr id="205" name="Shape 205"/>
          <p:cNvSpPr/>
          <p:nvPr/>
        </p:nvSpPr>
        <p:spPr>
          <a:xfrm>
            <a:off x="2209800" y="6095999"/>
            <a:ext cx="228601" cy="45720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p>
        </p:txBody>
      </p:sp>
    </p:spTree>
  </p:cSld>
  <p:clrMapOvr>
    <a:masterClrMapping/>
  </p:clrMapOvr>
  <p:transitio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09" name="image1.png"/>
          <p:cNvPicPr/>
          <p:nvPr/>
        </p:nvPicPr>
        <p:blipFill>
          <a:blip r:embed="rId3">
            <a:extLst/>
          </a:blip>
          <a:stretch>
            <a:fillRect/>
          </a:stretch>
        </p:blipFill>
        <p:spPr>
          <a:xfrm>
            <a:off x="7848600" y="6311900"/>
            <a:ext cx="1117600" cy="393700"/>
          </a:xfrm>
          <a:prstGeom prst="rect">
            <a:avLst/>
          </a:prstGeom>
          <a:ln w="12700">
            <a:miter lim="400000"/>
          </a:ln>
        </p:spPr>
      </p:pic>
      <p:sp>
        <p:nvSpPr>
          <p:cNvPr id="210" name="Shape 210"/>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The first release</a:t>
            </a:r>
          </a:p>
        </p:txBody>
      </p:sp>
      <p:sp>
        <p:nvSpPr>
          <p:cNvPr id="211" name="Shape 211"/>
          <p:cNvSpPr/>
          <p:nvPr/>
        </p:nvSpPr>
        <p:spPr>
          <a:xfrm>
            <a:off x="1438275" y="3276600"/>
            <a:ext cx="6172201" cy="685800"/>
          </a:xfrm>
          <a:prstGeom prst="chevron">
            <a:avLst>
              <a:gd name="adj" fmla="val 50000"/>
            </a:avLst>
          </a:prstGeom>
          <a:solidFill>
            <a:srgbClr val="6095C9"/>
          </a:solidFill>
          <a:ln w="25400">
            <a:solidFill>
              <a:srgbClr val="49729C"/>
            </a:solidFill>
            <a:round/>
          </a:ln>
        </p:spPr>
        <p:txBody>
          <a:bodyPr lIns="0" tIns="0" rIns="0" bIns="0"/>
          <a:lstStyle/>
          <a:p>
            <a:pPr lvl="0" defTabSz="457200">
              <a:buClrTx/>
              <a:defRPr sz="1200">
                <a:uFillTx/>
                <a:latin typeface="Helvetica"/>
                <a:ea typeface="Helvetica"/>
                <a:cs typeface="Helvetica"/>
                <a:sym typeface="Helvetica"/>
              </a:defRPr>
            </a:pPr>
          </a:p>
        </p:txBody>
      </p:sp>
      <p:sp>
        <p:nvSpPr>
          <p:cNvPr id="212" name="Shape 212"/>
          <p:cNvSpPr/>
          <p:nvPr/>
        </p:nvSpPr>
        <p:spPr>
          <a:xfrm rot="5400000">
            <a:off x="3267076" y="2971800"/>
            <a:ext cx="838201" cy="2286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655" y="0"/>
                </a:lnTo>
                <a:lnTo>
                  <a:pt x="21600" y="10800"/>
                </a:lnTo>
                <a:lnTo>
                  <a:pt x="18655" y="21600"/>
                </a:lnTo>
                <a:lnTo>
                  <a:pt x="0" y="21600"/>
                </a:lnTo>
                <a:close/>
              </a:path>
            </a:pathLst>
          </a:custGeom>
          <a:solidFill>
            <a:srgbClr val="89A14D"/>
          </a:solidFill>
          <a:ln w="25400">
            <a:solidFill>
              <a:srgbClr val="617335"/>
            </a:solidFill>
            <a:round/>
          </a:ln>
        </p:spPr>
        <p:txBody>
          <a:bodyPr lIns="0" tIns="0" rIns="0" bIns="0"/>
          <a:lstStyle/>
          <a:p>
            <a:pPr lvl="0" defTabSz="457200">
              <a:buClrTx/>
              <a:defRPr sz="1200">
                <a:uFillTx/>
                <a:latin typeface="Helvetica"/>
                <a:ea typeface="Helvetica"/>
                <a:cs typeface="Helvetica"/>
                <a:sym typeface="Helvetica"/>
              </a:defRPr>
            </a:pPr>
          </a:p>
        </p:txBody>
      </p:sp>
      <p:sp>
        <p:nvSpPr>
          <p:cNvPr id="213" name="Shape 213"/>
          <p:cNvSpPr/>
          <p:nvPr/>
        </p:nvSpPr>
        <p:spPr>
          <a:xfrm rot="5400000">
            <a:off x="5248276" y="2971800"/>
            <a:ext cx="838201" cy="2286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655" y="0"/>
                </a:lnTo>
                <a:lnTo>
                  <a:pt x="21600" y="10800"/>
                </a:lnTo>
                <a:lnTo>
                  <a:pt x="18655" y="21600"/>
                </a:lnTo>
                <a:lnTo>
                  <a:pt x="0" y="21600"/>
                </a:lnTo>
                <a:close/>
              </a:path>
            </a:pathLst>
          </a:custGeom>
          <a:solidFill>
            <a:srgbClr val="89A14D"/>
          </a:solidFill>
          <a:ln w="25400">
            <a:solidFill>
              <a:srgbClr val="617335"/>
            </a:solidFill>
            <a:round/>
          </a:ln>
        </p:spPr>
        <p:txBody>
          <a:bodyPr lIns="0" tIns="0" rIns="0" bIns="0"/>
          <a:lstStyle/>
          <a:p>
            <a:pPr lvl="0" defTabSz="457200">
              <a:buClrTx/>
              <a:defRPr sz="1200">
                <a:uFillTx/>
                <a:latin typeface="Helvetica"/>
                <a:ea typeface="Helvetica"/>
                <a:cs typeface="Helvetica"/>
                <a:sym typeface="Helvetica"/>
              </a:defRPr>
            </a:pPr>
          </a:p>
        </p:txBody>
      </p:sp>
      <p:sp>
        <p:nvSpPr>
          <p:cNvPr id="214" name="Shape 214"/>
          <p:cNvSpPr/>
          <p:nvPr/>
        </p:nvSpPr>
        <p:spPr>
          <a:xfrm rot="5400000">
            <a:off x="7229475" y="2971800"/>
            <a:ext cx="838201" cy="2286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655" y="0"/>
                </a:lnTo>
                <a:lnTo>
                  <a:pt x="21600" y="10800"/>
                </a:lnTo>
                <a:lnTo>
                  <a:pt x="18655" y="21600"/>
                </a:lnTo>
                <a:lnTo>
                  <a:pt x="0" y="21600"/>
                </a:lnTo>
                <a:close/>
              </a:path>
            </a:pathLst>
          </a:custGeom>
          <a:solidFill>
            <a:srgbClr val="89A14D"/>
          </a:solidFill>
          <a:ln w="25400">
            <a:solidFill>
              <a:srgbClr val="617335"/>
            </a:solidFill>
            <a:round/>
          </a:ln>
        </p:spPr>
        <p:txBody>
          <a:bodyPr lIns="0" tIns="0" rIns="0" bIns="0"/>
          <a:lstStyle/>
          <a:p>
            <a:pPr lvl="0" defTabSz="457200">
              <a:buClrTx/>
              <a:defRPr sz="1200">
                <a:uFillTx/>
                <a:latin typeface="Helvetica"/>
                <a:ea typeface="Helvetica"/>
                <a:cs typeface="Helvetica"/>
                <a:sym typeface="Helvetica"/>
              </a:defRPr>
            </a:pPr>
          </a:p>
        </p:txBody>
      </p:sp>
      <p:sp>
        <p:nvSpPr>
          <p:cNvPr id="215" name="Shape 215"/>
          <p:cNvSpPr/>
          <p:nvPr/>
        </p:nvSpPr>
        <p:spPr>
          <a:xfrm>
            <a:off x="6848475" y="1828800"/>
            <a:ext cx="1928913" cy="673100"/>
          </a:xfrm>
          <a:prstGeom prst="rect">
            <a:avLst/>
          </a:prstGeom>
          <a:ln w="12700">
            <a:round/>
          </a:ln>
          <a:extLst>
            <a:ext uri="{C572A759-6A51-4108-AA02-DFA0A04FC94B}">
              <ma14:wrappingTextBoxFlag xmlns:ma14="http://schemas.microsoft.com/office/mac/drawingml/2011/main" val="1"/>
            </a:ext>
          </a:extLst>
        </p:spPr>
        <p:txBody>
          <a:bodyPr wrap="none" lIns="38100" tIns="38100" rIns="38100" bIns="38100">
            <a:spAutoFit/>
          </a:bodyPr>
          <a:lstStyle>
            <a:lvl1pPr>
              <a:defRPr b="1" sz="4000"/>
            </a:lvl1pPr>
          </a:lstStyle>
          <a:p>
            <a:pPr lvl="0">
              <a:defRPr b="0" sz="1800">
                <a:uFillTx/>
              </a:defRPr>
            </a:pPr>
            <a:r>
              <a:rPr b="1" sz="4000">
                <a:uFill>
                  <a:solidFill/>
                </a:uFill>
              </a:rPr>
              <a:t>Ship it!</a:t>
            </a:r>
          </a:p>
        </p:txBody>
      </p:sp>
      <p:sp>
        <p:nvSpPr>
          <p:cNvPr id="216" name="Shape 216"/>
          <p:cNvSpPr/>
          <p:nvPr/>
        </p:nvSpPr>
        <p:spPr>
          <a:xfrm>
            <a:off x="1438275" y="2667000"/>
            <a:ext cx="2294038" cy="495300"/>
          </a:xfrm>
          <a:prstGeom prst="rect">
            <a:avLst/>
          </a:prstGeom>
          <a:ln w="12700">
            <a:round/>
          </a:ln>
          <a:extLst>
            <a:ext uri="{C572A759-6A51-4108-AA02-DFA0A04FC94B}">
              <ma14:wrappingTextBoxFlag xmlns:ma14="http://schemas.microsoft.com/office/mac/drawingml/2011/main" val="1"/>
            </a:ext>
          </a:extLst>
        </p:spPr>
        <p:txBody>
          <a:bodyPr wrap="none" lIns="38100" tIns="38100" rIns="38100" bIns="38100">
            <a:spAutoFit/>
          </a:bodyPr>
          <a:lstStyle>
            <a:lvl1pPr>
              <a:defRPr sz="2800"/>
            </a:lvl1pPr>
          </a:lstStyle>
          <a:p>
            <a:pPr lvl="0">
              <a:defRPr sz="1800">
                <a:uFillTx/>
              </a:defRPr>
            </a:pPr>
            <a:r>
              <a:rPr sz="2800">
                <a:uFill>
                  <a:solidFill/>
                </a:uFill>
              </a:rPr>
              <a:t>Construction</a:t>
            </a:r>
          </a:p>
        </p:txBody>
      </p:sp>
      <p:sp>
        <p:nvSpPr>
          <p:cNvPr id="217" name="Shape 217"/>
          <p:cNvSpPr/>
          <p:nvPr/>
        </p:nvSpPr>
        <p:spPr>
          <a:xfrm>
            <a:off x="4257030" y="2667000"/>
            <a:ext cx="768327" cy="495300"/>
          </a:xfrm>
          <a:prstGeom prst="rect">
            <a:avLst/>
          </a:prstGeom>
          <a:ln w="12700">
            <a:round/>
          </a:ln>
          <a:extLst>
            <a:ext uri="{C572A759-6A51-4108-AA02-DFA0A04FC94B}">
              <ma14:wrappingTextBoxFlag xmlns:ma14="http://schemas.microsoft.com/office/mac/drawingml/2011/main" val="1"/>
            </a:ext>
          </a:extLst>
        </p:spPr>
        <p:txBody>
          <a:bodyPr wrap="none" lIns="38100" tIns="38100" rIns="38100" bIns="38100">
            <a:spAutoFit/>
          </a:bodyPr>
          <a:lstStyle>
            <a:lvl1pPr>
              <a:defRPr sz="2800"/>
            </a:lvl1pPr>
          </a:lstStyle>
          <a:p>
            <a:pPr lvl="0">
              <a:defRPr sz="1800">
                <a:uFillTx/>
              </a:defRPr>
            </a:pPr>
            <a:r>
              <a:rPr sz="2800">
                <a:uFill>
                  <a:solidFill/>
                </a:uFill>
              </a:rPr>
              <a:t>UAT</a:t>
            </a:r>
          </a:p>
        </p:txBody>
      </p:sp>
      <p:sp>
        <p:nvSpPr>
          <p:cNvPr id="218" name="Shape 218"/>
          <p:cNvSpPr/>
          <p:nvPr/>
        </p:nvSpPr>
        <p:spPr>
          <a:xfrm>
            <a:off x="6010275" y="2677179"/>
            <a:ext cx="1504530" cy="495301"/>
          </a:xfrm>
          <a:prstGeom prst="rect">
            <a:avLst/>
          </a:prstGeom>
          <a:ln w="12700">
            <a:round/>
          </a:ln>
          <a:extLst>
            <a:ext uri="{C572A759-6A51-4108-AA02-DFA0A04FC94B}">
              <ma14:wrappingTextBoxFlag xmlns:ma14="http://schemas.microsoft.com/office/mac/drawingml/2011/main" val="1"/>
            </a:ext>
          </a:extLst>
        </p:spPr>
        <p:txBody>
          <a:bodyPr wrap="none" lIns="38100" tIns="38100" rIns="38100" bIns="38100">
            <a:spAutoFit/>
          </a:bodyPr>
          <a:lstStyle>
            <a:lvl1pPr>
              <a:defRPr sz="2800"/>
            </a:lvl1pPr>
          </a:lstStyle>
          <a:p>
            <a:pPr lvl="0">
              <a:defRPr sz="1800">
                <a:uFillTx/>
              </a:defRPr>
            </a:pPr>
            <a:r>
              <a:rPr sz="2800">
                <a:uFill>
                  <a:solidFill/>
                </a:uFill>
              </a:rPr>
              <a:t>Training</a:t>
            </a:r>
          </a:p>
        </p:txBody>
      </p:sp>
      <p:sp>
        <p:nvSpPr>
          <p:cNvPr id="219" name="Shape 219"/>
          <p:cNvSpPr/>
          <p:nvPr/>
        </p:nvSpPr>
        <p:spPr>
          <a:xfrm>
            <a:off x="1819275" y="3352800"/>
            <a:ext cx="1827834" cy="495300"/>
          </a:xfrm>
          <a:prstGeom prst="rect">
            <a:avLst/>
          </a:prstGeom>
          <a:ln w="12700">
            <a:round/>
          </a:ln>
          <a:extLst>
            <a:ext uri="{C572A759-6A51-4108-AA02-DFA0A04FC94B}">
              <ma14:wrappingTextBoxFlag xmlns:ma14="http://schemas.microsoft.com/office/mac/drawingml/2011/main" val="1"/>
            </a:ext>
          </a:extLst>
        </p:spPr>
        <p:txBody>
          <a:bodyPr wrap="none" lIns="38100" tIns="38100" rIns="38100" bIns="38100">
            <a:spAutoFit/>
          </a:bodyPr>
          <a:lstStyle>
            <a:lvl1pPr>
              <a:buClr>
                <a:srgbClr val="FFFFFF"/>
              </a:buClr>
              <a:defRPr sz="2800">
                <a:solidFill>
                  <a:srgbClr val="FFFFFF"/>
                </a:solidFill>
                <a:uFill>
                  <a:solidFill>
                    <a:srgbClr val="FFFFFF"/>
                  </a:solidFill>
                </a:uFill>
              </a:defRPr>
            </a:lvl1pPr>
          </a:lstStyle>
          <a:p>
            <a:pPr lvl="0">
              <a:defRPr sz="1800">
                <a:solidFill>
                  <a:srgbClr val="000000"/>
                </a:solidFill>
                <a:uFillTx/>
              </a:defRPr>
            </a:pPr>
            <a:r>
              <a:rPr sz="2800">
                <a:solidFill>
                  <a:srgbClr val="FFFFFF"/>
                </a:solidFill>
                <a:uFill>
                  <a:solidFill>
                    <a:srgbClr val="FFFFFF"/>
                  </a:solidFill>
                </a:uFill>
              </a:rPr>
              <a:t>~3months</a:t>
            </a:r>
          </a:p>
        </p:txBody>
      </p:sp>
      <p:sp>
        <p:nvSpPr>
          <p:cNvPr id="220" name="Shape 220"/>
          <p:cNvSpPr/>
          <p:nvPr/>
        </p:nvSpPr>
        <p:spPr>
          <a:xfrm>
            <a:off x="4144974" y="3352800"/>
            <a:ext cx="1017837" cy="495300"/>
          </a:xfrm>
          <a:prstGeom prst="rect">
            <a:avLst/>
          </a:prstGeom>
          <a:ln w="12700">
            <a:round/>
          </a:ln>
          <a:extLst>
            <a:ext uri="{C572A759-6A51-4108-AA02-DFA0A04FC94B}">
              <ma14:wrappingTextBoxFlag xmlns:ma14="http://schemas.microsoft.com/office/mac/drawingml/2011/main" val="1"/>
            </a:ext>
          </a:extLst>
        </p:spPr>
        <p:txBody>
          <a:bodyPr wrap="none" lIns="38100" tIns="38100" rIns="38100" bIns="38100">
            <a:spAutoFit/>
          </a:bodyPr>
          <a:lstStyle>
            <a:lvl1pPr>
              <a:buClr>
                <a:srgbClr val="FFFFFF"/>
              </a:buClr>
              <a:defRPr sz="2800">
                <a:solidFill>
                  <a:srgbClr val="FFFFFF"/>
                </a:solidFill>
                <a:uFill>
                  <a:solidFill>
                    <a:srgbClr val="FFFFFF"/>
                  </a:solidFill>
                </a:uFill>
              </a:defRPr>
            </a:lvl1pPr>
          </a:lstStyle>
          <a:p>
            <a:pPr lvl="0">
              <a:defRPr sz="1800">
                <a:solidFill>
                  <a:srgbClr val="000000"/>
                </a:solidFill>
                <a:uFillTx/>
              </a:defRPr>
            </a:pPr>
            <a:r>
              <a:rPr sz="2800">
                <a:solidFill>
                  <a:srgbClr val="FFFFFF"/>
                </a:solidFill>
                <a:uFill>
                  <a:solidFill>
                    <a:srgbClr val="FFFFFF"/>
                  </a:solidFill>
                </a:uFill>
              </a:rPr>
              <a:t> 1 wk</a:t>
            </a:r>
          </a:p>
        </p:txBody>
      </p:sp>
      <p:sp>
        <p:nvSpPr>
          <p:cNvPr id="221" name="Shape 221"/>
          <p:cNvSpPr/>
          <p:nvPr/>
        </p:nvSpPr>
        <p:spPr>
          <a:xfrm>
            <a:off x="6126175" y="3352800"/>
            <a:ext cx="1017836" cy="495300"/>
          </a:xfrm>
          <a:prstGeom prst="rect">
            <a:avLst/>
          </a:prstGeom>
          <a:ln w="12700">
            <a:round/>
          </a:ln>
          <a:extLst>
            <a:ext uri="{C572A759-6A51-4108-AA02-DFA0A04FC94B}">
              <ma14:wrappingTextBoxFlag xmlns:ma14="http://schemas.microsoft.com/office/mac/drawingml/2011/main" val="1"/>
            </a:ext>
          </a:extLst>
        </p:spPr>
        <p:txBody>
          <a:bodyPr wrap="none" lIns="38100" tIns="38100" rIns="38100" bIns="38100">
            <a:spAutoFit/>
          </a:bodyPr>
          <a:lstStyle>
            <a:lvl1pPr>
              <a:buClr>
                <a:srgbClr val="FFFFFF"/>
              </a:buClr>
              <a:defRPr sz="2800">
                <a:solidFill>
                  <a:srgbClr val="FFFFFF"/>
                </a:solidFill>
                <a:uFill>
                  <a:solidFill>
                    <a:srgbClr val="FFFFFF"/>
                  </a:solidFill>
                </a:uFill>
              </a:defRPr>
            </a:lvl1pPr>
          </a:lstStyle>
          <a:p>
            <a:pPr lvl="0">
              <a:defRPr sz="1800">
                <a:solidFill>
                  <a:srgbClr val="000000"/>
                </a:solidFill>
                <a:uFillTx/>
              </a:defRPr>
            </a:pPr>
            <a:r>
              <a:rPr sz="2800">
                <a:solidFill>
                  <a:srgbClr val="FFFFFF"/>
                </a:solidFill>
                <a:uFill>
                  <a:solidFill>
                    <a:srgbClr val="FFFFFF"/>
                  </a:solidFill>
                </a:uFill>
              </a:rPr>
              <a:t> 1 wk</a:t>
            </a:r>
          </a:p>
        </p:txBody>
      </p:sp>
      <p:pic>
        <p:nvPicPr>
          <p:cNvPr id="222" name="image10.png"/>
          <p:cNvPicPr/>
          <p:nvPr/>
        </p:nvPicPr>
        <p:blipFill>
          <a:blip r:embed="rId4">
            <a:extLst/>
          </a:blip>
          <a:stretch>
            <a:fillRect/>
          </a:stretch>
        </p:blipFill>
        <p:spPr>
          <a:xfrm>
            <a:off x="228600" y="3200400"/>
            <a:ext cx="1057276" cy="800100"/>
          </a:xfrm>
          <a:prstGeom prst="rect">
            <a:avLst/>
          </a:prstGeom>
          <a:ln w="12700">
            <a:round/>
          </a:ln>
        </p:spPr>
      </p:pic>
      <p:sp>
        <p:nvSpPr>
          <p:cNvPr id="223" name="Shape 223"/>
          <p:cNvSpPr/>
          <p:nvPr/>
        </p:nvSpPr>
        <p:spPr>
          <a:xfrm>
            <a:off x="1383189" y="4114800"/>
            <a:ext cx="7807376" cy="673100"/>
          </a:xfrm>
          <a:prstGeom prst="rect">
            <a:avLst/>
          </a:prstGeom>
          <a:ln w="12700">
            <a:round/>
          </a:ln>
          <a:extLst>
            <a:ext uri="{C572A759-6A51-4108-AA02-DFA0A04FC94B}">
              <ma14:wrappingTextBoxFlag xmlns:ma14="http://schemas.microsoft.com/office/mac/drawingml/2011/main" val="1"/>
            </a:ext>
          </a:extLst>
        </p:spPr>
        <p:txBody>
          <a:bodyPr wrap="none" lIns="38100" tIns="38100" rIns="38100" bIns="38100">
            <a:spAutoFit/>
          </a:bodyPr>
          <a:lstStyle>
            <a:lvl1pPr>
              <a:defRPr b="1" sz="4000"/>
            </a:lvl1pPr>
          </a:lstStyle>
          <a:p>
            <a:pPr lvl="0">
              <a:defRPr b="0" sz="1800">
                <a:uFillTx/>
              </a:defRPr>
            </a:pPr>
            <a:r>
              <a:rPr b="1" sz="4000">
                <a:uFill>
                  <a:solidFill/>
                </a:uFill>
              </a:rPr>
              <a:t>3 people, 3 ½ months, $250K</a:t>
            </a:r>
          </a:p>
        </p:txBody>
      </p:sp>
    </p:spTree>
  </p:cSld>
  <p:clrMapOvr>
    <a:masterClrMapping/>
  </p:clrMapOvr>
  <p:transitio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27" name="image1.png"/>
          <p:cNvPicPr/>
          <p:nvPr/>
        </p:nvPicPr>
        <p:blipFill>
          <a:blip r:embed="rId3">
            <a:extLst/>
          </a:blip>
          <a:stretch>
            <a:fillRect/>
          </a:stretch>
        </p:blipFill>
        <p:spPr>
          <a:xfrm>
            <a:off x="7848600" y="6311900"/>
            <a:ext cx="1117600" cy="393700"/>
          </a:xfrm>
          <a:prstGeom prst="rect">
            <a:avLst/>
          </a:prstGeom>
          <a:ln w="12700">
            <a:miter lim="400000"/>
          </a:ln>
        </p:spPr>
      </p:pic>
      <p:sp>
        <p:nvSpPr>
          <p:cNvPr id="228" name="Shape 228"/>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Learn more</a:t>
            </a:r>
          </a:p>
        </p:txBody>
      </p:sp>
      <p:sp>
        <p:nvSpPr>
          <p:cNvPr id="229" name="Shape 229"/>
          <p:cNvSpPr/>
          <p:nvPr>
            <p:ph type="body" idx="1"/>
          </p:nvPr>
        </p:nvSpPr>
        <p:spPr>
          <a:prstGeom prst="rect">
            <a:avLst/>
          </a:prstGeom>
        </p:spPr>
        <p:txBody>
          <a:bodyPr/>
          <a:lstStyle/>
          <a:p>
            <a:pPr lvl="0">
              <a:defRPr sz="1800">
                <a:uFillTx/>
              </a:defRPr>
            </a:pPr>
            <a:r>
              <a:rPr sz="3200">
                <a:solidFill>
                  <a:srgbClr val="0433FF"/>
                </a:solidFill>
                <a:uFill>
                  <a:solidFill>
                    <a:srgbClr val="0433FF"/>
                  </a:solidFill>
                </a:uFill>
                <a:hlinkClick r:id="rId4" invalidUrl="" action="" tgtFrame="" tooltip="" history="1" highlightClick="0" endSnd="0"/>
              </a:rPr>
              <a:t>http://agilewarrior.wordpress.com</a:t>
            </a:r>
            <a:endParaRPr sz="3200">
              <a:uFill>
                <a:solidFill/>
              </a:uFill>
            </a:endParaRPr>
          </a:p>
          <a:p>
            <a:pPr lvl="0">
              <a:defRPr sz="1800">
                <a:uFillTx/>
              </a:defRPr>
            </a:pPr>
            <a:r>
              <a:rPr sz="3200">
                <a:uFill>
                  <a:solidFill/>
                </a:uFill>
              </a:rPr>
              <a:t>Buy the book!</a:t>
            </a:r>
            <a:endParaRPr sz="3200">
              <a:uFill>
                <a:solidFill/>
              </a:uFill>
            </a:endParaRPr>
          </a:p>
          <a:p>
            <a:pPr lvl="0">
              <a:defRPr sz="1800">
                <a:uFillTx/>
              </a:defRPr>
            </a:pPr>
            <a:endParaRPr sz="3200">
              <a:uFill>
                <a:solidFill/>
              </a:uFill>
            </a:endParaRPr>
          </a:p>
          <a:p>
            <a:pPr lvl="0">
              <a:defRPr sz="1800">
                <a:uFillTx/>
              </a:defRPr>
            </a:pPr>
            <a:r>
              <a:rPr sz="3200">
                <a:uFill>
                  <a:solidFill/>
                </a:uFill>
              </a:rPr>
              <a:t>Twitter:</a:t>
            </a:r>
            <a:endParaRPr sz="3200">
              <a:uFill>
                <a:solidFill/>
              </a:uFill>
            </a:endParaRPr>
          </a:p>
          <a:p>
            <a:pPr lvl="1">
              <a:defRPr sz="1800">
                <a:uFillTx/>
              </a:defRPr>
            </a:pPr>
            <a:r>
              <a:rPr sz="2800">
                <a:uFill>
                  <a:solidFill/>
                </a:uFill>
              </a:rPr>
              <a:t>@jrasmusson</a:t>
            </a:r>
          </a:p>
        </p:txBody>
      </p:sp>
      <p:pic>
        <p:nvPicPr>
          <p:cNvPr id="230" name="image11.png"/>
          <p:cNvPicPr/>
          <p:nvPr/>
        </p:nvPicPr>
        <p:blipFill>
          <a:blip r:embed="rId5">
            <a:extLst/>
          </a:blip>
          <a:stretch>
            <a:fillRect/>
          </a:stretch>
        </p:blipFill>
        <p:spPr>
          <a:xfrm>
            <a:off x="4343400" y="2451100"/>
            <a:ext cx="2946400" cy="3797300"/>
          </a:xfrm>
          <a:prstGeom prst="rect">
            <a:avLst/>
          </a:prstGeom>
          <a:ln w="12700">
            <a:miter lim="400000"/>
          </a:ln>
        </p:spPr>
      </p:pic>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3" name="image1.png"/>
          <p:cNvPicPr/>
          <p:nvPr/>
        </p:nvPicPr>
        <p:blipFill>
          <a:blip r:embed="rId3">
            <a:extLst/>
          </a:blip>
          <a:stretch>
            <a:fillRect/>
          </a:stretch>
        </p:blipFill>
        <p:spPr>
          <a:xfrm>
            <a:off x="7848600" y="6311900"/>
            <a:ext cx="1117600" cy="393700"/>
          </a:xfrm>
          <a:prstGeom prst="rect">
            <a:avLst/>
          </a:prstGeom>
          <a:ln w="12700">
            <a:miter lim="400000"/>
          </a:ln>
        </p:spPr>
      </p:pic>
      <p:pic>
        <p:nvPicPr>
          <p:cNvPr id="24" name="image1.png"/>
          <p:cNvPicPr/>
          <p:nvPr/>
        </p:nvPicPr>
        <p:blipFill>
          <a:blip r:embed="rId3">
            <a:extLst/>
          </a:blip>
          <a:stretch>
            <a:fillRect/>
          </a:stretch>
        </p:blipFill>
        <p:spPr>
          <a:xfrm>
            <a:off x="7848600" y="6311900"/>
            <a:ext cx="1117600" cy="393700"/>
          </a:xfrm>
          <a:prstGeom prst="rect">
            <a:avLst/>
          </a:prstGeom>
          <a:ln w="12700">
            <a:miter lim="400000"/>
          </a:ln>
        </p:spPr>
      </p:pic>
      <p:sp>
        <p:nvSpPr>
          <p:cNvPr id="25" name="Shape 25"/>
          <p:cNvSpPr/>
          <p:nvPr>
            <p:ph type="title"/>
          </p:nvPr>
        </p:nvSpPr>
        <p:spPr>
          <a:prstGeom prst="rect">
            <a:avLst/>
          </a:prstGeom>
        </p:spPr>
        <p:txBody>
          <a:bodyPr/>
          <a:lstStyle>
            <a:lvl1pPr algn="ctr"/>
          </a:lstStyle>
          <a:p>
            <a:pPr lvl="0">
              <a:defRPr sz="1800">
                <a:solidFill>
                  <a:srgbClr val="000000"/>
                </a:solidFill>
                <a:uFillTx/>
              </a:defRPr>
            </a:pPr>
            <a:r>
              <a:rPr sz="4400">
                <a:solidFill>
                  <a:srgbClr val="1D4871"/>
                </a:solidFill>
                <a:uFill>
                  <a:solidFill>
                    <a:srgbClr val="1D4871"/>
                  </a:solidFill>
                </a:uFill>
              </a:rPr>
              <a:t>&lt;Your project name&gt;</a:t>
            </a:r>
          </a:p>
        </p:txBody>
      </p:sp>
      <p:sp>
        <p:nvSpPr>
          <p:cNvPr id="26" name="Shape 26"/>
          <p:cNvSpPr/>
          <p:nvPr>
            <p:ph type="body" idx="1"/>
          </p:nvPr>
        </p:nvSpPr>
        <p:spPr>
          <a:prstGeom prst="rect">
            <a:avLst/>
          </a:prstGeom>
        </p:spPr>
        <p:txBody>
          <a:bodyPr/>
          <a:lstStyle/>
          <a:p>
            <a:pPr lvl="0">
              <a:defRPr sz="1800">
                <a:solidFill>
                  <a:srgbClr val="000000"/>
                </a:solidFill>
                <a:uFillTx/>
              </a:defRPr>
            </a:pPr>
            <a:r>
              <a:rPr sz="3200">
                <a:solidFill>
                  <a:srgbClr val="9A9A9A"/>
                </a:solidFill>
                <a:uFill>
                  <a:solidFill>
                    <a:srgbClr val="9A9A9A"/>
                  </a:solidFill>
                </a:uFill>
              </a:rPr>
              <a:t>&lt;Your sponsors&gt;</a:t>
            </a:r>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0" name="image1.png"/>
          <p:cNvPicPr/>
          <p:nvPr/>
        </p:nvPicPr>
        <p:blipFill>
          <a:blip r:embed="rId3">
            <a:extLst/>
          </a:blip>
          <a:stretch>
            <a:fillRect/>
          </a:stretch>
        </p:blipFill>
        <p:spPr>
          <a:xfrm>
            <a:off x="7848600" y="6311900"/>
            <a:ext cx="1117600" cy="393700"/>
          </a:xfrm>
          <a:prstGeom prst="rect">
            <a:avLst/>
          </a:prstGeom>
          <a:ln w="12700">
            <a:miter lim="400000"/>
          </a:ln>
        </p:spPr>
      </p:pic>
      <p:sp>
        <p:nvSpPr>
          <p:cNvPr id="31" name="Shape 3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Why are we here?</a:t>
            </a:r>
          </a:p>
        </p:txBody>
      </p:sp>
      <p:sp>
        <p:nvSpPr>
          <p:cNvPr id="32" name="Shape 32"/>
          <p:cNvSpPr/>
          <p:nvPr>
            <p:ph type="body" idx="1"/>
          </p:nvPr>
        </p:nvSpPr>
        <p:spPr>
          <a:prstGeom prst="rect">
            <a:avLst/>
          </a:prstGeom>
        </p:spPr>
        <p:txBody>
          <a:bodyPr/>
          <a:lstStyle/>
          <a:p>
            <a:pPr lvl="0">
              <a:defRPr sz="1800">
                <a:uFillTx/>
              </a:defRPr>
            </a:pPr>
            <a:r>
              <a:rPr sz="3200">
                <a:uFill>
                  <a:solidFill/>
                </a:uFill>
              </a:rPr>
              <a:t>Important reason #1</a:t>
            </a:r>
            <a:endParaRPr sz="3200">
              <a:uFill>
                <a:solidFill/>
              </a:uFill>
            </a:endParaRPr>
          </a:p>
          <a:p>
            <a:pPr lvl="0">
              <a:defRPr sz="1800">
                <a:uFillTx/>
              </a:defRPr>
            </a:pPr>
            <a:r>
              <a:rPr sz="3200">
                <a:uFill>
                  <a:solidFill/>
                </a:uFill>
              </a:rPr>
              <a:t>Important reason #2</a:t>
            </a:r>
            <a:endParaRPr sz="3200">
              <a:uFill>
                <a:solidFill/>
              </a:uFill>
            </a:endParaRPr>
          </a:p>
          <a:p>
            <a:pPr lvl="0">
              <a:defRPr sz="1800">
                <a:uFillTx/>
              </a:defRPr>
            </a:pPr>
            <a:r>
              <a:rPr sz="3200">
                <a:uFill>
                  <a:solidFill/>
                </a:uFill>
              </a:rPr>
              <a:t>Important reason #3</a:t>
            </a:r>
          </a:p>
        </p:txBody>
      </p:sp>
      <p:sp>
        <p:nvSpPr>
          <p:cNvPr id="33" name="Shape 33"/>
          <p:cNvSpPr/>
          <p:nvPr/>
        </p:nvSpPr>
        <p:spPr>
          <a:xfrm>
            <a:off x="812800" y="4800600"/>
            <a:ext cx="7846120" cy="622300"/>
          </a:xfrm>
          <a:prstGeom prst="rect">
            <a:avLst/>
          </a:prstGeom>
          <a:ln w="12700">
            <a:round/>
          </a:ln>
          <a:extLst>
            <a:ext uri="{C572A759-6A51-4108-AA02-DFA0A04FC94B}">
              <ma14:wrappingTextBoxFlag xmlns:ma14="http://schemas.microsoft.com/office/mac/drawingml/2011/main" val="1"/>
            </a:ext>
          </a:extLst>
        </p:spPr>
        <p:txBody>
          <a:bodyPr wrap="none" lIns="38100" tIns="38100" rIns="38100" bIns="38100">
            <a:spAutoFit/>
          </a:bodyPr>
          <a:lstStyle>
            <a:lvl1pPr>
              <a:defRPr sz="3600"/>
            </a:lvl1pPr>
          </a:lstStyle>
          <a:p>
            <a:pPr lvl="0">
              <a:defRPr sz="1800">
                <a:uFillTx/>
              </a:defRPr>
            </a:pPr>
            <a:r>
              <a:rPr sz="3600">
                <a:uFill>
                  <a:solidFill/>
                </a:uFill>
              </a:rPr>
              <a:t>&lt;#1 reason for doing this project&gt;</a:t>
            </a:r>
          </a:p>
        </p:txBody>
      </p:sp>
      <p:pic>
        <p:nvPicPr>
          <p:cNvPr id="34" name="image2.png"/>
          <p:cNvPicPr/>
          <p:nvPr/>
        </p:nvPicPr>
        <p:blipFill>
          <a:blip r:embed="rId4">
            <a:extLst/>
          </a:blip>
          <a:stretch>
            <a:fillRect/>
          </a:stretch>
        </p:blipFill>
        <p:spPr>
          <a:xfrm>
            <a:off x="350837" y="4100208"/>
            <a:ext cx="8569426" cy="1753928"/>
          </a:xfrm>
          <a:prstGeom prst="rect">
            <a:avLst/>
          </a:prstGeom>
          <a:ln w="12700">
            <a:miter lim="400000"/>
          </a:ln>
        </p:spPr>
      </p:pic>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8" name="image1.png"/>
          <p:cNvPicPr/>
          <p:nvPr/>
        </p:nvPicPr>
        <p:blipFill>
          <a:blip r:embed="rId2">
            <a:extLst/>
          </a:blip>
          <a:stretch>
            <a:fillRect/>
          </a:stretch>
        </p:blipFill>
        <p:spPr>
          <a:xfrm>
            <a:off x="7848600" y="6311900"/>
            <a:ext cx="1117600" cy="393700"/>
          </a:xfrm>
          <a:prstGeom prst="rect">
            <a:avLst/>
          </a:prstGeom>
          <a:ln w="12700">
            <a:miter lim="400000"/>
          </a:ln>
        </p:spPr>
      </p:pic>
      <p:sp>
        <p:nvSpPr>
          <p:cNvPr id="39" name="Shape 39"/>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The elevator pitch</a:t>
            </a:r>
          </a:p>
        </p:txBody>
      </p:sp>
      <p:sp>
        <p:nvSpPr>
          <p:cNvPr id="40" name="Shape 40"/>
          <p:cNvSpPr/>
          <p:nvPr>
            <p:ph type="body" idx="1"/>
          </p:nvPr>
        </p:nvSpPr>
        <p:spPr>
          <a:prstGeom prst="rect">
            <a:avLst/>
          </a:prstGeom>
        </p:spPr>
        <p:txBody>
          <a:bodyPr/>
          <a:lstStyle/>
          <a:p>
            <a:pPr lvl="0">
              <a:lnSpc>
                <a:spcPct val="90000"/>
              </a:lnSpc>
              <a:defRPr sz="1800">
                <a:uFillTx/>
              </a:defRPr>
            </a:pPr>
            <a:r>
              <a:rPr sz="3200">
                <a:uFill>
                  <a:solidFill/>
                </a:uFill>
              </a:rPr>
              <a:t>For </a:t>
            </a:r>
            <a:r>
              <a:rPr sz="3200">
                <a:solidFill>
                  <a:srgbClr val="008F00"/>
                </a:solidFill>
                <a:uFill>
                  <a:solidFill>
                    <a:srgbClr val="008F00"/>
                  </a:solidFill>
                </a:uFill>
              </a:rPr>
              <a:t>[target customer]</a:t>
            </a:r>
            <a:endParaRPr sz="3200">
              <a:uFill>
                <a:solidFill/>
              </a:uFill>
            </a:endParaRPr>
          </a:p>
          <a:p>
            <a:pPr lvl="0">
              <a:lnSpc>
                <a:spcPct val="90000"/>
              </a:lnSpc>
              <a:defRPr sz="1800">
                <a:uFillTx/>
              </a:defRPr>
            </a:pPr>
            <a:r>
              <a:rPr sz="3200">
                <a:uFill>
                  <a:solidFill/>
                </a:uFill>
              </a:rPr>
              <a:t>who </a:t>
            </a:r>
            <a:r>
              <a:rPr sz="3200">
                <a:solidFill>
                  <a:srgbClr val="008F00"/>
                </a:solidFill>
                <a:uFill>
                  <a:solidFill>
                    <a:srgbClr val="008F00"/>
                  </a:solidFill>
                </a:uFill>
              </a:rPr>
              <a:t>[statement of need or opportunity]</a:t>
            </a:r>
            <a:endParaRPr sz="3200">
              <a:uFill>
                <a:solidFill/>
              </a:uFill>
            </a:endParaRPr>
          </a:p>
          <a:p>
            <a:pPr lvl="0">
              <a:lnSpc>
                <a:spcPct val="90000"/>
              </a:lnSpc>
              <a:defRPr sz="1800">
                <a:uFillTx/>
              </a:defRPr>
            </a:pPr>
            <a:r>
              <a:rPr sz="3200">
                <a:uFill>
                  <a:solidFill/>
                </a:uFill>
              </a:rPr>
              <a:t>the </a:t>
            </a:r>
            <a:r>
              <a:rPr sz="3200">
                <a:solidFill>
                  <a:srgbClr val="008F00"/>
                </a:solidFill>
                <a:uFill>
                  <a:solidFill>
                    <a:srgbClr val="008F00"/>
                  </a:solidFill>
                </a:uFill>
              </a:rPr>
              <a:t>[project name]</a:t>
            </a:r>
            <a:endParaRPr sz="3200">
              <a:uFill>
                <a:solidFill/>
              </a:uFill>
            </a:endParaRPr>
          </a:p>
          <a:p>
            <a:pPr lvl="0">
              <a:lnSpc>
                <a:spcPct val="90000"/>
              </a:lnSpc>
              <a:defRPr sz="1800">
                <a:uFillTx/>
              </a:defRPr>
            </a:pPr>
            <a:r>
              <a:rPr sz="3200">
                <a:uFill>
                  <a:solidFill/>
                </a:uFill>
              </a:rPr>
              <a:t>is a </a:t>
            </a:r>
            <a:r>
              <a:rPr sz="3200">
                <a:solidFill>
                  <a:srgbClr val="008F00"/>
                </a:solidFill>
                <a:uFill>
                  <a:solidFill>
                    <a:srgbClr val="008F00"/>
                  </a:solidFill>
                </a:uFill>
              </a:rPr>
              <a:t>[product category]</a:t>
            </a:r>
            <a:endParaRPr sz="3200">
              <a:uFill>
                <a:solidFill/>
              </a:uFill>
            </a:endParaRPr>
          </a:p>
          <a:p>
            <a:pPr lvl="0">
              <a:lnSpc>
                <a:spcPct val="90000"/>
              </a:lnSpc>
              <a:defRPr sz="1800">
                <a:uFillTx/>
              </a:defRPr>
            </a:pPr>
            <a:r>
              <a:rPr sz="3200">
                <a:uFill>
                  <a:solidFill/>
                </a:uFill>
              </a:rPr>
              <a:t>that </a:t>
            </a:r>
            <a:r>
              <a:rPr sz="3200">
                <a:solidFill>
                  <a:srgbClr val="008F00"/>
                </a:solidFill>
                <a:uFill>
                  <a:solidFill>
                    <a:srgbClr val="008F00"/>
                  </a:solidFill>
                </a:uFill>
              </a:rPr>
              <a:t>[key benefit, compelling reason to buy]</a:t>
            </a:r>
            <a:r>
              <a:rPr sz="3200">
                <a:uFill>
                  <a:solidFill/>
                </a:uFill>
              </a:rPr>
              <a:t>.</a:t>
            </a:r>
            <a:endParaRPr sz="3200">
              <a:uFill>
                <a:solidFill/>
              </a:uFill>
            </a:endParaRPr>
          </a:p>
          <a:p>
            <a:pPr lvl="0">
              <a:lnSpc>
                <a:spcPct val="90000"/>
              </a:lnSpc>
              <a:defRPr sz="1800">
                <a:uFillTx/>
              </a:defRPr>
            </a:pPr>
            <a:r>
              <a:rPr sz="3200">
                <a:uFill>
                  <a:solidFill/>
                </a:uFill>
              </a:rPr>
              <a:t>Unlike </a:t>
            </a:r>
            <a:r>
              <a:rPr sz="3200">
                <a:solidFill>
                  <a:srgbClr val="008F00"/>
                </a:solidFill>
                <a:uFill>
                  <a:solidFill>
                    <a:srgbClr val="008F00"/>
                  </a:solidFill>
                </a:uFill>
              </a:rPr>
              <a:t>[primary competitive alternative]</a:t>
            </a:r>
            <a:endParaRPr sz="3200">
              <a:uFill>
                <a:solidFill/>
              </a:uFill>
            </a:endParaRPr>
          </a:p>
          <a:p>
            <a:pPr lvl="0">
              <a:lnSpc>
                <a:spcPct val="90000"/>
              </a:lnSpc>
              <a:defRPr sz="1800">
                <a:uFillTx/>
              </a:defRPr>
            </a:pPr>
            <a:r>
              <a:rPr sz="3200">
                <a:uFill>
                  <a:solidFill/>
                </a:uFill>
              </a:rPr>
              <a:t>our project </a:t>
            </a:r>
            <a:r>
              <a:rPr sz="3200">
                <a:solidFill>
                  <a:srgbClr val="008F00"/>
                </a:solidFill>
                <a:uFill>
                  <a:solidFill>
                    <a:srgbClr val="008F00"/>
                  </a:solidFill>
                </a:uFill>
              </a:rPr>
              <a:t>[statement of primary differentiation]</a:t>
            </a:r>
            <a:r>
              <a:rPr sz="3200">
                <a:uFill>
                  <a:solidFill/>
                </a:uFill>
              </a:rPr>
              <a:t>.</a:t>
            </a:r>
          </a:p>
        </p:txBody>
      </p:sp>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42" name="image1.png"/>
          <p:cNvPicPr/>
          <p:nvPr/>
        </p:nvPicPr>
        <p:blipFill>
          <a:blip r:embed="rId3">
            <a:extLst/>
          </a:blip>
          <a:stretch>
            <a:fillRect/>
          </a:stretch>
        </p:blipFill>
        <p:spPr>
          <a:xfrm>
            <a:off x="7848600" y="6311900"/>
            <a:ext cx="1117600" cy="393700"/>
          </a:xfrm>
          <a:prstGeom prst="rect">
            <a:avLst/>
          </a:prstGeom>
          <a:ln w="12700">
            <a:miter lim="400000"/>
          </a:ln>
        </p:spPr>
      </p:pic>
      <p:sp>
        <p:nvSpPr>
          <p:cNvPr id="43" name="Shape 43"/>
          <p:cNvSpPr/>
          <p:nvPr/>
        </p:nvSpPr>
        <p:spPr>
          <a:xfrm>
            <a:off x="2667000" y="1524000"/>
            <a:ext cx="3822700" cy="5029200"/>
          </a:xfrm>
          <a:prstGeom prst="rect">
            <a:avLst/>
          </a:prstGeom>
          <a:solidFill>
            <a:srgbClr val="A5C1DF"/>
          </a:solidFill>
          <a:ln w="25400">
            <a:solidFill>
              <a:srgbClr val="49729C"/>
            </a:solidFill>
            <a:round/>
          </a:ln>
        </p:spPr>
        <p:txBody>
          <a:bodyPr lIns="38100" tIns="38100" rIns="38100" bIns="38100" anchor="ctr"/>
          <a:lstStyle/>
          <a:p>
            <a:pPr lvl="0" algn="ctr">
              <a:buClr>
                <a:srgbClr val="FFFFFF"/>
              </a:buClr>
              <a:defRPr sz="1100">
                <a:solidFill>
                  <a:srgbClr val="FFFFFF"/>
                </a:solidFill>
                <a:uFill>
                  <a:solidFill>
                    <a:srgbClr val="FFFFFF"/>
                  </a:solidFill>
                </a:uFill>
              </a:defRPr>
            </a:pPr>
          </a:p>
        </p:txBody>
      </p:sp>
      <p:sp>
        <p:nvSpPr>
          <p:cNvPr id="44" name="Shape 44"/>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Product box</a:t>
            </a:r>
          </a:p>
        </p:txBody>
      </p:sp>
      <p:sp>
        <p:nvSpPr>
          <p:cNvPr id="45" name="Shape 45"/>
          <p:cNvSpPr/>
          <p:nvPr/>
        </p:nvSpPr>
        <p:spPr>
          <a:xfrm>
            <a:off x="3276600" y="1915179"/>
            <a:ext cx="3061321" cy="495301"/>
          </a:xfrm>
          <a:prstGeom prst="rect">
            <a:avLst/>
          </a:prstGeom>
          <a:ln w="12700">
            <a:round/>
          </a:ln>
          <a:extLst>
            <a:ext uri="{C572A759-6A51-4108-AA02-DFA0A04FC94B}">
              <ma14:wrappingTextBoxFlag xmlns:ma14="http://schemas.microsoft.com/office/mac/drawingml/2011/main" val="1"/>
            </a:ext>
          </a:extLst>
        </p:spPr>
        <p:txBody>
          <a:bodyPr wrap="none" lIns="38100" tIns="38100" rIns="38100" bIns="38100">
            <a:spAutoFit/>
          </a:bodyPr>
          <a:lstStyle>
            <a:lvl1pPr>
              <a:defRPr sz="2800"/>
            </a:lvl1pPr>
          </a:lstStyle>
          <a:p>
            <a:pPr lvl="0">
              <a:defRPr sz="1800">
                <a:uFillTx/>
              </a:defRPr>
            </a:pPr>
            <a:r>
              <a:rPr sz="2800">
                <a:uFill>
                  <a:solidFill/>
                </a:uFill>
              </a:rPr>
              <a:t>&lt;product name&gt;</a:t>
            </a:r>
          </a:p>
        </p:txBody>
      </p:sp>
      <p:sp>
        <p:nvSpPr>
          <p:cNvPr id="46" name="Shape 46"/>
          <p:cNvSpPr/>
          <p:nvPr/>
        </p:nvSpPr>
        <p:spPr>
          <a:xfrm>
            <a:off x="3124200" y="2514600"/>
            <a:ext cx="3060700" cy="1524000"/>
          </a:xfrm>
          <a:prstGeom prst="rect">
            <a:avLst/>
          </a:prstGeom>
          <a:solidFill>
            <a:srgbClr val="FFFFFF"/>
          </a:solidFill>
          <a:ln w="25400">
            <a:solidFill>
              <a:srgbClr val="49729C"/>
            </a:solidFill>
            <a:round/>
          </a:ln>
        </p:spPr>
        <p:txBody>
          <a:bodyPr lIns="38100" tIns="38100" rIns="38100" bIns="38100" anchor="ctr"/>
          <a:lstStyle/>
          <a:p>
            <a:pPr lvl="0" algn="ctr">
              <a:buClr>
                <a:srgbClr val="FFFFFF"/>
              </a:buClr>
              <a:defRPr>
                <a:solidFill>
                  <a:srgbClr val="FFFFFF"/>
                </a:solidFill>
                <a:uFill>
                  <a:solidFill>
                    <a:srgbClr val="FFFFFF"/>
                  </a:solidFill>
                </a:uFill>
              </a:defRPr>
            </a:pPr>
          </a:p>
        </p:txBody>
      </p:sp>
      <p:sp>
        <p:nvSpPr>
          <p:cNvPr id="47" name="Shape 47"/>
          <p:cNvSpPr/>
          <p:nvPr/>
        </p:nvSpPr>
        <p:spPr>
          <a:xfrm>
            <a:off x="3655988" y="3058179"/>
            <a:ext cx="1979588" cy="495301"/>
          </a:xfrm>
          <a:prstGeom prst="rect">
            <a:avLst/>
          </a:prstGeom>
          <a:ln w="12700">
            <a:round/>
          </a:ln>
          <a:extLst>
            <a:ext uri="{C572A759-6A51-4108-AA02-DFA0A04FC94B}">
              <ma14:wrappingTextBoxFlag xmlns:ma14="http://schemas.microsoft.com/office/mac/drawingml/2011/main" val="1"/>
            </a:ext>
          </a:extLst>
        </p:spPr>
        <p:txBody>
          <a:bodyPr wrap="none" lIns="38100" tIns="38100" rIns="38100" bIns="38100">
            <a:spAutoFit/>
          </a:bodyPr>
          <a:lstStyle>
            <a:lvl1pPr>
              <a:defRPr sz="2800"/>
            </a:lvl1pPr>
          </a:lstStyle>
          <a:p>
            <a:pPr lvl="0">
              <a:defRPr sz="1800">
                <a:uFillTx/>
              </a:defRPr>
            </a:pPr>
            <a:r>
              <a:rPr sz="2800">
                <a:uFill>
                  <a:solidFill/>
                </a:uFill>
              </a:rPr>
              <a:t>fun picture</a:t>
            </a:r>
          </a:p>
        </p:txBody>
      </p:sp>
      <p:sp>
        <p:nvSpPr>
          <p:cNvPr id="48" name="Shape 48"/>
          <p:cNvSpPr/>
          <p:nvPr/>
        </p:nvSpPr>
        <p:spPr>
          <a:xfrm>
            <a:off x="3855966" y="4048779"/>
            <a:ext cx="1778696" cy="495301"/>
          </a:xfrm>
          <a:prstGeom prst="rect">
            <a:avLst/>
          </a:prstGeom>
          <a:ln w="12700">
            <a:round/>
          </a:ln>
          <a:extLst>
            <a:ext uri="{C572A759-6A51-4108-AA02-DFA0A04FC94B}">
              <ma14:wrappingTextBoxFlag xmlns:ma14="http://schemas.microsoft.com/office/mac/drawingml/2011/main" val="1"/>
            </a:ext>
          </a:extLst>
        </p:spPr>
        <p:txBody>
          <a:bodyPr wrap="none" lIns="38100" tIns="38100" rIns="38100" bIns="38100">
            <a:spAutoFit/>
          </a:bodyPr>
          <a:lstStyle>
            <a:lvl1pPr>
              <a:defRPr sz="2800"/>
            </a:lvl1pPr>
          </a:lstStyle>
          <a:p>
            <a:pPr lvl="0">
              <a:defRPr sz="1800">
                <a:uFillTx/>
              </a:defRPr>
            </a:pPr>
            <a:r>
              <a:rPr sz="2800">
                <a:uFill>
                  <a:solidFill/>
                </a:uFill>
              </a:rPr>
              <a:t>&lt;slogan&gt;</a:t>
            </a:r>
          </a:p>
        </p:txBody>
      </p:sp>
      <p:sp>
        <p:nvSpPr>
          <p:cNvPr id="49" name="Shape 49"/>
          <p:cNvSpPr/>
          <p:nvPr/>
        </p:nvSpPr>
        <p:spPr>
          <a:xfrm>
            <a:off x="3561422" y="4658379"/>
            <a:ext cx="2419400" cy="495301"/>
          </a:xfrm>
          <a:prstGeom prst="rect">
            <a:avLst/>
          </a:prstGeom>
          <a:ln w="12700">
            <a:round/>
          </a:ln>
          <a:extLst>
            <a:ext uri="{C572A759-6A51-4108-AA02-DFA0A04FC94B}">
              <ma14:wrappingTextBoxFlag xmlns:ma14="http://schemas.microsoft.com/office/mac/drawingml/2011/main" val="1"/>
            </a:ext>
          </a:extLst>
        </p:spPr>
        <p:txBody>
          <a:bodyPr wrap="none" lIns="38100" tIns="38100" rIns="38100" bIns="38100">
            <a:spAutoFit/>
          </a:bodyPr>
          <a:lstStyle>
            <a:lvl1pPr>
              <a:defRPr sz="2800"/>
            </a:lvl1pPr>
          </a:lstStyle>
          <a:p>
            <a:pPr lvl="0">
              <a:defRPr sz="1800">
                <a:uFillTx/>
              </a:defRPr>
            </a:pPr>
            <a:r>
              <a:rPr sz="2800">
                <a:uFill>
                  <a:solidFill/>
                </a:uFill>
              </a:rPr>
              <a:t>&lt;benefit #1&gt;</a:t>
            </a:r>
          </a:p>
        </p:txBody>
      </p:sp>
      <p:sp>
        <p:nvSpPr>
          <p:cNvPr id="50" name="Shape 50"/>
          <p:cNvSpPr/>
          <p:nvPr/>
        </p:nvSpPr>
        <p:spPr>
          <a:xfrm>
            <a:off x="3561422" y="5115579"/>
            <a:ext cx="2419400" cy="495301"/>
          </a:xfrm>
          <a:prstGeom prst="rect">
            <a:avLst/>
          </a:prstGeom>
          <a:ln w="12700">
            <a:round/>
          </a:ln>
          <a:extLst>
            <a:ext uri="{C572A759-6A51-4108-AA02-DFA0A04FC94B}">
              <ma14:wrappingTextBoxFlag xmlns:ma14="http://schemas.microsoft.com/office/mac/drawingml/2011/main" val="1"/>
            </a:ext>
          </a:extLst>
        </p:spPr>
        <p:txBody>
          <a:bodyPr wrap="none" lIns="38100" tIns="38100" rIns="38100" bIns="38100">
            <a:spAutoFit/>
          </a:bodyPr>
          <a:lstStyle>
            <a:lvl1pPr>
              <a:defRPr sz="2800"/>
            </a:lvl1pPr>
          </a:lstStyle>
          <a:p>
            <a:pPr lvl="0">
              <a:defRPr sz="1800">
                <a:uFillTx/>
              </a:defRPr>
            </a:pPr>
            <a:r>
              <a:rPr sz="2800">
                <a:uFill>
                  <a:solidFill/>
                </a:uFill>
              </a:rPr>
              <a:t>&lt;benefit #2&gt;</a:t>
            </a:r>
          </a:p>
        </p:txBody>
      </p:sp>
      <p:sp>
        <p:nvSpPr>
          <p:cNvPr id="51" name="Shape 51"/>
          <p:cNvSpPr/>
          <p:nvPr/>
        </p:nvSpPr>
        <p:spPr>
          <a:xfrm>
            <a:off x="3561422" y="5572779"/>
            <a:ext cx="2419400" cy="495301"/>
          </a:xfrm>
          <a:prstGeom prst="rect">
            <a:avLst/>
          </a:prstGeom>
          <a:ln w="12700">
            <a:round/>
          </a:ln>
          <a:extLst>
            <a:ext uri="{C572A759-6A51-4108-AA02-DFA0A04FC94B}">
              <ma14:wrappingTextBoxFlag xmlns:ma14="http://schemas.microsoft.com/office/mac/drawingml/2011/main" val="1"/>
            </a:ext>
          </a:extLst>
        </p:spPr>
        <p:txBody>
          <a:bodyPr wrap="none" lIns="38100" tIns="38100" rIns="38100" bIns="38100">
            <a:spAutoFit/>
          </a:bodyPr>
          <a:lstStyle>
            <a:lvl1pPr>
              <a:defRPr sz="2800"/>
            </a:lvl1pPr>
          </a:lstStyle>
          <a:p>
            <a:pPr lvl="0">
              <a:defRPr sz="1800">
                <a:uFillTx/>
              </a:defRPr>
            </a:pPr>
            <a:r>
              <a:rPr sz="2800">
                <a:uFill>
                  <a:solidFill/>
                </a:uFill>
              </a:rPr>
              <a:t>&lt;benefit #3&gt;</a:t>
            </a:r>
          </a:p>
        </p:txBody>
      </p:sp>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55" name="image1.png"/>
          <p:cNvPicPr/>
          <p:nvPr/>
        </p:nvPicPr>
        <p:blipFill>
          <a:blip r:embed="rId3">
            <a:extLst/>
          </a:blip>
          <a:stretch>
            <a:fillRect/>
          </a:stretch>
        </p:blipFill>
        <p:spPr>
          <a:xfrm>
            <a:off x="7848600" y="6311900"/>
            <a:ext cx="1117600" cy="393700"/>
          </a:xfrm>
          <a:prstGeom prst="rect">
            <a:avLst/>
          </a:prstGeom>
          <a:ln w="12700">
            <a:miter lim="400000"/>
          </a:ln>
        </p:spPr>
      </p:pic>
      <p:sp>
        <p:nvSpPr>
          <p:cNvPr id="56" name="Shape 56"/>
          <p:cNvSpPr/>
          <p:nvPr/>
        </p:nvSpPr>
        <p:spPr>
          <a:xfrm>
            <a:off x="7696200" y="6096000"/>
            <a:ext cx="1384300" cy="685800"/>
          </a:xfrm>
          <a:prstGeom prst="rect">
            <a:avLst/>
          </a:prstGeom>
          <a:solidFill>
            <a:srgbClr val="FFFFFF"/>
          </a:solidFill>
          <a:ln w="25400">
            <a:solidFill>
              <a:srgbClr val="FFFFFF"/>
            </a:solidFill>
            <a:round/>
          </a:ln>
        </p:spPr>
        <p:txBody>
          <a:bodyPr lIns="38100" tIns="38100" rIns="38100" bIns="38100" anchor="ctr"/>
          <a:lstStyle/>
          <a:p>
            <a:pPr lvl="0" algn="ctr">
              <a:buClr>
                <a:srgbClr val="FFFFFF"/>
              </a:buClr>
              <a:defRPr>
                <a:solidFill>
                  <a:srgbClr val="FFFFFF"/>
                </a:solidFill>
                <a:uFill>
                  <a:solidFill>
                    <a:srgbClr val="FFFFFF"/>
                  </a:solidFill>
                </a:uFill>
              </a:defRPr>
            </a:pPr>
          </a:p>
        </p:txBody>
      </p:sp>
      <p:sp>
        <p:nvSpPr>
          <p:cNvPr id="57" name="Shape 57"/>
          <p:cNvSpPr/>
          <p:nvPr/>
        </p:nvSpPr>
        <p:spPr>
          <a:xfrm>
            <a:off x="76200" y="5867400"/>
            <a:ext cx="1384300" cy="914400"/>
          </a:xfrm>
          <a:prstGeom prst="rect">
            <a:avLst/>
          </a:prstGeom>
          <a:solidFill>
            <a:srgbClr val="FFFFFF"/>
          </a:solidFill>
          <a:ln w="25400">
            <a:solidFill>
              <a:srgbClr val="FFFFFF"/>
            </a:solidFill>
            <a:round/>
          </a:ln>
        </p:spPr>
        <p:txBody>
          <a:bodyPr lIns="38100" tIns="38100" rIns="38100" bIns="38100" anchor="ctr"/>
          <a:lstStyle/>
          <a:p>
            <a:pPr lvl="0" algn="ctr">
              <a:buClr>
                <a:srgbClr val="FFFFFF"/>
              </a:buClr>
              <a:defRPr>
                <a:solidFill>
                  <a:srgbClr val="FFFFFF"/>
                </a:solidFill>
                <a:uFill>
                  <a:solidFill>
                    <a:srgbClr val="FFFFFF"/>
                  </a:solidFill>
                </a:uFill>
              </a:defRPr>
            </a:pPr>
          </a:p>
        </p:txBody>
      </p:sp>
      <p:sp>
        <p:nvSpPr>
          <p:cNvPr id="58" name="Shape 58"/>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The NOT list</a:t>
            </a:r>
          </a:p>
        </p:txBody>
      </p:sp>
      <p:graphicFrame>
        <p:nvGraphicFramePr>
          <p:cNvPr id="59" name="Table 59"/>
          <p:cNvGraphicFramePr/>
          <p:nvPr/>
        </p:nvGraphicFramePr>
        <p:xfrm>
          <a:off x="381000" y="1396999"/>
          <a:ext cx="8458200" cy="2804162"/>
        </p:xfrm>
        <a:graphic xmlns:a="http://schemas.openxmlformats.org/drawingml/2006/main">
          <a:graphicData uri="http://schemas.openxmlformats.org/drawingml/2006/table">
            <a:tbl>
              <a:tblPr firstCol="0" firstRow="1" lastCol="0" lastRow="0" bandCol="0" bandRow="1" rtl="0">
                <a:tableStyleId>{8F44A2F1-9E1F-4B54-A3A2-5F16C0AD49E2}</a:tableStyleId>
              </a:tblPr>
              <a:tblGrid>
                <a:gridCol w="4229100"/>
                <a:gridCol w="4229100"/>
              </a:tblGrid>
              <a:tr h="400594">
                <a:tc>
                  <a:txBody>
                    <a:bodyPr/>
                    <a:lstStyle/>
                    <a:p>
                      <a:pPr lvl="0" algn="ctr">
                        <a:tabLst>
                          <a:tab pos="914400" algn="l"/>
                        </a:tabLst>
                        <a:defRPr b="0" sz="1800">
                          <a:solidFill>
                            <a:srgbClr val="000000"/>
                          </a:solidFill>
                          <a:uFillTx/>
                        </a:defRPr>
                      </a:pPr>
                      <a:r>
                        <a:rPr sz="3200">
                          <a:solidFill>
                            <a:srgbClr val="FFFFFF"/>
                          </a:solidFill>
                          <a:uFill>
                            <a:solidFill>
                              <a:srgbClr val="FFFFFF"/>
                            </a:solidFill>
                          </a:uFill>
                        </a:rPr>
                        <a:t>IN</a:t>
                      </a:r>
                    </a:p>
                  </a:txBody>
                  <a:tcPr marL="38100" marR="38100" marT="38100" marB="38100" anchor="t" anchorCtr="0" horzOverflow="overflow"/>
                </a:tc>
                <a:tc>
                  <a:txBody>
                    <a:bodyPr/>
                    <a:lstStyle/>
                    <a:p>
                      <a:pPr lvl="0" algn="ctr">
                        <a:tabLst>
                          <a:tab pos="914400" algn="l"/>
                        </a:tabLst>
                        <a:defRPr b="0" sz="1800">
                          <a:solidFill>
                            <a:srgbClr val="000000"/>
                          </a:solidFill>
                          <a:uFillTx/>
                        </a:defRPr>
                      </a:pPr>
                      <a:r>
                        <a:rPr sz="2800">
                          <a:solidFill>
                            <a:srgbClr val="FFFFFF"/>
                          </a:solidFill>
                          <a:uFill>
                            <a:solidFill>
                              <a:srgbClr val="FFFFFF"/>
                            </a:solidFill>
                          </a:uFill>
                        </a:rPr>
                        <a:t>OUT</a:t>
                      </a:r>
                    </a:p>
                  </a:txBody>
                  <a:tcPr marL="38100" marR="38100" marT="38100" marB="38100" anchor="t" anchorCtr="0" horzOverflow="overflow"/>
                </a:tc>
              </a:tr>
              <a:tr h="400594">
                <a:tc>
                  <a:txBody>
                    <a:bodyPr/>
                    <a:lstStyle/>
                    <a:p>
                      <a:pPr lvl="0" algn="l">
                        <a:tabLst>
                          <a:tab pos="914400" algn="l"/>
                        </a:tabLst>
                        <a:defRPr sz="1800">
                          <a:uFill>
                            <a:solidFill>
                              <a:srgbClr val="000000"/>
                            </a:solidFill>
                          </a:uFill>
                        </a:defRPr>
                      </a:pPr>
                    </a:p>
                  </a:txBody>
                  <a:tcPr marL="38100" marR="38100" marT="38100" marB="38100" anchor="t" anchorCtr="0" horzOverflow="overflow"/>
                </a:tc>
                <a:tc>
                  <a:txBody>
                    <a:bodyPr/>
                    <a:lstStyle/>
                    <a:p>
                      <a:pPr lvl="0" algn="l">
                        <a:tabLst>
                          <a:tab pos="914400" algn="l"/>
                        </a:tabLst>
                        <a:defRPr sz="1800">
                          <a:uFill>
                            <a:solidFill>
                              <a:srgbClr val="000000"/>
                            </a:solidFill>
                          </a:uFill>
                        </a:defRPr>
                      </a:pPr>
                    </a:p>
                  </a:txBody>
                  <a:tcPr marL="38100" marR="38100" marT="38100" marB="38100" anchor="t" anchorCtr="0" horzOverflow="overflow"/>
                </a:tc>
              </a:tr>
              <a:tr h="400594">
                <a:tc>
                  <a:txBody>
                    <a:bodyPr/>
                    <a:lstStyle/>
                    <a:p>
                      <a:pPr lvl="0" algn="l">
                        <a:tabLst>
                          <a:tab pos="914400" algn="l"/>
                        </a:tabLst>
                        <a:defRPr sz="1800">
                          <a:uFill>
                            <a:solidFill>
                              <a:srgbClr val="000000"/>
                            </a:solidFill>
                          </a:uFill>
                        </a:defRPr>
                      </a:pPr>
                    </a:p>
                  </a:txBody>
                  <a:tcPr marL="38100" marR="38100" marT="38100" marB="38100" anchor="t" anchorCtr="0" horzOverflow="overflow"/>
                </a:tc>
                <a:tc>
                  <a:txBody>
                    <a:bodyPr/>
                    <a:lstStyle/>
                    <a:p>
                      <a:pPr lvl="0" algn="l">
                        <a:tabLst>
                          <a:tab pos="914400" algn="l"/>
                        </a:tabLst>
                        <a:defRPr sz="1800">
                          <a:uFill>
                            <a:solidFill>
                              <a:srgbClr val="000000"/>
                            </a:solidFill>
                          </a:uFill>
                        </a:defRPr>
                      </a:pPr>
                    </a:p>
                  </a:txBody>
                  <a:tcPr marL="38100" marR="38100" marT="38100" marB="38100" anchor="t" anchorCtr="0" horzOverflow="overflow"/>
                </a:tc>
              </a:tr>
              <a:tr h="400594">
                <a:tc>
                  <a:txBody>
                    <a:bodyPr/>
                    <a:lstStyle/>
                    <a:p>
                      <a:pPr lvl="0" algn="l">
                        <a:tabLst>
                          <a:tab pos="914400" algn="l"/>
                        </a:tabLst>
                        <a:defRPr sz="1800">
                          <a:uFill>
                            <a:solidFill>
                              <a:srgbClr val="000000"/>
                            </a:solidFill>
                          </a:uFill>
                        </a:defRPr>
                      </a:pPr>
                    </a:p>
                  </a:txBody>
                  <a:tcPr marL="38100" marR="38100" marT="38100" marB="38100" anchor="t" anchorCtr="0" horzOverflow="overflow"/>
                </a:tc>
                <a:tc>
                  <a:txBody>
                    <a:bodyPr/>
                    <a:lstStyle/>
                    <a:p>
                      <a:pPr lvl="0" algn="l">
                        <a:tabLst>
                          <a:tab pos="914400" algn="l"/>
                        </a:tabLst>
                        <a:defRPr sz="1800">
                          <a:uFill>
                            <a:solidFill>
                              <a:srgbClr val="000000"/>
                            </a:solidFill>
                          </a:uFill>
                        </a:defRPr>
                      </a:pPr>
                    </a:p>
                  </a:txBody>
                  <a:tcPr marL="38100" marR="38100" marT="38100" marB="38100" anchor="t" anchorCtr="0" horzOverflow="overflow"/>
                </a:tc>
              </a:tr>
              <a:tr h="400594">
                <a:tc>
                  <a:txBody>
                    <a:bodyPr/>
                    <a:lstStyle/>
                    <a:p>
                      <a:pPr lvl="0" algn="l">
                        <a:tabLst>
                          <a:tab pos="914400" algn="l"/>
                        </a:tabLst>
                        <a:defRPr sz="1800">
                          <a:uFill>
                            <a:solidFill>
                              <a:srgbClr val="000000"/>
                            </a:solidFill>
                          </a:uFill>
                        </a:defRPr>
                      </a:pPr>
                    </a:p>
                  </a:txBody>
                  <a:tcPr marL="38100" marR="38100" marT="38100" marB="38100" anchor="t" anchorCtr="0" horzOverflow="overflow"/>
                </a:tc>
                <a:tc>
                  <a:txBody>
                    <a:bodyPr/>
                    <a:lstStyle/>
                    <a:p>
                      <a:pPr lvl="0" algn="l">
                        <a:tabLst>
                          <a:tab pos="914400" algn="l"/>
                        </a:tabLst>
                        <a:defRPr sz="1800">
                          <a:uFill>
                            <a:solidFill>
                              <a:srgbClr val="000000"/>
                            </a:solidFill>
                          </a:uFill>
                        </a:defRPr>
                      </a:pPr>
                    </a:p>
                  </a:txBody>
                  <a:tcPr marL="38100" marR="38100" marT="38100" marB="38100" anchor="t" anchorCtr="0" horzOverflow="overflow"/>
                </a:tc>
              </a:tr>
              <a:tr h="400594">
                <a:tc>
                  <a:txBody>
                    <a:bodyPr/>
                    <a:lstStyle/>
                    <a:p>
                      <a:pPr lvl="0" algn="l">
                        <a:tabLst>
                          <a:tab pos="914400" algn="l"/>
                        </a:tabLst>
                        <a:defRPr sz="1800">
                          <a:uFill>
                            <a:solidFill>
                              <a:srgbClr val="000000"/>
                            </a:solidFill>
                          </a:uFill>
                        </a:defRPr>
                      </a:pPr>
                    </a:p>
                  </a:txBody>
                  <a:tcPr marL="38100" marR="38100" marT="38100" marB="38100" anchor="t" anchorCtr="0" horzOverflow="overflow"/>
                </a:tc>
                <a:tc>
                  <a:txBody>
                    <a:bodyPr/>
                    <a:lstStyle/>
                    <a:p>
                      <a:pPr lvl="0" algn="l">
                        <a:tabLst>
                          <a:tab pos="914400" algn="l"/>
                        </a:tabLst>
                        <a:defRPr sz="1800">
                          <a:uFill>
                            <a:solidFill>
                              <a:srgbClr val="000000"/>
                            </a:solidFill>
                          </a:uFill>
                        </a:defRPr>
                      </a:pPr>
                    </a:p>
                  </a:txBody>
                  <a:tcPr marL="38100" marR="38100" marT="38100" marB="38100" anchor="t" anchorCtr="0" horzOverflow="overflow"/>
                </a:tc>
              </a:tr>
              <a:tr h="400594">
                <a:tc>
                  <a:txBody>
                    <a:bodyPr/>
                    <a:lstStyle/>
                    <a:p>
                      <a:pPr lvl="0" algn="l">
                        <a:tabLst>
                          <a:tab pos="914400" algn="l"/>
                        </a:tabLst>
                        <a:defRPr sz="1800">
                          <a:uFill>
                            <a:solidFill>
                              <a:srgbClr val="000000"/>
                            </a:solidFill>
                          </a:uFill>
                        </a:defRPr>
                      </a:pPr>
                    </a:p>
                  </a:txBody>
                  <a:tcPr marL="38100" marR="38100" marT="38100" marB="38100" anchor="t" anchorCtr="0" horzOverflow="overflow"/>
                </a:tc>
                <a:tc>
                  <a:txBody>
                    <a:bodyPr/>
                    <a:lstStyle/>
                    <a:p>
                      <a:pPr lvl="0" algn="l">
                        <a:tabLst>
                          <a:tab pos="914400" algn="l"/>
                        </a:tabLst>
                        <a:defRPr sz="1800">
                          <a:uFill>
                            <a:solidFill>
                              <a:srgbClr val="000000"/>
                            </a:solidFill>
                          </a:uFill>
                        </a:defRPr>
                      </a:pPr>
                    </a:p>
                  </a:txBody>
                  <a:tcPr marL="38100" marR="38100" marT="38100" marB="38100" anchor="t" anchorCtr="0" horzOverflow="overflow"/>
                </a:tc>
              </a:tr>
            </a:tbl>
          </a:graphicData>
        </a:graphic>
      </p:graphicFrame>
      <p:graphicFrame>
        <p:nvGraphicFramePr>
          <p:cNvPr id="60" name="Table 60"/>
          <p:cNvGraphicFramePr/>
          <p:nvPr/>
        </p:nvGraphicFramePr>
        <p:xfrm>
          <a:off x="381000" y="4343400"/>
          <a:ext cx="8458200" cy="2062480"/>
        </p:xfrm>
        <a:graphic xmlns:a="http://schemas.openxmlformats.org/drawingml/2006/main">
          <a:graphicData uri="http://schemas.openxmlformats.org/drawingml/2006/table">
            <a:tbl>
              <a:tblPr firstCol="0" firstRow="1" lastCol="0" lastRow="0" bandCol="0" bandRow="1" rtl="0">
                <a:tableStyleId>{8F44A2F1-9E1F-4B54-A3A2-5F16C0AD49E2}</a:tableStyleId>
              </a:tblPr>
              <a:tblGrid>
                <a:gridCol w="8458200"/>
              </a:tblGrid>
              <a:tr h="412496">
                <a:tc>
                  <a:txBody>
                    <a:bodyPr/>
                    <a:lstStyle/>
                    <a:p>
                      <a:pPr lvl="0" algn="ctr">
                        <a:tabLst>
                          <a:tab pos="914400" algn="l"/>
                        </a:tabLst>
                        <a:defRPr b="0" sz="1800">
                          <a:solidFill>
                            <a:srgbClr val="000000"/>
                          </a:solidFill>
                          <a:uFillTx/>
                        </a:defRPr>
                      </a:pPr>
                      <a:r>
                        <a:rPr sz="3200">
                          <a:solidFill>
                            <a:srgbClr val="FFFFFF"/>
                          </a:solidFill>
                          <a:uFill>
                            <a:solidFill>
                              <a:srgbClr val="FFFFFF"/>
                            </a:solidFill>
                          </a:uFill>
                        </a:rPr>
                        <a:t>UNRESOLVED</a:t>
                      </a:r>
                    </a:p>
                  </a:txBody>
                  <a:tcPr marL="38100" marR="38100" marT="38100" marB="38100" anchor="t" anchorCtr="0" horzOverflow="overflow"/>
                </a:tc>
              </a:tr>
              <a:tr h="412496">
                <a:tc>
                  <a:txBody>
                    <a:bodyPr/>
                    <a:lstStyle/>
                    <a:p>
                      <a:pPr lvl="0" algn="l">
                        <a:tabLst>
                          <a:tab pos="914400" algn="l"/>
                        </a:tabLst>
                        <a:defRPr sz="1800">
                          <a:uFill>
                            <a:solidFill>
                              <a:srgbClr val="000000"/>
                            </a:solidFill>
                          </a:uFill>
                        </a:defRPr>
                      </a:pPr>
                    </a:p>
                  </a:txBody>
                  <a:tcPr marL="38100" marR="38100" marT="38100" marB="38100" anchor="t" anchorCtr="0" horzOverflow="overflow"/>
                </a:tc>
              </a:tr>
              <a:tr h="412496">
                <a:tc>
                  <a:txBody>
                    <a:bodyPr/>
                    <a:lstStyle/>
                    <a:p>
                      <a:pPr lvl="0" algn="l">
                        <a:tabLst>
                          <a:tab pos="914400" algn="l"/>
                        </a:tabLst>
                        <a:defRPr sz="1800">
                          <a:uFill>
                            <a:solidFill>
                              <a:srgbClr val="000000"/>
                            </a:solidFill>
                          </a:uFill>
                        </a:defRPr>
                      </a:pPr>
                    </a:p>
                  </a:txBody>
                  <a:tcPr marL="38100" marR="38100" marT="38100" marB="38100" anchor="t" anchorCtr="0" horzOverflow="overflow"/>
                </a:tc>
              </a:tr>
              <a:tr h="412496">
                <a:tc>
                  <a:txBody>
                    <a:bodyPr/>
                    <a:lstStyle/>
                    <a:p>
                      <a:pPr lvl="0" algn="l">
                        <a:tabLst>
                          <a:tab pos="914400" algn="l"/>
                        </a:tabLst>
                        <a:defRPr sz="1800">
                          <a:uFill>
                            <a:solidFill>
                              <a:srgbClr val="000000"/>
                            </a:solidFill>
                          </a:uFill>
                        </a:defRPr>
                      </a:pPr>
                    </a:p>
                  </a:txBody>
                  <a:tcPr marL="38100" marR="38100" marT="38100" marB="38100" anchor="t" anchorCtr="0" horzOverflow="overflow"/>
                </a:tc>
              </a:tr>
              <a:tr h="412496">
                <a:tc>
                  <a:txBody>
                    <a:bodyPr/>
                    <a:lstStyle/>
                    <a:p>
                      <a:pPr lvl="0" algn="l">
                        <a:tabLst>
                          <a:tab pos="914400" algn="l"/>
                        </a:tabLst>
                        <a:defRPr sz="1800">
                          <a:uFill>
                            <a:solidFill>
                              <a:srgbClr val="000000"/>
                            </a:solidFill>
                          </a:uFill>
                        </a:defRPr>
                      </a:pPr>
                    </a:p>
                  </a:txBody>
                  <a:tcPr marL="38100" marR="38100" marT="38100" marB="38100" anchor="t" anchorCtr="0" horzOverflow="overflow"/>
                </a:tc>
              </a:tr>
            </a:tbl>
          </a:graphicData>
        </a:graphic>
      </p:graphicFrame>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64" name="image1.png"/>
          <p:cNvPicPr/>
          <p:nvPr/>
        </p:nvPicPr>
        <p:blipFill>
          <a:blip r:embed="rId3">
            <a:extLst/>
          </a:blip>
          <a:stretch>
            <a:fillRect/>
          </a:stretch>
        </p:blipFill>
        <p:spPr>
          <a:xfrm>
            <a:off x="7848600" y="6311900"/>
            <a:ext cx="1117600" cy="393700"/>
          </a:xfrm>
          <a:prstGeom prst="rect">
            <a:avLst/>
          </a:prstGeom>
          <a:ln w="12700">
            <a:miter lim="400000"/>
          </a:ln>
        </p:spPr>
      </p:pic>
      <p:sp>
        <p:nvSpPr>
          <p:cNvPr id="65" name="Shape 65"/>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Your project community</a:t>
            </a:r>
          </a:p>
        </p:txBody>
      </p:sp>
      <p:sp>
        <p:nvSpPr>
          <p:cNvPr id="66" name="Shape 66"/>
          <p:cNvSpPr/>
          <p:nvPr/>
        </p:nvSpPr>
        <p:spPr>
          <a:xfrm>
            <a:off x="2743200" y="2819399"/>
            <a:ext cx="3352800" cy="10668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ln w="25400">
            <a:solidFill>
              <a:srgbClr val="48729B"/>
            </a:solidFill>
            <a:round/>
          </a:ln>
        </p:spPr>
        <p:txBody>
          <a:bodyPr lIns="0" tIns="0" rIns="0" bIns="0"/>
          <a:lstStyle/>
          <a:p>
            <a:pPr lvl="0" defTabSz="457200">
              <a:buClrTx/>
              <a:defRPr sz="1200">
                <a:uFillTx/>
                <a:latin typeface="Helvetica"/>
                <a:ea typeface="Helvetica"/>
                <a:cs typeface="Helvetica"/>
                <a:sym typeface="Helvetica"/>
              </a:defRPr>
            </a:pPr>
          </a:p>
        </p:txBody>
      </p:sp>
      <p:sp>
        <p:nvSpPr>
          <p:cNvPr id="67" name="Shape 67"/>
          <p:cNvSpPr/>
          <p:nvPr/>
        </p:nvSpPr>
        <p:spPr>
          <a:xfrm>
            <a:off x="3276600" y="3124200"/>
            <a:ext cx="2713534" cy="495300"/>
          </a:xfrm>
          <a:prstGeom prst="rect">
            <a:avLst/>
          </a:prstGeom>
          <a:ln w="12700">
            <a:round/>
          </a:ln>
          <a:extLst>
            <a:ext uri="{C572A759-6A51-4108-AA02-DFA0A04FC94B}">
              <ma14:wrappingTextBoxFlag xmlns:ma14="http://schemas.microsoft.com/office/mac/drawingml/2011/main" val="1"/>
            </a:ext>
          </a:extLst>
        </p:spPr>
        <p:txBody>
          <a:bodyPr wrap="none" lIns="38100" tIns="38100" rIns="38100" bIns="38100">
            <a:spAutoFit/>
          </a:bodyPr>
          <a:lstStyle>
            <a:lvl1pPr>
              <a:defRPr sz="2800"/>
            </a:lvl1pPr>
          </a:lstStyle>
          <a:p>
            <a:pPr lvl="0">
              <a:defRPr sz="1800">
                <a:uFillTx/>
              </a:defRPr>
            </a:pPr>
            <a:r>
              <a:rPr sz="2800">
                <a:uFill>
                  <a:solidFill/>
                </a:uFill>
              </a:rPr>
              <a:t>Your core team</a:t>
            </a:r>
          </a:p>
        </p:txBody>
      </p:sp>
      <p:sp>
        <p:nvSpPr>
          <p:cNvPr id="68" name="Shape 68"/>
          <p:cNvSpPr/>
          <p:nvPr/>
        </p:nvSpPr>
        <p:spPr>
          <a:xfrm>
            <a:off x="6137275" y="3911600"/>
            <a:ext cx="2134121" cy="495300"/>
          </a:xfrm>
          <a:prstGeom prst="rect">
            <a:avLst/>
          </a:prstGeom>
          <a:ln w="12700">
            <a:round/>
          </a:ln>
          <a:extLst>
            <a:ext uri="{C572A759-6A51-4108-AA02-DFA0A04FC94B}">
              <ma14:wrappingTextBoxFlag xmlns:ma14="http://schemas.microsoft.com/office/mac/drawingml/2011/main" val="1"/>
            </a:ext>
          </a:extLst>
        </p:spPr>
        <p:txBody>
          <a:bodyPr wrap="none" lIns="38100" tIns="38100" rIns="38100" bIns="38100">
            <a:spAutoFit/>
          </a:bodyPr>
          <a:lstStyle>
            <a:lvl1pPr>
              <a:defRPr sz="2800"/>
            </a:lvl1pPr>
          </a:lstStyle>
          <a:p>
            <a:pPr lvl="0">
              <a:defRPr sz="1800">
                <a:uFillTx/>
              </a:defRPr>
            </a:pPr>
            <a:r>
              <a:rPr sz="2800">
                <a:uFill>
                  <a:solidFill/>
                </a:uFill>
              </a:rPr>
              <a:t>&lt;group#1&gt;</a:t>
            </a:r>
          </a:p>
        </p:txBody>
      </p:sp>
      <p:sp>
        <p:nvSpPr>
          <p:cNvPr id="69" name="Shape 69"/>
          <p:cNvSpPr/>
          <p:nvPr/>
        </p:nvSpPr>
        <p:spPr>
          <a:xfrm>
            <a:off x="838200" y="3276600"/>
            <a:ext cx="1963440" cy="495300"/>
          </a:xfrm>
          <a:prstGeom prst="rect">
            <a:avLst/>
          </a:prstGeom>
          <a:ln w="12700">
            <a:round/>
          </a:ln>
          <a:extLst>
            <a:ext uri="{C572A759-6A51-4108-AA02-DFA0A04FC94B}">
              <ma14:wrappingTextBoxFlag xmlns:ma14="http://schemas.microsoft.com/office/mac/drawingml/2011/main" val="1"/>
            </a:ext>
          </a:extLst>
        </p:spPr>
        <p:txBody>
          <a:bodyPr wrap="none" lIns="38100" tIns="38100" rIns="38100" bIns="38100">
            <a:spAutoFit/>
          </a:bodyPr>
          <a:lstStyle>
            <a:lvl1pPr>
              <a:defRPr sz="2800"/>
            </a:lvl1pPr>
          </a:lstStyle>
          <a:p>
            <a:pPr lvl="0">
              <a:defRPr sz="1800">
                <a:uFillTx/>
              </a:defRPr>
            </a:pPr>
            <a:r>
              <a:rPr sz="2800">
                <a:uFill>
                  <a:solidFill/>
                </a:uFill>
              </a:rPr>
              <a:t>&lt;team#2&gt;</a:t>
            </a:r>
          </a:p>
        </p:txBody>
      </p:sp>
      <p:sp>
        <p:nvSpPr>
          <p:cNvPr id="70" name="Shape 70"/>
          <p:cNvSpPr/>
          <p:nvPr/>
        </p:nvSpPr>
        <p:spPr>
          <a:xfrm>
            <a:off x="3200400" y="1828800"/>
            <a:ext cx="3028504" cy="495300"/>
          </a:xfrm>
          <a:prstGeom prst="rect">
            <a:avLst/>
          </a:prstGeom>
          <a:ln w="12700">
            <a:round/>
          </a:ln>
          <a:extLst>
            <a:ext uri="{C572A759-6A51-4108-AA02-DFA0A04FC94B}">
              <ma14:wrappingTextBoxFlag xmlns:ma14="http://schemas.microsoft.com/office/mac/drawingml/2011/main" val="1"/>
            </a:ext>
          </a:extLst>
        </p:spPr>
        <p:txBody>
          <a:bodyPr wrap="none" lIns="38100" tIns="38100" rIns="38100" bIns="38100">
            <a:spAutoFit/>
          </a:bodyPr>
          <a:lstStyle>
            <a:lvl1pPr>
              <a:defRPr sz="2800"/>
            </a:lvl1pPr>
          </a:lstStyle>
          <a:p>
            <a:pPr lvl="0">
              <a:defRPr sz="1800">
                <a:uFillTx/>
              </a:defRPr>
            </a:pPr>
            <a:r>
              <a:rPr sz="2800">
                <a:uFill>
                  <a:solidFill/>
                </a:uFill>
              </a:rPr>
              <a:t>&lt;community#3&gt;</a:t>
            </a:r>
          </a:p>
        </p:txBody>
      </p:sp>
      <p:sp>
        <p:nvSpPr>
          <p:cNvPr id="71" name="Shape 71"/>
          <p:cNvSpPr/>
          <p:nvPr/>
        </p:nvSpPr>
        <p:spPr>
          <a:xfrm>
            <a:off x="3276600" y="4352925"/>
            <a:ext cx="2633489" cy="495300"/>
          </a:xfrm>
          <a:prstGeom prst="rect">
            <a:avLst/>
          </a:prstGeom>
          <a:ln w="12700">
            <a:round/>
          </a:ln>
          <a:extLst>
            <a:ext uri="{C572A759-6A51-4108-AA02-DFA0A04FC94B}">
              <ma14:wrappingTextBoxFlag xmlns:ma14="http://schemas.microsoft.com/office/mac/drawingml/2011/main" val="1"/>
            </a:ext>
          </a:extLst>
        </p:spPr>
        <p:txBody>
          <a:bodyPr wrap="none" lIns="38100" tIns="38100" rIns="38100" bIns="38100">
            <a:spAutoFit/>
          </a:bodyPr>
          <a:lstStyle>
            <a:lvl1pPr>
              <a:defRPr sz="2800"/>
            </a:lvl1pPr>
          </a:lstStyle>
          <a:p>
            <a:pPr lvl="0">
              <a:defRPr sz="1800">
                <a:uFillTx/>
              </a:defRPr>
            </a:pPr>
            <a:r>
              <a:rPr sz="2800">
                <a:uFill>
                  <a:solidFill/>
                </a:uFill>
              </a:rPr>
              <a:t>Everyone else !</a:t>
            </a:r>
          </a:p>
        </p:txBody>
      </p:sp>
      <p:sp>
        <p:nvSpPr>
          <p:cNvPr id="72" name="Shape 72"/>
          <p:cNvSpPr/>
          <p:nvPr/>
        </p:nvSpPr>
        <p:spPr>
          <a:xfrm>
            <a:off x="1420813" y="5588000"/>
            <a:ext cx="7302104" cy="558800"/>
          </a:xfrm>
          <a:prstGeom prst="rect">
            <a:avLst/>
          </a:prstGeom>
          <a:ln w="12700">
            <a:round/>
          </a:ln>
          <a:extLst>
            <a:ext uri="{C572A759-6A51-4108-AA02-DFA0A04FC94B}">
              <ma14:wrappingTextBoxFlag xmlns:ma14="http://schemas.microsoft.com/office/mac/drawingml/2011/main" val="1"/>
            </a:ext>
          </a:extLst>
        </p:spPr>
        <p:txBody>
          <a:bodyPr wrap="none" lIns="38100" tIns="38100" rIns="38100" bIns="38100">
            <a:spAutoFit/>
          </a:bodyPr>
          <a:lstStyle>
            <a:lvl1pPr>
              <a:defRPr b="1" sz="3200"/>
            </a:lvl1pPr>
          </a:lstStyle>
          <a:p>
            <a:pPr lvl="0">
              <a:defRPr b="0" sz="1800">
                <a:uFillTx/>
              </a:defRPr>
            </a:pPr>
            <a:r>
              <a:rPr b="1" sz="3200">
                <a:uFill>
                  <a:solidFill/>
                </a:uFill>
              </a:rPr>
              <a:t>... is always bigger than you think!</a:t>
            </a:r>
          </a:p>
        </p:txBody>
      </p:sp>
      <p:pic>
        <p:nvPicPr>
          <p:cNvPr id="73" name="image3.png"/>
          <p:cNvPicPr/>
          <p:nvPr/>
        </p:nvPicPr>
        <p:blipFill>
          <a:blip r:embed="rId4">
            <a:extLst/>
          </a:blip>
          <a:stretch>
            <a:fillRect/>
          </a:stretch>
        </p:blipFill>
        <p:spPr>
          <a:xfrm>
            <a:off x="6184900" y="1943100"/>
            <a:ext cx="800100" cy="927100"/>
          </a:xfrm>
          <a:prstGeom prst="rect">
            <a:avLst/>
          </a:prstGeom>
          <a:ln w="12700">
            <a:miter lim="400000"/>
          </a:ln>
        </p:spPr>
      </p:pic>
      <p:pic>
        <p:nvPicPr>
          <p:cNvPr id="74" name="image4.png"/>
          <p:cNvPicPr/>
          <p:nvPr/>
        </p:nvPicPr>
        <p:blipFill>
          <a:blip r:embed="rId5">
            <a:extLst/>
          </a:blip>
          <a:stretch>
            <a:fillRect/>
          </a:stretch>
        </p:blipFill>
        <p:spPr>
          <a:xfrm>
            <a:off x="1511300" y="1943100"/>
            <a:ext cx="800100" cy="927100"/>
          </a:xfrm>
          <a:prstGeom prst="rect">
            <a:avLst/>
          </a:prstGeom>
          <a:ln w="12700">
            <a:miter lim="400000"/>
          </a:ln>
        </p:spPr>
      </p:pic>
      <p:pic>
        <p:nvPicPr>
          <p:cNvPr id="75" name="image5.png"/>
          <p:cNvPicPr/>
          <p:nvPr/>
        </p:nvPicPr>
        <p:blipFill>
          <a:blip r:embed="rId6">
            <a:extLst/>
          </a:blip>
          <a:stretch>
            <a:fillRect/>
          </a:stretch>
        </p:blipFill>
        <p:spPr>
          <a:xfrm>
            <a:off x="1206500" y="3924300"/>
            <a:ext cx="800100" cy="927100"/>
          </a:xfrm>
          <a:prstGeom prst="rect">
            <a:avLst/>
          </a:prstGeom>
          <a:ln w="12700">
            <a:miter lim="400000"/>
          </a:ln>
        </p:spPr>
      </p:pic>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79" name="image1.png"/>
          <p:cNvPicPr/>
          <p:nvPr/>
        </p:nvPicPr>
        <p:blipFill>
          <a:blip r:embed="rId3">
            <a:extLst/>
          </a:blip>
          <a:stretch>
            <a:fillRect/>
          </a:stretch>
        </p:blipFill>
        <p:spPr>
          <a:xfrm>
            <a:off x="7848600" y="6311900"/>
            <a:ext cx="1117600" cy="393700"/>
          </a:xfrm>
          <a:prstGeom prst="rect">
            <a:avLst/>
          </a:prstGeom>
          <a:ln w="12700">
            <a:miter lim="400000"/>
          </a:ln>
        </p:spPr>
      </p:pic>
      <p:sp>
        <p:nvSpPr>
          <p:cNvPr id="80" name="Shape 80"/>
          <p:cNvSpPr/>
          <p:nvPr/>
        </p:nvSpPr>
        <p:spPr>
          <a:xfrm>
            <a:off x="7696200" y="6096000"/>
            <a:ext cx="1384300" cy="685800"/>
          </a:xfrm>
          <a:prstGeom prst="rect">
            <a:avLst/>
          </a:prstGeom>
          <a:solidFill>
            <a:srgbClr val="FFFFFF"/>
          </a:solidFill>
          <a:ln w="25400">
            <a:solidFill>
              <a:srgbClr val="FFFFFF"/>
            </a:solidFill>
            <a:round/>
          </a:ln>
        </p:spPr>
        <p:txBody>
          <a:bodyPr lIns="38100" tIns="38100" rIns="38100" bIns="38100" anchor="ctr"/>
          <a:lstStyle/>
          <a:p>
            <a:pPr lvl="0" algn="ctr">
              <a:buClr>
                <a:srgbClr val="FFFFFF"/>
              </a:buClr>
              <a:defRPr>
                <a:solidFill>
                  <a:srgbClr val="FFFFFF"/>
                </a:solidFill>
                <a:uFill>
                  <a:solidFill>
                    <a:srgbClr val="FFFFFF"/>
                  </a:solidFill>
                </a:uFill>
              </a:defRPr>
            </a:pPr>
          </a:p>
        </p:txBody>
      </p:sp>
      <p:sp>
        <p:nvSpPr>
          <p:cNvPr id="81" name="Shape 8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Technical solution</a:t>
            </a:r>
          </a:p>
        </p:txBody>
      </p:sp>
      <p:grpSp>
        <p:nvGrpSpPr>
          <p:cNvPr id="84" name="Group 84"/>
          <p:cNvGrpSpPr/>
          <p:nvPr/>
        </p:nvGrpSpPr>
        <p:grpSpPr>
          <a:xfrm>
            <a:off x="2208321" y="1911000"/>
            <a:ext cx="1754917" cy="914843"/>
            <a:chOff x="0" y="0"/>
            <a:chExt cx="1754916" cy="914841"/>
          </a:xfrm>
        </p:grpSpPr>
        <p:sp>
          <p:nvSpPr>
            <p:cNvPr id="82" name="Shape 82"/>
            <p:cNvSpPr/>
            <p:nvPr/>
          </p:nvSpPr>
          <p:spPr>
            <a:xfrm>
              <a:off x="0" y="-1"/>
              <a:ext cx="1754917" cy="914843"/>
            </a:xfrm>
            <a:custGeom>
              <a:avLst/>
              <a:gdLst/>
              <a:ahLst/>
              <a:cxnLst>
                <a:cxn ang="0">
                  <a:pos x="wd2" y="hd2"/>
                </a:cxn>
                <a:cxn ang="5400000">
                  <a:pos x="wd2" y="hd2"/>
                </a:cxn>
                <a:cxn ang="10800000">
                  <a:pos x="wd2" y="hd2"/>
                </a:cxn>
                <a:cxn ang="16200000">
                  <a:pos x="wd2" y="hd2"/>
                </a:cxn>
              </a:cxnLst>
              <a:rect l="0" t="0" r="r" b="b"/>
              <a:pathLst>
                <a:path w="20879" h="20683" fill="norm" stroke="1" extrusionOk="0">
                  <a:moveTo>
                    <a:pt x="1901" y="6809"/>
                  </a:moveTo>
                  <a:cubicBezTo>
                    <a:pt x="1658" y="4403"/>
                    <a:pt x="2907" y="2186"/>
                    <a:pt x="4691" y="1859"/>
                  </a:cubicBezTo>
                  <a:cubicBezTo>
                    <a:pt x="5414" y="1726"/>
                    <a:pt x="6149" y="1925"/>
                    <a:pt x="6778" y="2422"/>
                  </a:cubicBezTo>
                  <a:cubicBezTo>
                    <a:pt x="7445" y="726"/>
                    <a:pt x="9003" y="81"/>
                    <a:pt x="10259" y="982"/>
                  </a:cubicBezTo>
                  <a:cubicBezTo>
                    <a:pt x="10478" y="1140"/>
                    <a:pt x="10680" y="1340"/>
                    <a:pt x="10857" y="1575"/>
                  </a:cubicBezTo>
                  <a:cubicBezTo>
                    <a:pt x="11377" y="169"/>
                    <a:pt x="12642" y="-402"/>
                    <a:pt x="13683" y="299"/>
                  </a:cubicBezTo>
                  <a:cubicBezTo>
                    <a:pt x="13971" y="493"/>
                    <a:pt x="14222" y="774"/>
                    <a:pt x="14418" y="1120"/>
                  </a:cubicBezTo>
                  <a:cubicBezTo>
                    <a:pt x="15255" y="-210"/>
                    <a:pt x="16734" y="-374"/>
                    <a:pt x="17722" y="753"/>
                  </a:cubicBezTo>
                  <a:cubicBezTo>
                    <a:pt x="18137" y="1227"/>
                    <a:pt x="18417" y="1880"/>
                    <a:pt x="18513" y="2601"/>
                  </a:cubicBezTo>
                  <a:cubicBezTo>
                    <a:pt x="19885" y="3106"/>
                    <a:pt x="20694" y="5019"/>
                    <a:pt x="20321" y="6874"/>
                  </a:cubicBezTo>
                  <a:cubicBezTo>
                    <a:pt x="20289" y="7030"/>
                    <a:pt x="20250" y="7182"/>
                    <a:pt x="20203" y="7331"/>
                  </a:cubicBezTo>
                  <a:cubicBezTo>
                    <a:pt x="21303" y="9264"/>
                    <a:pt x="21034" y="12033"/>
                    <a:pt x="19601" y="13518"/>
                  </a:cubicBezTo>
                  <a:cubicBezTo>
                    <a:pt x="19155" y="13980"/>
                    <a:pt x="18629" y="14279"/>
                    <a:pt x="18072" y="14386"/>
                  </a:cubicBezTo>
                  <a:cubicBezTo>
                    <a:pt x="18060" y="16465"/>
                    <a:pt x="16800" y="18137"/>
                    <a:pt x="15258" y="18121"/>
                  </a:cubicBezTo>
                  <a:cubicBezTo>
                    <a:pt x="14743" y="18115"/>
                    <a:pt x="14238" y="17917"/>
                    <a:pt x="13801" y="17550"/>
                  </a:cubicBezTo>
                  <a:cubicBezTo>
                    <a:pt x="13280" y="19881"/>
                    <a:pt x="11460" y="21198"/>
                    <a:pt x="9738" y="20492"/>
                  </a:cubicBezTo>
                  <a:cubicBezTo>
                    <a:pt x="9016" y="20196"/>
                    <a:pt x="8392" y="19571"/>
                    <a:pt x="7973" y="18722"/>
                  </a:cubicBezTo>
                  <a:cubicBezTo>
                    <a:pt x="6209" y="20158"/>
                    <a:pt x="3920" y="19386"/>
                    <a:pt x="2859" y="16998"/>
                  </a:cubicBezTo>
                  <a:cubicBezTo>
                    <a:pt x="2846" y="16968"/>
                    <a:pt x="2833" y="16937"/>
                    <a:pt x="2820" y="16907"/>
                  </a:cubicBezTo>
                  <a:cubicBezTo>
                    <a:pt x="1666" y="17089"/>
                    <a:pt x="620" y="15978"/>
                    <a:pt x="485" y="14424"/>
                  </a:cubicBezTo>
                  <a:cubicBezTo>
                    <a:pt x="412" y="13596"/>
                    <a:pt x="615" y="12767"/>
                    <a:pt x="1038" y="12159"/>
                  </a:cubicBezTo>
                  <a:cubicBezTo>
                    <a:pt x="39" y="11365"/>
                    <a:pt x="-297" y="9622"/>
                    <a:pt x="288" y="8266"/>
                  </a:cubicBezTo>
                  <a:cubicBezTo>
                    <a:pt x="626" y="7484"/>
                    <a:pt x="1218" y="6967"/>
                    <a:pt x="1883" y="6874"/>
                  </a:cubicBezTo>
                  <a:close/>
                </a:path>
              </a:pathLst>
            </a:custGeom>
            <a:noFill/>
            <a:ln w="25400" cap="flat">
              <a:solidFill>
                <a:srgbClr val="49729C"/>
              </a:solidFill>
              <a:prstDash val="solid"/>
              <a:round/>
            </a:ln>
            <a:effectLst/>
          </p:spPr>
          <p:txBody>
            <a:bodyPr wrap="square" lIns="38100" tIns="38100" rIns="38100" bIns="38100" numCol="1" anchor="t">
              <a:noAutofit/>
            </a:bodyPr>
            <a:lstStyle/>
            <a:p>
              <a:pPr lvl="0"/>
            </a:p>
          </p:txBody>
        </p:sp>
        <p:sp>
          <p:nvSpPr>
            <p:cNvPr id="83" name="Shape 83"/>
            <p:cNvSpPr/>
            <p:nvPr/>
          </p:nvSpPr>
          <p:spPr>
            <a:xfrm>
              <a:off x="89103" y="46586"/>
              <a:ext cx="1608097" cy="7778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0" y="14010"/>
                  </a:moveTo>
                  <a:cubicBezTo>
                    <a:pt x="899" y="14066"/>
                    <a:pt x="417" y="13902"/>
                    <a:pt x="0" y="13542"/>
                  </a:cubicBezTo>
                  <a:moveTo>
                    <a:pt x="2598" y="19137"/>
                  </a:moveTo>
                  <a:cubicBezTo>
                    <a:pt x="2405" y="19250"/>
                    <a:pt x="2202" y="19325"/>
                    <a:pt x="1994" y="19361"/>
                  </a:cubicBezTo>
                  <a:moveTo>
                    <a:pt x="7802" y="21600"/>
                  </a:moveTo>
                  <a:cubicBezTo>
                    <a:pt x="7657" y="21279"/>
                    <a:pt x="7535" y="20936"/>
                    <a:pt x="7438" y="20577"/>
                  </a:cubicBezTo>
                  <a:moveTo>
                    <a:pt x="14532" y="19050"/>
                  </a:moveTo>
                  <a:cubicBezTo>
                    <a:pt x="14510" y="19430"/>
                    <a:pt x="14462" y="19806"/>
                    <a:pt x="14386" y="20172"/>
                  </a:cubicBezTo>
                  <a:moveTo>
                    <a:pt x="17421" y="12116"/>
                  </a:moveTo>
                  <a:cubicBezTo>
                    <a:pt x="18513" y="12896"/>
                    <a:pt x="19202" y="14528"/>
                    <a:pt x="19193" y="16310"/>
                  </a:cubicBezTo>
                  <a:moveTo>
                    <a:pt x="21600" y="7649"/>
                  </a:moveTo>
                  <a:cubicBezTo>
                    <a:pt x="21423" y="8256"/>
                    <a:pt x="21153" y="8794"/>
                    <a:pt x="20811" y="9222"/>
                  </a:cubicBezTo>
                  <a:moveTo>
                    <a:pt x="19707" y="1814"/>
                  </a:moveTo>
                  <a:cubicBezTo>
                    <a:pt x="19737" y="2059"/>
                    <a:pt x="19751" y="2307"/>
                    <a:pt x="19749" y="2556"/>
                  </a:cubicBezTo>
                  <a:moveTo>
                    <a:pt x="14668" y="947"/>
                  </a:moveTo>
                  <a:cubicBezTo>
                    <a:pt x="14771" y="605"/>
                    <a:pt x="14907" y="286"/>
                    <a:pt x="15073" y="0"/>
                  </a:cubicBezTo>
                  <a:moveTo>
                    <a:pt x="10888" y="1399"/>
                  </a:moveTo>
                  <a:cubicBezTo>
                    <a:pt x="10930" y="1115"/>
                    <a:pt x="10996" y="841"/>
                    <a:pt x="11084" y="582"/>
                  </a:cubicBezTo>
                  <a:moveTo>
                    <a:pt x="6452" y="1676"/>
                  </a:moveTo>
                  <a:cubicBezTo>
                    <a:pt x="6709" y="1897"/>
                    <a:pt x="6947" y="2163"/>
                    <a:pt x="7160" y="2469"/>
                  </a:cubicBezTo>
                  <a:moveTo>
                    <a:pt x="1072" y="7905"/>
                  </a:moveTo>
                  <a:cubicBezTo>
                    <a:pt x="1016" y="7632"/>
                    <a:pt x="974" y="7353"/>
                    <a:pt x="948" y="7071"/>
                  </a:cubicBezTo>
                </a:path>
              </a:pathLst>
            </a:custGeom>
            <a:noFill/>
            <a:ln w="25400" cap="flat">
              <a:solidFill>
                <a:srgbClr val="49729C"/>
              </a:solidFill>
              <a:prstDash val="solid"/>
              <a:round/>
            </a:ln>
            <a:effectLst/>
          </p:spPr>
          <p:txBody>
            <a:bodyPr wrap="square" lIns="38100" tIns="38100" rIns="38100" bIns="38100" numCol="1" anchor="t">
              <a:noAutofit/>
            </a:bodyPr>
            <a:lstStyle/>
            <a:p>
              <a:pPr lvl="0"/>
            </a:p>
          </p:txBody>
        </p:sp>
      </p:grpSp>
      <p:sp>
        <p:nvSpPr>
          <p:cNvPr id="85" name="Shape 85"/>
          <p:cNvSpPr/>
          <p:nvPr/>
        </p:nvSpPr>
        <p:spPr>
          <a:xfrm>
            <a:off x="4572000" y="1831848"/>
            <a:ext cx="1612900" cy="2286001"/>
          </a:xfrm>
          <a:prstGeom prst="rect">
            <a:avLst/>
          </a:prstGeom>
          <a:solidFill>
            <a:srgbClr val="6095C9"/>
          </a:solidFill>
          <a:ln w="25400">
            <a:solidFill>
              <a:srgbClr val="49729C"/>
            </a:solidFill>
            <a:round/>
          </a:ln>
        </p:spPr>
        <p:txBody>
          <a:bodyPr lIns="38100" tIns="38100" rIns="38100" bIns="38100" anchor="ctr"/>
          <a:lstStyle/>
          <a:p>
            <a:pPr lvl="0" algn="ctr">
              <a:buClr>
                <a:srgbClr val="FFFFFF"/>
              </a:buClr>
              <a:defRPr>
                <a:solidFill>
                  <a:srgbClr val="FFFFFF"/>
                </a:solidFill>
                <a:uFill>
                  <a:solidFill>
                    <a:srgbClr val="FFFFFF"/>
                  </a:solidFill>
                </a:uFill>
              </a:defRPr>
            </a:pPr>
          </a:p>
        </p:txBody>
      </p:sp>
      <p:sp>
        <p:nvSpPr>
          <p:cNvPr id="86" name="Shape 86"/>
          <p:cNvSpPr/>
          <p:nvPr/>
        </p:nvSpPr>
        <p:spPr>
          <a:xfrm>
            <a:off x="4800600" y="2060448"/>
            <a:ext cx="1155700" cy="457201"/>
          </a:xfrm>
          <a:prstGeom prst="rect">
            <a:avLst/>
          </a:prstGeom>
          <a:solidFill>
            <a:srgbClr val="FFFFFF"/>
          </a:solidFill>
          <a:ln w="25400">
            <a:solidFill>
              <a:srgbClr val="49729C"/>
            </a:solidFill>
            <a:round/>
          </a:ln>
        </p:spPr>
        <p:txBody>
          <a:bodyPr lIns="38100" tIns="38100" rIns="38100" bIns="38100" anchor="ctr"/>
          <a:lstStyle/>
          <a:p>
            <a:pPr lvl="0" algn="ctr">
              <a:buClr>
                <a:srgbClr val="FFFFFF"/>
              </a:buClr>
              <a:defRPr>
                <a:solidFill>
                  <a:srgbClr val="FFFFFF"/>
                </a:solidFill>
                <a:uFill>
                  <a:solidFill>
                    <a:srgbClr val="FFFFFF"/>
                  </a:solidFill>
                </a:uFill>
              </a:defRPr>
            </a:pPr>
          </a:p>
        </p:txBody>
      </p:sp>
      <p:grpSp>
        <p:nvGrpSpPr>
          <p:cNvPr id="90" name="Group 90"/>
          <p:cNvGrpSpPr/>
          <p:nvPr/>
        </p:nvGrpSpPr>
        <p:grpSpPr>
          <a:xfrm>
            <a:off x="7086600" y="1679448"/>
            <a:ext cx="914400" cy="1216153"/>
            <a:chOff x="0" y="0"/>
            <a:chExt cx="914400" cy="1216152"/>
          </a:xfrm>
        </p:grpSpPr>
        <p:sp>
          <p:nvSpPr>
            <p:cNvPr id="87" name="Shape 87"/>
            <p:cNvSpPr/>
            <p:nvPr/>
          </p:nvSpPr>
          <p:spPr>
            <a:xfrm>
              <a:off x="0" y="0"/>
              <a:ext cx="914400" cy="12161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030"/>
                  </a:move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close/>
                </a:path>
              </a:pathLst>
            </a:custGeom>
            <a:solidFill>
              <a:srgbClr val="6095C9"/>
            </a:solidFill>
            <a:ln w="25400" cap="flat">
              <a:noFill/>
              <a:round/>
            </a:ln>
            <a:effectLst/>
          </p:spPr>
          <p:txBody>
            <a:bodyPr wrap="square" lIns="38100" tIns="38100" rIns="38100" bIns="38100" numCol="1" anchor="t">
              <a:noAutofit/>
            </a:bodyPr>
            <a:lstStyle/>
            <a:p>
              <a:pPr lvl="0"/>
            </a:p>
          </p:txBody>
        </p:sp>
        <p:sp>
          <p:nvSpPr>
            <p:cNvPr id="88" name="Shape 88"/>
            <p:cNvSpPr/>
            <p:nvPr/>
          </p:nvSpPr>
          <p:spPr>
            <a:xfrm>
              <a:off x="0" y="0"/>
              <a:ext cx="914400" cy="22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solidFill>
              <a:srgbClr val="FFFFFF">
                <a:alpha val="40000"/>
              </a:srgbClr>
            </a:solidFill>
            <a:ln w="25400" cap="flat">
              <a:noFill/>
              <a:round/>
            </a:ln>
            <a:effectLst/>
          </p:spPr>
          <p:txBody>
            <a:bodyPr wrap="square" lIns="38100" tIns="38100" rIns="38100" bIns="38100" numCol="1" anchor="t">
              <a:noAutofit/>
            </a:bodyPr>
            <a:lstStyle/>
            <a:p>
              <a:pPr lvl="0"/>
            </a:p>
          </p:txBody>
        </p:sp>
        <p:sp>
          <p:nvSpPr>
            <p:cNvPr id="89" name="Shape 89"/>
            <p:cNvSpPr/>
            <p:nvPr/>
          </p:nvSpPr>
          <p:spPr>
            <a:xfrm>
              <a:off x="0" y="0"/>
              <a:ext cx="914400" cy="12161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030"/>
                  </a:moveTo>
                  <a:cubicBezTo>
                    <a:pt x="21600" y="3151"/>
                    <a:pt x="16765" y="4060"/>
                    <a:pt x="10800" y="4060"/>
                  </a:cubicBezTo>
                  <a:cubicBezTo>
                    <a:pt x="4835" y="4060"/>
                    <a:pt x="0" y="3151"/>
                    <a:pt x="0" y="2030"/>
                  </a:cubicBez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lnTo>
                    <a:pt x="0" y="2030"/>
                  </a:lnTo>
                </a:path>
              </a:pathLst>
            </a:custGeom>
            <a:noFill/>
            <a:ln w="25400" cap="flat">
              <a:solidFill>
                <a:srgbClr val="49729C"/>
              </a:solidFill>
              <a:prstDash val="solid"/>
              <a:round/>
            </a:ln>
            <a:effectLst/>
          </p:spPr>
          <p:txBody>
            <a:bodyPr wrap="square" lIns="38100" tIns="38100" rIns="38100" bIns="38100" numCol="1" anchor="t">
              <a:noAutofit/>
            </a:bodyPr>
            <a:lstStyle/>
            <a:p>
              <a:pPr lvl="0"/>
            </a:p>
          </p:txBody>
        </p:sp>
      </p:grpSp>
      <p:grpSp>
        <p:nvGrpSpPr>
          <p:cNvPr id="94" name="Group 94"/>
          <p:cNvGrpSpPr/>
          <p:nvPr/>
        </p:nvGrpSpPr>
        <p:grpSpPr>
          <a:xfrm>
            <a:off x="7086600" y="3203447"/>
            <a:ext cx="914400" cy="1216153"/>
            <a:chOff x="0" y="0"/>
            <a:chExt cx="914400" cy="1216152"/>
          </a:xfrm>
        </p:grpSpPr>
        <p:sp>
          <p:nvSpPr>
            <p:cNvPr id="91" name="Shape 91"/>
            <p:cNvSpPr/>
            <p:nvPr/>
          </p:nvSpPr>
          <p:spPr>
            <a:xfrm>
              <a:off x="0" y="0"/>
              <a:ext cx="914400" cy="12161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030"/>
                  </a:move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close/>
                </a:path>
              </a:pathLst>
            </a:custGeom>
            <a:solidFill>
              <a:srgbClr val="6095C9"/>
            </a:solidFill>
            <a:ln w="25400" cap="flat">
              <a:noFill/>
              <a:round/>
            </a:ln>
            <a:effectLst/>
          </p:spPr>
          <p:txBody>
            <a:bodyPr wrap="square" lIns="38100" tIns="38100" rIns="38100" bIns="38100" numCol="1" anchor="t">
              <a:noAutofit/>
            </a:bodyPr>
            <a:lstStyle/>
            <a:p>
              <a:pPr lvl="0"/>
            </a:p>
          </p:txBody>
        </p:sp>
        <p:sp>
          <p:nvSpPr>
            <p:cNvPr id="92" name="Shape 92"/>
            <p:cNvSpPr/>
            <p:nvPr/>
          </p:nvSpPr>
          <p:spPr>
            <a:xfrm>
              <a:off x="0" y="0"/>
              <a:ext cx="914400" cy="22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solidFill>
              <a:srgbClr val="FFFFFF">
                <a:alpha val="40000"/>
              </a:srgbClr>
            </a:solidFill>
            <a:ln w="25400" cap="flat">
              <a:noFill/>
              <a:round/>
            </a:ln>
            <a:effectLst/>
          </p:spPr>
          <p:txBody>
            <a:bodyPr wrap="square" lIns="38100" tIns="38100" rIns="38100" bIns="38100" numCol="1" anchor="t">
              <a:noAutofit/>
            </a:bodyPr>
            <a:lstStyle/>
            <a:p>
              <a:pPr lvl="0"/>
            </a:p>
          </p:txBody>
        </p:sp>
        <p:sp>
          <p:nvSpPr>
            <p:cNvPr id="93" name="Shape 93"/>
            <p:cNvSpPr/>
            <p:nvPr/>
          </p:nvSpPr>
          <p:spPr>
            <a:xfrm>
              <a:off x="0" y="0"/>
              <a:ext cx="914400" cy="12161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030"/>
                  </a:moveTo>
                  <a:cubicBezTo>
                    <a:pt x="21600" y="3151"/>
                    <a:pt x="16765" y="4060"/>
                    <a:pt x="10800" y="4060"/>
                  </a:cubicBezTo>
                  <a:cubicBezTo>
                    <a:pt x="4835" y="4060"/>
                    <a:pt x="0" y="3151"/>
                    <a:pt x="0" y="2030"/>
                  </a:cubicBez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lnTo>
                    <a:pt x="0" y="2030"/>
                  </a:lnTo>
                </a:path>
              </a:pathLst>
            </a:custGeom>
            <a:noFill/>
            <a:ln w="25400" cap="flat">
              <a:solidFill>
                <a:srgbClr val="49729C"/>
              </a:solidFill>
              <a:prstDash val="solid"/>
              <a:round/>
            </a:ln>
            <a:effectLst/>
          </p:spPr>
          <p:txBody>
            <a:bodyPr wrap="square" lIns="38100" tIns="38100" rIns="38100" bIns="38100" numCol="1" anchor="t">
              <a:noAutofit/>
            </a:bodyPr>
            <a:lstStyle/>
            <a:p>
              <a:pPr lvl="0"/>
            </a:p>
          </p:txBody>
        </p:sp>
      </p:grpSp>
      <p:pic>
        <p:nvPicPr>
          <p:cNvPr id="95" name="image6.png"/>
          <p:cNvPicPr/>
          <p:nvPr/>
        </p:nvPicPr>
        <p:blipFill>
          <a:blip r:embed="rId4">
            <a:extLst/>
          </a:blip>
          <a:stretch>
            <a:fillRect/>
          </a:stretch>
        </p:blipFill>
        <p:spPr>
          <a:xfrm>
            <a:off x="5670996" y="4790182"/>
            <a:ext cx="1174304" cy="825501"/>
          </a:xfrm>
          <a:prstGeom prst="rect">
            <a:avLst/>
          </a:prstGeom>
          <a:ln w="12700">
            <a:miter lim="400000"/>
          </a:ln>
        </p:spPr>
      </p:pic>
      <p:pic>
        <p:nvPicPr>
          <p:cNvPr id="96" name="image7.png"/>
          <p:cNvPicPr/>
          <p:nvPr/>
        </p:nvPicPr>
        <p:blipFill>
          <a:blip r:embed="rId5">
            <a:extLst/>
          </a:blip>
          <a:stretch>
            <a:fillRect/>
          </a:stretch>
        </p:blipFill>
        <p:spPr>
          <a:xfrm>
            <a:off x="5791200" y="5854710"/>
            <a:ext cx="863600" cy="688073"/>
          </a:xfrm>
          <a:prstGeom prst="rect">
            <a:avLst/>
          </a:prstGeom>
          <a:ln w="12700">
            <a:miter lim="400000"/>
          </a:ln>
        </p:spPr>
      </p:pic>
      <p:pic>
        <p:nvPicPr>
          <p:cNvPr id="97" name="image8.png"/>
          <p:cNvPicPr/>
          <p:nvPr/>
        </p:nvPicPr>
        <p:blipFill>
          <a:blip r:embed="rId6">
            <a:extLst/>
          </a:blip>
          <a:stretch>
            <a:fillRect/>
          </a:stretch>
        </p:blipFill>
        <p:spPr>
          <a:xfrm>
            <a:off x="990600" y="1831848"/>
            <a:ext cx="800100" cy="927101"/>
          </a:xfrm>
          <a:prstGeom prst="rect">
            <a:avLst/>
          </a:prstGeom>
          <a:ln w="12700">
            <a:miter lim="400000"/>
          </a:ln>
        </p:spPr>
      </p:pic>
      <p:sp>
        <p:nvSpPr>
          <p:cNvPr id="98" name="Shape 98"/>
          <p:cNvSpPr/>
          <p:nvPr/>
        </p:nvSpPr>
        <p:spPr>
          <a:xfrm>
            <a:off x="7086600" y="4866382"/>
            <a:ext cx="1841500" cy="558801"/>
          </a:xfrm>
          <a:prstGeom prst="rect">
            <a:avLst/>
          </a:prstGeom>
          <a:ln w="12700">
            <a:round/>
          </a:ln>
          <a:extLst>
            <a:ext uri="{C572A759-6A51-4108-AA02-DFA0A04FC94B}">
              <ma14:wrappingTextBoxFlag xmlns:ma14="http://schemas.microsoft.com/office/mac/drawingml/2011/main" val="1"/>
            </a:ext>
          </a:extLst>
        </p:spPr>
        <p:txBody>
          <a:bodyPr lIns="38100" tIns="38100" rIns="38100" bIns="38100">
            <a:spAutoFit/>
          </a:bodyPr>
          <a:lstStyle>
            <a:lvl1pPr>
              <a:defRPr sz="3200"/>
            </a:lvl1pPr>
          </a:lstStyle>
          <a:p>
            <a:pPr lvl="0">
              <a:defRPr sz="1800">
                <a:uFillTx/>
              </a:defRPr>
            </a:pPr>
            <a:r>
              <a:rPr sz="3200">
                <a:uFill>
                  <a:solidFill/>
                </a:uFill>
              </a:rPr>
              <a:t>Danger!</a:t>
            </a:r>
          </a:p>
        </p:txBody>
      </p:sp>
      <p:sp>
        <p:nvSpPr>
          <p:cNvPr id="99" name="Shape 99"/>
          <p:cNvSpPr/>
          <p:nvPr/>
        </p:nvSpPr>
        <p:spPr>
          <a:xfrm>
            <a:off x="7086600" y="5628382"/>
            <a:ext cx="1841500" cy="1041401"/>
          </a:xfrm>
          <a:prstGeom prst="rect">
            <a:avLst/>
          </a:prstGeom>
          <a:ln w="12700">
            <a:round/>
          </a:ln>
          <a:extLst>
            <a:ext uri="{C572A759-6A51-4108-AA02-DFA0A04FC94B}">
              <ma14:wrappingTextBoxFlag xmlns:ma14="http://schemas.microsoft.com/office/mac/drawingml/2011/main" val="1"/>
            </a:ext>
          </a:extLst>
        </p:spPr>
        <p:txBody>
          <a:bodyPr lIns="38100" tIns="38100" rIns="38100" bIns="38100">
            <a:spAutoFit/>
          </a:bodyPr>
          <a:lstStyle>
            <a:lvl1pPr>
              <a:defRPr sz="3200"/>
            </a:lvl1pPr>
          </a:lstStyle>
          <a:p>
            <a:pPr lvl="0">
              <a:defRPr sz="1800">
                <a:uFillTx/>
              </a:defRPr>
            </a:pPr>
            <a:r>
              <a:rPr sz="3200">
                <a:uFill>
                  <a:solidFill/>
                </a:uFill>
              </a:rPr>
              <a:t>Out of scope</a:t>
            </a:r>
          </a:p>
        </p:txBody>
      </p:sp>
      <p:sp>
        <p:nvSpPr>
          <p:cNvPr id="100" name="Shape 100"/>
          <p:cNvSpPr/>
          <p:nvPr/>
        </p:nvSpPr>
        <p:spPr>
          <a:xfrm>
            <a:off x="626185" y="4495800"/>
            <a:ext cx="2473871" cy="1854200"/>
          </a:xfrm>
          <a:prstGeom prst="rect">
            <a:avLst/>
          </a:prstGeom>
          <a:ln w="12700">
            <a:round/>
          </a:ln>
          <a:extLst>
            <a:ext uri="{C572A759-6A51-4108-AA02-DFA0A04FC94B}">
              <ma14:wrappingTextBoxFlag xmlns:ma14="http://schemas.microsoft.com/office/mac/drawingml/2011/main" val="1"/>
            </a:ext>
          </a:extLst>
        </p:spPr>
        <p:txBody>
          <a:bodyPr wrap="none" lIns="38100" tIns="38100" rIns="38100" bIns="38100">
            <a:spAutoFit/>
          </a:bodyPr>
          <a:lstStyle/>
          <a:p>
            <a:pPr lvl="0">
              <a:defRPr>
                <a:uFillTx/>
              </a:defRPr>
            </a:pPr>
            <a:r>
              <a:rPr b="1" sz="2400">
                <a:uFill>
                  <a:solidFill/>
                </a:uFill>
              </a:rPr>
              <a:t>Technologies:</a:t>
            </a:r>
            <a:endParaRPr>
              <a:uFill>
                <a:solidFill/>
              </a:uFill>
            </a:endParaRPr>
          </a:p>
          <a:p>
            <a:pPr lvl="0">
              <a:buSzPct val="100000"/>
              <a:buChar char="-"/>
              <a:defRPr>
                <a:uFillTx/>
              </a:defRPr>
            </a:pPr>
            <a:r>
              <a:rPr sz="2400">
                <a:uFill>
                  <a:solidFill/>
                </a:uFill>
              </a:rPr>
              <a:t> &lt;language&gt;</a:t>
            </a:r>
            <a:endParaRPr>
              <a:uFill>
                <a:solidFill/>
              </a:uFill>
            </a:endParaRPr>
          </a:p>
          <a:p>
            <a:pPr lvl="0">
              <a:buSzPct val="100000"/>
              <a:buChar char="-"/>
              <a:defRPr>
                <a:uFillTx/>
              </a:defRPr>
            </a:pPr>
            <a:r>
              <a:rPr sz="2400">
                <a:uFill>
                  <a:solidFill/>
                </a:uFill>
              </a:rPr>
              <a:t> &lt;libraries&gt;</a:t>
            </a:r>
            <a:endParaRPr>
              <a:uFill>
                <a:solidFill/>
              </a:uFill>
            </a:endParaRPr>
          </a:p>
          <a:p>
            <a:pPr lvl="0">
              <a:buSzPct val="100000"/>
              <a:buChar char="-"/>
              <a:defRPr>
                <a:uFillTx/>
              </a:defRPr>
            </a:pPr>
            <a:r>
              <a:rPr sz="2400">
                <a:uFill>
                  <a:solidFill/>
                </a:uFill>
              </a:rPr>
              <a:t> &lt;tools&gt;</a:t>
            </a:r>
            <a:endParaRPr>
              <a:uFill>
                <a:solidFill/>
              </a:uFill>
            </a:endParaRPr>
          </a:p>
          <a:p>
            <a:pPr lvl="0">
              <a:buSzPct val="100000"/>
              <a:buChar char="-"/>
              <a:defRPr>
                <a:uFillTx/>
              </a:defRPr>
            </a:pPr>
            <a:r>
              <a:rPr sz="2400">
                <a:uFill>
                  <a:solidFill/>
                </a:uFill>
              </a:rPr>
              <a:t> &lt;technology&gt;</a:t>
            </a:r>
          </a:p>
        </p:txBody>
      </p:sp>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04" name="image1.png"/>
          <p:cNvPicPr/>
          <p:nvPr/>
        </p:nvPicPr>
        <p:blipFill>
          <a:blip r:embed="rId3">
            <a:extLst/>
          </a:blip>
          <a:stretch>
            <a:fillRect/>
          </a:stretch>
        </p:blipFill>
        <p:spPr>
          <a:xfrm>
            <a:off x="7848600" y="6311900"/>
            <a:ext cx="1117600" cy="393700"/>
          </a:xfrm>
          <a:prstGeom prst="rect">
            <a:avLst/>
          </a:prstGeom>
          <a:ln w="12700">
            <a:miter lim="400000"/>
          </a:ln>
        </p:spPr>
      </p:pic>
      <p:sp>
        <p:nvSpPr>
          <p:cNvPr id="105" name="Shape 105"/>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What keeps us up at night</a:t>
            </a:r>
          </a:p>
        </p:txBody>
      </p:sp>
      <p:sp>
        <p:nvSpPr>
          <p:cNvPr id="106" name="Shape 106"/>
          <p:cNvSpPr/>
          <p:nvPr>
            <p:ph type="body" idx="1"/>
          </p:nvPr>
        </p:nvSpPr>
        <p:spPr>
          <a:prstGeom prst="rect">
            <a:avLst/>
          </a:prstGeom>
        </p:spPr>
        <p:txBody>
          <a:bodyPr/>
          <a:lstStyle/>
          <a:p>
            <a:pPr lvl="0">
              <a:defRPr sz="1800">
                <a:uFillTx/>
              </a:defRPr>
            </a:pPr>
            <a:r>
              <a:rPr sz="3200">
                <a:uFill>
                  <a:solidFill/>
                </a:uFill>
              </a:rPr>
              <a:t>&lt;scary thing #1&gt;</a:t>
            </a:r>
            <a:endParaRPr sz="3200">
              <a:uFill>
                <a:solidFill/>
              </a:uFill>
            </a:endParaRPr>
          </a:p>
          <a:p>
            <a:pPr lvl="0">
              <a:defRPr sz="1800">
                <a:uFillTx/>
              </a:defRPr>
            </a:pPr>
            <a:r>
              <a:rPr sz="3200">
                <a:uFill>
                  <a:solidFill/>
                </a:uFill>
              </a:rPr>
              <a:t>&lt;scary thing #2&gt;</a:t>
            </a:r>
            <a:endParaRPr sz="3200">
              <a:uFill>
                <a:solidFill/>
              </a:uFill>
            </a:endParaRPr>
          </a:p>
          <a:p>
            <a:pPr lvl="0">
              <a:defRPr sz="1800">
                <a:uFillTx/>
              </a:defRPr>
            </a:pPr>
            <a:r>
              <a:rPr sz="3200">
                <a:uFill>
                  <a:solidFill/>
                </a:uFill>
              </a:rPr>
              <a:t>&lt;scary thing #3&gt;</a:t>
            </a:r>
          </a:p>
        </p:txBody>
      </p:sp>
      <p:sp>
        <p:nvSpPr>
          <p:cNvPr id="107" name="Shape 107"/>
          <p:cNvSpPr/>
          <p:nvPr/>
        </p:nvSpPr>
        <p:spPr>
          <a:xfrm>
            <a:off x="7696200" y="6096000"/>
            <a:ext cx="1384300" cy="685800"/>
          </a:xfrm>
          <a:prstGeom prst="rect">
            <a:avLst/>
          </a:prstGeom>
          <a:solidFill>
            <a:srgbClr val="FFFFFF"/>
          </a:solidFill>
          <a:ln w="25400">
            <a:solidFill>
              <a:srgbClr val="FFFFFF"/>
            </a:solidFill>
            <a:round/>
          </a:ln>
        </p:spPr>
        <p:txBody>
          <a:bodyPr lIns="38100" tIns="38100" rIns="38100" bIns="38100" anchor="ctr"/>
          <a:lstStyle/>
          <a:p>
            <a:pPr lvl="0" algn="ctr">
              <a:buClr>
                <a:srgbClr val="FFFFFF"/>
              </a:buClr>
              <a:defRPr>
                <a:solidFill>
                  <a:srgbClr val="FFFFFF"/>
                </a:solidFill>
                <a:uFill>
                  <a:solidFill>
                    <a:srgbClr val="FFFFFF"/>
                  </a:solidFill>
                </a:uFill>
              </a:defRPr>
            </a:pPr>
          </a:p>
        </p:txBody>
      </p:sp>
      <p:pic>
        <p:nvPicPr>
          <p:cNvPr id="108" name="droppedImage.pdf"/>
          <p:cNvPicPr/>
          <p:nvPr/>
        </p:nvPicPr>
        <p:blipFill>
          <a:blip r:embed="rId4">
            <a:extLst/>
          </a:blip>
          <a:stretch>
            <a:fillRect/>
          </a:stretch>
        </p:blipFill>
        <p:spPr>
          <a:xfrm flipH="1">
            <a:off x="7226300" y="4330700"/>
            <a:ext cx="1206500" cy="2146300"/>
          </a:xfrm>
          <a:prstGeom prst="rect">
            <a:avLst/>
          </a:prstGeom>
          <a:ln w="12700">
            <a:miter lim="400000"/>
          </a:ln>
        </p:spPr>
      </p:pic>
    </p:spTree>
  </p:cSld>
  <p:clrMapOvr>
    <a:masterClrMapping/>
  </p:clrMapOvr>
  <p:transitio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2.png"/></Relationships>

</file>

<file path=ppt/theme/_rels/theme2.xml.rels><?xml version="1.0" encoding="UTF-8" standalone="yes"?><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Calibri"/>
        <a:ea typeface="Calibri"/>
        <a:cs typeface="Calibri"/>
      </a:majorFont>
      <a:minorFont>
        <a:latin typeface="Calibri"/>
        <a:ea typeface="Calibri"/>
        <a:cs typeface="Calibri"/>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l" defTabSz="914400" rtl="0" fontAlgn="auto" latinLnBrk="1" hangingPunct="0">
          <a:lnSpc>
            <a:spcPct val="100000"/>
          </a:lnSpc>
          <a:spcBef>
            <a:spcPts val="0"/>
          </a:spcBef>
          <a:spcAft>
            <a:spcPts val="0"/>
          </a:spcAft>
          <a:buClr>
            <a:srgbClr val="000000"/>
          </a:buClr>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38100" cap="flat">
          <a:solidFill>
            <a:srgbClr val="000000"/>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l" defTabSz="914400" rtl="0" fontAlgn="auto" latinLnBrk="1" hangingPunct="0">
          <a:lnSpc>
            <a:spcPct val="100000"/>
          </a:lnSpc>
          <a:spcBef>
            <a:spcPts val="0"/>
          </a:spcBef>
          <a:spcAft>
            <a:spcPts val="0"/>
          </a:spcAft>
          <a:buClr>
            <a:srgbClr val="000000"/>
          </a:buClr>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Calibri"/>
        <a:ea typeface="Calibri"/>
        <a:cs typeface="Calibri"/>
      </a:majorFont>
      <a:minorFont>
        <a:latin typeface="Calibri"/>
        <a:ea typeface="Calibri"/>
        <a:cs typeface="Calibri"/>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l" defTabSz="914400" rtl="0" fontAlgn="auto" latinLnBrk="1" hangingPunct="0">
          <a:lnSpc>
            <a:spcPct val="100000"/>
          </a:lnSpc>
          <a:spcBef>
            <a:spcPts val="0"/>
          </a:spcBef>
          <a:spcAft>
            <a:spcPts val="0"/>
          </a:spcAft>
          <a:buClr>
            <a:srgbClr val="000000"/>
          </a:buClr>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38100" cap="flat">
          <a:solidFill>
            <a:srgbClr val="000000"/>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l" defTabSz="914400" rtl="0" fontAlgn="auto" latinLnBrk="1" hangingPunct="0">
          <a:lnSpc>
            <a:spcPct val="100000"/>
          </a:lnSpc>
          <a:spcBef>
            <a:spcPts val="0"/>
          </a:spcBef>
          <a:spcAft>
            <a:spcPts val="0"/>
          </a:spcAft>
          <a:buClr>
            <a:srgbClr val="000000"/>
          </a:buClr>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