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71" r:id="rId7"/>
    <p:sldId id="272" r:id="rId8"/>
    <p:sldId id="268" r:id="rId9"/>
    <p:sldId id="273" r:id="rId10"/>
    <p:sldId id="274" r:id="rId11"/>
    <p:sldId id="275" r:id="rId12"/>
    <p:sldId id="276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F"/>
    <a:srgbClr val="FFFFFF"/>
    <a:srgbClr val="FEF3AD"/>
    <a:srgbClr val="FEEF94"/>
    <a:srgbClr val="D7FE48"/>
    <a:srgbClr val="DCFD17"/>
    <a:srgbClr val="FFF915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14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-36512" y="-20538"/>
            <a:ext cx="9177371" cy="5164038"/>
            <a:chOff x="-4429000" y="-1872208"/>
            <a:chExt cx="9146597" cy="5143500"/>
          </a:xfrm>
        </p:grpSpPr>
        <p:sp>
          <p:nvSpPr>
            <p:cNvPr id="11" name="矩形 10"/>
            <p:cNvSpPr/>
            <p:nvPr userDrawn="1"/>
          </p:nvSpPr>
          <p:spPr>
            <a:xfrm>
              <a:off x="-2573531" y="-1872208"/>
              <a:ext cx="7291128" cy="5143500"/>
            </a:xfrm>
            <a:custGeom>
              <a:avLst/>
              <a:gdLst/>
              <a:ahLst/>
              <a:cxnLst/>
              <a:rect l="l" t="t" r="r" b="b"/>
              <a:pathLst>
                <a:path w="7291128" h="5143500">
                  <a:moveTo>
                    <a:pt x="5143501" y="0"/>
                  </a:moveTo>
                  <a:lnTo>
                    <a:pt x="7291128" y="0"/>
                  </a:lnTo>
                  <a:lnTo>
                    <a:pt x="7291128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EF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4429000" y="-1872208"/>
              <a:ext cx="7003096" cy="5143500"/>
            </a:xfrm>
            <a:custGeom>
              <a:avLst/>
              <a:gdLst/>
              <a:ahLst/>
              <a:cxnLst/>
              <a:rect l="l" t="t" r="r" b="b"/>
              <a:pathLst>
                <a:path w="7003096" h="5143500">
                  <a:moveTo>
                    <a:pt x="0" y="0"/>
                  </a:moveTo>
                  <a:lnTo>
                    <a:pt x="7003096" y="0"/>
                  </a:lnTo>
                  <a:lnTo>
                    <a:pt x="1859596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627534"/>
            <a:ext cx="6030744" cy="1102519"/>
          </a:xfrm>
        </p:spPr>
        <p:txBody>
          <a:bodyPr>
            <a:normAutofit/>
          </a:bodyPr>
          <a:lstStyle>
            <a:lvl1pPr algn="r">
              <a:defRPr sz="3400" b="1" spc="3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27984" y="1491630"/>
            <a:ext cx="1584176" cy="43204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汇报人</a:t>
            </a:r>
            <a:endParaRPr lang="zh-CN" altLang="en-US" dirty="0"/>
          </a:p>
        </p:txBody>
      </p:sp>
      <p:sp>
        <p:nvSpPr>
          <p:cNvPr id="7" name="文本占位符 21"/>
          <p:cNvSpPr>
            <a:spLocks noGrp="1"/>
          </p:cNvSpPr>
          <p:nvPr>
            <p:ph type="body" sz="quarter" idx="13" hasCustomPrompt="1"/>
          </p:nvPr>
        </p:nvSpPr>
        <p:spPr>
          <a:xfrm>
            <a:off x="6030694" y="2355726"/>
            <a:ext cx="2717770" cy="2304256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章节标题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章节标题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章节标题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436096" y="2355726"/>
            <a:ext cx="738664" cy="2448272"/>
            <a:chOff x="1961128" y="2499742"/>
            <a:chExt cx="738664" cy="244827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961128" y="3579862"/>
              <a:ext cx="738664" cy="1368152"/>
            </a:xfrm>
            <a:prstGeom prst="rect">
              <a:avLst/>
            </a:prstGeom>
            <a:noFill/>
          </p:spPr>
          <p:txBody>
            <a:bodyPr vert="eaVert" wrap="square" rtlCol="0" anchor="t">
              <a:spAutoFit/>
            </a:bodyPr>
            <a:lstStyle/>
            <a:p>
              <a:pPr algn="ctr"/>
              <a:r>
                <a:rPr lang="zh-CN" altLang="en-US" sz="3600" b="1" spc="600" dirty="0" smtClean="0">
                  <a:solidFill>
                    <a:schemeClr val="bg1">
                      <a:lumMod val="50000"/>
                    </a:schemeClr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zh-CN" altLang="en-US" sz="3600" b="1" spc="600" dirty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 userDrawn="1"/>
          </p:nvCxnSpPr>
          <p:spPr>
            <a:xfrm>
              <a:off x="2555776" y="2499742"/>
              <a:ext cx="0" cy="22322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9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587974"/>
            <a:ext cx="914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-108520" y="4659982"/>
            <a:ext cx="1008112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4499992" y="4659982"/>
            <a:ext cx="4824536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1907704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626940" y="4654847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>
            <a:off x="1331640" y="4654847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 userDrawn="1"/>
        </p:nvSpPr>
        <p:spPr>
          <a:xfrm>
            <a:off x="1043608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rgbClr val="FEF3AD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1043608" y="4665464"/>
            <a:ext cx="2448272" cy="36482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-396552" y="1851670"/>
            <a:ext cx="771004" cy="720080"/>
            <a:chOff x="-396552" y="1851670"/>
            <a:chExt cx="771004" cy="720080"/>
          </a:xfrm>
        </p:grpSpPr>
        <p:sp>
          <p:nvSpPr>
            <p:cNvPr id="19" name="椭圆 18"/>
            <p:cNvSpPr/>
            <p:nvPr/>
          </p:nvSpPr>
          <p:spPr>
            <a:xfrm>
              <a:off x="-396552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>
              <a:hlinkClick r:id="" action="ppaction://hlinkshowjump?jump=previousslide"/>
            </p:cNvPr>
            <p:cNvSpPr txBox="1"/>
            <p:nvPr/>
          </p:nvSpPr>
          <p:spPr>
            <a:xfrm>
              <a:off x="-201612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《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778056" y="1851670"/>
            <a:ext cx="725984" cy="720080"/>
            <a:chOff x="8778056" y="1851670"/>
            <a:chExt cx="725984" cy="720080"/>
          </a:xfrm>
        </p:grpSpPr>
        <p:sp>
          <p:nvSpPr>
            <p:cNvPr id="22" name="椭圆 21"/>
            <p:cNvSpPr/>
            <p:nvPr/>
          </p:nvSpPr>
          <p:spPr>
            <a:xfrm>
              <a:off x="8783960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>
              <a:hlinkClick r:id="" action="ppaction://hlinkshowjump?jump=nextslide"/>
            </p:cNvPr>
            <p:cNvSpPr txBox="1"/>
            <p:nvPr/>
          </p:nvSpPr>
          <p:spPr>
            <a:xfrm>
              <a:off x="8778056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》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336464" y="-380578"/>
            <a:ext cx="1355216" cy="1355216"/>
          </a:xfrm>
          <a:prstGeom prst="ellipse">
            <a:avLst/>
          </a:prstGeom>
          <a:solidFill>
            <a:srgbClr val="0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1361" y="-203175"/>
            <a:ext cx="576263" cy="974725"/>
          </a:xfr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rgbClr val="EFF9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4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587974"/>
            <a:ext cx="914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-108520" y="4659982"/>
            <a:ext cx="1008112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4499992" y="4659982"/>
            <a:ext cx="4824536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1907704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1626940" y="4659982"/>
            <a:ext cx="2448272" cy="3651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043608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>
            <a:off x="1317080" y="4659982"/>
            <a:ext cx="2448272" cy="365173"/>
          </a:xfrm>
          <a:prstGeom prst="roundRect">
            <a:avLst>
              <a:gd name="adj" fmla="val 50000"/>
            </a:avLst>
          </a:prstGeom>
          <a:solidFill>
            <a:srgbClr val="FEF3AD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1331343" y="4665464"/>
            <a:ext cx="2448272" cy="36482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396552" y="1851670"/>
            <a:ext cx="771004" cy="720080"/>
            <a:chOff x="-396552" y="1851670"/>
            <a:chExt cx="771004" cy="720080"/>
          </a:xfrm>
        </p:grpSpPr>
        <p:sp>
          <p:nvSpPr>
            <p:cNvPr id="18" name="椭圆 17"/>
            <p:cNvSpPr/>
            <p:nvPr/>
          </p:nvSpPr>
          <p:spPr>
            <a:xfrm>
              <a:off x="-396552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>
              <a:hlinkClick r:id="" action="ppaction://hlinkshowjump?jump=previousslide"/>
            </p:cNvPr>
            <p:cNvSpPr txBox="1"/>
            <p:nvPr/>
          </p:nvSpPr>
          <p:spPr>
            <a:xfrm>
              <a:off x="-201612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《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8778056" y="1851670"/>
            <a:ext cx="725984" cy="720080"/>
            <a:chOff x="8778056" y="1851670"/>
            <a:chExt cx="725984" cy="720080"/>
          </a:xfrm>
        </p:grpSpPr>
        <p:sp>
          <p:nvSpPr>
            <p:cNvPr id="21" name="椭圆 20"/>
            <p:cNvSpPr/>
            <p:nvPr/>
          </p:nvSpPr>
          <p:spPr>
            <a:xfrm>
              <a:off x="8783960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>
              <a:hlinkClick r:id="" action="ppaction://hlinkshowjump?jump=nextslide"/>
            </p:cNvPr>
            <p:cNvSpPr txBox="1"/>
            <p:nvPr/>
          </p:nvSpPr>
          <p:spPr>
            <a:xfrm>
              <a:off x="8778056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》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36464" y="-380578"/>
            <a:ext cx="1355216" cy="1355216"/>
          </a:xfrm>
          <a:prstGeom prst="ellipse">
            <a:avLst/>
          </a:prstGeom>
          <a:solidFill>
            <a:srgbClr val="0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1361" y="-203175"/>
            <a:ext cx="576263" cy="974725"/>
          </a:xfr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rgbClr val="EFF9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6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587974"/>
            <a:ext cx="914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-108520" y="4659982"/>
            <a:ext cx="1008112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4499992" y="4659982"/>
            <a:ext cx="4824536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1907704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1043608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331640" y="4654847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>
            <a:off x="1626940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rgbClr val="FEF3AD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4665464"/>
            <a:ext cx="2448272" cy="36482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396552" y="1851670"/>
            <a:ext cx="771004" cy="720080"/>
            <a:chOff x="-396552" y="1851670"/>
            <a:chExt cx="771004" cy="720080"/>
          </a:xfrm>
        </p:grpSpPr>
        <p:sp>
          <p:nvSpPr>
            <p:cNvPr id="18" name="椭圆 17"/>
            <p:cNvSpPr/>
            <p:nvPr/>
          </p:nvSpPr>
          <p:spPr>
            <a:xfrm>
              <a:off x="-396552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>
              <a:hlinkClick r:id="" action="ppaction://hlinkshowjump?jump=previousslide"/>
            </p:cNvPr>
            <p:cNvSpPr txBox="1"/>
            <p:nvPr/>
          </p:nvSpPr>
          <p:spPr>
            <a:xfrm>
              <a:off x="-201612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《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8778056" y="1851670"/>
            <a:ext cx="725984" cy="720080"/>
            <a:chOff x="8778056" y="1851670"/>
            <a:chExt cx="725984" cy="720080"/>
          </a:xfrm>
        </p:grpSpPr>
        <p:sp>
          <p:nvSpPr>
            <p:cNvPr id="21" name="椭圆 20"/>
            <p:cNvSpPr/>
            <p:nvPr/>
          </p:nvSpPr>
          <p:spPr>
            <a:xfrm>
              <a:off x="8783960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>
              <a:hlinkClick r:id="" action="ppaction://hlinkshowjump?jump=nextslide"/>
            </p:cNvPr>
            <p:cNvSpPr txBox="1"/>
            <p:nvPr/>
          </p:nvSpPr>
          <p:spPr>
            <a:xfrm>
              <a:off x="8778056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》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36464" y="-380578"/>
            <a:ext cx="1355216" cy="1355216"/>
          </a:xfrm>
          <a:prstGeom prst="ellipse">
            <a:avLst/>
          </a:prstGeom>
          <a:solidFill>
            <a:srgbClr val="0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1361" y="-203175"/>
            <a:ext cx="576263" cy="974725"/>
          </a:xfr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rgbClr val="EFF9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6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587974"/>
            <a:ext cx="914400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-108520" y="4659982"/>
            <a:ext cx="1008112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4499992" y="4659982"/>
            <a:ext cx="4824536" cy="370309"/>
          </a:xfrm>
          <a:prstGeom prst="roundRect">
            <a:avLst>
              <a:gd name="adj" fmla="val 50000"/>
            </a:avLst>
          </a:prstGeom>
          <a:solidFill>
            <a:srgbClr val="03C8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1043608" y="4659982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1331640" y="4654847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1626940" y="4654847"/>
            <a:ext cx="2448272" cy="3703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>
            <a:off x="1907704" y="4654846"/>
            <a:ext cx="2448272" cy="375445"/>
          </a:xfrm>
          <a:prstGeom prst="roundRect">
            <a:avLst>
              <a:gd name="adj" fmla="val 50000"/>
            </a:avLst>
          </a:prstGeom>
          <a:solidFill>
            <a:srgbClr val="FEF3AD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1915344" y="4650629"/>
            <a:ext cx="2448272" cy="36482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396552" y="1851670"/>
            <a:ext cx="771004" cy="720080"/>
            <a:chOff x="-396552" y="1851670"/>
            <a:chExt cx="771004" cy="720080"/>
          </a:xfrm>
        </p:grpSpPr>
        <p:sp>
          <p:nvSpPr>
            <p:cNvPr id="18" name="椭圆 17"/>
            <p:cNvSpPr/>
            <p:nvPr/>
          </p:nvSpPr>
          <p:spPr>
            <a:xfrm>
              <a:off x="-396552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>
              <a:hlinkClick r:id="" action="ppaction://hlinkshowjump?jump=previousslide"/>
            </p:cNvPr>
            <p:cNvSpPr txBox="1"/>
            <p:nvPr/>
          </p:nvSpPr>
          <p:spPr>
            <a:xfrm>
              <a:off x="-201612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《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8778056" y="1851670"/>
            <a:ext cx="725984" cy="720080"/>
            <a:chOff x="8778056" y="1851670"/>
            <a:chExt cx="725984" cy="720080"/>
          </a:xfrm>
        </p:grpSpPr>
        <p:sp>
          <p:nvSpPr>
            <p:cNvPr id="21" name="椭圆 20"/>
            <p:cNvSpPr/>
            <p:nvPr/>
          </p:nvSpPr>
          <p:spPr>
            <a:xfrm>
              <a:off x="8783960" y="1851670"/>
              <a:ext cx="720080" cy="720080"/>
            </a:xfrm>
            <a:prstGeom prst="ellipse">
              <a:avLst/>
            </a:prstGeom>
            <a:solidFill>
              <a:srgbClr val="03B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>
              <a:hlinkClick r:id="" action="ppaction://hlinkshowjump?jump=nextslide"/>
            </p:cNvPr>
            <p:cNvSpPr txBox="1"/>
            <p:nvPr/>
          </p:nvSpPr>
          <p:spPr>
            <a:xfrm>
              <a:off x="8778056" y="195010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》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36464" y="-380578"/>
            <a:ext cx="1355216" cy="1355216"/>
          </a:xfrm>
          <a:prstGeom prst="ellipse">
            <a:avLst/>
          </a:prstGeom>
          <a:solidFill>
            <a:srgbClr val="03BE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7"/>
          <p:cNvSpPr>
            <a:spLocks noGrp="1"/>
          </p:cNvSpPr>
          <p:nvPr>
            <p:ph type="body" sz="quarter" idx="11" hasCustomPrompt="1"/>
          </p:nvPr>
        </p:nvSpPr>
        <p:spPr>
          <a:xfrm>
            <a:off x="611361" y="-203175"/>
            <a:ext cx="576263" cy="974725"/>
          </a:xfrm>
        </p:spPr>
        <p:txBody>
          <a:bodyPr>
            <a:noAutofit/>
          </a:bodyPr>
          <a:lstStyle>
            <a:lvl1pPr marL="0" indent="0">
              <a:buNone/>
              <a:defRPr sz="9600">
                <a:solidFill>
                  <a:srgbClr val="EFF9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6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0800000">
            <a:off x="-36512" y="-20538"/>
            <a:ext cx="9177371" cy="5164038"/>
            <a:chOff x="-4429000" y="-1872208"/>
            <a:chExt cx="9146597" cy="5143500"/>
          </a:xfrm>
        </p:grpSpPr>
        <p:sp>
          <p:nvSpPr>
            <p:cNvPr id="12" name="矩形 10"/>
            <p:cNvSpPr/>
            <p:nvPr userDrawn="1"/>
          </p:nvSpPr>
          <p:spPr>
            <a:xfrm>
              <a:off x="-2573531" y="-1872208"/>
              <a:ext cx="7291128" cy="5143500"/>
            </a:xfrm>
            <a:custGeom>
              <a:avLst/>
              <a:gdLst/>
              <a:ahLst/>
              <a:cxnLst/>
              <a:rect l="l" t="t" r="r" b="b"/>
              <a:pathLst>
                <a:path w="7291128" h="5143500">
                  <a:moveTo>
                    <a:pt x="5143501" y="0"/>
                  </a:moveTo>
                  <a:lnTo>
                    <a:pt x="7291128" y="0"/>
                  </a:lnTo>
                  <a:lnTo>
                    <a:pt x="7291128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rgbClr val="EFF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1"/>
            <p:cNvSpPr/>
            <p:nvPr userDrawn="1"/>
          </p:nvSpPr>
          <p:spPr>
            <a:xfrm>
              <a:off x="-4429000" y="-1872208"/>
              <a:ext cx="7003096" cy="5143500"/>
            </a:xfrm>
            <a:custGeom>
              <a:avLst/>
              <a:gdLst/>
              <a:ahLst/>
              <a:cxnLst/>
              <a:rect l="l" t="t" r="r" b="b"/>
              <a:pathLst>
                <a:path w="7003096" h="5143500">
                  <a:moveTo>
                    <a:pt x="0" y="0"/>
                  </a:moveTo>
                  <a:lnTo>
                    <a:pt x="7003096" y="0"/>
                  </a:lnTo>
                  <a:lnTo>
                    <a:pt x="1859596" y="5143500"/>
                  </a:lnTo>
                  <a:lnTo>
                    <a:pt x="0" y="514350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90000" y="1491630"/>
            <a:ext cx="5112568" cy="923330"/>
            <a:chOff x="990000" y="1491630"/>
            <a:chExt cx="5112568" cy="923330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90000" y="1491630"/>
              <a:ext cx="5112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 smtClean="0">
                  <a:solidFill>
                    <a:srgbClr val="03C8E3"/>
                  </a:solidFill>
                  <a:latin typeface="Arial Black" pitchFamily="34" charset="0"/>
                </a:rPr>
                <a:t>THANK YOU</a:t>
              </a:r>
              <a:endParaRPr lang="zh-CN" altLang="en-US" sz="5400" dirty="0">
                <a:solidFill>
                  <a:srgbClr val="03C8E3"/>
                </a:solidFill>
                <a:latin typeface="Arial Black" pitchFamily="34" charset="0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1259632" y="2283718"/>
              <a:ext cx="4536504" cy="0"/>
            </a:xfrm>
            <a:prstGeom prst="line">
              <a:avLst/>
            </a:prstGeom>
            <a:ln w="12700">
              <a:solidFill>
                <a:srgbClr val="03C8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70000" y="2284859"/>
            <a:ext cx="4537248" cy="373185"/>
          </a:xfrm>
        </p:spPr>
        <p:txBody>
          <a:bodyPr>
            <a:normAutofit/>
          </a:bodyPr>
          <a:lstStyle>
            <a:lvl1pPr marL="0" indent="0" algn="just">
              <a:buNone/>
              <a:defRPr sz="1800">
                <a:solidFill>
                  <a:srgbClr val="03C8E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标题内容缩为一行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59632" y="2250000"/>
            <a:ext cx="4536504" cy="0"/>
          </a:xfrm>
          <a:prstGeom prst="line">
            <a:avLst/>
          </a:prstGeom>
          <a:ln w="12700">
            <a:solidFill>
              <a:srgbClr val="03C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3F04-CA87-4F10-87AD-26D347845CC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1C78-51F1-42A7-AFDB-E2382EA564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图像检索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问题描述与分析</a:t>
            </a:r>
            <a:endParaRPr lang="en-US" altLang="zh-CN" dirty="0"/>
          </a:p>
          <a:p>
            <a:r>
              <a:rPr lang="zh-CN" altLang="en-US" dirty="0" smtClean="0"/>
              <a:t>特征提取</a:t>
            </a:r>
            <a:endParaRPr lang="en-US" altLang="zh-CN" dirty="0" smtClean="0"/>
          </a:p>
          <a:p>
            <a:r>
              <a:rPr lang="zh-CN" altLang="en-US" dirty="0" smtClean="0"/>
              <a:t>相似度</a:t>
            </a:r>
            <a:r>
              <a:rPr lang="zh-CN" altLang="en-US" dirty="0"/>
              <a:t>度量</a:t>
            </a:r>
            <a:endParaRPr lang="en-US" altLang="zh-CN" dirty="0"/>
          </a:p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55776" y="1779662"/>
            <a:ext cx="3600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400" b="1" kern="1200" spc="3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dirty="0"/>
              <a:t>吴磊</a:t>
            </a:r>
            <a:r>
              <a:rPr lang="zh-CN" altLang="en-US" sz="1600" dirty="0" smtClean="0"/>
              <a:t>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12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70765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这种方法得到的搜索结果也比较好，可以看到得到的结果形状差异更大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1059582"/>
            <a:ext cx="2664296" cy="23042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576" y="1059582"/>
            <a:ext cx="309634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-25000" dirty="0" smtClean="0"/>
              <a:t>颜色矩查询结果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9468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48" y="627534"/>
            <a:ext cx="3667125" cy="3265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170765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其中有两张图片寻找错误。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1059582"/>
            <a:ext cx="309634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-25000" dirty="0" smtClean="0"/>
              <a:t>小波变换查询结果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944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707654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其中两张图片寻找错误。可以看到这种方法最后的结果形状比较相近。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700315"/>
            <a:ext cx="3609975" cy="3215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576" y="1059582"/>
            <a:ext cx="309634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-25000" dirty="0" smtClean="0"/>
              <a:t>归一化联合查询结果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1312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问题描述与分析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683568" y="156363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问题描述：</a:t>
            </a:r>
            <a:r>
              <a:rPr lang="zh-CN" altLang="zh-CN" dirty="0" smtClean="0"/>
              <a:t>给定</a:t>
            </a:r>
            <a:r>
              <a:rPr lang="zh-CN" altLang="zh-CN" dirty="0"/>
              <a:t>图片，找到与该</a:t>
            </a:r>
            <a:r>
              <a:rPr lang="zh-CN" altLang="zh-CN" dirty="0" smtClean="0"/>
              <a:t>图片</a:t>
            </a:r>
            <a:r>
              <a:rPr lang="zh-CN" altLang="en-US" dirty="0"/>
              <a:t>语义</a:t>
            </a:r>
            <a:r>
              <a:rPr lang="zh-CN" altLang="zh-CN" dirty="0" smtClean="0"/>
              <a:t>最</a:t>
            </a:r>
            <a:r>
              <a:rPr lang="zh-CN" altLang="zh-CN" dirty="0"/>
              <a:t>相近的几幅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问题分析：由于给定的数据集是花卉，因此主要工作是进行基于花卉颜色、纹理、形状等特征的检索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颜色特征提取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55576" y="1421363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HSV</a:t>
            </a:r>
            <a:r>
              <a:rPr lang="zh-CN" altLang="en-US" dirty="0" smtClean="0"/>
              <a:t>颜色直方图：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色彩</a:t>
            </a:r>
            <a:r>
              <a:rPr lang="zh-CN" altLang="en-US" dirty="0"/>
              <a:t>（</a:t>
            </a:r>
            <a:r>
              <a:rPr lang="en-US" altLang="zh-CN" dirty="0"/>
              <a:t>Hue</a:t>
            </a:r>
            <a:r>
              <a:rPr lang="zh-CN" altLang="en-US" dirty="0"/>
              <a:t>）、饱和度（</a:t>
            </a:r>
            <a:r>
              <a:rPr lang="en-US" altLang="zh-CN" dirty="0"/>
              <a:t>Saturation</a:t>
            </a:r>
            <a:r>
              <a:rPr lang="zh-CN" altLang="en-US" dirty="0"/>
              <a:t>）和值（</a:t>
            </a:r>
            <a:r>
              <a:rPr lang="en-US" altLang="zh-CN" dirty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实现：首先将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图转换到</a:t>
            </a:r>
            <a:r>
              <a:rPr lang="en-US" altLang="zh-CN" dirty="0" smtClean="0"/>
              <a:t>HSV</a:t>
            </a:r>
            <a:r>
              <a:rPr lang="zh-CN" altLang="en-US" dirty="0" smtClean="0"/>
              <a:t>空间，然后按颜色空间分量均匀划分进行量化</a:t>
            </a:r>
            <a:r>
              <a:rPr lang="zh-CN" altLang="en-US" dirty="0" smtClean="0"/>
              <a:t>，得到一组特征向量。最后再标准化。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3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421363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颜色矩：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zh-CN" dirty="0"/>
              <a:t>颜色分布信息主要集中在低阶矩中，因此仅采用颜色的</a:t>
            </a:r>
            <a:r>
              <a:rPr lang="zh-CN" altLang="zh-CN" dirty="0" smtClean="0"/>
              <a:t>一阶矩、</a:t>
            </a:r>
            <a:r>
              <a:rPr lang="zh-CN" altLang="zh-CN" dirty="0"/>
              <a:t>二阶</a:t>
            </a:r>
            <a:r>
              <a:rPr lang="zh-CN" altLang="zh-CN" dirty="0" smtClean="0"/>
              <a:t>矩和</a:t>
            </a:r>
            <a:r>
              <a:rPr lang="zh-CN" altLang="zh-CN" dirty="0"/>
              <a:t>三阶</a:t>
            </a:r>
            <a:r>
              <a:rPr lang="zh-CN" altLang="zh-CN" dirty="0" smtClean="0"/>
              <a:t>矩就</a:t>
            </a:r>
            <a:r>
              <a:rPr lang="zh-CN" altLang="zh-CN" dirty="0"/>
              <a:t>足以表达图像的颜色</a:t>
            </a:r>
            <a:r>
              <a:rPr lang="zh-CN" altLang="zh-CN" dirty="0" smtClean="0"/>
              <a:t>分布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图像的颜色矩一共只需要</a:t>
            </a:r>
            <a:r>
              <a:rPr lang="en-US" altLang="zh-CN" dirty="0"/>
              <a:t>9</a:t>
            </a:r>
            <a:r>
              <a:rPr lang="zh-CN" altLang="zh-CN" dirty="0"/>
              <a:t>个分量（</a:t>
            </a:r>
            <a:r>
              <a:rPr lang="en-US" altLang="zh-CN" dirty="0"/>
              <a:t>3</a:t>
            </a:r>
            <a:r>
              <a:rPr lang="zh-CN" altLang="zh-CN" dirty="0"/>
              <a:t>个颜色分量，每个分量上</a:t>
            </a:r>
            <a:r>
              <a:rPr lang="en-US" altLang="zh-CN" dirty="0"/>
              <a:t>3</a:t>
            </a:r>
            <a:r>
              <a:rPr lang="zh-CN" altLang="zh-CN" dirty="0"/>
              <a:t>个低阶矩），与其他的颜色特征相比是非常简洁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zh-CN" dirty="0"/>
              <a:t> </a:t>
            </a:r>
            <a:r>
              <a:rPr lang="zh-CN" altLang="zh-CN" dirty="0" smtClean="0"/>
              <a:t>颜色</a:t>
            </a:r>
            <a:r>
              <a:rPr lang="zh-CN" altLang="zh-CN" dirty="0"/>
              <a:t>矩常和其它特征结合使用，而且一般在使用其它特征前起到过滤缩小范围的作用。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60232" y="123478"/>
            <a:ext cx="1866900" cy="15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421363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颜色相关图</a:t>
            </a:r>
          </a:p>
          <a:p>
            <a:r>
              <a:rPr lang="en-US" altLang="zh-CN" dirty="0" smtClean="0"/>
              <a:t>1.</a:t>
            </a:r>
            <a:r>
              <a:rPr lang="zh-CN" altLang="zh-CN" dirty="0"/>
              <a:t>反映了不同颜色对之间的空间</a:t>
            </a:r>
            <a:r>
              <a:rPr lang="zh-CN" altLang="zh-CN" dirty="0" smtClean="0"/>
              <a:t>相关性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颜色相关图可以看作是一张用颜色对</a:t>
            </a:r>
            <a:r>
              <a:rPr lang="en-US" altLang="zh-CN" i="1" dirty="0"/>
              <a:t>&lt;</a:t>
            </a:r>
            <a:r>
              <a:rPr lang="en-US" altLang="zh-CN" i="1" dirty="0" err="1"/>
              <a:t>i</a:t>
            </a:r>
            <a:r>
              <a:rPr lang="en-US" altLang="zh-CN" i="1" dirty="0"/>
              <a:t>, j&gt;</a:t>
            </a:r>
            <a:r>
              <a:rPr lang="zh-CN" altLang="zh-CN" dirty="0"/>
              <a:t>索引的表，其中</a:t>
            </a:r>
            <a:r>
              <a:rPr lang="en-US" altLang="zh-CN" i="1" dirty="0"/>
              <a:t>&lt;</a:t>
            </a:r>
            <a:r>
              <a:rPr lang="en-US" altLang="zh-CN" i="1" dirty="0" err="1"/>
              <a:t>i</a:t>
            </a:r>
            <a:r>
              <a:rPr lang="en-US" altLang="zh-CN" i="1" dirty="0"/>
              <a:t>, j&gt;</a:t>
            </a:r>
            <a:r>
              <a:rPr lang="zh-CN" altLang="zh-CN" dirty="0"/>
              <a:t>的第 </a:t>
            </a:r>
            <a:r>
              <a:rPr lang="en-US" altLang="zh-CN" i="1" dirty="0"/>
              <a:t>k </a:t>
            </a:r>
            <a:r>
              <a:rPr lang="zh-CN" altLang="zh-CN" dirty="0"/>
              <a:t>个分量表示颜色为 </a:t>
            </a:r>
            <a:r>
              <a:rPr lang="en-US" altLang="zh-CN" i="1" dirty="0"/>
              <a:t>c(</a:t>
            </a:r>
            <a:r>
              <a:rPr lang="en-US" altLang="zh-CN" i="1" dirty="0" err="1"/>
              <a:t>i</a:t>
            </a:r>
            <a:r>
              <a:rPr lang="en-US" altLang="zh-CN" i="1" dirty="0"/>
              <a:t>)</a:t>
            </a:r>
            <a:r>
              <a:rPr lang="zh-CN" altLang="zh-CN" dirty="0"/>
              <a:t>的像素和颜色为 </a:t>
            </a:r>
            <a:r>
              <a:rPr lang="en-US" altLang="zh-CN" i="1" dirty="0"/>
              <a:t>c(j)</a:t>
            </a:r>
            <a:r>
              <a:rPr lang="zh-CN" altLang="zh-CN" dirty="0"/>
              <a:t>的像 素之间的距离小于 </a:t>
            </a:r>
            <a:r>
              <a:rPr lang="en-US" altLang="zh-CN" i="1" dirty="0"/>
              <a:t>k </a:t>
            </a:r>
            <a:r>
              <a:rPr lang="zh-CN" altLang="zh-CN" dirty="0"/>
              <a:t>的</a:t>
            </a:r>
            <a:r>
              <a:rPr lang="zh-CN" altLang="zh-CN" dirty="0" smtClean="0"/>
              <a:t>概率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8" y="627534"/>
            <a:ext cx="3648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纹理特征提取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421363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小波变换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zh-CN" dirty="0" smtClean="0"/>
              <a:t>纹理</a:t>
            </a:r>
            <a:r>
              <a:rPr lang="zh-CN" altLang="zh-CN" dirty="0"/>
              <a:t>特征可以用每个波段的每个分解层次上能量分布的均值和标准方差。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0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相似度度量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78140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求出输入图片的特征向量，然后用</a:t>
            </a:r>
            <a:r>
              <a:rPr lang="en-US" altLang="zh-CN" dirty="0" smtClean="0"/>
              <a:t>KNN</a:t>
            </a:r>
            <a:r>
              <a:rPr lang="zh-CN" altLang="en-US" dirty="0" smtClean="0"/>
              <a:t>算法查找与该向量最接近的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个特征向量，其中采用标准化的欧氏距离度量方法得到的效果比较好。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70765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左上角的是查询图片，剩下的是查找得到的与之相似的图片集合</a:t>
            </a:r>
            <a:r>
              <a:rPr lang="zh-CN" altLang="zh-CN" dirty="0" smtClean="0"/>
              <a:t>。可以</a:t>
            </a:r>
            <a:r>
              <a:rPr lang="zh-CN" altLang="zh-CN" dirty="0"/>
              <a:t>看到这种方法在颜色形状特征差异很大的情况下</a:t>
            </a:r>
            <a:r>
              <a:rPr lang="zh-CN" altLang="zh-CN" dirty="0" smtClean="0"/>
              <a:t>效果不错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987574"/>
            <a:ext cx="3429000" cy="3053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5576" y="1059582"/>
            <a:ext cx="309634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-25000" dirty="0" smtClean="0"/>
              <a:t>颜色直方图查询结果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5117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70765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搜索得到的结果中有</a:t>
            </a:r>
            <a:r>
              <a:rPr lang="en-US" altLang="zh-CN" dirty="0"/>
              <a:t>2</a:t>
            </a:r>
            <a:r>
              <a:rPr lang="zh-CN" altLang="zh-CN" dirty="0"/>
              <a:t>张是不正确的。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713015"/>
            <a:ext cx="3581400" cy="3189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576" y="1059582"/>
            <a:ext cx="309634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aseline="-25000" dirty="0" smtClean="0"/>
              <a:t>颜色相关图查询结果</a:t>
            </a:r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2667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465</Words>
  <Application>Microsoft Office PowerPoint</Application>
  <PresentationFormat>全屏显示(16:9)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宋体</vt:lpstr>
      <vt:lpstr>微软雅黑</vt:lpstr>
      <vt:lpstr>Arial</vt:lpstr>
      <vt:lpstr>Arial Black</vt:lpstr>
      <vt:lpstr>Calibri</vt:lpstr>
      <vt:lpstr>Office 主题​​</vt:lpstr>
      <vt:lpstr>图像检索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2013年中工作总结</dc:title>
  <dc:creator>DanielL</dc:creator>
  <cp:lastModifiedBy>tom</cp:lastModifiedBy>
  <cp:revision>52</cp:revision>
  <dcterms:created xsi:type="dcterms:W3CDTF">2013-06-15T03:02:31Z</dcterms:created>
  <dcterms:modified xsi:type="dcterms:W3CDTF">2014-11-27T14:41:43Z</dcterms:modified>
</cp:coreProperties>
</file>