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97" r:id="rId2"/>
    <p:sldId id="291" r:id="rId3"/>
    <p:sldId id="260" r:id="rId4"/>
    <p:sldId id="262" r:id="rId5"/>
    <p:sldId id="266" r:id="rId6"/>
    <p:sldId id="265" r:id="rId7"/>
    <p:sldId id="292" r:id="rId8"/>
    <p:sldId id="261" r:id="rId9"/>
    <p:sldId id="256" r:id="rId10"/>
    <p:sldId id="257" r:id="rId11"/>
    <p:sldId id="258" r:id="rId12"/>
    <p:sldId id="25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3" r:id="rId37"/>
    <p:sldId id="294" r:id="rId38"/>
    <p:sldId id="295" r:id="rId39"/>
    <p:sldId id="296" r:id="rId40"/>
    <p:sldId id="29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FB8A0-ED60-4E14-88E7-57480DE1FA64}" type="doc">
      <dgm:prSet loTypeId="urn:microsoft.com/office/officeart/2005/8/layout/radial6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2B9CC6-3237-4A7A-9DDF-DBCC76D5122C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优势</a:t>
          </a:r>
          <a:endParaRPr lang="zh-CN" altLang="en-US" dirty="0"/>
        </a:p>
      </dgm:t>
    </dgm:pt>
    <dgm:pt modelId="{94FC9FC1-25A0-44F2-B445-338AEF6532D4}" type="parTrans" cxnId="{899F4770-6906-4F12-B2FB-11DB8F42B9E6}">
      <dgm:prSet/>
      <dgm:spPr/>
      <dgm:t>
        <a:bodyPr/>
        <a:lstStyle/>
        <a:p>
          <a:endParaRPr lang="zh-CN" altLang="en-US"/>
        </a:p>
      </dgm:t>
    </dgm:pt>
    <dgm:pt modelId="{AE176FE1-3F62-4663-8490-C0EF460FF770}" type="sibTrans" cxnId="{899F4770-6906-4F12-B2FB-11DB8F42B9E6}">
      <dgm:prSet/>
      <dgm:spPr/>
      <dgm:t>
        <a:bodyPr/>
        <a:lstStyle/>
        <a:p>
          <a:endParaRPr lang="zh-CN" altLang="en-US"/>
        </a:p>
      </dgm:t>
    </dgm:pt>
    <dgm:pt modelId="{FC9A0809-E089-4871-B9D1-D24B9B833737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F0751-1935-48A1-9EFB-06208D7F88CD}" type="parTrans" cxnId="{A2CD975E-9DEA-419E-97D1-F369131D5651}">
      <dgm:prSet/>
      <dgm:spPr/>
      <dgm:t>
        <a:bodyPr/>
        <a:lstStyle/>
        <a:p>
          <a:endParaRPr lang="zh-CN" altLang="en-US"/>
        </a:p>
      </dgm:t>
    </dgm:pt>
    <dgm:pt modelId="{3556A178-2CC0-4124-915F-CC043144DF32}" type="sibTrans" cxnId="{A2CD975E-9DEA-419E-97D1-F369131D5651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83E0FAEE-10BE-4F18-B297-E689F0669C9E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协同开发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45C35-5BC9-44CB-9DFD-8A7AA26D33B2}" type="parTrans" cxnId="{FFDBCBEE-5454-47C8-8723-04342AC494F1}">
      <dgm:prSet/>
      <dgm:spPr/>
      <dgm:t>
        <a:bodyPr/>
        <a:lstStyle/>
        <a:p>
          <a:endParaRPr lang="zh-CN" altLang="en-US"/>
        </a:p>
      </dgm:t>
    </dgm:pt>
    <dgm:pt modelId="{BA073F10-83F4-415B-8B64-FD45782676D0}" type="sibTrans" cxnId="{FFDBCBEE-5454-47C8-8723-04342AC494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04DE5515-CA91-4CE5-949D-B30A1A1FA4AF}">
      <dgm:prSet phldrT="[文本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自动构建测试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61C650-FD30-4FD0-9145-52FAF919D9A7}" type="parTrans" cxnId="{F959C435-FF28-4CF7-8C1E-D94B2C176778}">
      <dgm:prSet/>
      <dgm:spPr/>
      <dgm:t>
        <a:bodyPr/>
        <a:lstStyle/>
        <a:p>
          <a:endParaRPr lang="zh-CN" altLang="en-US"/>
        </a:p>
      </dgm:t>
    </dgm:pt>
    <dgm:pt modelId="{93845E7A-C6B7-4A28-A664-60F8DFD80906}" type="sibTrans" cxnId="{F959C435-FF28-4CF7-8C1E-D94B2C17677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F965EA66-6E9A-4039-972D-60CFFD4E39F0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持续集成</a:t>
          </a:r>
          <a:endParaRPr lang="zh-CN" altLang="en-US" sz="1200" b="1" dirty="0"/>
        </a:p>
      </dgm:t>
    </dgm:pt>
    <dgm:pt modelId="{EEA04F3D-B378-4C37-88A2-C9B91A0584E3}" type="parTrans" cxnId="{3FD6B0B1-671C-4336-A0C9-340183B08EFD}">
      <dgm:prSet/>
      <dgm:spPr/>
      <dgm:t>
        <a:bodyPr/>
        <a:lstStyle/>
        <a:p>
          <a:endParaRPr lang="zh-CN" altLang="en-US"/>
        </a:p>
      </dgm:t>
    </dgm:pt>
    <dgm:pt modelId="{6B686A98-EDB1-4BBA-B5AF-8BC67126BC87}" type="sibTrans" cxnId="{3FD6B0B1-671C-4336-A0C9-340183B08EFD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04917858-7BAA-4EA8-BB01-C8E9EE857179}" type="pres">
      <dgm:prSet presAssocID="{F9CFB8A0-ED60-4E14-88E7-57480DE1FA6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3116C0-9A44-4BC3-89E1-8B52F192FEBE}" type="pres">
      <dgm:prSet presAssocID="{3E2B9CC6-3237-4A7A-9DDF-DBCC76D5122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BE1EEE9-2057-423D-A048-2069ADFA3F65}" type="pres">
      <dgm:prSet presAssocID="{FC9A0809-E089-4871-B9D1-D24B9B8337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827A1-0F2C-4CE5-B341-7281520E82AC}" type="pres">
      <dgm:prSet presAssocID="{FC9A0809-E089-4871-B9D1-D24B9B833737}" presName="dummy" presStyleCnt="0"/>
      <dgm:spPr/>
    </dgm:pt>
    <dgm:pt modelId="{5332C302-B7E0-4F51-A8D0-089F69CD9993}" type="pres">
      <dgm:prSet presAssocID="{3556A178-2CC0-4124-915F-CC043144DF3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727C295-5D13-4584-A065-74EE17F81213}" type="pres">
      <dgm:prSet presAssocID="{83E0FAEE-10BE-4F18-B297-E689F0669C9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59891-355E-4AF7-986A-F31C5363F2B9}" type="pres">
      <dgm:prSet presAssocID="{83E0FAEE-10BE-4F18-B297-E689F0669C9E}" presName="dummy" presStyleCnt="0"/>
      <dgm:spPr/>
    </dgm:pt>
    <dgm:pt modelId="{30275CC9-55AB-4E67-A5CF-812DA843E4D3}" type="pres">
      <dgm:prSet presAssocID="{BA073F10-83F4-415B-8B64-FD45782676D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5C6E8E2-3018-429A-86ED-0A13B586E328}" type="pres">
      <dgm:prSet presAssocID="{04DE5515-CA91-4CE5-949D-B30A1A1FA4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E4850-5A9D-4434-AA28-FE0C38395292}" type="pres">
      <dgm:prSet presAssocID="{04DE5515-CA91-4CE5-949D-B30A1A1FA4AF}" presName="dummy" presStyleCnt="0"/>
      <dgm:spPr/>
    </dgm:pt>
    <dgm:pt modelId="{1CAFD1C4-4954-45AF-AFA4-5522659C1042}" type="pres">
      <dgm:prSet presAssocID="{93845E7A-C6B7-4A28-A664-60F8DFD8090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C1FF60F-6606-4E56-A3E3-0F2EF19A9E6F}" type="pres">
      <dgm:prSet presAssocID="{F965EA66-6E9A-4039-972D-60CFFD4E39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45D0B-EEF1-4DAE-9245-3EE250DEF415}" type="pres">
      <dgm:prSet presAssocID="{F965EA66-6E9A-4039-972D-60CFFD4E39F0}" presName="dummy" presStyleCnt="0"/>
      <dgm:spPr/>
    </dgm:pt>
    <dgm:pt modelId="{272BB7C6-EFE4-40A4-AA2C-CD7142AB4659}" type="pres">
      <dgm:prSet presAssocID="{6B686A98-EDB1-4BBA-B5AF-8BC67126BC8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32B1F57-2699-4569-BAB3-1435454E1E4B}" type="presOf" srcId="{3556A178-2CC0-4124-915F-CC043144DF32}" destId="{5332C302-B7E0-4F51-A8D0-089F69CD9993}" srcOrd="0" destOrd="0" presId="urn:microsoft.com/office/officeart/2005/8/layout/radial6"/>
    <dgm:cxn modelId="{FFDBCBEE-5454-47C8-8723-04342AC494F1}" srcId="{3E2B9CC6-3237-4A7A-9DDF-DBCC76D5122C}" destId="{83E0FAEE-10BE-4F18-B297-E689F0669C9E}" srcOrd="1" destOrd="0" parTransId="{DCB45C35-5BC9-44CB-9DFD-8A7AA26D33B2}" sibTransId="{BA073F10-83F4-415B-8B64-FD45782676D0}"/>
    <dgm:cxn modelId="{F959C435-FF28-4CF7-8C1E-D94B2C176778}" srcId="{3E2B9CC6-3237-4A7A-9DDF-DBCC76D5122C}" destId="{04DE5515-CA91-4CE5-949D-B30A1A1FA4AF}" srcOrd="2" destOrd="0" parTransId="{2B61C650-FD30-4FD0-9145-52FAF919D9A7}" sibTransId="{93845E7A-C6B7-4A28-A664-60F8DFD80906}"/>
    <dgm:cxn modelId="{88729DDB-00E5-4F9B-B556-B63AF0FF5917}" type="presOf" srcId="{F9CFB8A0-ED60-4E14-88E7-57480DE1FA64}" destId="{04917858-7BAA-4EA8-BB01-C8E9EE857179}" srcOrd="0" destOrd="0" presId="urn:microsoft.com/office/officeart/2005/8/layout/radial6"/>
    <dgm:cxn modelId="{A2CD975E-9DEA-419E-97D1-F369131D5651}" srcId="{3E2B9CC6-3237-4A7A-9DDF-DBCC76D5122C}" destId="{FC9A0809-E089-4871-B9D1-D24B9B833737}" srcOrd="0" destOrd="0" parTransId="{BD3F0751-1935-48A1-9EFB-06208D7F88CD}" sibTransId="{3556A178-2CC0-4124-915F-CC043144DF32}"/>
    <dgm:cxn modelId="{3FD6B0B1-671C-4336-A0C9-340183B08EFD}" srcId="{3E2B9CC6-3237-4A7A-9DDF-DBCC76D5122C}" destId="{F965EA66-6E9A-4039-972D-60CFFD4E39F0}" srcOrd="3" destOrd="0" parTransId="{EEA04F3D-B378-4C37-88A2-C9B91A0584E3}" sibTransId="{6B686A98-EDB1-4BBA-B5AF-8BC67126BC87}"/>
    <dgm:cxn modelId="{D99F11A2-2C9F-44E6-BBA5-3DDC89534881}" type="presOf" srcId="{6B686A98-EDB1-4BBA-B5AF-8BC67126BC87}" destId="{272BB7C6-EFE4-40A4-AA2C-CD7142AB4659}" srcOrd="0" destOrd="0" presId="urn:microsoft.com/office/officeart/2005/8/layout/radial6"/>
    <dgm:cxn modelId="{44D7EAFF-7D08-4ECB-8D12-39AF15C536FB}" type="presOf" srcId="{3E2B9CC6-3237-4A7A-9DDF-DBCC76D5122C}" destId="{ED3116C0-9A44-4BC3-89E1-8B52F192FEBE}" srcOrd="0" destOrd="0" presId="urn:microsoft.com/office/officeart/2005/8/layout/radial6"/>
    <dgm:cxn modelId="{7D574B5B-FD27-4797-A3DF-0F1ACD332AD3}" type="presOf" srcId="{FC9A0809-E089-4871-B9D1-D24B9B833737}" destId="{DBE1EEE9-2057-423D-A048-2069ADFA3F65}" srcOrd="0" destOrd="0" presId="urn:microsoft.com/office/officeart/2005/8/layout/radial6"/>
    <dgm:cxn modelId="{100666A0-D547-4AAD-B11B-502EF1743547}" type="presOf" srcId="{F965EA66-6E9A-4039-972D-60CFFD4E39F0}" destId="{7C1FF60F-6606-4E56-A3E3-0F2EF19A9E6F}" srcOrd="0" destOrd="0" presId="urn:microsoft.com/office/officeart/2005/8/layout/radial6"/>
    <dgm:cxn modelId="{899F4770-6906-4F12-B2FB-11DB8F42B9E6}" srcId="{F9CFB8A0-ED60-4E14-88E7-57480DE1FA64}" destId="{3E2B9CC6-3237-4A7A-9DDF-DBCC76D5122C}" srcOrd="0" destOrd="0" parTransId="{94FC9FC1-25A0-44F2-B445-338AEF6532D4}" sibTransId="{AE176FE1-3F62-4663-8490-C0EF460FF770}"/>
    <dgm:cxn modelId="{8BC3CBFA-A572-4B47-A113-9426E4E03867}" type="presOf" srcId="{83E0FAEE-10BE-4F18-B297-E689F0669C9E}" destId="{6727C295-5D13-4584-A065-74EE17F81213}" srcOrd="0" destOrd="0" presId="urn:microsoft.com/office/officeart/2005/8/layout/radial6"/>
    <dgm:cxn modelId="{5398880D-D8A3-4AEF-9E16-3A0C8052CBD5}" type="presOf" srcId="{04DE5515-CA91-4CE5-949D-B30A1A1FA4AF}" destId="{E5C6E8E2-3018-429A-86ED-0A13B586E328}" srcOrd="0" destOrd="0" presId="urn:microsoft.com/office/officeart/2005/8/layout/radial6"/>
    <dgm:cxn modelId="{E1D02600-92A4-48CB-92ED-A71E892F6D27}" type="presOf" srcId="{93845E7A-C6B7-4A28-A664-60F8DFD80906}" destId="{1CAFD1C4-4954-45AF-AFA4-5522659C1042}" srcOrd="0" destOrd="0" presId="urn:microsoft.com/office/officeart/2005/8/layout/radial6"/>
    <dgm:cxn modelId="{FE630203-33F0-4C52-A81B-D6EF324B5DEB}" type="presOf" srcId="{BA073F10-83F4-415B-8B64-FD45782676D0}" destId="{30275CC9-55AB-4E67-A5CF-812DA843E4D3}" srcOrd="0" destOrd="0" presId="urn:microsoft.com/office/officeart/2005/8/layout/radial6"/>
    <dgm:cxn modelId="{2AD4EAFB-F1BB-4797-A2DC-DF4214A6B5AC}" type="presParOf" srcId="{04917858-7BAA-4EA8-BB01-C8E9EE857179}" destId="{ED3116C0-9A44-4BC3-89E1-8B52F192FEBE}" srcOrd="0" destOrd="0" presId="urn:microsoft.com/office/officeart/2005/8/layout/radial6"/>
    <dgm:cxn modelId="{81B8EAB2-B0BB-446F-B6D2-A0BA5A2FD7E4}" type="presParOf" srcId="{04917858-7BAA-4EA8-BB01-C8E9EE857179}" destId="{DBE1EEE9-2057-423D-A048-2069ADFA3F65}" srcOrd="1" destOrd="0" presId="urn:microsoft.com/office/officeart/2005/8/layout/radial6"/>
    <dgm:cxn modelId="{B8579040-9AF5-4D77-97E8-2DC30219A48E}" type="presParOf" srcId="{04917858-7BAA-4EA8-BB01-C8E9EE857179}" destId="{F56827A1-0F2C-4CE5-B341-7281520E82AC}" srcOrd="2" destOrd="0" presId="urn:microsoft.com/office/officeart/2005/8/layout/radial6"/>
    <dgm:cxn modelId="{8E5F7D9D-6287-403E-89B0-F82EBA9EED5E}" type="presParOf" srcId="{04917858-7BAA-4EA8-BB01-C8E9EE857179}" destId="{5332C302-B7E0-4F51-A8D0-089F69CD9993}" srcOrd="3" destOrd="0" presId="urn:microsoft.com/office/officeart/2005/8/layout/radial6"/>
    <dgm:cxn modelId="{5D303C6C-918A-44D1-B6A9-52E4633E7966}" type="presParOf" srcId="{04917858-7BAA-4EA8-BB01-C8E9EE857179}" destId="{6727C295-5D13-4584-A065-74EE17F81213}" srcOrd="4" destOrd="0" presId="urn:microsoft.com/office/officeart/2005/8/layout/radial6"/>
    <dgm:cxn modelId="{EA19E437-A5E7-445B-BC97-28BDFDDCDAB3}" type="presParOf" srcId="{04917858-7BAA-4EA8-BB01-C8E9EE857179}" destId="{BDC59891-355E-4AF7-986A-F31C5363F2B9}" srcOrd="5" destOrd="0" presId="urn:microsoft.com/office/officeart/2005/8/layout/radial6"/>
    <dgm:cxn modelId="{77378FF1-2F07-42A7-81DD-D5728F0AB75B}" type="presParOf" srcId="{04917858-7BAA-4EA8-BB01-C8E9EE857179}" destId="{30275CC9-55AB-4E67-A5CF-812DA843E4D3}" srcOrd="6" destOrd="0" presId="urn:microsoft.com/office/officeart/2005/8/layout/radial6"/>
    <dgm:cxn modelId="{C34746F3-0823-46B2-BFB9-FD5025EC9F75}" type="presParOf" srcId="{04917858-7BAA-4EA8-BB01-C8E9EE857179}" destId="{E5C6E8E2-3018-429A-86ED-0A13B586E328}" srcOrd="7" destOrd="0" presId="urn:microsoft.com/office/officeart/2005/8/layout/radial6"/>
    <dgm:cxn modelId="{4B755A90-8B51-4069-8DEE-684BEA00710D}" type="presParOf" srcId="{04917858-7BAA-4EA8-BB01-C8E9EE857179}" destId="{4CAE4850-5A9D-4434-AA28-FE0C38395292}" srcOrd="8" destOrd="0" presId="urn:microsoft.com/office/officeart/2005/8/layout/radial6"/>
    <dgm:cxn modelId="{10FDE1C4-DF54-4DAD-9498-2EB732BC32CC}" type="presParOf" srcId="{04917858-7BAA-4EA8-BB01-C8E9EE857179}" destId="{1CAFD1C4-4954-45AF-AFA4-5522659C1042}" srcOrd="9" destOrd="0" presId="urn:microsoft.com/office/officeart/2005/8/layout/radial6"/>
    <dgm:cxn modelId="{61629DC4-648D-4906-9EBF-3ACFD0CAECB9}" type="presParOf" srcId="{04917858-7BAA-4EA8-BB01-C8E9EE857179}" destId="{7C1FF60F-6606-4E56-A3E3-0F2EF19A9E6F}" srcOrd="10" destOrd="0" presId="urn:microsoft.com/office/officeart/2005/8/layout/radial6"/>
    <dgm:cxn modelId="{569FCB5B-842E-45AE-A224-5A0267A05E2E}" type="presParOf" srcId="{04917858-7BAA-4EA8-BB01-C8E9EE857179}" destId="{A8D45D0B-EEF1-4DAE-9245-3EE250DEF415}" srcOrd="11" destOrd="0" presId="urn:microsoft.com/office/officeart/2005/8/layout/radial6"/>
    <dgm:cxn modelId="{A680C6C9-7EEF-417E-8E37-AB8F9DEBB78F}" type="presParOf" srcId="{04917858-7BAA-4EA8-BB01-C8E9EE857179}" destId="{272BB7C6-EFE4-40A4-AA2C-CD7142AB4659}" srcOrd="12" destOrd="0" presId="urn:microsoft.com/office/officeart/2005/8/layout/radial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FB8A0-ED60-4E14-88E7-57480DE1FA64}" type="doc">
      <dgm:prSet loTypeId="urn:microsoft.com/office/officeart/2005/8/layout/radial6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2B9CC6-3237-4A7A-9DDF-DBCC76D5122C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优势</a:t>
          </a:r>
          <a:endParaRPr lang="zh-CN" altLang="en-US" dirty="0"/>
        </a:p>
      </dgm:t>
    </dgm:pt>
    <dgm:pt modelId="{94FC9FC1-25A0-44F2-B445-338AEF6532D4}" type="parTrans" cxnId="{899F4770-6906-4F12-B2FB-11DB8F42B9E6}">
      <dgm:prSet/>
      <dgm:spPr/>
      <dgm:t>
        <a:bodyPr/>
        <a:lstStyle/>
        <a:p>
          <a:endParaRPr lang="zh-CN" altLang="en-US"/>
        </a:p>
      </dgm:t>
    </dgm:pt>
    <dgm:pt modelId="{AE176FE1-3F62-4663-8490-C0EF460FF770}" type="sibTrans" cxnId="{899F4770-6906-4F12-B2FB-11DB8F42B9E6}">
      <dgm:prSet/>
      <dgm:spPr/>
      <dgm:t>
        <a:bodyPr/>
        <a:lstStyle/>
        <a:p>
          <a:endParaRPr lang="zh-CN" altLang="en-US"/>
        </a:p>
      </dgm:t>
    </dgm:pt>
    <dgm:pt modelId="{FC9A0809-E089-4871-B9D1-D24B9B833737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F0751-1935-48A1-9EFB-06208D7F88CD}" type="parTrans" cxnId="{A2CD975E-9DEA-419E-97D1-F369131D5651}">
      <dgm:prSet/>
      <dgm:spPr/>
      <dgm:t>
        <a:bodyPr/>
        <a:lstStyle/>
        <a:p>
          <a:endParaRPr lang="zh-CN" altLang="en-US"/>
        </a:p>
      </dgm:t>
    </dgm:pt>
    <dgm:pt modelId="{3556A178-2CC0-4124-915F-CC043144DF32}" type="sibTrans" cxnId="{A2CD975E-9DEA-419E-97D1-F369131D5651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83E0FAEE-10BE-4F18-B297-E689F0669C9E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协同开发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45C35-5BC9-44CB-9DFD-8A7AA26D33B2}" type="parTrans" cxnId="{FFDBCBEE-5454-47C8-8723-04342AC494F1}">
      <dgm:prSet/>
      <dgm:spPr/>
      <dgm:t>
        <a:bodyPr/>
        <a:lstStyle/>
        <a:p>
          <a:endParaRPr lang="zh-CN" altLang="en-US"/>
        </a:p>
      </dgm:t>
    </dgm:pt>
    <dgm:pt modelId="{BA073F10-83F4-415B-8B64-FD45782676D0}" type="sibTrans" cxnId="{FFDBCBEE-5454-47C8-8723-04342AC494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04DE5515-CA91-4CE5-949D-B30A1A1FA4AF}">
      <dgm:prSet phldrT="[文本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自动构建测试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61C650-FD30-4FD0-9145-52FAF919D9A7}" type="parTrans" cxnId="{F959C435-FF28-4CF7-8C1E-D94B2C176778}">
      <dgm:prSet/>
      <dgm:spPr/>
      <dgm:t>
        <a:bodyPr/>
        <a:lstStyle/>
        <a:p>
          <a:endParaRPr lang="zh-CN" altLang="en-US"/>
        </a:p>
      </dgm:t>
    </dgm:pt>
    <dgm:pt modelId="{93845E7A-C6B7-4A28-A664-60F8DFD80906}" type="sibTrans" cxnId="{F959C435-FF28-4CF7-8C1E-D94B2C17677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F965EA66-6E9A-4039-972D-60CFFD4E39F0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持续集成</a:t>
          </a:r>
          <a:endParaRPr lang="zh-CN" altLang="en-US" sz="1200" b="1" dirty="0"/>
        </a:p>
      </dgm:t>
    </dgm:pt>
    <dgm:pt modelId="{EEA04F3D-B378-4C37-88A2-C9B91A0584E3}" type="parTrans" cxnId="{3FD6B0B1-671C-4336-A0C9-340183B08EFD}">
      <dgm:prSet/>
      <dgm:spPr/>
      <dgm:t>
        <a:bodyPr/>
        <a:lstStyle/>
        <a:p>
          <a:endParaRPr lang="zh-CN" altLang="en-US"/>
        </a:p>
      </dgm:t>
    </dgm:pt>
    <dgm:pt modelId="{6B686A98-EDB1-4BBA-B5AF-8BC67126BC87}" type="sibTrans" cxnId="{3FD6B0B1-671C-4336-A0C9-340183B08EFD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04917858-7BAA-4EA8-BB01-C8E9EE857179}" type="pres">
      <dgm:prSet presAssocID="{F9CFB8A0-ED60-4E14-88E7-57480DE1FA6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3116C0-9A44-4BC3-89E1-8B52F192FEBE}" type="pres">
      <dgm:prSet presAssocID="{3E2B9CC6-3237-4A7A-9DDF-DBCC76D5122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BE1EEE9-2057-423D-A048-2069ADFA3F65}" type="pres">
      <dgm:prSet presAssocID="{FC9A0809-E089-4871-B9D1-D24B9B8337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827A1-0F2C-4CE5-B341-7281520E82AC}" type="pres">
      <dgm:prSet presAssocID="{FC9A0809-E089-4871-B9D1-D24B9B833737}" presName="dummy" presStyleCnt="0"/>
      <dgm:spPr/>
    </dgm:pt>
    <dgm:pt modelId="{5332C302-B7E0-4F51-A8D0-089F69CD9993}" type="pres">
      <dgm:prSet presAssocID="{3556A178-2CC0-4124-915F-CC043144DF3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727C295-5D13-4584-A065-74EE17F81213}" type="pres">
      <dgm:prSet presAssocID="{83E0FAEE-10BE-4F18-B297-E689F0669C9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59891-355E-4AF7-986A-F31C5363F2B9}" type="pres">
      <dgm:prSet presAssocID="{83E0FAEE-10BE-4F18-B297-E689F0669C9E}" presName="dummy" presStyleCnt="0"/>
      <dgm:spPr/>
    </dgm:pt>
    <dgm:pt modelId="{30275CC9-55AB-4E67-A5CF-812DA843E4D3}" type="pres">
      <dgm:prSet presAssocID="{BA073F10-83F4-415B-8B64-FD45782676D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5C6E8E2-3018-429A-86ED-0A13B586E328}" type="pres">
      <dgm:prSet presAssocID="{04DE5515-CA91-4CE5-949D-B30A1A1FA4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E4850-5A9D-4434-AA28-FE0C38395292}" type="pres">
      <dgm:prSet presAssocID="{04DE5515-CA91-4CE5-949D-B30A1A1FA4AF}" presName="dummy" presStyleCnt="0"/>
      <dgm:spPr/>
    </dgm:pt>
    <dgm:pt modelId="{1CAFD1C4-4954-45AF-AFA4-5522659C1042}" type="pres">
      <dgm:prSet presAssocID="{93845E7A-C6B7-4A28-A664-60F8DFD8090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C1FF60F-6606-4E56-A3E3-0F2EF19A9E6F}" type="pres">
      <dgm:prSet presAssocID="{F965EA66-6E9A-4039-972D-60CFFD4E39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45D0B-EEF1-4DAE-9245-3EE250DEF415}" type="pres">
      <dgm:prSet presAssocID="{F965EA66-6E9A-4039-972D-60CFFD4E39F0}" presName="dummy" presStyleCnt="0"/>
      <dgm:spPr/>
    </dgm:pt>
    <dgm:pt modelId="{272BB7C6-EFE4-40A4-AA2C-CD7142AB4659}" type="pres">
      <dgm:prSet presAssocID="{6B686A98-EDB1-4BBA-B5AF-8BC67126BC8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FDBCBEE-5454-47C8-8723-04342AC494F1}" srcId="{3E2B9CC6-3237-4A7A-9DDF-DBCC76D5122C}" destId="{83E0FAEE-10BE-4F18-B297-E689F0669C9E}" srcOrd="1" destOrd="0" parTransId="{DCB45C35-5BC9-44CB-9DFD-8A7AA26D33B2}" sibTransId="{BA073F10-83F4-415B-8B64-FD45782676D0}"/>
    <dgm:cxn modelId="{D02AE744-DCD2-422C-95FC-A1F3C24C4AFD}" type="presOf" srcId="{3556A178-2CC0-4124-915F-CC043144DF32}" destId="{5332C302-B7E0-4F51-A8D0-089F69CD9993}" srcOrd="0" destOrd="0" presId="urn:microsoft.com/office/officeart/2005/8/layout/radial6"/>
    <dgm:cxn modelId="{F959C435-FF28-4CF7-8C1E-D94B2C176778}" srcId="{3E2B9CC6-3237-4A7A-9DDF-DBCC76D5122C}" destId="{04DE5515-CA91-4CE5-949D-B30A1A1FA4AF}" srcOrd="2" destOrd="0" parTransId="{2B61C650-FD30-4FD0-9145-52FAF919D9A7}" sibTransId="{93845E7A-C6B7-4A28-A664-60F8DFD80906}"/>
    <dgm:cxn modelId="{A2CD975E-9DEA-419E-97D1-F369131D5651}" srcId="{3E2B9CC6-3237-4A7A-9DDF-DBCC76D5122C}" destId="{FC9A0809-E089-4871-B9D1-D24B9B833737}" srcOrd="0" destOrd="0" parTransId="{BD3F0751-1935-48A1-9EFB-06208D7F88CD}" sibTransId="{3556A178-2CC0-4124-915F-CC043144DF32}"/>
    <dgm:cxn modelId="{699BAE38-4AD9-4197-8023-38C74E8564BA}" type="presOf" srcId="{3E2B9CC6-3237-4A7A-9DDF-DBCC76D5122C}" destId="{ED3116C0-9A44-4BC3-89E1-8B52F192FEBE}" srcOrd="0" destOrd="0" presId="urn:microsoft.com/office/officeart/2005/8/layout/radial6"/>
    <dgm:cxn modelId="{3FD6B0B1-671C-4336-A0C9-340183B08EFD}" srcId="{3E2B9CC6-3237-4A7A-9DDF-DBCC76D5122C}" destId="{F965EA66-6E9A-4039-972D-60CFFD4E39F0}" srcOrd="3" destOrd="0" parTransId="{EEA04F3D-B378-4C37-88A2-C9B91A0584E3}" sibTransId="{6B686A98-EDB1-4BBA-B5AF-8BC67126BC87}"/>
    <dgm:cxn modelId="{B37A4D75-BCB8-45B6-A83A-AB6638CD87E8}" type="presOf" srcId="{FC9A0809-E089-4871-B9D1-D24B9B833737}" destId="{DBE1EEE9-2057-423D-A048-2069ADFA3F65}" srcOrd="0" destOrd="0" presId="urn:microsoft.com/office/officeart/2005/8/layout/radial6"/>
    <dgm:cxn modelId="{71BD27EC-CE9E-4658-B51C-51F1ADFF1AB4}" type="presOf" srcId="{BA073F10-83F4-415B-8B64-FD45782676D0}" destId="{30275CC9-55AB-4E67-A5CF-812DA843E4D3}" srcOrd="0" destOrd="0" presId="urn:microsoft.com/office/officeart/2005/8/layout/radial6"/>
    <dgm:cxn modelId="{B10B099B-F26E-4226-86D3-5BCEA2587F77}" type="presOf" srcId="{6B686A98-EDB1-4BBA-B5AF-8BC67126BC87}" destId="{272BB7C6-EFE4-40A4-AA2C-CD7142AB4659}" srcOrd="0" destOrd="0" presId="urn:microsoft.com/office/officeart/2005/8/layout/radial6"/>
    <dgm:cxn modelId="{63286116-26DF-4293-AFE4-69532C8F29ED}" type="presOf" srcId="{F9CFB8A0-ED60-4E14-88E7-57480DE1FA64}" destId="{04917858-7BAA-4EA8-BB01-C8E9EE857179}" srcOrd="0" destOrd="0" presId="urn:microsoft.com/office/officeart/2005/8/layout/radial6"/>
    <dgm:cxn modelId="{1A58C735-A00F-4577-B6A2-780A7573069F}" type="presOf" srcId="{93845E7A-C6B7-4A28-A664-60F8DFD80906}" destId="{1CAFD1C4-4954-45AF-AFA4-5522659C1042}" srcOrd="0" destOrd="0" presId="urn:microsoft.com/office/officeart/2005/8/layout/radial6"/>
    <dgm:cxn modelId="{899F4770-6906-4F12-B2FB-11DB8F42B9E6}" srcId="{F9CFB8A0-ED60-4E14-88E7-57480DE1FA64}" destId="{3E2B9CC6-3237-4A7A-9DDF-DBCC76D5122C}" srcOrd="0" destOrd="0" parTransId="{94FC9FC1-25A0-44F2-B445-338AEF6532D4}" sibTransId="{AE176FE1-3F62-4663-8490-C0EF460FF770}"/>
    <dgm:cxn modelId="{890D674F-29B1-441E-A922-E114F3704E77}" type="presOf" srcId="{83E0FAEE-10BE-4F18-B297-E689F0669C9E}" destId="{6727C295-5D13-4584-A065-74EE17F81213}" srcOrd="0" destOrd="0" presId="urn:microsoft.com/office/officeart/2005/8/layout/radial6"/>
    <dgm:cxn modelId="{364D8C34-BE72-42AD-A19C-F4C6CF108906}" type="presOf" srcId="{04DE5515-CA91-4CE5-949D-B30A1A1FA4AF}" destId="{E5C6E8E2-3018-429A-86ED-0A13B586E328}" srcOrd="0" destOrd="0" presId="urn:microsoft.com/office/officeart/2005/8/layout/radial6"/>
    <dgm:cxn modelId="{8E26DFE0-0E56-4134-B4C9-0ADFB17DBDCA}" type="presOf" srcId="{F965EA66-6E9A-4039-972D-60CFFD4E39F0}" destId="{7C1FF60F-6606-4E56-A3E3-0F2EF19A9E6F}" srcOrd="0" destOrd="0" presId="urn:microsoft.com/office/officeart/2005/8/layout/radial6"/>
    <dgm:cxn modelId="{6C0F6A49-1B00-4C36-8B89-F0AE56CCEC9B}" type="presParOf" srcId="{04917858-7BAA-4EA8-BB01-C8E9EE857179}" destId="{ED3116C0-9A44-4BC3-89E1-8B52F192FEBE}" srcOrd="0" destOrd="0" presId="urn:microsoft.com/office/officeart/2005/8/layout/radial6"/>
    <dgm:cxn modelId="{3C19FE6A-826B-408B-BB80-EEABC82EC5F4}" type="presParOf" srcId="{04917858-7BAA-4EA8-BB01-C8E9EE857179}" destId="{DBE1EEE9-2057-423D-A048-2069ADFA3F65}" srcOrd="1" destOrd="0" presId="urn:microsoft.com/office/officeart/2005/8/layout/radial6"/>
    <dgm:cxn modelId="{0E1F14A8-E04D-4AC9-A7F6-99640FC33E97}" type="presParOf" srcId="{04917858-7BAA-4EA8-BB01-C8E9EE857179}" destId="{F56827A1-0F2C-4CE5-B341-7281520E82AC}" srcOrd="2" destOrd="0" presId="urn:microsoft.com/office/officeart/2005/8/layout/radial6"/>
    <dgm:cxn modelId="{E4A49609-0995-405E-9892-EA990AB9DD34}" type="presParOf" srcId="{04917858-7BAA-4EA8-BB01-C8E9EE857179}" destId="{5332C302-B7E0-4F51-A8D0-089F69CD9993}" srcOrd="3" destOrd="0" presId="urn:microsoft.com/office/officeart/2005/8/layout/radial6"/>
    <dgm:cxn modelId="{8F0CB7E7-323A-4FBD-88B9-41C7B142A9C7}" type="presParOf" srcId="{04917858-7BAA-4EA8-BB01-C8E9EE857179}" destId="{6727C295-5D13-4584-A065-74EE17F81213}" srcOrd="4" destOrd="0" presId="urn:microsoft.com/office/officeart/2005/8/layout/radial6"/>
    <dgm:cxn modelId="{DC654BCE-5356-4489-BA9B-6F56E0049D46}" type="presParOf" srcId="{04917858-7BAA-4EA8-BB01-C8E9EE857179}" destId="{BDC59891-355E-4AF7-986A-F31C5363F2B9}" srcOrd="5" destOrd="0" presId="urn:microsoft.com/office/officeart/2005/8/layout/radial6"/>
    <dgm:cxn modelId="{D3F7009B-9E40-4150-BDB6-2BE702138612}" type="presParOf" srcId="{04917858-7BAA-4EA8-BB01-C8E9EE857179}" destId="{30275CC9-55AB-4E67-A5CF-812DA843E4D3}" srcOrd="6" destOrd="0" presId="urn:microsoft.com/office/officeart/2005/8/layout/radial6"/>
    <dgm:cxn modelId="{99FE06A5-0695-4507-8F13-58773DAB61A1}" type="presParOf" srcId="{04917858-7BAA-4EA8-BB01-C8E9EE857179}" destId="{E5C6E8E2-3018-429A-86ED-0A13B586E328}" srcOrd="7" destOrd="0" presId="urn:microsoft.com/office/officeart/2005/8/layout/radial6"/>
    <dgm:cxn modelId="{ECF1410B-D3E4-42BD-8007-67D561F15CCF}" type="presParOf" srcId="{04917858-7BAA-4EA8-BB01-C8E9EE857179}" destId="{4CAE4850-5A9D-4434-AA28-FE0C38395292}" srcOrd="8" destOrd="0" presId="urn:microsoft.com/office/officeart/2005/8/layout/radial6"/>
    <dgm:cxn modelId="{D19E7AC3-AFF2-483D-9FB2-9C2775CD124F}" type="presParOf" srcId="{04917858-7BAA-4EA8-BB01-C8E9EE857179}" destId="{1CAFD1C4-4954-45AF-AFA4-5522659C1042}" srcOrd="9" destOrd="0" presId="urn:microsoft.com/office/officeart/2005/8/layout/radial6"/>
    <dgm:cxn modelId="{1CC47D6F-D053-456A-9B2C-3AB4BC733055}" type="presParOf" srcId="{04917858-7BAA-4EA8-BB01-C8E9EE857179}" destId="{7C1FF60F-6606-4E56-A3E3-0F2EF19A9E6F}" srcOrd="10" destOrd="0" presId="urn:microsoft.com/office/officeart/2005/8/layout/radial6"/>
    <dgm:cxn modelId="{15FB8072-E22F-437C-A3A0-5CA3BB97660C}" type="presParOf" srcId="{04917858-7BAA-4EA8-BB01-C8E9EE857179}" destId="{A8D45D0B-EEF1-4DAE-9245-3EE250DEF415}" srcOrd="11" destOrd="0" presId="urn:microsoft.com/office/officeart/2005/8/layout/radial6"/>
    <dgm:cxn modelId="{C9B94DA5-7FE4-4C68-8275-5880EA3E38A2}" type="presParOf" srcId="{04917858-7BAA-4EA8-BB01-C8E9EE857179}" destId="{272BB7C6-EFE4-40A4-AA2C-CD7142AB4659}" srcOrd="12" destOrd="0" presId="urn:microsoft.com/office/officeart/2005/8/layout/radial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CFB8A0-ED60-4E14-88E7-57480DE1FA64}" type="doc">
      <dgm:prSet loTypeId="urn:microsoft.com/office/officeart/2005/8/layout/radial6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2B9CC6-3237-4A7A-9DDF-DBCC76D5122C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优势</a:t>
          </a:r>
          <a:endParaRPr lang="zh-CN" altLang="en-US" dirty="0"/>
        </a:p>
      </dgm:t>
    </dgm:pt>
    <dgm:pt modelId="{94FC9FC1-25A0-44F2-B445-338AEF6532D4}" type="parTrans" cxnId="{899F4770-6906-4F12-B2FB-11DB8F42B9E6}">
      <dgm:prSet/>
      <dgm:spPr/>
      <dgm:t>
        <a:bodyPr/>
        <a:lstStyle/>
        <a:p>
          <a:endParaRPr lang="zh-CN" altLang="en-US"/>
        </a:p>
      </dgm:t>
    </dgm:pt>
    <dgm:pt modelId="{AE176FE1-3F62-4663-8490-C0EF460FF770}" type="sibTrans" cxnId="{899F4770-6906-4F12-B2FB-11DB8F42B9E6}">
      <dgm:prSet/>
      <dgm:spPr/>
      <dgm:t>
        <a:bodyPr/>
        <a:lstStyle/>
        <a:p>
          <a:endParaRPr lang="zh-CN" altLang="en-US"/>
        </a:p>
      </dgm:t>
    </dgm:pt>
    <dgm:pt modelId="{FC9A0809-E089-4871-B9D1-D24B9B833737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F0751-1935-48A1-9EFB-06208D7F88CD}" type="parTrans" cxnId="{A2CD975E-9DEA-419E-97D1-F369131D5651}">
      <dgm:prSet/>
      <dgm:spPr/>
      <dgm:t>
        <a:bodyPr/>
        <a:lstStyle/>
        <a:p>
          <a:endParaRPr lang="zh-CN" altLang="en-US"/>
        </a:p>
      </dgm:t>
    </dgm:pt>
    <dgm:pt modelId="{3556A178-2CC0-4124-915F-CC043144DF32}" type="sibTrans" cxnId="{A2CD975E-9DEA-419E-97D1-F369131D5651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83E0FAEE-10BE-4F18-B297-E689F0669C9E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协同开发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45C35-5BC9-44CB-9DFD-8A7AA26D33B2}" type="parTrans" cxnId="{FFDBCBEE-5454-47C8-8723-04342AC494F1}">
      <dgm:prSet/>
      <dgm:spPr/>
      <dgm:t>
        <a:bodyPr/>
        <a:lstStyle/>
        <a:p>
          <a:endParaRPr lang="zh-CN" altLang="en-US"/>
        </a:p>
      </dgm:t>
    </dgm:pt>
    <dgm:pt modelId="{BA073F10-83F4-415B-8B64-FD45782676D0}" type="sibTrans" cxnId="{FFDBCBEE-5454-47C8-8723-04342AC494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04DE5515-CA91-4CE5-949D-B30A1A1FA4AF}">
      <dgm:prSet phldrT="[文本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自动构建测试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61C650-FD30-4FD0-9145-52FAF919D9A7}" type="parTrans" cxnId="{F959C435-FF28-4CF7-8C1E-D94B2C176778}">
      <dgm:prSet/>
      <dgm:spPr/>
      <dgm:t>
        <a:bodyPr/>
        <a:lstStyle/>
        <a:p>
          <a:endParaRPr lang="zh-CN" altLang="en-US"/>
        </a:p>
      </dgm:t>
    </dgm:pt>
    <dgm:pt modelId="{93845E7A-C6B7-4A28-A664-60F8DFD80906}" type="sibTrans" cxnId="{F959C435-FF28-4CF7-8C1E-D94B2C17677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F965EA66-6E9A-4039-972D-60CFFD4E39F0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持续集成</a:t>
          </a:r>
          <a:endParaRPr lang="zh-CN" altLang="en-US" sz="1200" b="1" dirty="0"/>
        </a:p>
      </dgm:t>
    </dgm:pt>
    <dgm:pt modelId="{EEA04F3D-B378-4C37-88A2-C9B91A0584E3}" type="parTrans" cxnId="{3FD6B0B1-671C-4336-A0C9-340183B08EFD}">
      <dgm:prSet/>
      <dgm:spPr/>
      <dgm:t>
        <a:bodyPr/>
        <a:lstStyle/>
        <a:p>
          <a:endParaRPr lang="zh-CN" altLang="en-US"/>
        </a:p>
      </dgm:t>
    </dgm:pt>
    <dgm:pt modelId="{6B686A98-EDB1-4BBA-B5AF-8BC67126BC87}" type="sibTrans" cxnId="{3FD6B0B1-671C-4336-A0C9-340183B08EFD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04917858-7BAA-4EA8-BB01-C8E9EE857179}" type="pres">
      <dgm:prSet presAssocID="{F9CFB8A0-ED60-4E14-88E7-57480DE1FA6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3116C0-9A44-4BC3-89E1-8B52F192FEBE}" type="pres">
      <dgm:prSet presAssocID="{3E2B9CC6-3237-4A7A-9DDF-DBCC76D5122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BE1EEE9-2057-423D-A048-2069ADFA3F65}" type="pres">
      <dgm:prSet presAssocID="{FC9A0809-E089-4871-B9D1-D24B9B8337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827A1-0F2C-4CE5-B341-7281520E82AC}" type="pres">
      <dgm:prSet presAssocID="{FC9A0809-E089-4871-B9D1-D24B9B833737}" presName="dummy" presStyleCnt="0"/>
      <dgm:spPr/>
    </dgm:pt>
    <dgm:pt modelId="{5332C302-B7E0-4F51-A8D0-089F69CD9993}" type="pres">
      <dgm:prSet presAssocID="{3556A178-2CC0-4124-915F-CC043144DF3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727C295-5D13-4584-A065-74EE17F81213}" type="pres">
      <dgm:prSet presAssocID="{83E0FAEE-10BE-4F18-B297-E689F0669C9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59891-355E-4AF7-986A-F31C5363F2B9}" type="pres">
      <dgm:prSet presAssocID="{83E0FAEE-10BE-4F18-B297-E689F0669C9E}" presName="dummy" presStyleCnt="0"/>
      <dgm:spPr/>
    </dgm:pt>
    <dgm:pt modelId="{30275CC9-55AB-4E67-A5CF-812DA843E4D3}" type="pres">
      <dgm:prSet presAssocID="{BA073F10-83F4-415B-8B64-FD45782676D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5C6E8E2-3018-429A-86ED-0A13B586E328}" type="pres">
      <dgm:prSet presAssocID="{04DE5515-CA91-4CE5-949D-B30A1A1FA4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E4850-5A9D-4434-AA28-FE0C38395292}" type="pres">
      <dgm:prSet presAssocID="{04DE5515-CA91-4CE5-949D-B30A1A1FA4AF}" presName="dummy" presStyleCnt="0"/>
      <dgm:spPr/>
    </dgm:pt>
    <dgm:pt modelId="{1CAFD1C4-4954-45AF-AFA4-5522659C1042}" type="pres">
      <dgm:prSet presAssocID="{93845E7A-C6B7-4A28-A664-60F8DFD8090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C1FF60F-6606-4E56-A3E3-0F2EF19A9E6F}" type="pres">
      <dgm:prSet presAssocID="{F965EA66-6E9A-4039-972D-60CFFD4E39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45D0B-EEF1-4DAE-9245-3EE250DEF415}" type="pres">
      <dgm:prSet presAssocID="{F965EA66-6E9A-4039-972D-60CFFD4E39F0}" presName="dummy" presStyleCnt="0"/>
      <dgm:spPr/>
    </dgm:pt>
    <dgm:pt modelId="{272BB7C6-EFE4-40A4-AA2C-CD7142AB4659}" type="pres">
      <dgm:prSet presAssocID="{6B686A98-EDB1-4BBA-B5AF-8BC67126BC8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FDBCBEE-5454-47C8-8723-04342AC494F1}" srcId="{3E2B9CC6-3237-4A7A-9DDF-DBCC76D5122C}" destId="{83E0FAEE-10BE-4F18-B297-E689F0669C9E}" srcOrd="1" destOrd="0" parTransId="{DCB45C35-5BC9-44CB-9DFD-8A7AA26D33B2}" sibTransId="{BA073F10-83F4-415B-8B64-FD45782676D0}"/>
    <dgm:cxn modelId="{F959C435-FF28-4CF7-8C1E-D94B2C176778}" srcId="{3E2B9CC6-3237-4A7A-9DDF-DBCC76D5122C}" destId="{04DE5515-CA91-4CE5-949D-B30A1A1FA4AF}" srcOrd="2" destOrd="0" parTransId="{2B61C650-FD30-4FD0-9145-52FAF919D9A7}" sibTransId="{93845E7A-C6B7-4A28-A664-60F8DFD80906}"/>
    <dgm:cxn modelId="{A2CD975E-9DEA-419E-97D1-F369131D5651}" srcId="{3E2B9CC6-3237-4A7A-9DDF-DBCC76D5122C}" destId="{FC9A0809-E089-4871-B9D1-D24B9B833737}" srcOrd="0" destOrd="0" parTransId="{BD3F0751-1935-48A1-9EFB-06208D7F88CD}" sibTransId="{3556A178-2CC0-4124-915F-CC043144DF32}"/>
    <dgm:cxn modelId="{9B06F31E-62A8-4E84-8E18-1E1B62D93D07}" type="presOf" srcId="{6B686A98-EDB1-4BBA-B5AF-8BC67126BC87}" destId="{272BB7C6-EFE4-40A4-AA2C-CD7142AB4659}" srcOrd="0" destOrd="0" presId="urn:microsoft.com/office/officeart/2005/8/layout/radial6"/>
    <dgm:cxn modelId="{F8C751ED-166C-46AE-AB1F-8FF637404556}" type="presOf" srcId="{F965EA66-6E9A-4039-972D-60CFFD4E39F0}" destId="{7C1FF60F-6606-4E56-A3E3-0F2EF19A9E6F}" srcOrd="0" destOrd="0" presId="urn:microsoft.com/office/officeart/2005/8/layout/radial6"/>
    <dgm:cxn modelId="{3FD6B0B1-671C-4336-A0C9-340183B08EFD}" srcId="{3E2B9CC6-3237-4A7A-9DDF-DBCC76D5122C}" destId="{F965EA66-6E9A-4039-972D-60CFFD4E39F0}" srcOrd="3" destOrd="0" parTransId="{EEA04F3D-B378-4C37-88A2-C9B91A0584E3}" sibTransId="{6B686A98-EDB1-4BBA-B5AF-8BC67126BC87}"/>
    <dgm:cxn modelId="{9A74A6F7-19BD-4D6C-B07C-CB2468B7CE5D}" type="presOf" srcId="{04DE5515-CA91-4CE5-949D-B30A1A1FA4AF}" destId="{E5C6E8E2-3018-429A-86ED-0A13B586E328}" srcOrd="0" destOrd="0" presId="urn:microsoft.com/office/officeart/2005/8/layout/radial6"/>
    <dgm:cxn modelId="{56573C7D-9F54-42BC-9B94-3526FE0FF1B9}" type="presOf" srcId="{3556A178-2CC0-4124-915F-CC043144DF32}" destId="{5332C302-B7E0-4F51-A8D0-089F69CD9993}" srcOrd="0" destOrd="0" presId="urn:microsoft.com/office/officeart/2005/8/layout/radial6"/>
    <dgm:cxn modelId="{9A8BC32C-AF97-4CF4-A514-9799B135AF19}" type="presOf" srcId="{93845E7A-C6B7-4A28-A664-60F8DFD80906}" destId="{1CAFD1C4-4954-45AF-AFA4-5522659C1042}" srcOrd="0" destOrd="0" presId="urn:microsoft.com/office/officeart/2005/8/layout/radial6"/>
    <dgm:cxn modelId="{CA9BB7AA-DEE6-48F5-8D58-12FAC8F8CFC8}" type="presOf" srcId="{F9CFB8A0-ED60-4E14-88E7-57480DE1FA64}" destId="{04917858-7BAA-4EA8-BB01-C8E9EE857179}" srcOrd="0" destOrd="0" presId="urn:microsoft.com/office/officeart/2005/8/layout/radial6"/>
    <dgm:cxn modelId="{C968AF0D-9566-47F5-BC90-86BAD820F982}" type="presOf" srcId="{BA073F10-83F4-415B-8B64-FD45782676D0}" destId="{30275CC9-55AB-4E67-A5CF-812DA843E4D3}" srcOrd="0" destOrd="0" presId="urn:microsoft.com/office/officeart/2005/8/layout/radial6"/>
    <dgm:cxn modelId="{E9E493ED-8B65-4443-AD1D-97FDDB20A9D2}" type="presOf" srcId="{FC9A0809-E089-4871-B9D1-D24B9B833737}" destId="{DBE1EEE9-2057-423D-A048-2069ADFA3F65}" srcOrd="0" destOrd="0" presId="urn:microsoft.com/office/officeart/2005/8/layout/radial6"/>
    <dgm:cxn modelId="{899F4770-6906-4F12-B2FB-11DB8F42B9E6}" srcId="{F9CFB8A0-ED60-4E14-88E7-57480DE1FA64}" destId="{3E2B9CC6-3237-4A7A-9DDF-DBCC76D5122C}" srcOrd="0" destOrd="0" parTransId="{94FC9FC1-25A0-44F2-B445-338AEF6532D4}" sibTransId="{AE176FE1-3F62-4663-8490-C0EF460FF770}"/>
    <dgm:cxn modelId="{DEB4E552-4521-4CB5-ABF9-44DE65B15E52}" type="presOf" srcId="{3E2B9CC6-3237-4A7A-9DDF-DBCC76D5122C}" destId="{ED3116C0-9A44-4BC3-89E1-8B52F192FEBE}" srcOrd="0" destOrd="0" presId="urn:microsoft.com/office/officeart/2005/8/layout/radial6"/>
    <dgm:cxn modelId="{A33094C1-F6C8-4D65-8834-80701DF72CF2}" type="presOf" srcId="{83E0FAEE-10BE-4F18-B297-E689F0669C9E}" destId="{6727C295-5D13-4584-A065-74EE17F81213}" srcOrd="0" destOrd="0" presId="urn:microsoft.com/office/officeart/2005/8/layout/radial6"/>
    <dgm:cxn modelId="{C540FE67-1758-41D4-912F-B0EA68153AEE}" type="presParOf" srcId="{04917858-7BAA-4EA8-BB01-C8E9EE857179}" destId="{ED3116C0-9A44-4BC3-89E1-8B52F192FEBE}" srcOrd="0" destOrd="0" presId="urn:microsoft.com/office/officeart/2005/8/layout/radial6"/>
    <dgm:cxn modelId="{6FFA7926-E66A-4AA7-86B2-D3567A0C612A}" type="presParOf" srcId="{04917858-7BAA-4EA8-BB01-C8E9EE857179}" destId="{DBE1EEE9-2057-423D-A048-2069ADFA3F65}" srcOrd="1" destOrd="0" presId="urn:microsoft.com/office/officeart/2005/8/layout/radial6"/>
    <dgm:cxn modelId="{E55EC30D-8A43-4CB9-8F1A-E35A5261C073}" type="presParOf" srcId="{04917858-7BAA-4EA8-BB01-C8E9EE857179}" destId="{F56827A1-0F2C-4CE5-B341-7281520E82AC}" srcOrd="2" destOrd="0" presId="urn:microsoft.com/office/officeart/2005/8/layout/radial6"/>
    <dgm:cxn modelId="{DF0398F5-E467-4D8C-8C79-3910A480DEFC}" type="presParOf" srcId="{04917858-7BAA-4EA8-BB01-C8E9EE857179}" destId="{5332C302-B7E0-4F51-A8D0-089F69CD9993}" srcOrd="3" destOrd="0" presId="urn:microsoft.com/office/officeart/2005/8/layout/radial6"/>
    <dgm:cxn modelId="{DF903469-0114-46BA-862B-BA5087CBB68A}" type="presParOf" srcId="{04917858-7BAA-4EA8-BB01-C8E9EE857179}" destId="{6727C295-5D13-4584-A065-74EE17F81213}" srcOrd="4" destOrd="0" presId="urn:microsoft.com/office/officeart/2005/8/layout/radial6"/>
    <dgm:cxn modelId="{6BFFDFB8-21EA-4B80-B423-7BEBD08DD4FB}" type="presParOf" srcId="{04917858-7BAA-4EA8-BB01-C8E9EE857179}" destId="{BDC59891-355E-4AF7-986A-F31C5363F2B9}" srcOrd="5" destOrd="0" presId="urn:microsoft.com/office/officeart/2005/8/layout/radial6"/>
    <dgm:cxn modelId="{07CF1E28-6E90-4666-9841-BA3C5A83B8D4}" type="presParOf" srcId="{04917858-7BAA-4EA8-BB01-C8E9EE857179}" destId="{30275CC9-55AB-4E67-A5CF-812DA843E4D3}" srcOrd="6" destOrd="0" presId="urn:microsoft.com/office/officeart/2005/8/layout/radial6"/>
    <dgm:cxn modelId="{BC338810-A49B-4366-A17C-2BA140B8E728}" type="presParOf" srcId="{04917858-7BAA-4EA8-BB01-C8E9EE857179}" destId="{E5C6E8E2-3018-429A-86ED-0A13B586E328}" srcOrd="7" destOrd="0" presId="urn:microsoft.com/office/officeart/2005/8/layout/radial6"/>
    <dgm:cxn modelId="{00D03A02-CD6F-4C79-A4DC-F329C7E22E5D}" type="presParOf" srcId="{04917858-7BAA-4EA8-BB01-C8E9EE857179}" destId="{4CAE4850-5A9D-4434-AA28-FE0C38395292}" srcOrd="8" destOrd="0" presId="urn:microsoft.com/office/officeart/2005/8/layout/radial6"/>
    <dgm:cxn modelId="{DB38D688-E881-4C99-AD1F-1710EE6CAC33}" type="presParOf" srcId="{04917858-7BAA-4EA8-BB01-C8E9EE857179}" destId="{1CAFD1C4-4954-45AF-AFA4-5522659C1042}" srcOrd="9" destOrd="0" presId="urn:microsoft.com/office/officeart/2005/8/layout/radial6"/>
    <dgm:cxn modelId="{31A9F922-BE3D-4B94-B278-19D3E68B0901}" type="presParOf" srcId="{04917858-7BAA-4EA8-BB01-C8E9EE857179}" destId="{7C1FF60F-6606-4E56-A3E3-0F2EF19A9E6F}" srcOrd="10" destOrd="0" presId="urn:microsoft.com/office/officeart/2005/8/layout/radial6"/>
    <dgm:cxn modelId="{0BB7878A-DD5C-4D1D-9E1F-1A282D3F689B}" type="presParOf" srcId="{04917858-7BAA-4EA8-BB01-C8E9EE857179}" destId="{A8D45D0B-EEF1-4DAE-9245-3EE250DEF415}" srcOrd="11" destOrd="0" presId="urn:microsoft.com/office/officeart/2005/8/layout/radial6"/>
    <dgm:cxn modelId="{8C62BF18-177C-41A2-8F16-975CA1A55773}" type="presParOf" srcId="{04917858-7BAA-4EA8-BB01-C8E9EE857179}" destId="{272BB7C6-EFE4-40A4-AA2C-CD7142AB4659}" srcOrd="12" destOrd="0" presId="urn:microsoft.com/office/officeart/2005/8/layout/radial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BB7C6-EFE4-40A4-AA2C-CD7142AB4659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gradFill rotWithShape="1">
          <a:gsLst>
            <a:gs pos="0">
              <a:schemeClr val="dk1">
                <a:tint val="0"/>
              </a:schemeClr>
            </a:gs>
            <a:gs pos="44000">
              <a:schemeClr val="dk1">
                <a:tint val="60000"/>
                <a:satMod val="120000"/>
              </a:schemeClr>
            </a:gs>
            <a:gs pos="100000">
              <a:schemeClr val="dk1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1CAFD1C4-4954-45AF-AFA4-5522659C1042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gradFill rotWithShape="1">
          <a:gsLst>
            <a:gs pos="0">
              <a:schemeClr val="accent1">
                <a:tint val="96000"/>
                <a:satMod val="120000"/>
                <a:lumMod val="120000"/>
              </a:schemeClr>
            </a:gs>
            <a:gs pos="100000">
              <a:schemeClr val="accent1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contourW="19050" prstMaterial="flat">
          <a:bevelT w="63500" h="63500"/>
          <a:contourClr>
            <a:schemeClr val="accent1">
              <a:shade val="25000"/>
              <a:satMod val="18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30275CC9-55AB-4E67-A5CF-812DA843E4D3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0"/>
            <a:gd name="adj2" fmla="val 5400000"/>
            <a:gd name="adj3" fmla="val 4643"/>
          </a:avLst>
        </a:prstGeom>
        <a:gradFill rotWithShape="1">
          <a:gsLst>
            <a:gs pos="0">
              <a:schemeClr val="accent3">
                <a:tint val="96000"/>
                <a:satMod val="120000"/>
                <a:lumMod val="120000"/>
              </a:schemeClr>
            </a:gs>
            <a:gs pos="100000">
              <a:schemeClr val="accent3"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flat">
          <a:bevelT w="12700" h="127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332C302-B7E0-4F51-A8D0-089F69CD9993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16200000"/>
            <a:gd name="adj2" fmla="val 0"/>
            <a:gd name="adj3" fmla="val 4643"/>
          </a:avLst>
        </a:prstGeom>
        <a:gradFill rotWithShape="1">
          <a:gsLst>
            <a:gs pos="0">
              <a:schemeClr val="accent4">
                <a:tint val="96000"/>
                <a:satMod val="120000"/>
                <a:lumMod val="120000"/>
              </a:schemeClr>
            </a:gs>
            <a:gs pos="100000">
              <a:schemeClr val="accent4"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flat">
          <a:bevelT w="12700" h="12700"/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ED3116C0-9A44-4BC3-89E1-8B52F192FEBE}">
      <dsp:nvSpPr>
        <dsp:cNvPr id="0" name=""/>
        <dsp:cNvSpPr/>
      </dsp:nvSpPr>
      <dsp:spPr>
        <a:xfrm>
          <a:off x="2473386" y="1353318"/>
          <a:ext cx="1485602" cy="1485602"/>
        </a:xfrm>
        <a:prstGeom prst="ellipse">
          <a:avLst/>
        </a:prstGeom>
        <a:gradFill rotWithShape="1">
          <a:gsLst>
            <a:gs pos="0">
              <a:schemeClr val="accent6">
                <a:tint val="96000"/>
                <a:satMod val="120000"/>
                <a:lumMod val="120000"/>
              </a:schemeClr>
            </a:gs>
            <a:gs pos="100000">
              <a:schemeClr val="accent6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6">
              <a:shade val="25000"/>
              <a:satMod val="18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优势</a:t>
          </a:r>
          <a:endParaRPr lang="zh-CN" altLang="en-US" sz="3700" kern="1200" dirty="0"/>
        </a:p>
      </dsp:txBody>
      <dsp:txXfrm>
        <a:off x="2690947" y="1570879"/>
        <a:ext cx="1050480" cy="1050480"/>
      </dsp:txXfrm>
    </dsp:sp>
    <dsp:sp modelId="{DBE1EEE9-2057-423D-A048-2069ADFA3F65}">
      <dsp:nvSpPr>
        <dsp:cNvPr id="0" name=""/>
        <dsp:cNvSpPr/>
      </dsp:nvSpPr>
      <dsp:spPr>
        <a:xfrm>
          <a:off x="2696227" y="793"/>
          <a:ext cx="1039921" cy="1039921"/>
        </a:xfrm>
        <a:prstGeom prst="ellipse">
          <a:avLst/>
        </a:prstGeom>
        <a:gradFill rotWithShape="1">
          <a:gsLst>
            <a:gs pos="0">
              <a:schemeClr val="accent4">
                <a:tint val="96000"/>
                <a:satMod val="120000"/>
                <a:lumMod val="120000"/>
              </a:schemeClr>
            </a:gs>
            <a:gs pos="100000">
              <a:schemeClr val="accent4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4">
              <a:shade val="25000"/>
              <a:satMod val="18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8520" y="153086"/>
        <a:ext cx="735335" cy="735335"/>
      </dsp:txXfrm>
    </dsp:sp>
    <dsp:sp modelId="{6727C295-5D13-4584-A065-74EE17F81213}">
      <dsp:nvSpPr>
        <dsp:cNvPr id="0" name=""/>
        <dsp:cNvSpPr/>
      </dsp:nvSpPr>
      <dsp:spPr>
        <a:xfrm>
          <a:off x="4271592" y="1576159"/>
          <a:ext cx="1039921" cy="1039921"/>
        </a:xfrm>
        <a:prstGeom prst="ellipse">
          <a:avLst/>
        </a:prstGeom>
        <a:gradFill rotWithShape="1">
          <a:gsLst>
            <a:gs pos="0">
              <a:schemeClr val="accent3">
                <a:tint val="96000"/>
                <a:satMod val="120000"/>
                <a:lumMod val="120000"/>
              </a:schemeClr>
            </a:gs>
            <a:gs pos="100000">
              <a:schemeClr val="accent3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3">
              <a:shade val="25000"/>
              <a:satMod val="18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协同开发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3885" y="1728452"/>
        <a:ext cx="735335" cy="735335"/>
      </dsp:txXfrm>
    </dsp:sp>
    <dsp:sp modelId="{E5C6E8E2-3018-429A-86ED-0A13B586E328}">
      <dsp:nvSpPr>
        <dsp:cNvPr id="0" name=""/>
        <dsp:cNvSpPr/>
      </dsp:nvSpPr>
      <dsp:spPr>
        <a:xfrm>
          <a:off x="2696227" y="3151524"/>
          <a:ext cx="1039921" cy="1039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自动构建测试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8520" y="3303817"/>
        <a:ext cx="735335" cy="735335"/>
      </dsp:txXfrm>
    </dsp:sp>
    <dsp:sp modelId="{7C1FF60F-6606-4E56-A3E3-0F2EF19A9E6F}">
      <dsp:nvSpPr>
        <dsp:cNvPr id="0" name=""/>
        <dsp:cNvSpPr/>
      </dsp:nvSpPr>
      <dsp:spPr>
        <a:xfrm>
          <a:off x="1120861" y="1576159"/>
          <a:ext cx="1039921" cy="1039921"/>
        </a:xfrm>
        <a:prstGeom prst="ellipse">
          <a:avLst/>
        </a:prstGeom>
        <a:gradFill rotWithShape="1">
          <a:gsLst>
            <a:gs pos="0">
              <a:schemeClr val="dk1">
                <a:tint val="0"/>
              </a:schemeClr>
            </a:gs>
            <a:gs pos="44000">
              <a:schemeClr val="dk1">
                <a:tint val="60000"/>
                <a:satMod val="120000"/>
              </a:schemeClr>
            </a:gs>
            <a:gs pos="100000">
              <a:schemeClr val="dk1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持续集成</a:t>
          </a:r>
          <a:endParaRPr lang="zh-CN" altLang="en-US" sz="1200" b="1" kern="1200" dirty="0"/>
        </a:p>
      </dsp:txBody>
      <dsp:txXfrm>
        <a:off x="1273154" y="1728452"/>
        <a:ext cx="735335" cy="735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BB7C6-EFE4-40A4-AA2C-CD7142AB4659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gradFill rotWithShape="1">
          <a:gsLst>
            <a:gs pos="0">
              <a:schemeClr val="dk1">
                <a:tint val="0"/>
              </a:schemeClr>
            </a:gs>
            <a:gs pos="44000">
              <a:schemeClr val="dk1">
                <a:tint val="60000"/>
                <a:satMod val="120000"/>
              </a:schemeClr>
            </a:gs>
            <a:gs pos="100000">
              <a:schemeClr val="dk1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1CAFD1C4-4954-45AF-AFA4-5522659C1042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gradFill rotWithShape="1">
          <a:gsLst>
            <a:gs pos="0">
              <a:schemeClr val="accent1">
                <a:tint val="96000"/>
                <a:satMod val="120000"/>
                <a:lumMod val="120000"/>
              </a:schemeClr>
            </a:gs>
            <a:gs pos="100000">
              <a:schemeClr val="accent1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contourW="19050" prstMaterial="flat">
          <a:bevelT w="63500" h="63500"/>
          <a:contourClr>
            <a:schemeClr val="accent1">
              <a:shade val="25000"/>
              <a:satMod val="18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30275CC9-55AB-4E67-A5CF-812DA843E4D3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0"/>
            <a:gd name="adj2" fmla="val 5400000"/>
            <a:gd name="adj3" fmla="val 4643"/>
          </a:avLst>
        </a:prstGeom>
        <a:gradFill rotWithShape="1">
          <a:gsLst>
            <a:gs pos="0">
              <a:schemeClr val="accent3">
                <a:tint val="96000"/>
                <a:satMod val="120000"/>
                <a:lumMod val="120000"/>
              </a:schemeClr>
            </a:gs>
            <a:gs pos="100000">
              <a:schemeClr val="accent3"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flat">
          <a:bevelT w="12700" h="127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332C302-B7E0-4F51-A8D0-089F69CD9993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16200000"/>
            <a:gd name="adj2" fmla="val 0"/>
            <a:gd name="adj3" fmla="val 4643"/>
          </a:avLst>
        </a:prstGeom>
        <a:gradFill rotWithShape="1">
          <a:gsLst>
            <a:gs pos="0">
              <a:schemeClr val="accent4">
                <a:tint val="96000"/>
                <a:satMod val="120000"/>
                <a:lumMod val="120000"/>
              </a:schemeClr>
            </a:gs>
            <a:gs pos="100000">
              <a:schemeClr val="accent4"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flat">
          <a:bevelT w="12700" h="12700"/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ED3116C0-9A44-4BC3-89E1-8B52F192FEBE}">
      <dsp:nvSpPr>
        <dsp:cNvPr id="0" name=""/>
        <dsp:cNvSpPr/>
      </dsp:nvSpPr>
      <dsp:spPr>
        <a:xfrm>
          <a:off x="2473386" y="1353318"/>
          <a:ext cx="1485602" cy="1485602"/>
        </a:xfrm>
        <a:prstGeom prst="ellipse">
          <a:avLst/>
        </a:prstGeom>
        <a:gradFill rotWithShape="1">
          <a:gsLst>
            <a:gs pos="0">
              <a:schemeClr val="accent6">
                <a:tint val="96000"/>
                <a:satMod val="120000"/>
                <a:lumMod val="120000"/>
              </a:schemeClr>
            </a:gs>
            <a:gs pos="100000">
              <a:schemeClr val="accent6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6">
              <a:shade val="25000"/>
              <a:satMod val="18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优势</a:t>
          </a:r>
          <a:endParaRPr lang="zh-CN" altLang="en-US" sz="3700" kern="1200" dirty="0"/>
        </a:p>
      </dsp:txBody>
      <dsp:txXfrm>
        <a:off x="2690947" y="1570879"/>
        <a:ext cx="1050480" cy="1050480"/>
      </dsp:txXfrm>
    </dsp:sp>
    <dsp:sp modelId="{DBE1EEE9-2057-423D-A048-2069ADFA3F65}">
      <dsp:nvSpPr>
        <dsp:cNvPr id="0" name=""/>
        <dsp:cNvSpPr/>
      </dsp:nvSpPr>
      <dsp:spPr>
        <a:xfrm>
          <a:off x="2696227" y="793"/>
          <a:ext cx="1039921" cy="1039921"/>
        </a:xfrm>
        <a:prstGeom prst="ellipse">
          <a:avLst/>
        </a:prstGeom>
        <a:gradFill rotWithShape="1">
          <a:gsLst>
            <a:gs pos="0">
              <a:schemeClr val="accent4">
                <a:tint val="96000"/>
                <a:satMod val="120000"/>
                <a:lumMod val="120000"/>
              </a:schemeClr>
            </a:gs>
            <a:gs pos="100000">
              <a:schemeClr val="accent4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4">
              <a:shade val="25000"/>
              <a:satMod val="18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8520" y="153086"/>
        <a:ext cx="735335" cy="735335"/>
      </dsp:txXfrm>
    </dsp:sp>
    <dsp:sp modelId="{6727C295-5D13-4584-A065-74EE17F81213}">
      <dsp:nvSpPr>
        <dsp:cNvPr id="0" name=""/>
        <dsp:cNvSpPr/>
      </dsp:nvSpPr>
      <dsp:spPr>
        <a:xfrm>
          <a:off x="4271592" y="1576159"/>
          <a:ext cx="1039921" cy="1039921"/>
        </a:xfrm>
        <a:prstGeom prst="ellipse">
          <a:avLst/>
        </a:prstGeom>
        <a:gradFill rotWithShape="1">
          <a:gsLst>
            <a:gs pos="0">
              <a:schemeClr val="accent3">
                <a:tint val="96000"/>
                <a:satMod val="120000"/>
                <a:lumMod val="120000"/>
              </a:schemeClr>
            </a:gs>
            <a:gs pos="100000">
              <a:schemeClr val="accent3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3">
              <a:shade val="25000"/>
              <a:satMod val="18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协同开发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3885" y="1728452"/>
        <a:ext cx="735335" cy="735335"/>
      </dsp:txXfrm>
    </dsp:sp>
    <dsp:sp modelId="{E5C6E8E2-3018-429A-86ED-0A13B586E328}">
      <dsp:nvSpPr>
        <dsp:cNvPr id="0" name=""/>
        <dsp:cNvSpPr/>
      </dsp:nvSpPr>
      <dsp:spPr>
        <a:xfrm>
          <a:off x="2696227" y="3151524"/>
          <a:ext cx="1039921" cy="1039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自动构建测试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8520" y="3303817"/>
        <a:ext cx="735335" cy="735335"/>
      </dsp:txXfrm>
    </dsp:sp>
    <dsp:sp modelId="{7C1FF60F-6606-4E56-A3E3-0F2EF19A9E6F}">
      <dsp:nvSpPr>
        <dsp:cNvPr id="0" name=""/>
        <dsp:cNvSpPr/>
      </dsp:nvSpPr>
      <dsp:spPr>
        <a:xfrm>
          <a:off x="1120861" y="1576159"/>
          <a:ext cx="1039921" cy="1039921"/>
        </a:xfrm>
        <a:prstGeom prst="ellipse">
          <a:avLst/>
        </a:prstGeom>
        <a:gradFill rotWithShape="1">
          <a:gsLst>
            <a:gs pos="0">
              <a:schemeClr val="dk1">
                <a:tint val="0"/>
              </a:schemeClr>
            </a:gs>
            <a:gs pos="44000">
              <a:schemeClr val="dk1">
                <a:tint val="60000"/>
                <a:satMod val="120000"/>
              </a:schemeClr>
            </a:gs>
            <a:gs pos="100000">
              <a:schemeClr val="dk1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持续集成</a:t>
          </a:r>
          <a:endParaRPr lang="zh-CN" altLang="en-US" sz="1200" b="1" kern="1200" dirty="0"/>
        </a:p>
      </dsp:txBody>
      <dsp:txXfrm>
        <a:off x="1273154" y="1728452"/>
        <a:ext cx="735335" cy="735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BB7C6-EFE4-40A4-AA2C-CD7142AB4659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gradFill rotWithShape="1">
          <a:gsLst>
            <a:gs pos="0">
              <a:schemeClr val="dk1">
                <a:tint val="0"/>
              </a:schemeClr>
            </a:gs>
            <a:gs pos="44000">
              <a:schemeClr val="dk1">
                <a:tint val="60000"/>
                <a:satMod val="120000"/>
              </a:schemeClr>
            </a:gs>
            <a:gs pos="100000">
              <a:schemeClr val="dk1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1CAFD1C4-4954-45AF-AFA4-5522659C1042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gradFill rotWithShape="1">
          <a:gsLst>
            <a:gs pos="0">
              <a:schemeClr val="accent1">
                <a:tint val="96000"/>
                <a:satMod val="120000"/>
                <a:lumMod val="120000"/>
              </a:schemeClr>
            </a:gs>
            <a:gs pos="100000">
              <a:schemeClr val="accent1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contourW="19050" prstMaterial="flat">
          <a:bevelT w="63500" h="63500"/>
          <a:contourClr>
            <a:schemeClr val="accent1">
              <a:shade val="25000"/>
              <a:satMod val="18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30275CC9-55AB-4E67-A5CF-812DA843E4D3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0"/>
            <a:gd name="adj2" fmla="val 5400000"/>
            <a:gd name="adj3" fmla="val 4643"/>
          </a:avLst>
        </a:prstGeom>
        <a:gradFill rotWithShape="1">
          <a:gsLst>
            <a:gs pos="0">
              <a:schemeClr val="accent3">
                <a:tint val="96000"/>
                <a:satMod val="120000"/>
                <a:lumMod val="120000"/>
              </a:schemeClr>
            </a:gs>
            <a:gs pos="100000">
              <a:schemeClr val="accent3"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flat">
          <a:bevelT w="12700" h="127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332C302-B7E0-4F51-A8D0-089F69CD9993}">
      <dsp:nvSpPr>
        <dsp:cNvPr id="0" name=""/>
        <dsp:cNvSpPr/>
      </dsp:nvSpPr>
      <dsp:spPr>
        <a:xfrm>
          <a:off x="1603385" y="483317"/>
          <a:ext cx="3225604" cy="3225604"/>
        </a:xfrm>
        <a:prstGeom prst="blockArc">
          <a:avLst>
            <a:gd name="adj1" fmla="val 16200000"/>
            <a:gd name="adj2" fmla="val 0"/>
            <a:gd name="adj3" fmla="val 4643"/>
          </a:avLst>
        </a:prstGeom>
        <a:gradFill rotWithShape="1">
          <a:gsLst>
            <a:gs pos="0">
              <a:schemeClr val="accent4">
                <a:tint val="96000"/>
                <a:satMod val="120000"/>
                <a:lumMod val="120000"/>
              </a:schemeClr>
            </a:gs>
            <a:gs pos="100000">
              <a:schemeClr val="accent4"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flat">
          <a:bevelT w="12700" h="12700"/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ED3116C0-9A44-4BC3-89E1-8B52F192FEBE}">
      <dsp:nvSpPr>
        <dsp:cNvPr id="0" name=""/>
        <dsp:cNvSpPr/>
      </dsp:nvSpPr>
      <dsp:spPr>
        <a:xfrm>
          <a:off x="2473386" y="1353318"/>
          <a:ext cx="1485602" cy="1485602"/>
        </a:xfrm>
        <a:prstGeom prst="ellipse">
          <a:avLst/>
        </a:prstGeom>
        <a:gradFill rotWithShape="1">
          <a:gsLst>
            <a:gs pos="0">
              <a:schemeClr val="accent6">
                <a:tint val="96000"/>
                <a:satMod val="120000"/>
                <a:lumMod val="120000"/>
              </a:schemeClr>
            </a:gs>
            <a:gs pos="100000">
              <a:schemeClr val="accent6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6">
              <a:shade val="25000"/>
              <a:satMod val="18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优势</a:t>
          </a:r>
          <a:endParaRPr lang="zh-CN" altLang="en-US" sz="3700" kern="1200" dirty="0"/>
        </a:p>
      </dsp:txBody>
      <dsp:txXfrm>
        <a:off x="2690947" y="1570879"/>
        <a:ext cx="1050480" cy="1050480"/>
      </dsp:txXfrm>
    </dsp:sp>
    <dsp:sp modelId="{DBE1EEE9-2057-423D-A048-2069ADFA3F65}">
      <dsp:nvSpPr>
        <dsp:cNvPr id="0" name=""/>
        <dsp:cNvSpPr/>
      </dsp:nvSpPr>
      <dsp:spPr>
        <a:xfrm>
          <a:off x="2696227" y="793"/>
          <a:ext cx="1039921" cy="1039921"/>
        </a:xfrm>
        <a:prstGeom prst="ellipse">
          <a:avLst/>
        </a:prstGeom>
        <a:gradFill rotWithShape="1">
          <a:gsLst>
            <a:gs pos="0">
              <a:schemeClr val="accent4">
                <a:tint val="96000"/>
                <a:satMod val="120000"/>
                <a:lumMod val="120000"/>
              </a:schemeClr>
            </a:gs>
            <a:gs pos="100000">
              <a:schemeClr val="accent4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4">
              <a:shade val="25000"/>
              <a:satMod val="18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8520" y="153086"/>
        <a:ext cx="735335" cy="735335"/>
      </dsp:txXfrm>
    </dsp:sp>
    <dsp:sp modelId="{6727C295-5D13-4584-A065-74EE17F81213}">
      <dsp:nvSpPr>
        <dsp:cNvPr id="0" name=""/>
        <dsp:cNvSpPr/>
      </dsp:nvSpPr>
      <dsp:spPr>
        <a:xfrm>
          <a:off x="4271592" y="1576159"/>
          <a:ext cx="1039921" cy="1039921"/>
        </a:xfrm>
        <a:prstGeom prst="ellipse">
          <a:avLst/>
        </a:prstGeom>
        <a:gradFill rotWithShape="1">
          <a:gsLst>
            <a:gs pos="0">
              <a:schemeClr val="accent3">
                <a:tint val="96000"/>
                <a:satMod val="120000"/>
                <a:lumMod val="120000"/>
              </a:schemeClr>
            </a:gs>
            <a:gs pos="100000">
              <a:schemeClr val="accent3"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contourW="19050" prstMaterial="flat">
          <a:bevelT w="63500" h="63500"/>
          <a:contourClr>
            <a:schemeClr val="accent3">
              <a:shade val="25000"/>
              <a:satMod val="18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协同开发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3885" y="1728452"/>
        <a:ext cx="735335" cy="735335"/>
      </dsp:txXfrm>
    </dsp:sp>
    <dsp:sp modelId="{E5C6E8E2-3018-429A-86ED-0A13B586E328}">
      <dsp:nvSpPr>
        <dsp:cNvPr id="0" name=""/>
        <dsp:cNvSpPr/>
      </dsp:nvSpPr>
      <dsp:spPr>
        <a:xfrm>
          <a:off x="2696227" y="3151524"/>
          <a:ext cx="1039921" cy="1039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自动构建测试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8520" y="3303817"/>
        <a:ext cx="735335" cy="735335"/>
      </dsp:txXfrm>
    </dsp:sp>
    <dsp:sp modelId="{7C1FF60F-6606-4E56-A3E3-0F2EF19A9E6F}">
      <dsp:nvSpPr>
        <dsp:cNvPr id="0" name=""/>
        <dsp:cNvSpPr/>
      </dsp:nvSpPr>
      <dsp:spPr>
        <a:xfrm>
          <a:off x="1120861" y="1576159"/>
          <a:ext cx="1039921" cy="1039921"/>
        </a:xfrm>
        <a:prstGeom prst="ellipse">
          <a:avLst/>
        </a:prstGeom>
        <a:gradFill rotWithShape="1">
          <a:gsLst>
            <a:gs pos="0">
              <a:schemeClr val="dk1">
                <a:tint val="0"/>
              </a:schemeClr>
            </a:gs>
            <a:gs pos="44000">
              <a:schemeClr val="dk1">
                <a:tint val="60000"/>
                <a:satMod val="120000"/>
              </a:schemeClr>
            </a:gs>
            <a:gs pos="100000">
              <a:schemeClr val="dk1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持续集成</a:t>
          </a:r>
          <a:endParaRPr lang="zh-CN" altLang="en-US" sz="1200" b="1" kern="1200" dirty="0"/>
        </a:p>
      </dsp:txBody>
      <dsp:txXfrm>
        <a:off x="1273154" y="1728452"/>
        <a:ext cx="735335" cy="735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8531-078C-4603-A551-7527EC7641F9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58C0-53CE-4616-B2C0-44CDF1DD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5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49:9999/" TargetMode="External"/><Relationship Id="rId2" Type="http://schemas.openxmlformats.org/officeDocument/2006/relationships/hyperlink" Target="http://192.168.1.4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92.168.1.49:8280/source/" TargetMode="External"/><Relationship Id="rId4" Type="http://schemas.openxmlformats.org/officeDocument/2006/relationships/hyperlink" Target="http://192.168.1.49:818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92.168.1.49:999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&#22914;fuqiang@szprize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git@git2:dingjun/ALSP-MT6737-CODEBASE-TES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49:9999/ALSP-MT6737-CODEBASE-TES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192.168.1.49/dingjun/ALSP-MT6737-CODEBASE-TES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anchun@szprize.com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092" y="692696"/>
            <a:ext cx="6679382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Gitlab+Gerrit+Jenkins CI</a:t>
            </a:r>
            <a:r>
              <a:rPr lang="zh-CN" altLang="en-US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体系</a:t>
            </a:r>
            <a:endParaRPr lang="zh-CN" alt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4663" y="5589240"/>
            <a:ext cx="19760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铂睿云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3535" y="4974387"/>
            <a:ext cx="11528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2017.04.12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3825" y="3585147"/>
            <a:ext cx="7704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而目前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主流的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CI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体系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架构），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基本上是由</a:t>
            </a:r>
            <a:r>
              <a:rPr lang="en-US" altLang="zh-CN" sz="1200" dirty="0" err="1">
                <a:solidFill>
                  <a:schemeClr val="accent1">
                    <a:lumMod val="50000"/>
                  </a:schemeClr>
                </a:solidFill>
              </a:rPr>
              <a:t>gitlab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代码托管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，</a:t>
            </a:r>
            <a:r>
              <a:rPr lang="en-US" altLang="zh-CN" sz="1200" dirty="0" err="1">
                <a:solidFill>
                  <a:schemeClr val="accent1">
                    <a:lumMod val="50000"/>
                  </a:schemeClr>
                </a:solidFill>
              </a:rPr>
              <a:t>gerrit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代码审核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，</a:t>
            </a:r>
            <a:r>
              <a:rPr lang="en-US" altLang="zh-CN" sz="1200" dirty="0" err="1">
                <a:solidFill>
                  <a:schemeClr val="accent1">
                    <a:lumMod val="50000"/>
                  </a:schemeClr>
                </a:solidFill>
              </a:rPr>
              <a:t>jenkins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自动构建部署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三大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组件组成的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3824" y="1916832"/>
            <a:ext cx="7704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持续集成，也就是通常所说的</a:t>
            </a:r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</a:rPr>
              <a:t>CI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Continuous Integration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），可以说是现代软件开发技术的基础。事实上，它是真正的游戏规则改变者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引进持续集成到公司，能从根本上改变一个团队对于整个软件开发过程的思考方式。它绝对有潜力去启用和触发一系列的增量式的过程改进，从简单的、有计划的、自动化的构建逐渐改进为可以持续交付投入生产中。一个好的持续集成基础设施可以简化开发过程直到部署，可以帮助开发人员更快地检测和修复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bug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，为所有开发和非开发人员提供一个有用的项目仪表盘，最后帮助团队交付更真实的业务价值给最终用户。每一个专业的开发团队，无论多小，都应该且有必要学习和实践持续集成</a:t>
            </a:r>
            <a:r>
              <a:rPr lang="zh-CN" altLang="en-US" sz="1200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6133292" y="4509120"/>
            <a:ext cx="30264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运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维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邓骅翊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2" y="1772816"/>
            <a:ext cx="905107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</a:rPr>
              <a:t>项目创建组组员，默认只有增加</a:t>
            </a:r>
            <a:r>
              <a:rPr lang="en-US" altLang="zh-CN" sz="1600" dirty="0" smtClean="0">
                <a:solidFill>
                  <a:schemeClr val="accent2"/>
                </a:solidFill>
              </a:rPr>
              <a:t>summit</a:t>
            </a:r>
            <a:r>
              <a:rPr lang="zh-CN" altLang="en-US" sz="1600" dirty="0" smtClean="0">
                <a:solidFill>
                  <a:schemeClr val="accent2"/>
                </a:solidFill>
              </a:rPr>
              <a:t>提交组和</a:t>
            </a:r>
            <a:r>
              <a:rPr lang="en-US" altLang="zh-CN" sz="1600" dirty="0" smtClean="0">
                <a:solidFill>
                  <a:schemeClr val="accent2"/>
                </a:solidFill>
              </a:rPr>
              <a:t>push</a:t>
            </a:r>
            <a:r>
              <a:rPr lang="zh-CN" altLang="en-US" sz="1600" dirty="0" smtClean="0">
                <a:solidFill>
                  <a:schemeClr val="accent2"/>
                </a:solidFill>
              </a:rPr>
              <a:t>组的权限，可</a:t>
            </a:r>
            <a:r>
              <a:rPr lang="en-US" altLang="zh-CN" sz="1600" dirty="0" smtClean="0">
                <a:solidFill>
                  <a:schemeClr val="accent2"/>
                </a:solidFill>
              </a:rPr>
              <a:t>submit</a:t>
            </a:r>
            <a:r>
              <a:rPr lang="zh-CN" altLang="en-US" sz="1600" dirty="0" smtClean="0">
                <a:solidFill>
                  <a:schemeClr val="accent2"/>
                </a:solidFill>
              </a:rPr>
              <a:t>组和</a:t>
            </a:r>
            <a:r>
              <a:rPr lang="en-US" altLang="zh-CN" sz="1600" dirty="0" smtClean="0">
                <a:solidFill>
                  <a:schemeClr val="accent2"/>
                </a:solidFill>
              </a:rPr>
              <a:t>push</a:t>
            </a:r>
            <a:r>
              <a:rPr lang="zh-CN" altLang="en-US" sz="1600" dirty="0" smtClean="0">
                <a:solidFill>
                  <a:schemeClr val="accent2"/>
                </a:solidFill>
              </a:rPr>
              <a:t>组的成员需要与管理员协调，由管理员来增加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6127" y="450250"/>
            <a:ext cx="43873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Gerrit</a:t>
            </a:r>
            <a:r>
              <a:rPr lang="zh-CN" altLang="en-U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组介绍</a:t>
            </a:r>
            <a:endParaRPr lang="zh-CN" altLang="en-U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3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" r="78087" b="75629"/>
          <a:stretch/>
        </p:blipFill>
        <p:spPr bwMode="auto">
          <a:xfrm>
            <a:off x="899592" y="988238"/>
            <a:ext cx="356446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6" b="16927"/>
          <a:stretch/>
        </p:blipFill>
        <p:spPr bwMode="auto">
          <a:xfrm>
            <a:off x="918403" y="2636912"/>
            <a:ext cx="6336704" cy="348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121064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增加组名：命名最好规范一些，举例如：</a:t>
            </a:r>
            <a:r>
              <a:rPr lang="en-US" altLang="zh-CN" sz="1200" dirty="0" smtClean="0"/>
              <a:t>PCBA</a:t>
            </a:r>
            <a:r>
              <a:rPr lang="zh-CN" altLang="en-US" sz="1200" dirty="0" smtClean="0"/>
              <a:t>软件测试一组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68515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新增加</a:t>
            </a:r>
            <a:r>
              <a:rPr lang="zh-CN" altLang="en-US" b="1" dirty="0" smtClean="0"/>
              <a:t>普通开发人员组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850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94437"/>
            <a:ext cx="668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然后在新建的</a:t>
            </a:r>
            <a:r>
              <a:rPr lang="en-US" altLang="zh-CN" sz="1200" dirty="0" smtClean="0"/>
              <a:t>project</a:t>
            </a:r>
            <a:r>
              <a:rPr lang="zh-CN" altLang="en-US" sz="1200" dirty="0" smtClean="0"/>
              <a:t>设置</a:t>
            </a:r>
            <a:r>
              <a:rPr lang="en-US" altLang="zh-CN" sz="1200" dirty="0" smtClean="0"/>
              <a:t>acces</a:t>
            </a:r>
            <a:r>
              <a:rPr lang="zh-CN" altLang="en-US" sz="1200" dirty="0" smtClean="0"/>
              <a:t>权限 </a:t>
            </a:r>
            <a:endParaRPr lang="en-US" altLang="zh-CN" sz="1200" dirty="0" smtClean="0"/>
          </a:p>
          <a:p>
            <a:r>
              <a:rPr lang="zh-CN" altLang="en-US" sz="1200" dirty="0" smtClean="0"/>
              <a:t>操作方法：</a:t>
            </a:r>
            <a:r>
              <a:rPr lang="en-US" altLang="zh-CN" sz="1200" dirty="0" smtClean="0"/>
              <a:t>projects==&gt;lists==&gt;</a:t>
            </a:r>
            <a:r>
              <a:rPr lang="zh-CN" altLang="en-US" sz="1200" dirty="0" smtClean="0"/>
              <a:t>点击新建的</a:t>
            </a:r>
            <a:r>
              <a:rPr lang="en-US" altLang="zh-CN" sz="1200" dirty="0" smtClean="0"/>
              <a:t>project==&gt;access==&gt;edit==&gt; add pemission</a:t>
            </a:r>
            <a:r>
              <a:rPr lang="zh-CN" altLang="en-US" sz="1200" dirty="0" smtClean="0"/>
              <a:t>下拉框中增加</a:t>
            </a:r>
            <a:r>
              <a:rPr lang="en-US" altLang="zh-CN" sz="1200" dirty="0" smtClean="0"/>
              <a:t>push ,read,submit</a:t>
            </a:r>
            <a:r>
              <a:rPr lang="zh-CN" altLang="en-US" sz="1200" dirty="0" smtClean="0"/>
              <a:t>权限 （对应的，</a:t>
            </a:r>
            <a:r>
              <a:rPr lang="en-US" altLang="zh-CN" sz="1200" dirty="0" smtClean="0"/>
              <a:t>push</a:t>
            </a:r>
            <a:r>
              <a:rPr lang="zh-CN" altLang="en-US" sz="1200" dirty="0" smtClean="0"/>
              <a:t>加</a:t>
            </a:r>
            <a:r>
              <a:rPr lang="en-US" altLang="zh-CN" sz="1200" dirty="0" smtClean="0"/>
              <a:t>push</a:t>
            </a:r>
            <a:r>
              <a:rPr lang="zh-CN" altLang="en-US" sz="1200" dirty="0" smtClean="0"/>
              <a:t>组，</a:t>
            </a:r>
            <a:r>
              <a:rPr lang="en-US" altLang="zh-CN" sz="1200" dirty="0" smtClean="0"/>
              <a:t>read</a:t>
            </a:r>
            <a:r>
              <a:rPr lang="zh-CN" altLang="en-US" sz="1200" dirty="0" smtClean="0"/>
              <a:t>加项目成员组名，</a:t>
            </a:r>
            <a:r>
              <a:rPr lang="en-US" altLang="zh-CN" sz="1200" dirty="0" smtClean="0"/>
              <a:t>submit</a:t>
            </a:r>
            <a:r>
              <a:rPr lang="zh-CN" altLang="en-US" sz="1200" dirty="0" smtClean="0"/>
              <a:t>加</a:t>
            </a:r>
            <a:r>
              <a:rPr lang="en-US" altLang="zh-CN" sz="1200" dirty="0" smtClean="0"/>
              <a:t>submi</a:t>
            </a:r>
            <a:r>
              <a:rPr lang="en-US" altLang="zh-CN" sz="1200" dirty="0"/>
              <a:t>t</a:t>
            </a:r>
            <a:r>
              <a:rPr lang="zh-CN" altLang="en-US" sz="1200" dirty="0" smtClean="0"/>
              <a:t>组）</a:t>
            </a:r>
            <a:endParaRPr lang="zh-CN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" r="17213"/>
          <a:stretch/>
        </p:blipFill>
        <p:spPr bwMode="auto">
          <a:xfrm>
            <a:off x="859379" y="1411035"/>
            <a:ext cx="4396924" cy="345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3" y="4998605"/>
            <a:ext cx="7272808" cy="167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18384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新增加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的权限设置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Gitlab+gerrit+jenkins</a:t>
            </a:r>
            <a:r>
              <a:rPr lang="zh-CN" altLang="en-US" sz="3200" dirty="0" smtClean="0"/>
              <a:t>架构的操作使用说明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971600" y="2132856"/>
            <a:ext cx="7056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汇总：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 ：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192.168.1.49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gerrit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代码审核地址：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192.168.1.49:9999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Jenkins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工程构建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url: 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192.168.1.49:8180</a:t>
            </a:r>
            <a:endPara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Opengrok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代码检阅工具：   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://192.168.1.49:8280/source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（额外加的）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1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4371" y="692696"/>
            <a:ext cx="5482952" cy="42637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1-</a:t>
            </a:r>
            <a:r>
              <a:rPr lang="zh-CN" altLang="en-US" sz="1600" dirty="0" smtClean="0"/>
              <a:t>生成</a:t>
            </a:r>
            <a:r>
              <a:rPr lang="en-US" altLang="zh-CN" sz="1600" dirty="0" smtClean="0"/>
              <a:t>ssh-key</a:t>
            </a:r>
            <a:endParaRPr lang="zh-CN" altLang="en-US" sz="1600" dirty="0"/>
          </a:p>
        </p:txBody>
      </p:sp>
      <p:pic>
        <p:nvPicPr>
          <p:cNvPr id="4" name="图片 3" descr="file://C:\Users\pc304\AppData\Local\Temp\ct_tmp/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6" y="2708920"/>
            <a:ext cx="7344816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2048" y="1268760"/>
            <a:ext cx="828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b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第一步：工具连接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192.168.1.49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生成相应的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ssh-key,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账号为各人的名字，密码为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123456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，同时可以映射对应的文件夹（方便上传代码）。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输入指令：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ssh-keygen 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–t rsa –C 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个人邮箱       </a:t>
            </a:r>
            <a:r>
              <a:rPr lang="zh-CN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直接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enter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确认两次，执行完毕 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9847" y="260648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生成</a:t>
            </a:r>
            <a:r>
              <a:rPr lang="en-US" altLang="zh-CN" sz="1600" dirty="0" smtClean="0"/>
              <a:t>sshkey,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gitlab </a:t>
            </a:r>
            <a:r>
              <a:rPr lang="en-US" altLang="zh-CN" sz="1600" dirty="0"/>
              <a:t>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页面设置</a:t>
            </a:r>
            <a:r>
              <a:rPr lang="en-US" altLang="zh-CN" sz="1600" dirty="0"/>
              <a:t>,</a:t>
            </a:r>
            <a:r>
              <a:rPr lang="zh-CN" altLang="en-US" sz="1600" dirty="0"/>
              <a:t>上传公钥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51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34371" y="305272"/>
            <a:ext cx="5482952" cy="42637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/>
              <a:t>2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查看公钥</a:t>
            </a:r>
            <a:endParaRPr lang="zh-CN" alt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3874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</a:b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593304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</a:b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输入命令：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cat ~/.ssh/id_rsa.pub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，得出公钥：并复制 </a:t>
            </a:r>
            <a:b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分别打开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gitlab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http://192.168.1.49 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gerrit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http://192.168.1.49:9999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（输入相同的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ssh-key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b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1855"/>
            <a:ext cx="8640960" cy="110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2"/>
          <p:cNvSpPr txBox="1">
            <a:spLocks/>
          </p:cNvSpPr>
          <p:nvPr/>
        </p:nvSpPr>
        <p:spPr>
          <a:xfrm>
            <a:off x="611560" y="2897560"/>
            <a:ext cx="5482952" cy="42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</a:rPr>
              <a:t>3-gitlab web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gerrit web</a:t>
            </a:r>
            <a:r>
              <a:rPr lang="zh-CN" altLang="en-US" sz="1600" dirty="0" smtClean="0">
                <a:solidFill>
                  <a:schemeClr val="tx1"/>
                </a:solidFill>
              </a:rPr>
              <a:t>页面设置</a:t>
            </a:r>
            <a:r>
              <a:rPr lang="en-US" altLang="zh-CN" sz="1600" dirty="0" smtClean="0">
                <a:solidFill>
                  <a:schemeClr val="tx1"/>
                </a:solidFill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</a:rPr>
              <a:t>上传公钥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340161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3-1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gitlab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页面：输入用户：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fuqiang 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123456789</a:t>
            </a:r>
            <a:r>
              <a:rPr lang="zh-CN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，（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默认登录密码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123456789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第一次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登录会让你重新设置新的密码再次登录的</a:t>
            </a:r>
            <a:r>
              <a:rPr lang="zh-CN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1200" dirty="0" smtClean="0"/>
              <a:t>点击</a:t>
            </a:r>
            <a:r>
              <a:rPr lang="zh-CN" altLang="zh-CN" sz="1200" dirty="0"/>
              <a:t>右上角的</a:t>
            </a:r>
            <a:r>
              <a:rPr lang="en-US" altLang="zh-CN" sz="1200" dirty="0"/>
              <a:t>profile setting,</a:t>
            </a:r>
            <a:r>
              <a:rPr lang="zh-CN" altLang="zh-CN" sz="1200" dirty="0"/>
              <a:t>开始设置</a:t>
            </a:r>
            <a:r>
              <a:rPr lang="en-US" altLang="zh-CN" sz="1200" dirty="0"/>
              <a:t>email</a:t>
            </a:r>
            <a:r>
              <a:rPr lang="zh-CN" altLang="zh-CN" sz="1200" dirty="0"/>
              <a:t>和</a:t>
            </a:r>
            <a:r>
              <a:rPr lang="en-US" altLang="zh-CN" sz="1200" dirty="0"/>
              <a:t>ssh-key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 descr="file://C:\Users\pc304\AppData\Local\Temp\ct_tmp/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1" y="3933056"/>
            <a:ext cx="4667250" cy="2801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231740" y="18864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生成</a:t>
            </a:r>
            <a:r>
              <a:rPr lang="en-US" altLang="zh-CN" sz="1600" dirty="0" smtClean="0"/>
              <a:t>sshkey,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gitlab </a:t>
            </a:r>
            <a:r>
              <a:rPr lang="en-US" altLang="zh-CN" sz="1600" dirty="0"/>
              <a:t>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页面设置</a:t>
            </a:r>
            <a:r>
              <a:rPr lang="en-US" altLang="zh-CN" sz="1600" dirty="0"/>
              <a:t>,</a:t>
            </a:r>
            <a:r>
              <a:rPr lang="zh-CN" altLang="en-US" sz="1600" dirty="0"/>
              <a:t>上传公钥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89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ile://C:\Users\pc304\AppData\Local\Temp\ct_tmp/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85" y="990728"/>
            <a:ext cx="6336665" cy="2687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115616" y="692696"/>
            <a:ext cx="2185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/>
              <a:t>把刚刚得出的公钥填入其中。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971600" y="3573016"/>
            <a:ext cx="7373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3-2</a:t>
            </a:r>
            <a:r>
              <a:rPr lang="zh-CN" altLang="zh-CN" sz="1200" dirty="0"/>
              <a:t>、</a:t>
            </a:r>
            <a:r>
              <a:rPr lang="en-US" altLang="zh-CN" sz="1200" dirty="0"/>
              <a:t>gerrit</a:t>
            </a:r>
            <a:r>
              <a:rPr lang="zh-CN" altLang="zh-CN" sz="1200" dirty="0"/>
              <a:t>页面：</a:t>
            </a:r>
            <a:r>
              <a:rPr lang="en-US" altLang="zh-CN" sz="1200" dirty="0"/>
              <a:t>http://192.168.1.49:9999 </a:t>
            </a:r>
            <a:r>
              <a:rPr lang="zh-CN" altLang="zh-CN" sz="1200" dirty="0"/>
              <a:t>输入账号：</a:t>
            </a:r>
            <a:r>
              <a:rPr lang="en-US" altLang="zh-CN" sz="1200" dirty="0"/>
              <a:t>fuqiang ,</a:t>
            </a:r>
            <a:r>
              <a:rPr lang="zh-CN" altLang="zh-CN" sz="1200" dirty="0"/>
              <a:t>密码：</a:t>
            </a:r>
            <a:r>
              <a:rPr lang="en-US" altLang="zh-CN" sz="1200" dirty="0"/>
              <a:t>123456789 </a:t>
            </a:r>
            <a:r>
              <a:rPr lang="zh-CN" altLang="zh-CN" sz="1200" dirty="0"/>
              <a:t>（请注意，你使用的浏览器类型</a:t>
            </a:r>
            <a:r>
              <a:rPr lang="zh-CN" altLang="zh-CN" sz="1200" dirty="0" smtClean="0"/>
              <a:t>，</a:t>
            </a:r>
            <a:r>
              <a:rPr lang="zh-CN" altLang="en-US" sz="1200" dirty="0" smtClean="0"/>
              <a:t>第一资 登录需要认证</a:t>
            </a:r>
            <a:r>
              <a:rPr lang="zh-CN" altLang="zh-CN" sz="1200" dirty="0" smtClean="0"/>
              <a:t>邮件</a:t>
            </a:r>
            <a:r>
              <a:rPr lang="zh-CN" altLang="zh-CN" sz="1200" dirty="0"/>
              <a:t>的话</a:t>
            </a:r>
            <a:r>
              <a:rPr lang="zh-CN" altLang="zh-CN" sz="1200" dirty="0" smtClean="0"/>
              <a:t>，</a:t>
            </a:r>
            <a:r>
              <a:rPr lang="zh-CN" altLang="en-US" sz="1200" dirty="0" smtClean="0"/>
              <a:t>你收到的邮件</a:t>
            </a:r>
            <a:r>
              <a:rPr lang="zh-CN" altLang="zh-CN" sz="1200" dirty="0" smtClean="0"/>
              <a:t>里面的</a:t>
            </a:r>
            <a:r>
              <a:rPr lang="zh-CN" altLang="en-US" sz="1200" dirty="0" smtClean="0"/>
              <a:t>网页</a:t>
            </a:r>
            <a:r>
              <a:rPr lang="zh-CN" altLang="zh-CN" sz="1200" dirty="0"/>
              <a:t>链接</a:t>
            </a:r>
            <a:r>
              <a:rPr lang="en-US" altLang="zh-CN" sz="1200" dirty="0" smtClean="0"/>
              <a:t>url</a:t>
            </a:r>
            <a:r>
              <a:rPr lang="zh-CN" altLang="zh-CN" sz="1200" dirty="0" smtClean="0"/>
              <a:t>，</a:t>
            </a:r>
            <a:r>
              <a:rPr lang="zh-CN" altLang="zh-CN" sz="1200" dirty="0"/>
              <a:t>必须默认以这个浏览器</a:t>
            </a:r>
            <a:r>
              <a:rPr lang="zh-CN" altLang="zh-CN" sz="1200" dirty="0" smtClean="0"/>
              <a:t>打开</a:t>
            </a:r>
            <a:r>
              <a:rPr lang="zh-CN" altLang="en-US" sz="1200" dirty="0" smtClean="0"/>
              <a:t>，否则会注册不成功</a:t>
            </a:r>
            <a:r>
              <a:rPr lang="zh-CN" altLang="zh-CN" sz="1200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56312" y="4507786"/>
            <a:ext cx="75947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初次</a:t>
            </a:r>
            <a:r>
              <a:rPr lang="zh-CN" altLang="zh-CN" sz="1200" dirty="0" smtClean="0"/>
              <a:t>登录</a:t>
            </a:r>
            <a:r>
              <a:rPr lang="zh-CN" altLang="en-US" sz="1200" dirty="0" smtClean="0"/>
              <a:t>是以匿名用户登录的，</a:t>
            </a:r>
            <a:r>
              <a:rPr lang="zh-CN" altLang="zh-CN" sz="1200" dirty="0" smtClean="0"/>
              <a:t>需要</a:t>
            </a:r>
            <a:r>
              <a:rPr lang="zh-CN" altLang="zh-CN" sz="1200" dirty="0"/>
              <a:t>注册邮箱</a:t>
            </a:r>
            <a:r>
              <a:rPr lang="zh-CN" altLang="zh-CN" sz="1200" dirty="0" smtClean="0"/>
              <a:t>，</a:t>
            </a:r>
            <a:r>
              <a:rPr lang="zh-CN" altLang="en-US" sz="1200" dirty="0" smtClean="0"/>
              <a:t>验证完成后，才能变成你的账号</a:t>
            </a:r>
            <a:r>
              <a:rPr lang="zh-CN" altLang="zh-CN" sz="1200" dirty="0" smtClean="0"/>
              <a:t>，</a:t>
            </a:r>
            <a:r>
              <a:rPr lang="zh-CN" altLang="zh-CN" sz="1200" dirty="0">
                <a:hlinkClick r:id="rId3"/>
              </a:rPr>
              <a:t>如</a:t>
            </a:r>
            <a:r>
              <a:rPr lang="en-US" altLang="zh-CN" sz="1200" dirty="0">
                <a:hlinkClick r:id="rId3"/>
              </a:rPr>
              <a:t>fuqiang@szprize.com</a:t>
            </a:r>
            <a:r>
              <a:rPr lang="en-US" altLang="zh-CN" sz="1200" dirty="0" smtClean="0"/>
              <a:t>,</a:t>
            </a:r>
          </a:p>
          <a:p>
            <a:r>
              <a:rPr lang="en-US" altLang="zh-CN" sz="1200" dirty="0" smtClean="0"/>
              <a:t> </a:t>
            </a:r>
            <a:r>
              <a:rPr lang="zh-CN" altLang="en-US" sz="1200" dirty="0" smtClean="0"/>
              <a:t>验证过程是：</a:t>
            </a:r>
            <a:r>
              <a:rPr lang="zh-CN" altLang="zh-CN" sz="1200" dirty="0" smtClean="0"/>
              <a:t>点击</a:t>
            </a:r>
            <a:r>
              <a:rPr lang="en-US" altLang="zh-CN" sz="1200" dirty="0"/>
              <a:t>Regitster New </a:t>
            </a:r>
            <a:r>
              <a:rPr lang="en-US" altLang="zh-CN" sz="1200" dirty="0" smtClean="0"/>
              <a:t>email</a:t>
            </a:r>
            <a:r>
              <a:rPr lang="zh-CN" altLang="en-US" sz="1200" dirty="0" smtClean="0"/>
              <a:t>，填入你的</a:t>
            </a:r>
            <a:r>
              <a:rPr lang="zh-CN" altLang="zh-CN" sz="1200" dirty="0" smtClean="0"/>
              <a:t>个人</a:t>
            </a:r>
            <a:r>
              <a:rPr lang="zh-CN" altLang="zh-CN" sz="1200" dirty="0"/>
              <a:t>邮箱</a:t>
            </a:r>
            <a:r>
              <a:rPr lang="zh-CN" altLang="zh-CN" sz="1200" dirty="0" smtClean="0"/>
              <a:t>，确认</a:t>
            </a:r>
            <a:r>
              <a:rPr lang="zh-CN" altLang="zh-CN" sz="1200" dirty="0"/>
              <a:t>，</a:t>
            </a:r>
            <a:r>
              <a:rPr lang="zh-CN" altLang="zh-CN" sz="1200" dirty="0" smtClean="0"/>
              <a:t>然后</a:t>
            </a:r>
            <a:r>
              <a:rPr lang="zh-CN" altLang="en-US" sz="1200" dirty="0" smtClean="0"/>
              <a:t>打开你的个人邮箱，打开你收到的邮件（注意，个别人的邮件可能会被拦截，在垃圾邮件里面去）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点击打开网页链接</a:t>
            </a:r>
            <a:r>
              <a:rPr lang="en-US" altLang="zh-CN" sz="1200" dirty="0" smtClean="0"/>
              <a:t>url</a:t>
            </a:r>
            <a:r>
              <a:rPr lang="zh-CN" altLang="zh-CN" sz="1200" dirty="0" smtClean="0"/>
              <a:t>：</a:t>
            </a:r>
            <a:r>
              <a:rPr lang="zh-CN" altLang="zh-CN" sz="1200" dirty="0"/>
              <a:t>输入名字，点击</a:t>
            </a:r>
            <a:r>
              <a:rPr lang="en-US" altLang="zh-CN" sz="1200" dirty="0"/>
              <a:t>save change,</a:t>
            </a:r>
            <a:r>
              <a:rPr lang="zh-CN" altLang="zh-CN" sz="1200" dirty="0"/>
              <a:t>会发现右上角的</a:t>
            </a:r>
            <a:r>
              <a:rPr lang="en-US" altLang="zh-CN" sz="1200" dirty="0"/>
              <a:t>anonmous</a:t>
            </a:r>
            <a:r>
              <a:rPr lang="zh-CN" altLang="zh-CN" sz="1200" dirty="0"/>
              <a:t>变成</a:t>
            </a:r>
            <a:r>
              <a:rPr lang="en-US" altLang="zh-CN" sz="1200" dirty="0"/>
              <a:t>fuqiang</a:t>
            </a:r>
            <a:r>
              <a:rPr lang="zh-CN" altLang="zh-CN" sz="1200" dirty="0"/>
              <a:t>了，然后注册完毕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38492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生成</a:t>
            </a:r>
            <a:r>
              <a:rPr lang="en-US" altLang="zh-CN" sz="1600" dirty="0" smtClean="0"/>
              <a:t>sshkey,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gitlab </a:t>
            </a:r>
            <a:r>
              <a:rPr lang="en-US" altLang="zh-CN" sz="1600" dirty="0"/>
              <a:t>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页面设置</a:t>
            </a:r>
            <a:r>
              <a:rPr lang="en-US" altLang="zh-CN" sz="1600" dirty="0"/>
              <a:t>,</a:t>
            </a:r>
            <a:r>
              <a:rPr lang="zh-CN" altLang="en-US" sz="1600" dirty="0"/>
              <a:t>上传公钥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385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ile://C:\Users\pc304\AppData\Local\Temp\ct_tmp/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128793" cy="5328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851920" y="62068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</a:rPr>
              <a:t>注册</a:t>
            </a:r>
            <a:r>
              <a:rPr lang="zh-CN" altLang="en-US" sz="1200" dirty="0" smtClean="0">
                <a:solidFill>
                  <a:srgbClr val="FFFF00"/>
                </a:solidFill>
              </a:rPr>
              <a:t>前</a:t>
            </a:r>
            <a:r>
              <a:rPr lang="en-US" altLang="zh-CN" sz="1200" dirty="0" smtClean="0">
                <a:solidFill>
                  <a:srgbClr val="FFFF00"/>
                </a:solidFill>
              </a:rPr>
              <a:t>----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9847" y="31291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生成</a:t>
            </a:r>
            <a:r>
              <a:rPr lang="en-US" altLang="zh-CN" sz="1600" dirty="0" smtClean="0"/>
              <a:t>sshkey,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gitlab </a:t>
            </a:r>
            <a:r>
              <a:rPr lang="en-US" altLang="zh-CN" sz="1600" dirty="0"/>
              <a:t>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页面设置</a:t>
            </a:r>
            <a:r>
              <a:rPr lang="en-US" altLang="zh-CN" sz="1600" dirty="0"/>
              <a:t>,</a:t>
            </a:r>
            <a:r>
              <a:rPr lang="zh-CN" altLang="en-US" sz="1600" dirty="0"/>
              <a:t>上传公钥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321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523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62068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</a:rPr>
              <a:t>注册成功后</a:t>
            </a:r>
            <a:r>
              <a:rPr lang="en-US" altLang="zh-CN" sz="1200" dirty="0" smtClean="0">
                <a:solidFill>
                  <a:srgbClr val="FFFF00"/>
                </a:solidFill>
              </a:rPr>
              <a:t>----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58112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   Gerrit</a:t>
            </a:r>
            <a:r>
              <a:rPr lang="zh-CN" altLang="en-US" sz="1200" dirty="0" smtClean="0"/>
              <a:t>增加</a:t>
            </a:r>
            <a:r>
              <a:rPr lang="en-US" altLang="zh-CN" sz="1200" dirty="0" smtClean="0"/>
              <a:t>ssh-key,</a:t>
            </a:r>
            <a:r>
              <a:rPr lang="zh-CN" altLang="zh-CN" sz="1200" dirty="0" smtClean="0"/>
              <a:t>点击</a:t>
            </a:r>
            <a:r>
              <a:rPr lang="zh-CN" altLang="zh-CN" sz="1200" dirty="0"/>
              <a:t>左侧的</a:t>
            </a:r>
            <a:r>
              <a:rPr lang="en-US" altLang="zh-CN" sz="1200" dirty="0"/>
              <a:t>sshkey</a:t>
            </a:r>
            <a:r>
              <a:rPr lang="zh-CN" altLang="zh-CN" sz="1200" dirty="0"/>
              <a:t>，把前面的公钥，增加进去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99847" y="260648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生成</a:t>
            </a:r>
            <a:r>
              <a:rPr lang="en-US" altLang="zh-CN" sz="1600" dirty="0" smtClean="0"/>
              <a:t>sshkey,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gitlab </a:t>
            </a:r>
            <a:r>
              <a:rPr lang="en-US" altLang="zh-CN" sz="1600" dirty="0"/>
              <a:t>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页面设置</a:t>
            </a:r>
            <a:r>
              <a:rPr lang="en-US" altLang="zh-CN" sz="1600" dirty="0"/>
              <a:t>,</a:t>
            </a:r>
            <a:r>
              <a:rPr lang="zh-CN" altLang="en-US" sz="1600" dirty="0"/>
              <a:t>上传公钥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919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ile://C:\Users\pc304\AppData\Local\Temp\ct_tmp/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59"/>
            <a:ext cx="7357839" cy="52707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34395" y="733345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Gerrit </a:t>
            </a:r>
            <a:r>
              <a:rPr lang="zh-CN" altLang="en-US" sz="1200" dirty="0"/>
              <a:t>增加</a:t>
            </a:r>
            <a:r>
              <a:rPr lang="en-US" altLang="zh-CN" sz="1200" dirty="0" smtClean="0"/>
              <a:t>SSH-KEY-</a:t>
            </a:r>
            <a:r>
              <a:rPr lang="zh-CN" altLang="en-US" sz="1200" dirty="0" smtClean="0"/>
              <a:t>图片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287069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生成</a:t>
            </a:r>
            <a:r>
              <a:rPr lang="en-US" altLang="zh-CN" sz="1600" dirty="0" smtClean="0"/>
              <a:t>sshkey,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gitlab </a:t>
            </a:r>
            <a:r>
              <a:rPr lang="en-US" altLang="zh-CN" sz="1600" dirty="0"/>
              <a:t>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页面设置</a:t>
            </a:r>
            <a:r>
              <a:rPr lang="en-US" altLang="zh-CN" sz="1600" dirty="0"/>
              <a:t>,</a:t>
            </a:r>
            <a:r>
              <a:rPr lang="zh-CN" altLang="en-US" sz="1600" dirty="0"/>
              <a:t>上传公钥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146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2355" y="204484"/>
            <a:ext cx="6679382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Gitlab+Gerrit+Jenkins CI</a:t>
            </a:r>
            <a:r>
              <a:rPr lang="zh-CN" altLang="en-US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体系</a:t>
            </a:r>
            <a:endParaRPr lang="zh-CN" alt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87624" y="1556792"/>
            <a:ext cx="1512168" cy="2858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、架构的拓扑图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187624" y="2130687"/>
            <a:ext cx="1512168" cy="2858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2</a:t>
            </a:r>
            <a:r>
              <a:rPr lang="zh-CN" altLang="en-US" sz="1200" dirty="0" smtClean="0"/>
              <a:t>、架构的优势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1187624" y="2778759"/>
            <a:ext cx="1512168" cy="2858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流程图</a:t>
            </a:r>
            <a:endParaRPr lang="zh-CN" altLang="en-US" sz="1200" dirty="0"/>
          </a:p>
        </p:txBody>
      </p:sp>
      <p:sp>
        <p:nvSpPr>
          <p:cNvPr id="8" name="左大括号 7"/>
          <p:cNvSpPr/>
          <p:nvPr/>
        </p:nvSpPr>
        <p:spPr>
          <a:xfrm>
            <a:off x="3038573" y="1842655"/>
            <a:ext cx="114525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3275856" y="1626631"/>
            <a:ext cx="1276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安全</a:t>
            </a:r>
            <a:endParaRPr lang="zh-CN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1925696"/>
            <a:ext cx="1276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协同开发</a:t>
            </a:r>
            <a:endParaRPr lang="zh-CN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2285736"/>
            <a:ext cx="1276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自动构建</a:t>
            </a:r>
            <a:endParaRPr lang="zh-CN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7230" y="2580137"/>
            <a:ext cx="1276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持续集成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1187624" y="3354823"/>
            <a:ext cx="1512168" cy="2858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权限设置</a:t>
            </a:r>
            <a:endParaRPr lang="zh-CN" altLang="en-US" sz="1200" dirty="0"/>
          </a:p>
        </p:txBody>
      </p:sp>
      <p:sp>
        <p:nvSpPr>
          <p:cNvPr id="14" name="左大括号 13"/>
          <p:cNvSpPr/>
          <p:nvPr/>
        </p:nvSpPr>
        <p:spPr>
          <a:xfrm>
            <a:off x="2987824" y="3453409"/>
            <a:ext cx="144016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225107" y="3309393"/>
            <a:ext cx="1276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账号权限表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25107" y="3608458"/>
            <a:ext cx="1276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组权限 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5107" y="3968498"/>
            <a:ext cx="1276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成员权限 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26480" y="4262899"/>
            <a:ext cx="1417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Project</a:t>
            </a:r>
            <a:r>
              <a:rPr lang="zh-CN" altLang="en-US" sz="1000" dirty="0" smtClean="0"/>
              <a:t>创建权限设置</a:t>
            </a:r>
            <a:endParaRPr lang="zh-CN" altLang="en-US" sz="1000" dirty="0"/>
          </a:p>
        </p:txBody>
      </p:sp>
      <p:sp>
        <p:nvSpPr>
          <p:cNvPr id="19" name="圆角矩形 18"/>
          <p:cNvSpPr/>
          <p:nvPr/>
        </p:nvSpPr>
        <p:spPr>
          <a:xfrm>
            <a:off x="1187624" y="4866991"/>
            <a:ext cx="1512168" cy="2858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、架构的使用说明</a:t>
            </a:r>
            <a:endParaRPr lang="zh-CN" altLang="en-US" sz="1200" dirty="0"/>
          </a:p>
        </p:txBody>
      </p:sp>
      <p:sp>
        <p:nvSpPr>
          <p:cNvPr id="25" name="左大括号 24"/>
          <p:cNvSpPr/>
          <p:nvPr/>
        </p:nvSpPr>
        <p:spPr>
          <a:xfrm>
            <a:off x="2915816" y="5085184"/>
            <a:ext cx="144016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3153098" y="4941168"/>
            <a:ext cx="34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生成</a:t>
            </a:r>
            <a:r>
              <a:rPr lang="en-US" altLang="zh-CN" sz="1000" dirty="0" smtClean="0"/>
              <a:t>sshkey,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gitlab </a:t>
            </a:r>
            <a:r>
              <a:rPr lang="en-US" altLang="zh-CN" sz="1000" dirty="0"/>
              <a:t>web</a:t>
            </a:r>
            <a:r>
              <a:rPr lang="zh-CN" altLang="en-US" sz="1000" dirty="0"/>
              <a:t>和</a:t>
            </a:r>
            <a:r>
              <a:rPr lang="en-US" altLang="zh-CN" sz="1000" dirty="0"/>
              <a:t>gerrit web</a:t>
            </a:r>
            <a:r>
              <a:rPr lang="zh-CN" altLang="en-US" sz="1000" dirty="0"/>
              <a:t>页面设置</a:t>
            </a:r>
            <a:r>
              <a:rPr lang="en-US" altLang="zh-CN" sz="1000" dirty="0"/>
              <a:t>,</a:t>
            </a:r>
            <a:r>
              <a:rPr lang="zh-CN" altLang="en-US" sz="1000" dirty="0"/>
              <a:t>上传公钥</a:t>
            </a:r>
          </a:p>
          <a:p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3131840" y="5423247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gitlab web</a:t>
            </a:r>
            <a:r>
              <a:rPr lang="zh-CN" altLang="en-US" sz="1000" dirty="0"/>
              <a:t>和</a:t>
            </a:r>
            <a:r>
              <a:rPr lang="en-US" altLang="zh-CN" sz="1000" dirty="0"/>
              <a:t>gerrit web</a:t>
            </a:r>
            <a:r>
              <a:rPr lang="zh-CN" altLang="en-US" sz="1000" dirty="0"/>
              <a:t>页面创建</a:t>
            </a:r>
            <a:r>
              <a:rPr lang="en-US" altLang="zh-CN" sz="1000" dirty="0" smtClean="0"/>
              <a:t>project,</a:t>
            </a:r>
            <a:r>
              <a:rPr lang="zh-CN" altLang="en-US" sz="1000" dirty="0" smtClean="0"/>
              <a:t>同步数据并进行配置</a:t>
            </a:r>
            <a:endParaRPr lang="zh-CN" alt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3131840" y="5818183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Git review</a:t>
            </a:r>
            <a:r>
              <a:rPr lang="zh-CN" altLang="en-US" sz="1000" dirty="0" smtClean="0"/>
              <a:t>的过程操作详解</a:t>
            </a:r>
            <a:endParaRPr lang="zh-CN" alt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3131840" y="6216804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Gerrit</a:t>
            </a:r>
            <a:r>
              <a:rPr lang="zh-CN" altLang="en-US" sz="1000" dirty="0" smtClean="0"/>
              <a:t>页面的补充说明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5148064" y="771569"/>
            <a:ext cx="4216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CI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指的是</a:t>
            </a:r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Continuous Integration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，持续集成概念</a:t>
            </a:r>
            <a:endParaRPr lang="zh-CN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10485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</a:rPr>
              <a:t>大纲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611560" y="980728"/>
            <a:ext cx="5482952" cy="42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</a:rPr>
              <a:t>gitlab web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gerrit web</a:t>
            </a:r>
            <a:r>
              <a:rPr lang="zh-CN" altLang="en-US" sz="1600" dirty="0" smtClean="0">
                <a:solidFill>
                  <a:schemeClr val="tx1"/>
                </a:solidFill>
              </a:rPr>
              <a:t>页面创建</a:t>
            </a:r>
            <a:r>
              <a:rPr lang="en-US" altLang="zh-CN" sz="1600" dirty="0" smtClean="0">
                <a:solidFill>
                  <a:schemeClr val="tx1"/>
                </a:solidFill>
              </a:rPr>
              <a:t>project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556792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+mn-ea"/>
              </a:rPr>
              <a:t>创建项目，以</a:t>
            </a:r>
            <a:r>
              <a:rPr lang="en-US" altLang="zh-CN" sz="1200" dirty="0">
                <a:latin typeface="+mn-ea"/>
              </a:rPr>
              <a:t>dingjun</a:t>
            </a:r>
            <a:r>
              <a:rPr lang="zh-CN" altLang="zh-CN" sz="1200" dirty="0">
                <a:latin typeface="+mn-ea"/>
              </a:rPr>
              <a:t>用户为例子</a:t>
            </a: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r>
              <a:rPr lang="zh-CN" altLang="zh-CN" sz="1200" dirty="0">
                <a:latin typeface="+mn-ea"/>
              </a:rPr>
              <a:t>一、</a:t>
            </a:r>
            <a:r>
              <a:rPr lang="en-US" altLang="zh-CN" sz="1200" dirty="0">
                <a:latin typeface="+mn-ea"/>
              </a:rPr>
              <a:t>dingjun</a:t>
            </a:r>
            <a:r>
              <a:rPr lang="zh-CN" altLang="zh-CN" sz="1200" dirty="0">
                <a:latin typeface="+mn-ea"/>
              </a:rPr>
              <a:t>用户先后分别在</a:t>
            </a:r>
            <a:r>
              <a:rPr lang="en-US" altLang="zh-CN" sz="1200" dirty="0">
                <a:latin typeface="+mn-ea"/>
              </a:rPr>
              <a:t>gitlab</a:t>
            </a:r>
            <a:r>
              <a:rPr lang="zh-CN" altLang="zh-CN" sz="1200" dirty="0">
                <a:latin typeface="+mn-ea"/>
              </a:rPr>
              <a:t>页面：</a:t>
            </a:r>
            <a:r>
              <a:rPr lang="en-US" altLang="zh-CN" sz="1200" dirty="0">
                <a:latin typeface="+mn-ea"/>
              </a:rPr>
              <a:t>http://192.168.1.49</a:t>
            </a:r>
            <a:r>
              <a:rPr lang="zh-CN" altLang="zh-CN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gerrit</a:t>
            </a:r>
            <a:r>
              <a:rPr lang="zh-CN" altLang="zh-CN" sz="1200" dirty="0">
                <a:latin typeface="+mn-ea"/>
              </a:rPr>
              <a:t>页面：</a:t>
            </a:r>
            <a:r>
              <a:rPr lang="en-US" altLang="zh-CN" sz="1200" dirty="0">
                <a:latin typeface="+mn-ea"/>
              </a:rPr>
              <a:t>http:192.168.1.49:9999</a:t>
            </a:r>
            <a:r>
              <a:rPr lang="zh-CN" altLang="zh-CN" sz="1200" dirty="0">
                <a:latin typeface="+mn-ea"/>
              </a:rPr>
              <a:t>登录进去，创建</a:t>
            </a:r>
            <a:r>
              <a:rPr lang="en-US" altLang="zh-CN" sz="1200" dirty="0">
                <a:latin typeface="+mn-ea"/>
              </a:rPr>
              <a:t>new </a:t>
            </a:r>
            <a:r>
              <a:rPr lang="en-US" altLang="zh-CN" sz="1200" dirty="0" smtClean="0">
                <a:latin typeface="+mn-ea"/>
              </a:rPr>
              <a:t>project(</a:t>
            </a:r>
            <a:r>
              <a:rPr lang="zh-CN" altLang="zh-CN" sz="1200" dirty="0" smtClean="0">
                <a:latin typeface="+mn-ea"/>
              </a:rPr>
              <a:t>注意，在</a:t>
            </a:r>
            <a:r>
              <a:rPr lang="en-US" altLang="zh-CN" sz="1200" dirty="0" smtClean="0">
                <a:latin typeface="+mn-ea"/>
              </a:rPr>
              <a:t>gerrit</a:t>
            </a:r>
            <a:r>
              <a:rPr lang="zh-CN" altLang="zh-CN" sz="1200" dirty="0" smtClean="0">
                <a:latin typeface="+mn-ea"/>
              </a:rPr>
              <a:t>界面上，首先需要超管理员把</a:t>
            </a:r>
            <a:r>
              <a:rPr lang="en-US" altLang="zh-CN" sz="1200" dirty="0" smtClean="0">
                <a:latin typeface="+mn-ea"/>
              </a:rPr>
              <a:t>dingjun</a:t>
            </a:r>
            <a:r>
              <a:rPr lang="zh-CN" altLang="en-US" sz="1200" dirty="0" smtClean="0">
                <a:latin typeface="+mn-ea"/>
              </a:rPr>
              <a:t>开放</a:t>
            </a:r>
            <a:r>
              <a:rPr lang="zh-CN" altLang="zh-CN" sz="1200" dirty="0" smtClean="0">
                <a:latin typeface="+mn-ea"/>
              </a:rPr>
              <a:t>组建</a:t>
            </a:r>
            <a:r>
              <a:rPr lang="en-US" altLang="zh-CN" sz="1200" dirty="0" smtClean="0">
                <a:latin typeface="+mn-ea"/>
              </a:rPr>
              <a:t>project</a:t>
            </a:r>
            <a:r>
              <a:rPr lang="zh-CN" altLang="zh-CN" sz="1200" dirty="0" smtClean="0">
                <a:latin typeface="+mn-ea"/>
              </a:rPr>
              <a:t>的权限</a:t>
            </a:r>
            <a:r>
              <a:rPr lang="en-US" altLang="zh-CN" sz="1200" dirty="0" smtClean="0">
                <a:latin typeface="+mn-ea"/>
              </a:rPr>
              <a:t> )</a:t>
            </a:r>
            <a:br>
              <a:rPr lang="en-US" altLang="zh-CN" sz="1200" dirty="0" smtClean="0">
                <a:latin typeface="+mn-ea"/>
              </a:rPr>
            </a:b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r>
              <a:rPr lang="en-US" altLang="zh-CN" sz="1200" dirty="0">
                <a:latin typeface="+mn-ea"/>
              </a:rPr>
              <a:t>1</a:t>
            </a:r>
            <a:r>
              <a:rPr lang="zh-CN" altLang="zh-CN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gitlab:</a:t>
            </a:r>
            <a:r>
              <a:rPr lang="zh-CN" altLang="zh-CN" sz="1200" dirty="0">
                <a:latin typeface="+mn-ea"/>
              </a:rPr>
              <a:t>页面操作：</a:t>
            </a: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endParaRPr lang="zh-CN" altLang="en-US" sz="1200" dirty="0">
              <a:latin typeface="+mn-ea"/>
            </a:endParaRPr>
          </a:p>
        </p:txBody>
      </p:sp>
      <p:pic>
        <p:nvPicPr>
          <p:cNvPr id="6" name="图片 5" descr="file://C:\Users\pc304\AppData\Local\Temp\ct_tmp/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75475"/>
            <a:ext cx="7259320" cy="37503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759102" y="501933"/>
            <a:ext cx="5540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gitlab 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页面创建</a:t>
            </a:r>
            <a:r>
              <a:rPr lang="en-US" altLang="zh-CN" sz="1600" dirty="0" smtClean="0"/>
              <a:t>project,</a:t>
            </a:r>
            <a:r>
              <a:rPr lang="zh-CN" altLang="en-US" sz="1600" dirty="0" smtClean="0"/>
              <a:t>同步数据并进行配置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161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6732" y="548680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创建成功，点击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edit,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增加其他组员，选择他们的角色为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reporter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记住：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gitlab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仓库地址：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git@git2:dingjun/ALSP-MT6737-CODEBASE-TEST.git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project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名：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ALSP-MT6737-CODEBASE-TEST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 descr="file://C:\Users\pc304\AppData\Local\Temp\ct_tmp/1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9725"/>
            <a:ext cx="7433310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1115616" y="3521333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 descr="file://C:\Users\pc304\AppData\Local\Temp\ct_tmp/1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64" y="3258062"/>
            <a:ext cx="6440170" cy="34550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710978" y="138118"/>
            <a:ext cx="5540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gitlab 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页面创建</a:t>
            </a:r>
            <a:r>
              <a:rPr lang="en-US" altLang="zh-CN" sz="1600" dirty="0" smtClean="0"/>
              <a:t>project,</a:t>
            </a:r>
            <a:r>
              <a:rPr lang="zh-CN" altLang="en-US" sz="1600" dirty="0" smtClean="0"/>
              <a:t>同步数据并进行配置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868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766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dirty="0" smtClean="0"/>
              <a:t>-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gerrit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页面操作</a:t>
            </a:r>
            <a:r>
              <a:rPr lang="zh-CN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 descr="file://C:\Users\pc304\AppData\Local\Temp\ct_tmp/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72" y="908720"/>
            <a:ext cx="585724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27584" y="5605300"/>
            <a:ext cx="6837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点击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new projec, 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填入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project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名：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ALSP-MT6737-CODEBASE-TEST (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，创建。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1542" y="152581"/>
            <a:ext cx="5540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gitlab 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页面创建</a:t>
            </a:r>
            <a:r>
              <a:rPr lang="en-US" altLang="zh-CN" sz="1600" dirty="0" smtClean="0"/>
              <a:t>project,</a:t>
            </a:r>
            <a:r>
              <a:rPr lang="zh-CN" altLang="en-US" sz="1600" dirty="0" smtClean="0"/>
              <a:t>同步数据并进行配置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089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ile://C:\Users\pc304\AppData\Local\Temp\ct_tmp/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6015990" cy="45472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187624" y="544522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记下仓库地址：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clone 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://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192.168.1.49:9999/ALSP-MT6737-CODEBASE-TEST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把空仓库下载下来，导入现有的项目文件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88640"/>
            <a:ext cx="5540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gitlab 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页面创建</a:t>
            </a:r>
            <a:r>
              <a:rPr lang="en-US" altLang="zh-CN" sz="1600" dirty="0" smtClean="0"/>
              <a:t>project,</a:t>
            </a:r>
            <a:r>
              <a:rPr lang="zh-CN" altLang="en-US" sz="1600" dirty="0" smtClean="0"/>
              <a:t>同步数据并进行配置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59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268760"/>
            <a:ext cx="74168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二、同步数据。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创建者在现有的项目文件的根目录里面多增加两个文件</a:t>
            </a:r>
            <a:r>
              <a:rPr lang="en-US" altLang="zh-CN" sz="1200" dirty="0"/>
              <a:t>.gitreview</a:t>
            </a:r>
            <a:r>
              <a:rPr lang="zh-CN" altLang="zh-CN" sz="1200" dirty="0"/>
              <a:t>和</a:t>
            </a:r>
            <a:r>
              <a:rPr lang="en-US" altLang="zh-CN" sz="1200" dirty="0"/>
              <a:t>.</a:t>
            </a:r>
            <a:r>
              <a:rPr lang="en-US" altLang="zh-CN" sz="1200" b="1" dirty="0"/>
              <a:t>.testr.conf</a:t>
            </a:r>
            <a:r>
              <a:rPr lang="en-US" altLang="zh-CN" sz="1200" dirty="0"/>
              <a:t> ,</a:t>
            </a:r>
            <a:r>
              <a:rPr lang="zh-CN" altLang="zh-CN" sz="1200" dirty="0"/>
              <a:t>内容如下：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添加</a:t>
            </a:r>
            <a:r>
              <a:rPr lang="en-US" altLang="zh-CN" sz="1200" dirty="0"/>
              <a:t>gitreview</a:t>
            </a:r>
            <a:r>
              <a:rPr lang="zh-CN" altLang="zh-CN" sz="1200" dirty="0"/>
              <a:t>文件 （注意，里面增加的是</a:t>
            </a:r>
            <a:r>
              <a:rPr lang="en-US" altLang="zh-CN" sz="1200" dirty="0"/>
              <a:t>gerrit</a:t>
            </a:r>
            <a:r>
              <a:rPr lang="zh-CN" altLang="zh-CN" sz="1200" dirty="0"/>
              <a:t>服务器的</a:t>
            </a:r>
            <a:r>
              <a:rPr lang="en-US" altLang="zh-CN" sz="1200" dirty="0"/>
              <a:t>ip,</a:t>
            </a:r>
            <a:r>
              <a:rPr lang="zh-CN" altLang="zh-CN" sz="1200" dirty="0"/>
              <a:t>因为</a:t>
            </a:r>
            <a:r>
              <a:rPr lang="en-US" altLang="zh-CN" sz="1200" dirty="0"/>
              <a:t>reivew</a:t>
            </a:r>
            <a:r>
              <a:rPr lang="zh-CN" altLang="zh-CN" sz="1200" dirty="0"/>
              <a:t>的工作是在</a:t>
            </a:r>
            <a:r>
              <a:rPr lang="en-US" altLang="zh-CN" sz="1200" dirty="0"/>
              <a:t>192.168.1.49</a:t>
            </a:r>
            <a:r>
              <a:rPr lang="zh-CN" altLang="zh-CN" sz="1200" dirty="0"/>
              <a:t>上）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/>
          </a:p>
          <a:p>
            <a:r>
              <a:rPr lang="en-US" altLang="zh-CN" sz="1200" dirty="0" smtClean="0"/>
              <a:t>gerrit@gerrit</a:t>
            </a:r>
            <a:r>
              <a:rPr lang="en-US" altLang="zh-CN" sz="1200" dirty="0"/>
              <a:t>:~/cfg/cfg/test$ vim .gitreview</a:t>
            </a:r>
            <a:br>
              <a:rPr lang="en-US" altLang="zh-CN" sz="1200" dirty="0"/>
            </a:br>
            <a:r>
              <a:rPr lang="zh-CN" altLang="zh-CN" sz="1200" dirty="0"/>
              <a:t>文件内容为：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[gerrit]</a:t>
            </a:r>
            <a:br>
              <a:rPr lang="en-US" altLang="zh-CN" sz="1200" dirty="0"/>
            </a:br>
            <a:r>
              <a:rPr lang="en-US" altLang="zh-CN" sz="1200" dirty="0"/>
              <a:t>host=192.168.1.49 </a:t>
            </a:r>
            <a:br>
              <a:rPr lang="en-US" altLang="zh-CN" sz="1200" dirty="0"/>
            </a:br>
            <a:r>
              <a:rPr lang="en-US" altLang="zh-CN" sz="1200" dirty="0"/>
              <a:t>port=29418</a:t>
            </a:r>
            <a:br>
              <a:rPr lang="en-US" altLang="zh-CN" sz="1200" dirty="0"/>
            </a:br>
            <a:r>
              <a:rPr lang="en-US" altLang="zh-CN" sz="1200" dirty="0"/>
              <a:t>project= ALSP-MT6737-CODEBASE-TEST.git    (gerrit</a:t>
            </a:r>
            <a:r>
              <a:rPr lang="zh-CN" altLang="zh-CN" sz="1200" dirty="0"/>
              <a:t>上面的</a:t>
            </a:r>
            <a:r>
              <a:rPr lang="en-US" altLang="zh-CN" sz="1200" dirty="0"/>
              <a:t>project</a:t>
            </a:r>
            <a:r>
              <a:rPr lang="zh-CN" altLang="zh-CN" sz="1200" dirty="0"/>
              <a:t>名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vim </a:t>
            </a:r>
            <a:r>
              <a:rPr lang="en-US" altLang="zh-CN" sz="1200" b="1" dirty="0"/>
              <a:t>.testr.conf</a:t>
            </a:r>
            <a:r>
              <a:rPr lang="en-US" altLang="zh-CN" sz="1200" dirty="0"/>
              <a:t> </a:t>
            </a:r>
            <a:r>
              <a:rPr lang="zh-CN" altLang="zh-CN" sz="1200" dirty="0"/>
              <a:t>内容如下：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[DEFAULT]</a:t>
            </a:r>
            <a:br>
              <a:rPr lang="en-US" altLang="zh-CN" sz="1200" dirty="0"/>
            </a:br>
            <a:r>
              <a:rPr lang="en-US" altLang="zh-CN" sz="1200" dirty="0"/>
              <a:t>test_command=OS_STDOUT_CAPTURE=1</a:t>
            </a:r>
            <a:br>
              <a:rPr lang="en-US" altLang="zh-CN" sz="1200" dirty="0"/>
            </a:br>
            <a:r>
              <a:rPr lang="en-US" altLang="zh-CN" sz="1200" dirty="0"/>
              <a:t>OS_STDERR_CAPTURE=1</a:t>
            </a:r>
            <a:br>
              <a:rPr lang="en-US" altLang="zh-CN" sz="1200" dirty="0"/>
            </a:br>
            <a:r>
              <a:rPr lang="en-US" altLang="zh-CN" sz="1200" dirty="0"/>
              <a:t>OS_TEST_TIMEOUT=60</a:t>
            </a:r>
            <a:br>
              <a:rPr lang="en-US" altLang="zh-CN" sz="1200" dirty="0"/>
            </a:br>
            <a:r>
              <a:rPr lang="en-US" altLang="zh-CN" sz="1200" dirty="0"/>
              <a:t>${PYTHON:-python} -m subunit.run discover -t ./ ./ $LISTOPT $IDOPTION</a:t>
            </a:r>
            <a:br>
              <a:rPr lang="en-US" altLang="zh-CN" sz="1200" dirty="0"/>
            </a:br>
            <a:r>
              <a:rPr lang="en-US" altLang="zh-CN" sz="1200" dirty="0"/>
              <a:t>test_id_option=--load-list $IDFILE</a:t>
            </a:r>
            <a:br>
              <a:rPr lang="en-US" altLang="zh-CN" sz="1200" dirty="0"/>
            </a:br>
            <a:r>
              <a:rPr lang="en-US" altLang="zh-CN" sz="1200" dirty="0"/>
              <a:t>test_list_option=-list</a:t>
            </a:r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1907704" y="429925"/>
            <a:ext cx="5540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gitlab 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页面创建</a:t>
            </a:r>
            <a:r>
              <a:rPr lang="en-US" altLang="zh-CN" sz="1600" dirty="0" smtClean="0"/>
              <a:t>project,</a:t>
            </a:r>
            <a:r>
              <a:rPr lang="zh-CN" altLang="en-US" sz="1600" dirty="0" smtClean="0"/>
              <a:t>同步数据并进行配置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556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5234716"/>
            <a:ext cx="7205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并</a:t>
            </a:r>
            <a:r>
              <a:rPr lang="en-US" altLang="zh-CN" sz="1200" dirty="0"/>
              <a:t>push</a:t>
            </a:r>
            <a:r>
              <a:rPr lang="zh-CN" altLang="zh-CN" sz="1200" dirty="0"/>
              <a:t>到</a:t>
            </a:r>
            <a:r>
              <a:rPr lang="en-US" altLang="zh-CN" sz="1200" dirty="0"/>
              <a:t>gitlab</a:t>
            </a:r>
            <a:r>
              <a:rPr lang="zh-CN" altLang="zh-CN" sz="1200" dirty="0"/>
              <a:t>服务器上面：</a:t>
            </a:r>
            <a:r>
              <a:rPr lang="en-US" altLang="zh-CN" sz="1200" dirty="0"/>
              <a:t> gitlab </a:t>
            </a:r>
            <a:r>
              <a:rPr lang="zh-CN" altLang="zh-CN" sz="1200" dirty="0" smtClean="0"/>
              <a:t>地址</a:t>
            </a:r>
            <a:r>
              <a:rPr lang="en-US" altLang="zh-CN" sz="1200" dirty="0" smtClean="0"/>
              <a:t> </a:t>
            </a:r>
            <a:r>
              <a:rPr lang="en-US" altLang="zh-CN" sz="1200" u="sng" dirty="0"/>
              <a:t>gi</a:t>
            </a:r>
            <a:r>
              <a:rPr lang="en-US" altLang="zh-CN" sz="1200" u="sng" dirty="0">
                <a:hlinkClick r:id="rId2"/>
              </a:rPr>
              <a:t>t2:d</a:t>
            </a:r>
            <a:r>
              <a:rPr lang="en-US" altLang="zh-CN" sz="1200" u="sng" dirty="0" smtClean="0">
                <a:hlinkClick r:id="rId2"/>
              </a:rPr>
              <a:t>ingjun/ALSP-MT6737-CODEBASE-TEST.git</a:t>
            </a:r>
            <a:endParaRPr lang="zh-CN" altLang="en-US" sz="1200" dirty="0"/>
          </a:p>
        </p:txBody>
      </p:sp>
      <p:pic>
        <p:nvPicPr>
          <p:cNvPr id="3" name="图片 2" descr="file://C:\Users\pc304\AppData\Local\Temp\ct_tmp/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" y="692696"/>
            <a:ext cx="7617460" cy="41744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827584" y="5877272"/>
            <a:ext cx="756084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0070C0"/>
                </a:solidFill>
              </a:rPr>
              <a:t>以上步骤的目的，其实就是</a:t>
            </a:r>
            <a:r>
              <a:rPr lang="en-US" altLang="zh-CN" sz="1100" dirty="0" smtClean="0">
                <a:solidFill>
                  <a:srgbClr val="0070C0"/>
                </a:solidFill>
              </a:rPr>
              <a:t>gitlab</a:t>
            </a:r>
            <a:r>
              <a:rPr lang="zh-CN" altLang="en-US" sz="1100" dirty="0" smtClean="0">
                <a:solidFill>
                  <a:srgbClr val="0070C0"/>
                </a:solidFill>
              </a:rPr>
              <a:t>服务器上面的</a:t>
            </a:r>
            <a:r>
              <a:rPr lang="en-US" altLang="zh-CN" sz="1100" dirty="0" smtClean="0">
                <a:solidFill>
                  <a:srgbClr val="0070C0"/>
                </a:solidFill>
              </a:rPr>
              <a:t>project</a:t>
            </a:r>
            <a:r>
              <a:rPr lang="zh-CN" altLang="en-US" sz="1100" dirty="0" smtClean="0">
                <a:solidFill>
                  <a:srgbClr val="0070C0"/>
                </a:solidFill>
              </a:rPr>
              <a:t>工程当中，增加两个配置文件，一个是</a:t>
            </a:r>
            <a:r>
              <a:rPr lang="en-US" altLang="zh-CN" sz="1100" dirty="0" smtClean="0">
                <a:solidFill>
                  <a:srgbClr val="0070C0"/>
                </a:solidFill>
              </a:rPr>
              <a:t>.review</a:t>
            </a:r>
            <a:r>
              <a:rPr lang="zh-CN" altLang="en-US" sz="1100" dirty="0" smtClean="0">
                <a:solidFill>
                  <a:srgbClr val="0070C0"/>
                </a:solidFill>
              </a:rPr>
              <a:t>文件，指明</a:t>
            </a:r>
            <a:r>
              <a:rPr lang="en-US" altLang="zh-CN" sz="1100" dirty="0" smtClean="0">
                <a:solidFill>
                  <a:srgbClr val="0070C0"/>
                </a:solidFill>
              </a:rPr>
              <a:t>gerrit</a:t>
            </a:r>
            <a:r>
              <a:rPr lang="zh-CN" altLang="en-US" sz="1100" dirty="0" smtClean="0">
                <a:solidFill>
                  <a:srgbClr val="0070C0"/>
                </a:solidFill>
              </a:rPr>
              <a:t>服务器的所在</a:t>
            </a:r>
            <a:r>
              <a:rPr lang="en-US" altLang="zh-CN" sz="1100" dirty="0" smtClean="0">
                <a:solidFill>
                  <a:srgbClr val="0070C0"/>
                </a:solidFill>
              </a:rPr>
              <a:t>IP</a:t>
            </a:r>
            <a:r>
              <a:rPr lang="zh-CN" altLang="en-US" sz="1100" dirty="0" smtClean="0">
                <a:solidFill>
                  <a:srgbClr val="0070C0"/>
                </a:solidFill>
              </a:rPr>
              <a:t>和同步的</a:t>
            </a:r>
            <a:r>
              <a:rPr lang="en-US" altLang="zh-CN" sz="1100" dirty="0" smtClean="0">
                <a:solidFill>
                  <a:srgbClr val="0070C0"/>
                </a:solidFill>
              </a:rPr>
              <a:t>project</a:t>
            </a:r>
            <a:r>
              <a:rPr lang="zh-CN" altLang="en-US" sz="1100" dirty="0" smtClean="0">
                <a:solidFill>
                  <a:srgbClr val="0070C0"/>
                </a:solidFill>
              </a:rPr>
              <a:t>名，一个是</a:t>
            </a:r>
            <a:r>
              <a:rPr lang="en-US" altLang="zh-CN" sz="1100" dirty="0" smtClean="0">
                <a:solidFill>
                  <a:srgbClr val="0070C0"/>
                </a:solidFill>
              </a:rPr>
              <a:t>jenkins</a:t>
            </a:r>
            <a:r>
              <a:rPr lang="zh-CN" altLang="en-US" sz="1100" dirty="0" smtClean="0">
                <a:solidFill>
                  <a:srgbClr val="0070C0"/>
                </a:solidFill>
              </a:rPr>
              <a:t>的一个触发脚本</a:t>
            </a:r>
            <a:r>
              <a:rPr lang="en-US" altLang="zh-CN" sz="1100" dirty="0" smtClean="0">
                <a:solidFill>
                  <a:srgbClr val="0070C0"/>
                </a:solidFill>
              </a:rPr>
              <a:t>testr.conf,</a:t>
            </a:r>
            <a:r>
              <a:rPr lang="zh-CN" altLang="en-US" sz="1100" dirty="0">
                <a:solidFill>
                  <a:srgbClr val="0070C0"/>
                </a:solidFill>
              </a:rPr>
              <a:t> </a:t>
            </a:r>
            <a:r>
              <a:rPr lang="zh-CN" altLang="en-US" sz="1100" dirty="0" smtClean="0">
                <a:solidFill>
                  <a:srgbClr val="0070C0"/>
                </a:solidFill>
              </a:rPr>
              <a:t>实现方法有很多种，可以选用你们自己的方法</a:t>
            </a:r>
            <a:r>
              <a:rPr lang="zh-CN" altLang="en-US" sz="1200" dirty="0" smtClean="0">
                <a:solidFill>
                  <a:srgbClr val="0070C0"/>
                </a:solidFill>
              </a:rPr>
              <a:t>。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5470264"/>
            <a:ext cx="6768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zh-CN" altLang="zh-CN" sz="1200" b="1" dirty="0">
                <a:solidFill>
                  <a:srgbClr val="FF0000"/>
                </a:solidFill>
                <a:latin typeface="+mn-ea"/>
              </a:rPr>
              <a:t>完成后，通知服务器管理人员进行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gerrit</a:t>
            </a:r>
            <a:r>
              <a:rPr lang="zh-CN" altLang="zh-CN" sz="1200" b="1" dirty="0">
                <a:solidFill>
                  <a:srgbClr val="FF0000"/>
                </a:solidFill>
                <a:latin typeface="+mn-ea"/>
              </a:rPr>
              <a:t>服务器的数据同步</a:t>
            </a:r>
            <a:r>
              <a:rPr lang="zh-CN" altLang="zh-CN" sz="1200" dirty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9712" y="260648"/>
            <a:ext cx="5540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gitlab web</a:t>
            </a:r>
            <a:r>
              <a:rPr lang="zh-CN" altLang="en-US" sz="1600" dirty="0"/>
              <a:t>和</a:t>
            </a:r>
            <a:r>
              <a:rPr lang="en-US" altLang="zh-CN" sz="1600" dirty="0"/>
              <a:t>gerrit web</a:t>
            </a:r>
            <a:r>
              <a:rPr lang="zh-CN" altLang="en-US" sz="1600" dirty="0"/>
              <a:t>页面创建</a:t>
            </a:r>
            <a:r>
              <a:rPr lang="en-US" altLang="zh-CN" sz="1600" dirty="0" smtClean="0"/>
              <a:t>project,</a:t>
            </a:r>
            <a:r>
              <a:rPr lang="zh-CN" altLang="en-US" sz="1600" dirty="0" smtClean="0"/>
              <a:t>同步数据并进行配置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54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578272"/>
            <a:ext cx="7128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三、其他开发人员从</a:t>
            </a:r>
            <a:r>
              <a:rPr lang="en-US" altLang="zh-CN" sz="1200" dirty="0"/>
              <a:t>gitlab</a:t>
            </a:r>
            <a:r>
              <a:rPr lang="zh-CN" altLang="zh-CN" sz="1200" dirty="0" smtClean="0"/>
              <a:t>地址</a:t>
            </a:r>
            <a:r>
              <a:rPr lang="zh-CN" altLang="en-US" sz="1200" dirty="0" smtClean="0"/>
              <a:t>或者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地址</a:t>
            </a:r>
            <a:r>
              <a:rPr lang="zh-CN" altLang="zh-CN" sz="1200" dirty="0" smtClean="0"/>
              <a:t>，</a:t>
            </a:r>
            <a:r>
              <a:rPr lang="zh-CN" altLang="zh-CN" sz="1200" dirty="0"/>
              <a:t>克隆代码下来进行操作（以下为案例）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zh-CN" altLang="zh-CN" sz="1200" dirty="0"/>
              <a:t>第一次运行的时候，注意要增加</a:t>
            </a:r>
            <a:r>
              <a:rPr lang="en-US" altLang="zh-CN" sz="1200" dirty="0"/>
              <a:t>commit</a:t>
            </a:r>
            <a:r>
              <a:rPr lang="zh-CN" altLang="zh-CN" sz="1200" dirty="0"/>
              <a:t>时的</a:t>
            </a:r>
            <a:r>
              <a:rPr lang="en-US" altLang="zh-CN" sz="1200" dirty="0"/>
              <a:t>change id</a:t>
            </a:r>
            <a:br>
              <a:rPr lang="en-US" altLang="zh-CN" sz="1200" dirty="0"/>
            </a:br>
            <a:r>
              <a:rPr lang="zh-CN" altLang="zh-CN" sz="1200" dirty="0"/>
              <a:t>命令行输入：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git clone git@git2:dev_group/test.git</a:t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cd /test</a:t>
            </a:r>
            <a:br>
              <a:rPr lang="en-US" altLang="zh-CN" sz="1200" dirty="0"/>
            </a:br>
            <a:r>
              <a:rPr lang="en-US" altLang="zh-CN" sz="1200" dirty="0"/>
              <a:t>git config --global user.name </a:t>
            </a:r>
            <a:r>
              <a:rPr lang="en-US" altLang="zh-CN" sz="1200" dirty="0" err="1" smtClean="0"/>
              <a:t>tanchun</a:t>
            </a:r>
            <a:r>
              <a:rPr lang="en-US" altLang="zh-CN" sz="1200" dirty="0" smtClean="0"/>
              <a:t>                                                                                           -----</a:t>
            </a:r>
            <a:r>
              <a:rPr lang="zh-CN" altLang="en-US" sz="1200" dirty="0" smtClean="0"/>
              <a:t>填入个人名字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git config --global user.email </a:t>
            </a:r>
            <a:r>
              <a:rPr lang="en-US" altLang="zh-CN" sz="1200" u="sng" dirty="0" smtClean="0">
                <a:hlinkClick r:id="rId2"/>
              </a:rPr>
              <a:t>tanchun@szprize.com</a:t>
            </a:r>
            <a:r>
              <a:rPr lang="en-US" altLang="zh-CN" sz="1200" dirty="0" smtClean="0"/>
              <a:t>                                                                   ---</a:t>
            </a:r>
            <a:r>
              <a:rPr lang="zh-CN" altLang="en-US" sz="1200" dirty="0" smtClean="0"/>
              <a:t>填入个人邮箱 </a:t>
            </a:r>
            <a:endParaRPr lang="zh-CN" altLang="zh-CN" sz="1200" dirty="0"/>
          </a:p>
          <a:p>
            <a:r>
              <a:rPr lang="en-US" altLang="zh-CN" sz="1200" dirty="0"/>
              <a:t>touch file1</a:t>
            </a:r>
            <a:br>
              <a:rPr lang="en-US" altLang="zh-CN" sz="1200" dirty="0"/>
            </a:br>
            <a:r>
              <a:rPr lang="en-US" altLang="zh-CN" sz="1200" dirty="0"/>
              <a:t>gitdir=$(git rev-parse --git-dir) ------</a:t>
            </a:r>
            <a:r>
              <a:rPr lang="zh-CN" altLang="zh-CN" sz="1200" dirty="0"/>
              <a:t>这两步会加入</a:t>
            </a:r>
            <a:r>
              <a:rPr lang="en-US" altLang="zh-CN" sz="1200" dirty="0"/>
              <a:t>ID</a:t>
            </a:r>
            <a:br>
              <a:rPr lang="en-US" altLang="zh-CN" sz="1200" dirty="0"/>
            </a:br>
            <a:r>
              <a:rPr lang="en-US" altLang="zh-CN" sz="1200" dirty="0"/>
              <a:t>scp -p -P 29418 tanchun@192.168.1.49:hooks/commit-msg ${gitdir}/hooks/ </a:t>
            </a:r>
            <a:r>
              <a:rPr lang="en-US" altLang="zh-CN" sz="1200" dirty="0" smtClean="0"/>
              <a:t>                   ------</a:t>
            </a:r>
            <a:r>
              <a:rPr lang="zh-CN" altLang="zh-CN" sz="1200" dirty="0"/>
              <a:t>这两步会加入</a:t>
            </a:r>
            <a:r>
              <a:rPr lang="en-US" altLang="zh-CN" sz="1200" dirty="0"/>
              <a:t>id</a:t>
            </a:r>
            <a:br>
              <a:rPr lang="en-US" altLang="zh-CN" sz="1200" dirty="0"/>
            </a:br>
            <a:r>
              <a:rPr lang="zh-CN" altLang="zh-CN" sz="1200" dirty="0"/>
              <a:t>然后操作其他动作，如 修改</a:t>
            </a:r>
            <a:r>
              <a:rPr lang="en-US" altLang="zh-CN" sz="1200" dirty="0"/>
              <a:t>file 1</a:t>
            </a:r>
            <a:r>
              <a:rPr lang="zh-CN" altLang="zh-CN" sz="1200" dirty="0"/>
              <a:t>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git add .</a:t>
            </a:r>
            <a:br>
              <a:rPr lang="en-US" altLang="zh-CN" sz="1200" dirty="0"/>
            </a:br>
            <a:r>
              <a:rPr lang="en-US" altLang="zh-CN" sz="1200" dirty="0"/>
              <a:t>git commit --amend -----</a:t>
            </a:r>
            <a:r>
              <a:rPr lang="zh-CN" altLang="zh-CN" sz="1200" dirty="0"/>
              <a:t>注意一定要使用</a:t>
            </a:r>
            <a:r>
              <a:rPr lang="en-US" altLang="zh-CN" sz="1200" dirty="0"/>
              <a:t>commit –amend </a:t>
            </a:r>
            <a:r>
              <a:rPr lang="zh-CN" altLang="zh-CN" sz="1200" dirty="0"/>
              <a:t>（注意一定要看到提示</a:t>
            </a:r>
            <a:r>
              <a:rPr lang="en-US" altLang="zh-CN" sz="1200" dirty="0"/>
              <a:t>change id</a:t>
            </a:r>
            <a:r>
              <a:rPr lang="zh-CN" altLang="zh-CN" sz="1200" dirty="0"/>
              <a:t>才会成功）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git review</a:t>
            </a:r>
            <a:br>
              <a:rPr lang="en-US" altLang="zh-CN" sz="1200" dirty="0"/>
            </a:br>
            <a:r>
              <a:rPr lang="zh-CN" altLang="zh-CN" sz="1200" dirty="0"/>
              <a:t>其中强调一下：</a:t>
            </a:r>
          </a:p>
          <a:p>
            <a:r>
              <a:rPr lang="zh-CN" altLang="zh-CN" sz="1200" dirty="0"/>
              <a:t>以下步骤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gitdir=$(git rev-parse --git-dir) ------</a:t>
            </a:r>
            <a:r>
              <a:rPr lang="zh-CN" altLang="zh-CN" sz="1200" dirty="0"/>
              <a:t>这两步会加入</a:t>
            </a:r>
            <a:r>
              <a:rPr lang="en-US" altLang="zh-CN" sz="1200" dirty="0"/>
              <a:t>ID</a:t>
            </a:r>
            <a:br>
              <a:rPr lang="en-US" altLang="zh-CN" sz="1200" dirty="0"/>
            </a:br>
            <a:r>
              <a:rPr lang="en-US" altLang="zh-CN" sz="1200" dirty="0"/>
              <a:t>scp -p -P 29418 tanchun@192.168.1.49:hooks/commit-msg ${gitdir}/hooks/ </a:t>
            </a:r>
            <a:r>
              <a:rPr lang="en-US" altLang="zh-CN" sz="1200" dirty="0" smtClean="0"/>
              <a:t>                    ------</a:t>
            </a:r>
            <a:r>
              <a:rPr lang="zh-CN" altLang="zh-CN" sz="1200" dirty="0"/>
              <a:t>这两步会加入</a:t>
            </a:r>
            <a:r>
              <a:rPr lang="en-US" altLang="zh-CN" sz="1200" dirty="0"/>
              <a:t>id</a:t>
            </a:r>
            <a:br>
              <a:rPr lang="en-US" altLang="zh-CN" sz="1200" dirty="0"/>
            </a:br>
            <a:endParaRPr lang="en-US" altLang="zh-CN" sz="1200" dirty="0" smtClean="0"/>
          </a:p>
          <a:p>
            <a:r>
              <a:rPr lang="zh-CN" altLang="zh-CN" sz="1200" dirty="0" smtClean="0">
                <a:solidFill>
                  <a:srgbClr val="FF0000"/>
                </a:solidFill>
              </a:rPr>
              <a:t>这</a:t>
            </a:r>
            <a:r>
              <a:rPr lang="zh-CN" altLang="zh-CN" sz="1200" dirty="0">
                <a:solidFill>
                  <a:srgbClr val="FF0000"/>
                </a:solidFill>
              </a:rPr>
              <a:t>两步只在第一次</a:t>
            </a:r>
            <a:r>
              <a:rPr lang="en-US" altLang="zh-CN" sz="1200" dirty="0" err="1">
                <a:solidFill>
                  <a:srgbClr val="FF0000"/>
                </a:solidFill>
              </a:rPr>
              <a:t>git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review</a:t>
            </a:r>
            <a:r>
              <a:rPr lang="zh-CN" altLang="en-US" sz="1200" dirty="0">
                <a:solidFill>
                  <a:srgbClr val="FF0000"/>
                </a:solidFill>
              </a:rPr>
              <a:t>前</a:t>
            </a:r>
            <a:r>
              <a:rPr lang="zh-CN" altLang="zh-CN" sz="1200" dirty="0" smtClean="0">
                <a:solidFill>
                  <a:srgbClr val="FF0000"/>
                </a:solidFill>
              </a:rPr>
              <a:t>要</a:t>
            </a:r>
            <a:r>
              <a:rPr lang="zh-CN" altLang="zh-CN" sz="1200" dirty="0">
                <a:solidFill>
                  <a:srgbClr val="FF0000"/>
                </a:solidFill>
              </a:rPr>
              <a:t>输入这两条命令，然后它会一直生效的，在以后</a:t>
            </a:r>
            <a:r>
              <a:rPr lang="zh-CN" altLang="zh-CN" sz="1200" dirty="0" smtClean="0">
                <a:solidFill>
                  <a:srgbClr val="FF0000"/>
                </a:solidFill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</a:rPr>
              <a:t>每</a:t>
            </a:r>
            <a:r>
              <a:rPr lang="zh-CN" altLang="zh-CN" sz="1200" dirty="0" smtClean="0">
                <a:solidFill>
                  <a:srgbClr val="FF0000"/>
                </a:solidFill>
              </a:rPr>
              <a:t>一</a:t>
            </a:r>
            <a:r>
              <a:rPr lang="zh-CN" altLang="zh-CN" sz="1200" dirty="0">
                <a:solidFill>
                  <a:srgbClr val="FF0000"/>
                </a:solidFill>
              </a:rPr>
              <a:t>次</a:t>
            </a:r>
            <a:r>
              <a:rPr lang="en-US" altLang="zh-CN" sz="1200" dirty="0">
                <a:solidFill>
                  <a:srgbClr val="FF0000"/>
                </a:solidFill>
              </a:rPr>
              <a:t> git review</a:t>
            </a:r>
            <a:r>
              <a:rPr lang="zh-CN" altLang="zh-CN" sz="1200" dirty="0">
                <a:solidFill>
                  <a:srgbClr val="FF0000"/>
                </a:solidFill>
              </a:rPr>
              <a:t>提交的时候，可以忽略这两步</a:t>
            </a:r>
            <a:r>
              <a:rPr lang="zh-CN" altLang="zh-CN" sz="1200" dirty="0" smtClean="0">
                <a:solidFill>
                  <a:srgbClr val="FF0000"/>
                </a:solidFill>
              </a:rPr>
              <a:t>。</a:t>
            </a:r>
            <a:r>
              <a:rPr lang="en-US" altLang="zh-CN" sz="1200" dirty="0" smtClean="0">
                <a:solidFill>
                  <a:srgbClr val="FF0000"/>
                </a:solidFill>
              </a:rPr>
              <a:t>git </a:t>
            </a:r>
            <a:r>
              <a:rPr lang="en-US" altLang="zh-CN" sz="1200" dirty="0">
                <a:solidFill>
                  <a:srgbClr val="FF0000"/>
                </a:solidFill>
              </a:rPr>
              <a:t>commit –amend </a:t>
            </a:r>
            <a:r>
              <a:rPr lang="zh-CN" altLang="zh-CN" sz="1200" dirty="0">
                <a:solidFill>
                  <a:srgbClr val="FF0000"/>
                </a:solidFill>
              </a:rPr>
              <a:t>也变回原来正常的</a:t>
            </a:r>
            <a:r>
              <a:rPr lang="en-US" altLang="zh-CN" sz="1200" dirty="0">
                <a:solidFill>
                  <a:srgbClr val="FF0000"/>
                </a:solidFill>
              </a:rPr>
              <a:t>git commit –m “</a:t>
            </a:r>
            <a:r>
              <a:rPr lang="zh-CN" altLang="zh-CN" sz="1200" dirty="0">
                <a:solidFill>
                  <a:srgbClr val="FF0000"/>
                </a:solidFill>
              </a:rPr>
              <a:t>注释</a:t>
            </a:r>
            <a:r>
              <a:rPr lang="en-US" altLang="zh-CN" sz="1200" dirty="0">
                <a:solidFill>
                  <a:srgbClr val="FF0000"/>
                </a:solidFill>
              </a:rPr>
              <a:t>”</a:t>
            </a:r>
            <a:endParaRPr lang="zh-CN" altLang="zh-CN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912460"/>
            <a:ext cx="773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以上创建项目步骤，与普通开发人员无关，普通开发员只需要执行以下操作就行了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824" y="378505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review</a:t>
            </a:r>
            <a:r>
              <a:rPr lang="zh-CN" altLang="en-US" dirty="0"/>
              <a:t>的过程操作详解</a:t>
            </a:r>
          </a:p>
        </p:txBody>
      </p:sp>
    </p:spTree>
    <p:extLst>
      <p:ext uri="{BB962C8B-B14F-4D97-AF65-F5344CB8AC3E}">
        <p14:creationId xmlns:p14="http://schemas.microsoft.com/office/powerpoint/2010/main" val="420975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980728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+mn-ea"/>
              </a:rPr>
              <a:t>四、开发人员</a:t>
            </a:r>
            <a:r>
              <a:rPr lang="en-US" altLang="zh-CN" sz="1200" dirty="0">
                <a:latin typeface="+mn-ea"/>
              </a:rPr>
              <a:t>git review</a:t>
            </a:r>
            <a:r>
              <a:rPr lang="zh-CN" altLang="zh-CN" sz="1200" dirty="0">
                <a:latin typeface="+mn-ea"/>
              </a:rPr>
              <a:t>功能提交后，登录</a:t>
            </a:r>
            <a:r>
              <a:rPr lang="en-US" altLang="zh-CN" sz="1200" dirty="0">
                <a:latin typeface="+mn-ea"/>
              </a:rPr>
              <a:t>gerrit</a:t>
            </a:r>
            <a:r>
              <a:rPr lang="zh-CN" altLang="zh-CN" sz="1200" dirty="0">
                <a:latin typeface="+mn-ea"/>
              </a:rPr>
              <a:t>页面</a:t>
            </a:r>
            <a:r>
              <a:rPr lang="en-US" altLang="zh-CN" sz="1200" dirty="0">
                <a:latin typeface="+mn-ea"/>
              </a:rPr>
              <a:t>:http://192.168.1.49:9999,</a:t>
            </a:r>
            <a:r>
              <a:rPr lang="zh-CN" altLang="zh-CN" sz="1200" dirty="0">
                <a:latin typeface="+mn-ea"/>
              </a:rPr>
              <a:t>输入用户跟密码，点击</a:t>
            </a:r>
            <a:r>
              <a:rPr lang="en-US" altLang="zh-CN" sz="1200" dirty="0">
                <a:latin typeface="+mn-ea"/>
              </a:rPr>
              <a:t>open</a:t>
            </a:r>
            <a:r>
              <a:rPr lang="zh-CN" altLang="zh-CN" sz="1200" dirty="0">
                <a:latin typeface="+mn-ea"/>
              </a:rPr>
              <a:t>会发现有提交的消息，当</a:t>
            </a:r>
            <a:r>
              <a:rPr lang="en-US" altLang="zh-CN" sz="1200" dirty="0">
                <a:latin typeface="+mn-ea"/>
              </a:rPr>
              <a:t>jenkins</a:t>
            </a:r>
            <a:r>
              <a:rPr lang="zh-CN" altLang="zh-CN" sz="1200" dirty="0">
                <a:latin typeface="+mn-ea"/>
              </a:rPr>
              <a:t>测试</a:t>
            </a:r>
            <a:r>
              <a:rPr lang="en-US" altLang="zh-CN" sz="1200" dirty="0">
                <a:latin typeface="+mn-ea"/>
              </a:rPr>
              <a:t>OK</a:t>
            </a:r>
            <a:r>
              <a:rPr lang="zh-CN" altLang="zh-CN" sz="1200" dirty="0">
                <a:latin typeface="+mn-ea"/>
              </a:rPr>
              <a:t>后，会在下面出现</a:t>
            </a:r>
            <a:r>
              <a:rPr lang="en-US" altLang="zh-CN" sz="1200" dirty="0">
                <a:latin typeface="+mn-ea"/>
              </a:rPr>
              <a:t>verified +1 jenkins</a:t>
            </a:r>
            <a:br>
              <a:rPr lang="en-US" altLang="zh-CN" sz="1200" dirty="0">
                <a:latin typeface="+mn-ea"/>
              </a:rPr>
            </a:b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endParaRPr lang="zh-CN" altLang="en-US" sz="1200" dirty="0">
              <a:latin typeface="+mn-ea"/>
            </a:endParaRPr>
          </a:p>
        </p:txBody>
      </p:sp>
      <p:pic>
        <p:nvPicPr>
          <p:cNvPr id="3" name="图片 2" descr="file://C:\Users\pc304\AppData\Local\Temp\ct_tmp/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609205" cy="37134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987824" y="476672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review</a:t>
            </a:r>
            <a:r>
              <a:rPr lang="zh-CN" altLang="en-US" dirty="0"/>
              <a:t>的过程操作详解</a:t>
            </a:r>
          </a:p>
        </p:txBody>
      </p:sp>
    </p:spTree>
    <p:extLst>
      <p:ext uri="{BB962C8B-B14F-4D97-AF65-F5344CB8AC3E}">
        <p14:creationId xmlns:p14="http://schemas.microsoft.com/office/powerpoint/2010/main" val="94838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052736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+mn-ea"/>
              </a:rPr>
              <a:t>以下是</a:t>
            </a:r>
            <a:r>
              <a:rPr lang="en-US" altLang="zh-CN" sz="1200" dirty="0">
                <a:latin typeface="+mn-ea"/>
              </a:rPr>
              <a:t>review</a:t>
            </a:r>
            <a:r>
              <a:rPr lang="zh-CN" altLang="zh-CN" sz="1200" dirty="0">
                <a:latin typeface="+mn-ea"/>
              </a:rPr>
              <a:t>的详细案例：</a:t>
            </a: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r>
              <a:rPr lang="en-US" altLang="zh-CN" sz="1200" dirty="0">
                <a:latin typeface="+mn-ea"/>
              </a:rPr>
              <a:t>1</a:t>
            </a:r>
            <a:r>
              <a:rPr lang="zh-CN" altLang="zh-CN" sz="1200" dirty="0">
                <a:latin typeface="+mn-ea"/>
              </a:rPr>
              <a:t>）上传代码者（自己先</a:t>
            </a:r>
            <a:r>
              <a:rPr lang="en-US" altLang="zh-CN" sz="1200" dirty="0">
                <a:latin typeface="+mn-ea"/>
              </a:rPr>
              <a:t>verified</a:t>
            </a:r>
            <a:r>
              <a:rPr lang="zh-CN" altLang="zh-CN" sz="1200" dirty="0">
                <a:latin typeface="+mn-ea"/>
              </a:rPr>
              <a:t>核实，然后通知审核者审核</a:t>
            </a:r>
            <a:r>
              <a:rPr lang="zh-CN" altLang="zh-CN" sz="1200" dirty="0" smtClean="0">
                <a:latin typeface="+mn-ea"/>
              </a:rPr>
              <a:t>）修改</a:t>
            </a:r>
            <a:r>
              <a:rPr lang="zh-CN" altLang="zh-CN" sz="1200" dirty="0">
                <a:latin typeface="+mn-ea"/>
              </a:rPr>
              <a:t>代码，验证后提交到</a:t>
            </a:r>
            <a:r>
              <a:rPr lang="en-US" altLang="zh-CN" sz="1200" dirty="0">
                <a:latin typeface="+mn-ea"/>
              </a:rPr>
              <a:t> Gerrit </a:t>
            </a:r>
            <a:r>
              <a:rPr lang="zh-CN" altLang="zh-CN" sz="1200" dirty="0">
                <a:latin typeface="+mn-ea"/>
              </a:rPr>
              <a:t>上</a:t>
            </a:r>
            <a:r>
              <a:rPr lang="zh-CN" altLang="zh-CN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r>
              <a:rPr lang="zh-CN" altLang="zh-CN" sz="1200" dirty="0" smtClean="0">
                <a:latin typeface="+mn-ea"/>
              </a:rPr>
              <a:t>代码</a:t>
            </a:r>
            <a:r>
              <a:rPr lang="zh-CN" altLang="zh-CN" sz="1200" dirty="0">
                <a:latin typeface="+mn-ea"/>
              </a:rPr>
              <a:t>提交后登陆</a:t>
            </a:r>
            <a:r>
              <a:rPr lang="en-US" altLang="zh-CN" sz="1200" dirty="0">
                <a:latin typeface="+mn-ea"/>
              </a:rPr>
              <a:t> Gerrit</a:t>
            </a:r>
            <a:r>
              <a:rPr lang="zh-CN" altLang="zh-CN" sz="1200" dirty="0">
                <a:latin typeface="+mn-ea"/>
              </a:rPr>
              <a:t>，自己检查代码（重点看缩进格式跟原文件是否一致；去掉红色空格部分；修改内容是否正确；命名是否有意义；注释内容是否符合要求等）</a:t>
            </a:r>
            <a:r>
              <a:rPr lang="zh-CN" altLang="zh-CN" sz="1200" dirty="0" smtClean="0">
                <a:latin typeface="+mn-ea"/>
              </a:rPr>
              <a:t>。自己</a:t>
            </a:r>
            <a:r>
              <a:rPr lang="zh-CN" altLang="zh-CN" sz="1200" dirty="0">
                <a:latin typeface="+mn-ea"/>
              </a:rPr>
              <a:t>检查没问题后，点</a:t>
            </a:r>
            <a:r>
              <a:rPr lang="en-US" altLang="zh-CN" sz="1200" dirty="0">
                <a:latin typeface="+mn-ea"/>
              </a:rPr>
              <a:t> “Reply”</a:t>
            </a:r>
            <a:r>
              <a:rPr lang="zh-CN" altLang="zh-CN" sz="1200" dirty="0">
                <a:latin typeface="+mn-ea"/>
              </a:rPr>
              <a:t>按钮，在</a:t>
            </a:r>
            <a:r>
              <a:rPr lang="en-US" altLang="zh-CN" sz="1200" dirty="0">
                <a:latin typeface="+mn-ea"/>
              </a:rPr>
              <a:t>“Verified”</a:t>
            </a:r>
            <a:r>
              <a:rPr lang="zh-CN" altLang="zh-CN" sz="1200" dirty="0">
                <a:latin typeface="+mn-ea"/>
              </a:rPr>
              <a:t>中 ＋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zh-CN" sz="1200" dirty="0">
                <a:latin typeface="+mn-ea"/>
              </a:rPr>
              <a:t>，在</a:t>
            </a:r>
            <a:r>
              <a:rPr lang="en-US" altLang="zh-CN" sz="1200" dirty="0">
                <a:latin typeface="+mn-ea"/>
              </a:rPr>
              <a:t>“Code Review”</a:t>
            </a:r>
            <a:r>
              <a:rPr lang="zh-CN" altLang="zh-CN" sz="1200" dirty="0">
                <a:latin typeface="+mn-ea"/>
              </a:rPr>
              <a:t>中</a:t>
            </a:r>
            <a:r>
              <a:rPr lang="en-US" altLang="zh-CN" sz="1200" dirty="0">
                <a:latin typeface="+mn-ea"/>
              </a:rPr>
              <a:t> +1</a:t>
            </a:r>
            <a:r>
              <a:rPr lang="zh-CN" altLang="zh-CN" sz="1200" dirty="0">
                <a:latin typeface="+mn-ea"/>
              </a:rPr>
              <a:t>，并点</a:t>
            </a:r>
            <a:r>
              <a:rPr lang="en-US" altLang="zh-CN" sz="1200" dirty="0">
                <a:latin typeface="+mn-ea"/>
              </a:rPr>
              <a:t>“</a:t>
            </a:r>
            <a:r>
              <a:rPr lang="en-US" altLang="zh-CN" sz="1200" dirty="0" smtClean="0">
                <a:latin typeface="+mn-ea"/>
              </a:rPr>
              <a:t>Post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“</a:t>
            </a:r>
            <a:r>
              <a:rPr lang="zh-CN" altLang="zh-CN" sz="1200" dirty="0" smtClean="0">
                <a:latin typeface="+mn-ea"/>
              </a:rPr>
              <a:t>在</a:t>
            </a:r>
            <a:r>
              <a:rPr lang="en-US" altLang="zh-CN" sz="1200" dirty="0">
                <a:latin typeface="+mn-ea"/>
              </a:rPr>
              <a:t>”Reviewer”</a:t>
            </a:r>
            <a:r>
              <a:rPr lang="zh-CN" altLang="zh-CN" sz="1200" dirty="0">
                <a:latin typeface="+mn-ea"/>
              </a:rPr>
              <a:t>栏中，点击</a:t>
            </a:r>
            <a:r>
              <a:rPr lang="en-US" altLang="zh-CN" sz="1200" dirty="0">
                <a:latin typeface="+mn-ea"/>
              </a:rPr>
              <a:t>”Add"</a:t>
            </a:r>
            <a:r>
              <a:rPr lang="zh-CN" altLang="zh-CN" sz="1200" dirty="0">
                <a:latin typeface="+mn-ea"/>
              </a:rPr>
              <a:t>添加审核者</a:t>
            </a:r>
            <a:r>
              <a:rPr lang="en-US" altLang="zh-CN" sz="1200" dirty="0">
                <a:latin typeface="+mn-ea"/>
              </a:rPr>
              <a:t> [</a:t>
            </a:r>
            <a:r>
              <a:rPr lang="zh-CN" altLang="zh-CN" sz="1200" dirty="0">
                <a:latin typeface="+mn-ea"/>
              </a:rPr>
              <a:t>如果不添加审核者，上传者自己也可以审核并完成提交。注意：只有</a:t>
            </a:r>
            <a:r>
              <a:rPr lang="en-US" altLang="zh-CN" sz="1200" dirty="0">
                <a:latin typeface="+mn-ea"/>
              </a:rPr>
              <a:t>Review</a:t>
            </a:r>
            <a:r>
              <a:rPr lang="zh-CN" altLang="zh-CN" sz="1200" dirty="0">
                <a:latin typeface="+mn-ea"/>
              </a:rPr>
              <a:t>是＋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zh-CN" sz="1200" dirty="0">
                <a:latin typeface="+mn-ea"/>
              </a:rPr>
              <a:t>的时候，才能出现</a:t>
            </a:r>
            <a:r>
              <a:rPr lang="en-US" altLang="zh-CN" sz="1200" dirty="0">
                <a:latin typeface="+mn-ea"/>
              </a:rPr>
              <a:t>submit</a:t>
            </a:r>
            <a:r>
              <a:rPr lang="zh-CN" altLang="zh-CN" sz="1200" dirty="0">
                <a:latin typeface="+mn-ea"/>
              </a:rPr>
              <a:t>的提交按钮</a:t>
            </a:r>
            <a:r>
              <a:rPr lang="en-US" altLang="zh-CN" sz="1200" dirty="0">
                <a:latin typeface="+mn-ea"/>
              </a:rPr>
              <a:t>]</a:t>
            </a:r>
            <a:br>
              <a:rPr lang="en-US" altLang="zh-CN" sz="1200" dirty="0">
                <a:latin typeface="+mn-ea"/>
              </a:rPr>
            </a:br>
            <a:r>
              <a:rPr lang="zh-CN" altLang="zh-CN" sz="1200" dirty="0">
                <a:latin typeface="+mn-ea"/>
              </a:rPr>
              <a:t>如果代码审核没有通过，请重复步骤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zh-CN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zh-CN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zh-CN" sz="1200" dirty="0">
                <a:latin typeface="+mn-ea"/>
              </a:rPr>
              <a:t>。</a:t>
            </a: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r>
              <a:rPr lang="zh-CN" altLang="zh-CN" sz="1200" dirty="0">
                <a:latin typeface="+mn-ea"/>
              </a:rPr>
              <a:t>流程截图：</a:t>
            </a:r>
            <a:r>
              <a:rPr lang="en-US" altLang="zh-CN" sz="1200" dirty="0">
                <a:latin typeface="+mn-ea"/>
              </a:rPr>
              <a:t/>
            </a:r>
            <a:br>
              <a:rPr lang="en-US" altLang="zh-CN" sz="1200" dirty="0">
                <a:latin typeface="+mn-ea"/>
              </a:rPr>
            </a:br>
            <a:endParaRPr lang="zh-CN" altLang="en-US" sz="12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3429000"/>
            <a:ext cx="60486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流程截图：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代码提交后，上传者自行登陆</a:t>
            </a:r>
            <a:r>
              <a:rPr lang="en-US" altLang="zh-CN" sz="1200" dirty="0"/>
              <a:t>gerrit</a:t>
            </a:r>
            <a:r>
              <a:rPr lang="zh-CN" altLang="zh-CN" sz="1200" dirty="0"/>
              <a:t>，找到提交的</a:t>
            </a:r>
            <a:r>
              <a:rPr lang="en-US" altLang="zh-CN" sz="1200" dirty="0"/>
              <a:t>subject</a:t>
            </a:r>
            <a:r>
              <a:rPr lang="zh-CN" altLang="zh-CN" sz="1200" dirty="0"/>
              <a:t>，点击</a:t>
            </a:r>
            <a:r>
              <a:rPr lang="en-US" altLang="zh-CN" sz="1200" dirty="0"/>
              <a:t>"Reply"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 descr="file://C:\Users\pc304\AppData\Local\Temp\ct_tmp/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405511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915816" y="378505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review</a:t>
            </a:r>
            <a:r>
              <a:rPr lang="zh-CN" altLang="en-US" dirty="0"/>
              <a:t>的过程操作详解</a:t>
            </a:r>
          </a:p>
        </p:txBody>
      </p:sp>
    </p:spTree>
    <p:extLst>
      <p:ext uri="{BB962C8B-B14F-4D97-AF65-F5344CB8AC3E}">
        <p14:creationId xmlns:p14="http://schemas.microsoft.com/office/powerpoint/2010/main" val="1536013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le://C:\Users\pc304\AppData\Local\Temp\ct_tmp/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5382895" cy="226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file://C:\Users\pc304\AppData\Local\Temp\ct_tmp/1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3951605" cy="25920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260648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review</a:t>
            </a:r>
            <a:r>
              <a:rPr lang="zh-CN" altLang="en-US" dirty="0"/>
              <a:t>的过程操作详解</a:t>
            </a:r>
          </a:p>
        </p:txBody>
      </p:sp>
    </p:spTree>
    <p:extLst>
      <p:ext uri="{BB962C8B-B14F-4D97-AF65-F5344CB8AC3E}">
        <p14:creationId xmlns:p14="http://schemas.microsoft.com/office/powerpoint/2010/main" val="212495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421" y="2380675"/>
            <a:ext cx="1190635" cy="130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61" y="4933668"/>
            <a:ext cx="1190635" cy="130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20" y="3341646"/>
            <a:ext cx="1190635" cy="130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38" y="1372122"/>
            <a:ext cx="985074" cy="10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38" y="2931073"/>
            <a:ext cx="1008112" cy="110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38" y="4682942"/>
            <a:ext cx="1008112" cy="110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70620" y="3712855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Gerrit-server</a:t>
            </a:r>
            <a:endParaRPr lang="zh-CN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39844" y="5888484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Gitlab-server</a:t>
            </a:r>
            <a:endParaRPr lang="zh-CN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08696" y="4632713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JenkinsMaster-server</a:t>
            </a:r>
            <a:endParaRPr lang="zh-CN" altLang="en-US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7"/>
          <a:stretch/>
        </p:blipFill>
        <p:spPr bwMode="auto">
          <a:xfrm>
            <a:off x="7673645" y="1491414"/>
            <a:ext cx="1390330" cy="43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22" y="2021659"/>
            <a:ext cx="547555" cy="61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6" y="3903778"/>
            <a:ext cx="547555" cy="61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5" y="3032497"/>
            <a:ext cx="547555" cy="61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65" y="1416315"/>
            <a:ext cx="612651" cy="61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29" y="1467575"/>
            <a:ext cx="366886" cy="3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直接箭头连接符 52"/>
          <p:cNvCxnSpPr/>
          <p:nvPr/>
        </p:nvCxnSpPr>
        <p:spPr>
          <a:xfrm flipH="1">
            <a:off x="1281286" y="3590795"/>
            <a:ext cx="622629" cy="55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211281" y="3349897"/>
            <a:ext cx="0" cy="79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1211281" y="2056630"/>
            <a:ext cx="1" cy="58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287111" y="2066632"/>
            <a:ext cx="616804" cy="574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矩形 1023"/>
          <p:cNvSpPr/>
          <p:nvPr/>
        </p:nvSpPr>
        <p:spPr>
          <a:xfrm>
            <a:off x="225219" y="1378524"/>
            <a:ext cx="1565949" cy="48587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2" name="直接箭头连接符 1031"/>
          <p:cNvCxnSpPr/>
          <p:nvPr/>
        </p:nvCxnSpPr>
        <p:spPr>
          <a:xfrm flipV="1">
            <a:off x="2799279" y="2056630"/>
            <a:ext cx="576064" cy="433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801858" y="807042"/>
            <a:ext cx="2157661" cy="339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lvl="0"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Gerrit web</a:t>
            </a:r>
            <a:r>
              <a:rPr lang="zh-CN" altLang="en-US" dirty="0"/>
              <a:t>管理页面</a:t>
            </a:r>
          </a:p>
        </p:txBody>
      </p:sp>
      <p:sp>
        <p:nvSpPr>
          <p:cNvPr id="1036" name="圆角矩形 1035"/>
          <p:cNvSpPr/>
          <p:nvPr/>
        </p:nvSpPr>
        <p:spPr>
          <a:xfrm>
            <a:off x="4383455" y="1467575"/>
            <a:ext cx="938608" cy="22022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Jenkins</a:t>
            </a:r>
            <a:r>
              <a:rPr lang="zh-CN" altLang="en-US" sz="1000" dirty="0" smtClean="0"/>
              <a:t>审核</a:t>
            </a:r>
            <a:endParaRPr lang="zh-CN" altLang="en-US" sz="1000" dirty="0"/>
          </a:p>
        </p:txBody>
      </p:sp>
      <p:sp>
        <p:nvSpPr>
          <p:cNvPr id="77" name="圆角矩形 76"/>
          <p:cNvSpPr/>
          <p:nvPr/>
        </p:nvSpPr>
        <p:spPr>
          <a:xfrm>
            <a:off x="4385959" y="1727589"/>
            <a:ext cx="936104" cy="2089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人员审核</a:t>
            </a:r>
            <a:endParaRPr lang="zh-CN" altLang="en-US" sz="1000" dirty="0"/>
          </a:p>
        </p:txBody>
      </p:sp>
      <p:cxnSp>
        <p:nvCxnSpPr>
          <p:cNvPr id="1040" name="直接箭头连接符 1039"/>
          <p:cNvCxnSpPr/>
          <p:nvPr/>
        </p:nvCxnSpPr>
        <p:spPr>
          <a:xfrm flipV="1">
            <a:off x="5319559" y="2548622"/>
            <a:ext cx="772833" cy="57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箭头连接符 1042"/>
          <p:cNvCxnSpPr/>
          <p:nvPr/>
        </p:nvCxnSpPr>
        <p:spPr>
          <a:xfrm>
            <a:off x="5322063" y="3684319"/>
            <a:ext cx="770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箭头连接符 1044"/>
          <p:cNvCxnSpPr/>
          <p:nvPr/>
        </p:nvCxnSpPr>
        <p:spPr>
          <a:xfrm>
            <a:off x="5322063" y="4213596"/>
            <a:ext cx="770329" cy="64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箭头连接符 1048"/>
          <p:cNvCxnSpPr/>
          <p:nvPr/>
        </p:nvCxnSpPr>
        <p:spPr>
          <a:xfrm flipH="1" flipV="1">
            <a:off x="3001056" y="1687798"/>
            <a:ext cx="307136" cy="26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>
            <a:off x="1996969" y="1721633"/>
            <a:ext cx="309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2288233" y="1887232"/>
            <a:ext cx="936104" cy="14319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邮件提醒</a:t>
            </a:r>
            <a:endParaRPr lang="zh-CN" altLang="en-US" sz="1000" dirty="0"/>
          </a:p>
        </p:txBody>
      </p:sp>
      <p:cxnSp>
        <p:nvCxnSpPr>
          <p:cNvPr id="1054" name="直接箭头连接符 1053"/>
          <p:cNvCxnSpPr/>
          <p:nvPr/>
        </p:nvCxnSpPr>
        <p:spPr>
          <a:xfrm>
            <a:off x="3231327" y="3395683"/>
            <a:ext cx="1233591" cy="50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箭头连接符 1055"/>
          <p:cNvCxnSpPr/>
          <p:nvPr/>
        </p:nvCxnSpPr>
        <p:spPr>
          <a:xfrm flipH="1" flipV="1">
            <a:off x="3057022" y="3652132"/>
            <a:ext cx="1328938" cy="57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箭头连接符 1057"/>
          <p:cNvCxnSpPr/>
          <p:nvPr/>
        </p:nvCxnSpPr>
        <p:spPr>
          <a:xfrm flipH="1">
            <a:off x="2938864" y="2204701"/>
            <a:ext cx="553016" cy="436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圆角矩形 1058"/>
          <p:cNvSpPr/>
          <p:nvPr/>
        </p:nvSpPr>
        <p:spPr>
          <a:xfrm>
            <a:off x="3375343" y="2371794"/>
            <a:ext cx="1991097" cy="2521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、审核通过，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提交代码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0" name="圆角矩形 1059"/>
          <p:cNvSpPr/>
          <p:nvPr/>
        </p:nvSpPr>
        <p:spPr>
          <a:xfrm>
            <a:off x="308958" y="4663733"/>
            <a:ext cx="1410201" cy="2360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1-developer 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克隆代码</a:t>
            </a:r>
          </a:p>
        </p:txBody>
      </p:sp>
      <p:sp>
        <p:nvSpPr>
          <p:cNvPr id="1061" name="圆角矩形 1060"/>
          <p:cNvSpPr/>
          <p:nvPr/>
        </p:nvSpPr>
        <p:spPr>
          <a:xfrm>
            <a:off x="313087" y="2804256"/>
            <a:ext cx="1406072" cy="2160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2-developer </a:t>
            </a:r>
            <a:r>
              <a:rPr lang="zh-CN" altLang="en-US" sz="9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062" name="圆角矩形 1061"/>
          <p:cNvSpPr/>
          <p:nvPr/>
        </p:nvSpPr>
        <p:spPr>
          <a:xfrm>
            <a:off x="313086" y="1585952"/>
            <a:ext cx="1478081" cy="3128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3-developer </a:t>
            </a:r>
            <a:r>
              <a:rPr lang="zh-CN" altLang="en-US" sz="9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申请审核</a:t>
            </a:r>
            <a:endParaRPr lang="en-US" altLang="zh-CN" sz="9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review</a:t>
            </a:r>
            <a:endParaRPr lang="zh-CN" altLang="en-US" sz="9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9" name="圆角矩形 1068"/>
          <p:cNvSpPr/>
          <p:nvPr/>
        </p:nvSpPr>
        <p:spPr>
          <a:xfrm>
            <a:off x="3400271" y="3140968"/>
            <a:ext cx="1703264" cy="2642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4-triger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触发，自动构建工程</a:t>
            </a:r>
          </a:p>
        </p:txBody>
      </p:sp>
      <p:sp>
        <p:nvSpPr>
          <p:cNvPr id="1070" name="圆角矩形 1069"/>
          <p:cNvSpPr/>
          <p:nvPr/>
        </p:nvSpPr>
        <p:spPr>
          <a:xfrm>
            <a:off x="2870719" y="4140090"/>
            <a:ext cx="1419207" cy="225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返回构建结果，评分</a:t>
            </a:r>
          </a:p>
        </p:txBody>
      </p:sp>
      <p:sp>
        <p:nvSpPr>
          <p:cNvPr id="1071" name="下箭头 1070"/>
          <p:cNvSpPr/>
          <p:nvPr/>
        </p:nvSpPr>
        <p:spPr>
          <a:xfrm>
            <a:off x="2341486" y="4168943"/>
            <a:ext cx="233187" cy="70893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2" name="圆角矩形 1071"/>
          <p:cNvSpPr/>
          <p:nvPr/>
        </p:nvSpPr>
        <p:spPr>
          <a:xfrm>
            <a:off x="455622" y="789259"/>
            <a:ext cx="1158446" cy="3812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开发组</a:t>
            </a:r>
          </a:p>
        </p:txBody>
      </p:sp>
      <p:sp>
        <p:nvSpPr>
          <p:cNvPr id="119" name="矩形 118"/>
          <p:cNvSpPr/>
          <p:nvPr/>
        </p:nvSpPr>
        <p:spPr>
          <a:xfrm>
            <a:off x="1954383" y="1378525"/>
            <a:ext cx="3547699" cy="26563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895622" y="1378526"/>
            <a:ext cx="3168353" cy="48587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09424" y="807042"/>
            <a:ext cx="2078487" cy="3569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lvl="0">
              <a:defRPr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Jenkins agent</a:t>
            </a:r>
            <a:r>
              <a:rPr lang="zh-CN" altLang="en-US" dirty="0" smtClean="0"/>
              <a:t>架构 </a:t>
            </a:r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2938864" y="5552560"/>
            <a:ext cx="2547035" cy="2521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gerrit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服务器同步代码到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7" name="矩形 1076"/>
          <p:cNvSpPr/>
          <p:nvPr/>
        </p:nvSpPr>
        <p:spPr>
          <a:xfrm>
            <a:off x="6274916" y="2582040"/>
            <a:ext cx="1127450" cy="25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>
                <a:solidFill>
                  <a:schemeClr val="bg1"/>
                </a:solidFill>
              </a:rPr>
              <a:t>Slave01-linux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274916" y="4312485"/>
            <a:ext cx="1127451" cy="25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000" dirty="0" smtClean="0">
                <a:solidFill>
                  <a:schemeClr val="bg1"/>
                </a:solidFill>
              </a:rPr>
              <a:t>Slave02-windows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274915" y="5876371"/>
            <a:ext cx="1127451" cy="25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00" dirty="0">
                <a:solidFill>
                  <a:schemeClr val="bg1"/>
                </a:solidFill>
              </a:rPr>
              <a:t>S</a:t>
            </a:r>
            <a:r>
              <a:rPr lang="en-US" altLang="zh-CN" sz="1000" dirty="0" smtClean="0">
                <a:solidFill>
                  <a:schemeClr val="bg1"/>
                </a:solidFill>
              </a:rPr>
              <a:t>lave03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996969" y="4940490"/>
            <a:ext cx="3547699" cy="12968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8" name="圆角矩形 1077"/>
          <p:cNvSpPr/>
          <p:nvPr/>
        </p:nvSpPr>
        <p:spPr>
          <a:xfrm>
            <a:off x="5502081" y="4020632"/>
            <a:ext cx="2265750" cy="2389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根据不同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，分配不同的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sp>
        <p:nvSpPr>
          <p:cNvPr id="1079" name="TextBox 1078"/>
          <p:cNvSpPr txBox="1"/>
          <p:nvPr/>
        </p:nvSpPr>
        <p:spPr>
          <a:xfrm>
            <a:off x="8163367" y="1603660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案例</a:t>
            </a:r>
            <a:endParaRPr lang="zh-CN" altLang="en-US" sz="1200" dirty="0"/>
          </a:p>
        </p:txBody>
      </p:sp>
      <p:sp>
        <p:nvSpPr>
          <p:cNvPr id="1083" name="矩形 1082"/>
          <p:cNvSpPr/>
          <p:nvPr/>
        </p:nvSpPr>
        <p:spPr>
          <a:xfrm>
            <a:off x="1212355" y="204484"/>
            <a:ext cx="6679382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Gitlab+Gerrit+Jenkins CI</a:t>
            </a:r>
            <a:r>
              <a:rPr lang="zh-CN" altLang="en-US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体系</a:t>
            </a:r>
            <a:endParaRPr lang="zh-CN" alt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084" name="矩形 1083"/>
          <p:cNvSpPr/>
          <p:nvPr/>
        </p:nvSpPr>
        <p:spPr>
          <a:xfrm>
            <a:off x="7611476" y="6489050"/>
            <a:ext cx="12250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  <a:latin typeface="Arial"/>
              </a:rPr>
              <a:t>Continuous Integration</a:t>
            </a:r>
            <a:endParaRPr lang="zh-CN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281287" y="3658300"/>
            <a:ext cx="311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①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2854" y="2518183"/>
            <a:ext cx="311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②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58411" y="2120471"/>
            <a:ext cx="311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③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92465" y="3462297"/>
            <a:ext cx="311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④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86660" y="3746295"/>
            <a:ext cx="311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39363" y="2135979"/>
            <a:ext cx="46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⑥</a:t>
            </a:r>
            <a:r>
              <a:rPr lang="en-US" altLang="zh-CN" sz="1000" dirty="0" smtClean="0">
                <a:solidFill>
                  <a:srgbClr val="FF0000"/>
                </a:solidFill>
              </a:rPr>
              <a:t>-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16592" y="2456810"/>
            <a:ext cx="46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⑥</a:t>
            </a:r>
            <a:r>
              <a:rPr lang="en-US" altLang="zh-CN" sz="1000" dirty="0" smtClean="0">
                <a:solidFill>
                  <a:srgbClr val="FF0000"/>
                </a:solidFill>
              </a:rPr>
              <a:t>-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93573" y="4369092"/>
            <a:ext cx="462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⑦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le://C:\Users\pc304\AppData\Local\Temp\ct_tmp/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4704"/>
            <a:ext cx="4436745" cy="30454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187624" y="4005064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zh-CN" sz="1200" dirty="0"/>
              <a:t>）审核者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收到邮件通知后登陆</a:t>
            </a:r>
            <a:r>
              <a:rPr lang="en-US" altLang="zh-CN" sz="1200" dirty="0"/>
              <a:t> Gerrit</a:t>
            </a:r>
            <a:r>
              <a:rPr lang="zh-CN" altLang="zh-CN" sz="1200" dirty="0"/>
              <a:t>，审核代码</a:t>
            </a:r>
            <a:r>
              <a:rPr lang="zh-CN" altLang="zh-CN" sz="1200" dirty="0" smtClean="0"/>
              <a:t>。</a:t>
            </a:r>
            <a:r>
              <a:rPr lang="zh-CN" altLang="en-US" sz="1200" dirty="0" smtClean="0"/>
              <a:t>点击邮件当中链接，可以直接打开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页面。</a:t>
            </a:r>
            <a:endParaRPr lang="en-US" altLang="zh-CN" sz="1200" dirty="0" smtClean="0"/>
          </a:p>
          <a:p>
            <a:r>
              <a:rPr lang="zh-CN" altLang="en-US" sz="1200" dirty="0" smtClean="0"/>
              <a:t>（如果发现页面报错，请检查打开的浏览器是不是之前你注册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的浏览器，比如说</a:t>
            </a:r>
            <a:r>
              <a:rPr lang="en-US" altLang="zh-CN" sz="1200" dirty="0" smtClean="0"/>
              <a:t>crome</a:t>
            </a:r>
            <a:r>
              <a:rPr lang="zh-CN" altLang="en-US" sz="1200" dirty="0" smtClean="0"/>
              <a:t>注册的，就把链接复制把</a:t>
            </a:r>
            <a:r>
              <a:rPr lang="en-US" altLang="zh-CN" sz="1200" dirty="0" smtClean="0"/>
              <a:t>crome</a:t>
            </a:r>
            <a:r>
              <a:rPr lang="zh-CN" altLang="en-US" sz="1200" dirty="0" smtClean="0"/>
              <a:t>里面打开才行）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 smtClean="0"/>
          </a:p>
          <a:p>
            <a:r>
              <a:rPr lang="zh-CN" altLang="zh-CN" sz="1200" dirty="0" smtClean="0"/>
              <a:t>如果</a:t>
            </a:r>
            <a:r>
              <a:rPr lang="zh-CN" altLang="zh-CN" sz="1200" dirty="0"/>
              <a:t>审核通过，点</a:t>
            </a:r>
            <a:r>
              <a:rPr lang="en-US" altLang="zh-CN" sz="1200" dirty="0"/>
              <a:t> “Reply”</a:t>
            </a:r>
            <a:r>
              <a:rPr lang="zh-CN" altLang="zh-CN" sz="1200" dirty="0"/>
              <a:t>按钮，在</a:t>
            </a:r>
            <a:r>
              <a:rPr lang="en-US" altLang="zh-CN" sz="1200" dirty="0"/>
              <a:t>“Verified”</a:t>
            </a:r>
            <a:r>
              <a:rPr lang="zh-CN" altLang="zh-CN" sz="1200" dirty="0"/>
              <a:t>中 ＋</a:t>
            </a:r>
            <a:r>
              <a:rPr lang="en-US" altLang="zh-CN" sz="1200" dirty="0"/>
              <a:t>1</a:t>
            </a:r>
            <a:r>
              <a:rPr lang="zh-CN" altLang="zh-CN" sz="1200" dirty="0"/>
              <a:t>，在</a:t>
            </a:r>
            <a:r>
              <a:rPr lang="en-US" altLang="zh-CN" sz="1200" dirty="0"/>
              <a:t>“Code Review”</a:t>
            </a:r>
            <a:r>
              <a:rPr lang="zh-CN" altLang="zh-CN" sz="1200" dirty="0"/>
              <a:t>中</a:t>
            </a:r>
            <a:r>
              <a:rPr lang="en-US" altLang="zh-CN" sz="1200" dirty="0"/>
              <a:t> +2</a:t>
            </a:r>
            <a:r>
              <a:rPr lang="zh-CN" altLang="zh-CN" sz="1200" dirty="0"/>
              <a:t>，并点</a:t>
            </a:r>
            <a:r>
              <a:rPr lang="en-US" altLang="zh-CN" sz="1200" dirty="0"/>
              <a:t>“Post”</a:t>
            </a:r>
            <a:r>
              <a:rPr lang="zh-CN" altLang="zh-CN" sz="1200" dirty="0"/>
              <a:t>，最后点击</a:t>
            </a:r>
            <a:r>
              <a:rPr lang="en-US" altLang="zh-CN" sz="1200" dirty="0"/>
              <a:t>“Submit“</a:t>
            </a:r>
            <a:r>
              <a:rPr lang="zh-CN" altLang="zh-CN" sz="1200" dirty="0"/>
              <a:t>提交！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如果代码审核没有通过，点</a:t>
            </a:r>
            <a:r>
              <a:rPr lang="en-US" altLang="zh-CN" sz="1200" dirty="0"/>
              <a:t> “Review”</a:t>
            </a:r>
            <a:r>
              <a:rPr lang="zh-CN" altLang="zh-CN" sz="1200" dirty="0"/>
              <a:t>按钮，在</a:t>
            </a:r>
            <a:r>
              <a:rPr lang="en-US" altLang="zh-CN" sz="1200" dirty="0"/>
              <a:t>“Code Review”</a:t>
            </a:r>
            <a:r>
              <a:rPr lang="zh-CN" altLang="zh-CN" sz="1200" dirty="0"/>
              <a:t>中</a:t>
            </a:r>
            <a:r>
              <a:rPr lang="en-US" altLang="zh-CN" sz="1200" dirty="0"/>
              <a:t> -2</a:t>
            </a:r>
            <a:r>
              <a:rPr lang="zh-CN" altLang="zh-CN" sz="1200" dirty="0"/>
              <a:t>，写好评论后，点</a:t>
            </a:r>
            <a:r>
              <a:rPr lang="en-US" altLang="zh-CN" sz="1200" dirty="0"/>
              <a:t>“Post”</a:t>
            </a:r>
            <a:r>
              <a:rPr lang="zh-CN" altLang="zh-CN" sz="1200" dirty="0"/>
              <a:t>。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流程截图：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如上，</a:t>
            </a:r>
            <a:r>
              <a:rPr lang="en-US" altLang="zh-CN" sz="1200" dirty="0"/>
              <a:t>subject</a:t>
            </a:r>
            <a:r>
              <a:rPr lang="zh-CN" altLang="zh-CN" sz="1200" dirty="0"/>
              <a:t>的</a:t>
            </a:r>
            <a:r>
              <a:rPr lang="en-US" altLang="zh-CN" sz="1200" dirty="0"/>
              <a:t>owner</a:t>
            </a:r>
            <a:r>
              <a:rPr lang="zh-CN" altLang="zh-CN" sz="1200" dirty="0"/>
              <a:t>添加审核者后，审核者登陆</a:t>
            </a:r>
            <a:r>
              <a:rPr lang="en-US" altLang="zh-CN" sz="1200" dirty="0"/>
              <a:t>gerrit</a:t>
            </a:r>
            <a:r>
              <a:rPr lang="zh-CN" altLang="zh-CN" sz="1200" dirty="0"/>
              <a:t>进行</a:t>
            </a:r>
            <a:r>
              <a:rPr lang="en-US" altLang="zh-CN" sz="1200" dirty="0"/>
              <a:t>review</a:t>
            </a:r>
            <a:br>
              <a:rPr lang="en-US" altLang="zh-CN" sz="1200" dirty="0"/>
            </a:br>
            <a:r>
              <a:rPr lang="zh-CN" altLang="zh-CN" sz="1200" dirty="0"/>
              <a:t>点击</a:t>
            </a:r>
            <a:r>
              <a:rPr lang="en-US" altLang="zh-CN" sz="1200" dirty="0"/>
              <a:t>“Reply"</a:t>
            </a:r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987823" y="332656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review</a:t>
            </a:r>
            <a:r>
              <a:rPr lang="zh-CN" altLang="en-US" dirty="0"/>
              <a:t>的过程操作详解</a:t>
            </a:r>
          </a:p>
        </p:txBody>
      </p:sp>
    </p:spTree>
    <p:extLst>
      <p:ext uri="{BB962C8B-B14F-4D97-AF65-F5344CB8AC3E}">
        <p14:creationId xmlns:p14="http://schemas.microsoft.com/office/powerpoint/2010/main" val="701660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le://C:\Users\pc304\AppData\Local\Temp\ct_tmp/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" y="572399"/>
            <a:ext cx="4095115" cy="307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file://C:\Users\pc304\AppData\Local\Temp\ct_tmp/2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" y="3346432"/>
            <a:ext cx="5136515" cy="34112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38856" y="203067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review</a:t>
            </a:r>
            <a:r>
              <a:rPr lang="zh-CN" altLang="en-US" dirty="0"/>
              <a:t>的过程操作详解</a:t>
            </a:r>
          </a:p>
        </p:txBody>
      </p:sp>
    </p:spTree>
    <p:extLst>
      <p:ext uri="{BB962C8B-B14F-4D97-AF65-F5344CB8AC3E}">
        <p14:creationId xmlns:p14="http://schemas.microsoft.com/office/powerpoint/2010/main" val="6394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le://C:\Users\pc304\AppData\Local\Temp\ct_tmp/2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45" y="925760"/>
            <a:ext cx="4937760" cy="3951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710825" y="4958208"/>
            <a:ext cx="6729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这样，就完成了一个代码的审核全部过程！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登陆</a:t>
            </a:r>
            <a:r>
              <a:rPr lang="en-US" altLang="zh-CN" sz="1200" dirty="0"/>
              <a:t>gitlab</a:t>
            </a:r>
            <a:r>
              <a:rPr lang="zh-CN" altLang="zh-CN" sz="1200" dirty="0"/>
              <a:t>，就会发现</a:t>
            </a:r>
            <a:r>
              <a:rPr lang="en-US" altLang="zh-CN" sz="1200" dirty="0"/>
              <a:t>gerrit</a:t>
            </a:r>
            <a:r>
              <a:rPr lang="zh-CN" altLang="zh-CN" sz="1200" dirty="0"/>
              <a:t>上审核通过并提交后的代码已经同步过来了！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5816297"/>
            <a:ext cx="712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一般而言，要同时有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code-review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的评分一个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+2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+1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，才会出现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按钮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378505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review</a:t>
            </a:r>
            <a:r>
              <a:rPr lang="zh-CN" altLang="en-US" dirty="0"/>
              <a:t>的过程操作详解</a:t>
            </a:r>
          </a:p>
        </p:txBody>
      </p:sp>
    </p:spTree>
    <p:extLst>
      <p:ext uri="{BB962C8B-B14F-4D97-AF65-F5344CB8AC3E}">
        <p14:creationId xmlns:p14="http://schemas.microsoft.com/office/powerpoint/2010/main" val="3165048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71073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Gerrit</a:t>
            </a:r>
            <a:r>
              <a:rPr lang="zh-CN" altLang="en-US" dirty="0" smtClean="0"/>
              <a:t>页面的补充说明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1" y="1700808"/>
            <a:ext cx="8712968" cy="303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641" y="1206044"/>
            <a:ext cx="5824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、用户的属性设置，点击右上角的用户的</a:t>
            </a:r>
            <a:r>
              <a:rPr lang="en-US" altLang="zh-CN" sz="1200" dirty="0" smtClean="0"/>
              <a:t>settings</a:t>
            </a:r>
            <a:r>
              <a:rPr lang="zh-CN" altLang="en-US" sz="1200" dirty="0" smtClean="0"/>
              <a:t>，找开属性页面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73180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Profile                                  ——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属性概述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Preferences                         ——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用户在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gerrit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上面的权限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Watched projects                ——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参与的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project</a:t>
            </a:r>
          </a:p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Contact information          ——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设置邮箱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 public keys                  ——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放置公钥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 password                    ——http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下载密码设置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Identtities                          ——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是否注册认证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Groups                              —— 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所在组信息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2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07"/>
          <a:stretch/>
        </p:blipFill>
        <p:spPr bwMode="auto">
          <a:xfrm>
            <a:off x="556800" y="1340768"/>
            <a:ext cx="7439025" cy="182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912958"/>
            <a:ext cx="5824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 smtClean="0"/>
              <a:t>、触发的业务有三个，</a:t>
            </a:r>
            <a:r>
              <a:rPr lang="en-US" altLang="zh-CN" sz="1200" dirty="0" smtClean="0"/>
              <a:t>open(</a:t>
            </a:r>
            <a:r>
              <a:rPr lang="zh-CN" altLang="en-US" sz="1200" dirty="0" smtClean="0"/>
              <a:t>打开状态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merged(</a:t>
            </a:r>
            <a:r>
              <a:rPr lang="zh-CN" altLang="en-US" sz="1200" dirty="0" smtClean="0"/>
              <a:t>合并信息记录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7" y="3789040"/>
            <a:ext cx="8506190" cy="208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587428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右边</a:t>
            </a:r>
            <a:r>
              <a:rPr lang="en-US" altLang="zh-CN" sz="1200" dirty="0" smtClean="0"/>
              <a:t>CV</a:t>
            </a:r>
            <a:r>
              <a:rPr lang="zh-CN" altLang="en-US" sz="1200" dirty="0" smtClean="0"/>
              <a:t>代表人员</a:t>
            </a:r>
            <a:r>
              <a:rPr lang="en-US" altLang="zh-CN" sz="1200" dirty="0" smtClean="0"/>
              <a:t>review</a:t>
            </a:r>
          </a:p>
          <a:p>
            <a:r>
              <a:rPr lang="en-US" altLang="zh-CN" sz="1200" dirty="0" smtClean="0"/>
              <a:t>V</a:t>
            </a:r>
            <a:r>
              <a:rPr lang="zh-CN" altLang="en-US" sz="1200" dirty="0" smtClean="0"/>
              <a:t>代表</a:t>
            </a:r>
            <a:r>
              <a:rPr lang="en-US" altLang="zh-CN" sz="1200" dirty="0" smtClean="0"/>
              <a:t>jenkins</a:t>
            </a:r>
            <a:r>
              <a:rPr lang="zh-CN" altLang="en-US" sz="1200" dirty="0" smtClean="0"/>
              <a:t>审核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8705" y="45123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Gerrit</a:t>
            </a:r>
            <a:r>
              <a:rPr lang="zh-CN" altLang="en-US" dirty="0" smtClean="0"/>
              <a:t>页面的补充说明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8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234" y="634516"/>
            <a:ext cx="5824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审核页面介绍</a:t>
            </a:r>
            <a:endParaRPr lang="zh-CN" alt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6" y="893132"/>
            <a:ext cx="7380312" cy="531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052736"/>
            <a:ext cx="2746875" cy="93610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403648" y="1772816"/>
            <a:ext cx="3653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1640" y="22823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标题信息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3968" y="1205136"/>
            <a:ext cx="3384376" cy="229587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5476" y="270891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代码审核操作面板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876256" y="2132856"/>
            <a:ext cx="360040" cy="42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27984" y="3789040"/>
            <a:ext cx="504056" cy="3336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076056" y="3789040"/>
            <a:ext cx="504056" cy="16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2120" y="36788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在线编辑更改，适合更改小的东西，如格式等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122694"/>
            <a:ext cx="6336704" cy="125052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3356" y="4122694"/>
            <a:ext cx="404228" cy="1178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827584" y="4399693"/>
            <a:ext cx="758726" cy="312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6310" y="412269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打上勾才能看到相关信息对比 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8084" y="4371990"/>
            <a:ext cx="1188132" cy="9292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220063" y="4625272"/>
            <a:ext cx="656193" cy="12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56276" y="4394440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</a:rPr>
              <a:t>文件的信息变更，增删数量</a:t>
            </a:r>
          </a:p>
        </p:txBody>
      </p:sp>
      <p:sp>
        <p:nvSpPr>
          <p:cNvPr id="31" name="矩形 30"/>
          <p:cNvSpPr/>
          <p:nvPr/>
        </p:nvSpPr>
        <p:spPr>
          <a:xfrm>
            <a:off x="423356" y="5418838"/>
            <a:ext cx="6236876" cy="78641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228184" y="5754588"/>
            <a:ext cx="656193" cy="12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48264" y="55282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以往的提交记录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481" y="28787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Gerrit</a:t>
            </a:r>
            <a:r>
              <a:rPr lang="zh-CN" altLang="en-US" dirty="0" smtClean="0"/>
              <a:t>页面的补充说明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6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628800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、注意</a:t>
            </a:r>
            <a:r>
              <a:rPr lang="zh-CN" altLang="en-US" sz="1200" b="1" dirty="0"/>
              <a:t>：当审核未通过打回时，我们再修改完成之后，执行：</a:t>
            </a:r>
            <a:br>
              <a:rPr lang="zh-CN" altLang="en-US" sz="1200" b="1" dirty="0"/>
            </a:br>
            <a:endParaRPr lang="en-US" altLang="zh-CN" sz="1200" b="1" dirty="0" smtClean="0"/>
          </a:p>
          <a:p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add </a:t>
            </a:r>
            <a:r>
              <a:rPr lang="zh-CN" altLang="en-US" sz="1200" dirty="0"/>
              <a:t>文件名</a:t>
            </a:r>
            <a:br>
              <a:rPr lang="zh-CN" altLang="en-US" sz="1200" dirty="0"/>
            </a:br>
            <a:r>
              <a:rPr lang="en-US" altLang="zh-CN" sz="1200" dirty="0" err="1"/>
              <a:t>git</a:t>
            </a:r>
            <a:r>
              <a:rPr lang="en-US" altLang="zh-CN" sz="1200" dirty="0"/>
              <a:t> commit --amend ##</a:t>
            </a:r>
            <a:r>
              <a:rPr lang="zh-CN" altLang="en-US" sz="1200" dirty="0"/>
              <a:t>注意会保留上次的 </a:t>
            </a:r>
            <a:r>
              <a:rPr lang="en-US" altLang="zh-CN" sz="1200" dirty="0"/>
              <a:t>change-id </a:t>
            </a:r>
            <a:r>
              <a:rPr lang="zh-CN" altLang="en-US" sz="1200" dirty="0"/>
              <a:t>，不会生成新的评审任务编号，重用原有的任务编号，将该提交转换为老评审任务的新补丁集</a:t>
            </a:r>
            <a:br>
              <a:rPr lang="zh-CN" altLang="en-US" sz="1200" dirty="0"/>
            </a:br>
            <a:r>
              <a:rPr lang="en-US" altLang="zh-CN" sz="1200" dirty="0" err="1"/>
              <a:t>git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review</a:t>
            </a:r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、无法打开浏览修改的文件，第一，可能是权限没开放，第二，可能是</a:t>
            </a:r>
            <a:r>
              <a:rPr lang="en-US" altLang="zh-CN" sz="1200" b="1" dirty="0" smtClean="0"/>
              <a:t>IE</a:t>
            </a:r>
            <a:r>
              <a:rPr lang="zh-CN" altLang="en-US" sz="1200" b="1" dirty="0" smtClean="0"/>
              <a:t>浏览器本身的问题，换一个浏览器试一下</a:t>
            </a:r>
            <a:endParaRPr lang="en-US" altLang="zh-CN" sz="1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常见的解决情景：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22" y="3717032"/>
            <a:ext cx="6516216" cy="202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899592" y="4293096"/>
            <a:ext cx="43204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12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3</a:t>
            </a:r>
            <a:r>
              <a:rPr lang="zh-CN" altLang="en-US" sz="1200" b="1" dirty="0" smtClean="0"/>
              <a:t>、</a:t>
            </a:r>
            <a:r>
              <a:rPr lang="en-US" altLang="zh-CN" sz="1200" b="1" dirty="0" err="1" smtClean="0"/>
              <a:t>git</a:t>
            </a:r>
            <a:r>
              <a:rPr lang="en-US" altLang="zh-CN" sz="1200" b="1" dirty="0" smtClean="0"/>
              <a:t> review</a:t>
            </a:r>
            <a:r>
              <a:rPr lang="zh-CN" altLang="en-US" sz="1200" b="1" dirty="0" smtClean="0"/>
              <a:t>时出现</a:t>
            </a:r>
            <a:endParaRPr lang="en-US" altLang="zh-CN" sz="1200" b="1" dirty="0" smtClean="0"/>
          </a:p>
          <a:p>
            <a:r>
              <a:rPr lang="en-US" altLang="zh-CN" sz="1200" dirty="0" smtClean="0"/>
              <a:t>! </a:t>
            </a:r>
            <a:r>
              <a:rPr lang="en-US" altLang="zh-CN" sz="1200" dirty="0"/>
              <a:t>[remote rejected] HEAD -&gt; refs/publish/master (missing Change-Id in commit message footer)</a:t>
            </a:r>
            <a:br>
              <a:rPr lang="en-US" altLang="zh-CN" sz="1200" dirty="0"/>
            </a:br>
            <a:r>
              <a:rPr lang="en-US" altLang="zh-CN" sz="1200" dirty="0"/>
              <a:t>error: failed to push some refs to '</a:t>
            </a:r>
            <a:r>
              <a:rPr lang="en-US" altLang="zh-CN" sz="1200" dirty="0" err="1"/>
              <a:t>ssh</a:t>
            </a:r>
            <a:r>
              <a:rPr lang="en-US" altLang="zh-CN" sz="1200" dirty="0"/>
              <a:t>://</a:t>
            </a:r>
            <a:r>
              <a:rPr lang="en-US" altLang="zh-CN" sz="1200" dirty="0" smtClean="0"/>
              <a:t>tanchun@192.168.1.49:29418/</a:t>
            </a:r>
            <a:r>
              <a:rPr lang="en-US" altLang="zh-CN" sz="1200" dirty="0" err="1" smtClean="0"/>
              <a:t>test.git</a:t>
            </a:r>
            <a:r>
              <a:rPr lang="en-US" altLang="zh-CN" sz="1200" dirty="0" smtClean="0"/>
              <a:t>‘</a:t>
            </a:r>
          </a:p>
          <a:p>
            <a:endParaRPr lang="en-US" altLang="zh-CN" sz="1200" b="1" dirty="0"/>
          </a:p>
          <a:p>
            <a:r>
              <a:rPr lang="zh-CN" altLang="en-US" sz="1200" dirty="0" smtClean="0"/>
              <a:t>原因是：你加入</a:t>
            </a:r>
            <a:r>
              <a:rPr lang="en-US" altLang="zh-CN" sz="1200" dirty="0" err="1" smtClean="0"/>
              <a:t>chang</a:t>
            </a:r>
            <a:r>
              <a:rPr lang="en-US" altLang="zh-CN" sz="1200" dirty="0" smtClean="0"/>
              <a:t> ID </a:t>
            </a:r>
            <a:r>
              <a:rPr lang="zh-CN" altLang="en-US" sz="1200" dirty="0" smtClean="0"/>
              <a:t>不正确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解决方法：把原来</a:t>
            </a:r>
            <a:r>
              <a:rPr lang="en-US" altLang="zh-CN" sz="1200" dirty="0" smtClean="0"/>
              <a:t>clone</a:t>
            </a:r>
            <a:r>
              <a:rPr lang="zh-CN" altLang="en-US" sz="1200" dirty="0" smtClean="0"/>
              <a:t>下来的代码删掉，重新拉取的新的代码，然后严格按照以下步骤来做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err="1"/>
              <a:t>git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--global user.name XXX</a:t>
            </a:r>
            <a:br>
              <a:rPr lang="en-US" altLang="zh-CN" sz="1200" dirty="0"/>
            </a:br>
            <a:r>
              <a:rPr lang="en-US" altLang="zh-CN" sz="1200" dirty="0" err="1"/>
              <a:t>git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--global </a:t>
            </a:r>
            <a:r>
              <a:rPr lang="en-US" altLang="zh-CN" sz="1200" dirty="0" err="1"/>
              <a:t>user.email</a:t>
            </a:r>
            <a:r>
              <a:rPr lang="en-US" altLang="zh-CN" sz="1200" dirty="0"/>
              <a:t> XXXX</a:t>
            </a:r>
            <a:br>
              <a:rPr lang="en-US" altLang="zh-CN" sz="1200" dirty="0"/>
            </a:br>
            <a:r>
              <a:rPr lang="en-US" altLang="zh-CN" sz="1200" dirty="0" err="1"/>
              <a:t>gitdir</a:t>
            </a:r>
            <a:r>
              <a:rPr lang="en-US" altLang="zh-CN" sz="1200" dirty="0"/>
              <a:t>=$(</a:t>
            </a:r>
            <a:r>
              <a:rPr lang="en-US" altLang="zh-CN" sz="1200" dirty="0" err="1"/>
              <a:t>git</a:t>
            </a:r>
            <a:r>
              <a:rPr lang="en-US" altLang="zh-CN" sz="1200" dirty="0"/>
              <a:t> rev-parse --</a:t>
            </a:r>
            <a:r>
              <a:rPr lang="en-US" altLang="zh-CN" sz="1200" dirty="0" err="1"/>
              <a:t>git-dir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 err="1"/>
              <a:t>scp</a:t>
            </a:r>
            <a:r>
              <a:rPr lang="en-US" altLang="zh-CN" sz="1200" dirty="0"/>
              <a:t> -p -P 29418 tanchun@192.168.1.49:hooks/commit-</a:t>
            </a:r>
            <a:r>
              <a:rPr lang="en-US" altLang="zh-CN" sz="1200" dirty="0" err="1"/>
              <a:t>msg</a:t>
            </a:r>
            <a:r>
              <a:rPr lang="en-US" altLang="zh-CN" sz="1200" dirty="0"/>
              <a:t> ${</a:t>
            </a:r>
            <a:r>
              <a:rPr lang="en-US" altLang="zh-CN" sz="1200" dirty="0" err="1"/>
              <a:t>gitdir</a:t>
            </a:r>
            <a:r>
              <a:rPr lang="en-US" altLang="zh-CN" sz="1200" dirty="0"/>
              <a:t>}/hooks/</a:t>
            </a:r>
            <a:br>
              <a:rPr lang="en-US" altLang="zh-CN" sz="1200" dirty="0"/>
            </a:br>
            <a:r>
              <a:rPr lang="en-US" altLang="zh-CN" sz="1200" dirty="0"/>
              <a:t>touch file1</a:t>
            </a:r>
            <a:br>
              <a:rPr lang="en-US" altLang="zh-CN" sz="1200" dirty="0"/>
            </a:br>
            <a:r>
              <a:rPr lang="en-US" altLang="zh-CN" sz="1200" dirty="0"/>
              <a:t>vim file1</a:t>
            </a:r>
            <a:br>
              <a:rPr lang="en-US" altLang="zh-CN" sz="1200" dirty="0"/>
            </a:br>
            <a:r>
              <a:rPr lang="en-US" altLang="zh-CN" sz="1200" dirty="0" err="1"/>
              <a:t>git</a:t>
            </a:r>
            <a:r>
              <a:rPr lang="en-US" altLang="zh-CN" sz="1200" dirty="0"/>
              <a:t> add .</a:t>
            </a:r>
            <a:br>
              <a:rPr lang="en-US" altLang="zh-CN" sz="1200" dirty="0"/>
            </a:br>
            <a:r>
              <a:rPr lang="en-US" altLang="zh-CN" sz="1200" dirty="0" err="1"/>
              <a:t>git</a:t>
            </a:r>
            <a:r>
              <a:rPr lang="en-US" altLang="zh-CN" sz="1200" dirty="0"/>
              <a:t> commit --amend </a:t>
            </a:r>
            <a:r>
              <a:rPr lang="zh-CN" altLang="en-US" sz="1200" dirty="0"/>
              <a:t>（注意要出现</a:t>
            </a:r>
            <a:r>
              <a:rPr lang="en-US" altLang="zh-CN" sz="1200" dirty="0"/>
              <a:t>change Id,</a:t>
            </a:r>
            <a:r>
              <a:rPr lang="zh-CN" altLang="en-US" sz="1200" dirty="0"/>
              <a:t>如果没有的话，退出再编辑</a:t>
            </a:r>
            <a:r>
              <a:rPr lang="en-US" altLang="zh-CN" sz="1200" dirty="0"/>
              <a:t>file1, </a:t>
            </a:r>
            <a:r>
              <a:rPr lang="en-US" altLang="zh-CN" sz="1200" dirty="0" err="1"/>
              <a:t>git</a:t>
            </a:r>
            <a:r>
              <a:rPr lang="en-US" altLang="zh-CN" sz="1200" dirty="0"/>
              <a:t> add . </a:t>
            </a:r>
            <a:r>
              <a:rPr lang="en-US" altLang="zh-CN" sz="1200" dirty="0" err="1"/>
              <a:t>git</a:t>
            </a:r>
            <a:r>
              <a:rPr lang="en-US" altLang="zh-CN" sz="1200" dirty="0"/>
              <a:t> commit --amend</a:t>
            </a:r>
            <a:r>
              <a:rPr lang="zh-CN" altLang="en-US" sz="1200" dirty="0"/>
              <a:t>直到出现</a:t>
            </a:r>
            <a:r>
              <a:rPr lang="en-US" altLang="zh-CN" sz="1200" dirty="0"/>
              <a:t>change id</a:t>
            </a:r>
            <a:r>
              <a:rPr lang="zh-CN" altLang="en-US" sz="1200" dirty="0"/>
              <a:t>为止）</a:t>
            </a:r>
            <a:br>
              <a:rPr lang="zh-CN" altLang="en-US" sz="1200" dirty="0"/>
            </a:br>
            <a:r>
              <a:rPr lang="en-US" altLang="zh-CN" sz="1200" dirty="0" err="1"/>
              <a:t>git</a:t>
            </a:r>
            <a:r>
              <a:rPr lang="en-US" altLang="zh-CN" sz="1200" dirty="0"/>
              <a:t> review </a:t>
            </a:r>
            <a:br>
              <a:rPr lang="en-US" altLang="zh-CN" sz="1200" dirty="0"/>
            </a:br>
            <a:endParaRPr lang="en-US" altLang="zh-CN" sz="1200" dirty="0"/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124493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3</a:t>
            </a:r>
            <a:r>
              <a:rPr lang="zh-CN" altLang="en-US" sz="1200" b="1" dirty="0" smtClean="0"/>
              <a:t>、</a:t>
            </a:r>
            <a:r>
              <a:rPr lang="en-US" altLang="zh-CN" sz="1200" b="1" dirty="0" err="1" smtClean="0"/>
              <a:t>git</a:t>
            </a:r>
            <a:r>
              <a:rPr lang="en-US" altLang="zh-CN" sz="1200" b="1" dirty="0" smtClean="0"/>
              <a:t> review</a:t>
            </a:r>
            <a:r>
              <a:rPr lang="zh-CN" altLang="en-US" sz="1200" b="1" dirty="0" smtClean="0"/>
              <a:t>时出现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en-US" altLang="zh-CN" sz="1200" dirty="0"/>
              <a:t>tanchun@git2:~/test$ </a:t>
            </a:r>
            <a:r>
              <a:rPr lang="en-US" altLang="zh-CN" sz="1200" dirty="0" err="1"/>
              <a:t>git</a:t>
            </a:r>
            <a:r>
              <a:rPr lang="en-US" altLang="zh-CN" sz="1200" dirty="0"/>
              <a:t> review</a:t>
            </a:r>
            <a:br>
              <a:rPr lang="en-US" altLang="zh-CN" sz="1200" dirty="0"/>
            </a:br>
            <a:r>
              <a:rPr lang="en-US" altLang="zh-CN" sz="1200" dirty="0"/>
              <a:t>error: unpack failed: error Missing unknown a55f06fefddcd84187694ef929d53dd88f2c1d4a</a:t>
            </a:r>
            <a:br>
              <a:rPr lang="en-US" altLang="zh-CN" sz="1200" dirty="0"/>
            </a:br>
            <a:r>
              <a:rPr lang="en-US" altLang="zh-CN" sz="1200" dirty="0"/>
              <a:t>fatal: Unpack error, check server log</a:t>
            </a:r>
            <a:br>
              <a:rPr lang="en-US" altLang="zh-CN" sz="1200" dirty="0"/>
            </a:br>
            <a:r>
              <a:rPr lang="en-US" altLang="zh-CN" sz="1200" dirty="0"/>
              <a:t>To ssh://tanchun@192.168.1.49:29418/test.git</a:t>
            </a:r>
            <a:br>
              <a:rPr lang="en-US" altLang="zh-CN" sz="1200" dirty="0"/>
            </a:br>
            <a:r>
              <a:rPr lang="en-US" altLang="zh-CN" sz="1200" dirty="0"/>
              <a:t>! [remote rejected] HEAD -&gt; refs/publish/master (n/a (unpacker error))</a:t>
            </a:r>
            <a:br>
              <a:rPr lang="en-US" altLang="zh-CN" sz="1200" dirty="0"/>
            </a:br>
            <a:r>
              <a:rPr lang="en-US" altLang="zh-CN" sz="1200" dirty="0"/>
              <a:t>error: failed to push some refs to '</a:t>
            </a:r>
            <a:r>
              <a:rPr lang="en-US" altLang="zh-CN" sz="1200" dirty="0" err="1"/>
              <a:t>ssh</a:t>
            </a:r>
            <a:r>
              <a:rPr lang="en-US" altLang="zh-CN" sz="1200" dirty="0"/>
              <a:t>://</a:t>
            </a:r>
            <a:r>
              <a:rPr lang="en-US" altLang="zh-CN" sz="1200" dirty="0" smtClean="0"/>
              <a:t>tanchun@192.168.1.49:29418/</a:t>
            </a:r>
            <a:r>
              <a:rPr lang="en-US" altLang="zh-CN" sz="1200" dirty="0" err="1" smtClean="0"/>
              <a:t>test.git</a:t>
            </a:r>
            <a:r>
              <a:rPr lang="en-US" altLang="zh-CN" sz="1200" dirty="0" smtClean="0"/>
              <a:t>‘</a:t>
            </a:r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原因：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a55f06fefddcd84187694ef929d53dd88f2c1d4a</a:t>
            </a:r>
            <a:r>
              <a:rPr lang="zh-CN" altLang="en-US" sz="1200" dirty="0" smtClean="0"/>
              <a:t>这个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文件还没被处理，原因在于数据丢失，比如说你在</a:t>
            </a:r>
            <a:r>
              <a:rPr lang="en-US" altLang="zh-CN" sz="1200" dirty="0" err="1" smtClean="0"/>
              <a:t>gerrit</a:t>
            </a:r>
            <a:r>
              <a:rPr lang="zh-CN" altLang="en-US" sz="1200" dirty="0" smtClean="0"/>
              <a:t>里面把整个</a:t>
            </a:r>
            <a:r>
              <a:rPr lang="en-US" altLang="zh-CN" sz="1200" dirty="0" smtClean="0"/>
              <a:t>project</a:t>
            </a:r>
            <a:r>
              <a:rPr lang="zh-CN" altLang="en-US" sz="1200" dirty="0" smtClean="0"/>
              <a:t>清理掉了，但是</a:t>
            </a:r>
            <a:r>
              <a:rPr lang="en-US" altLang="zh-CN" sz="1200" dirty="0" err="1" smtClean="0"/>
              <a:t>gerrit</a:t>
            </a:r>
            <a:r>
              <a:rPr lang="zh-CN" altLang="en-US" sz="1200" dirty="0" smtClean="0"/>
              <a:t>的相关数据库里面还存在相关的数据信息，因此需要清理数据库，并进行重启才能生效。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因此，如果要删掉或者某个分支工程时，必须把</a:t>
            </a:r>
            <a:r>
              <a:rPr lang="en-US" altLang="zh-CN" sz="1200" dirty="0" err="1" smtClean="0"/>
              <a:t>gerrit</a:t>
            </a:r>
            <a:r>
              <a:rPr lang="zh-CN" altLang="en-US" sz="1200" dirty="0" smtClean="0"/>
              <a:t>上面的提交的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 review</a:t>
            </a:r>
            <a:r>
              <a:rPr lang="zh-CN" altLang="en-US" sz="1200" dirty="0" smtClean="0"/>
              <a:t>全部</a:t>
            </a:r>
            <a:r>
              <a:rPr lang="en-US" altLang="zh-CN" sz="1200" dirty="0" smtClean="0"/>
              <a:t>abandon</a:t>
            </a:r>
            <a:r>
              <a:rPr lang="zh-CN" altLang="en-US" sz="1200" dirty="0" smtClean="0"/>
              <a:t>丢弃，然后再清理</a:t>
            </a:r>
            <a:r>
              <a:rPr lang="en-US" altLang="zh-CN" sz="1200" dirty="0" smtClean="0"/>
              <a:t>project</a:t>
            </a:r>
            <a:r>
              <a:rPr lang="zh-CN" altLang="en-US" sz="1200" dirty="0" smtClean="0"/>
              <a:t>，不然</a:t>
            </a:r>
            <a:r>
              <a:rPr lang="en-US" altLang="zh-CN" sz="1200" dirty="0" err="1" smtClean="0"/>
              <a:t>gerrit</a:t>
            </a:r>
            <a:r>
              <a:rPr lang="zh-CN" altLang="en-US" sz="1200" dirty="0" smtClean="0"/>
              <a:t>里面会一直存在这条提交记录，需要停止数据库锁表，清理后，整个架构才能重新上线，影响生产。</a:t>
            </a:r>
            <a:endParaRPr lang="en-US" altLang="zh-CN" sz="1200" dirty="0" smtClean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204710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le://C:\Users\pc304\AppData\Local\Temp\ct_tmp/2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1"/>
            <a:ext cx="4536504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95536" y="4149080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、如图，</a:t>
            </a:r>
            <a:r>
              <a:rPr lang="en-US" altLang="zh-CN" sz="1200" b="1" dirty="0" smtClean="0"/>
              <a:t>submit</a:t>
            </a:r>
            <a:r>
              <a:rPr lang="zh-CN" altLang="en-US" sz="1200" b="1" dirty="0" smtClean="0"/>
              <a:t>出现后，却一直提交不了。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zh-CN" altLang="en-US" sz="1200" dirty="0" smtClean="0"/>
              <a:t>原因：是因为前面可能存在其他人提交的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review</a:t>
            </a:r>
            <a:r>
              <a:rPr lang="zh-CN" altLang="en-US" sz="1200" dirty="0" smtClean="0"/>
              <a:t>还没处理完，需要等前面的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review</a:t>
            </a:r>
            <a:r>
              <a:rPr lang="zh-CN" altLang="en-US" sz="1200" dirty="0" smtClean="0"/>
              <a:t>处理完，才能点击</a:t>
            </a:r>
            <a:r>
              <a:rPr lang="en-US" altLang="zh-CN" sz="1200" dirty="0" smtClean="0"/>
              <a:t>submit</a:t>
            </a:r>
            <a:r>
              <a:rPr lang="zh-CN" altLang="en-US" sz="1200" dirty="0" smtClean="0"/>
              <a:t>合并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endParaRPr lang="en-US" altLang="zh-CN" sz="1200" b="1" dirty="0" smtClean="0"/>
          </a:p>
          <a:p>
            <a:endParaRPr lang="en-US" altLang="zh-CN" sz="1200" b="1" dirty="0"/>
          </a:p>
          <a:p>
            <a:endParaRPr lang="en-US" altLang="zh-C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15013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728" y="548680"/>
            <a:ext cx="4582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Gitlab+Gerrit+Jenkins </a:t>
            </a:r>
            <a:r>
              <a:rPr lang="zh-CN" alt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架构的好处</a:t>
            </a:r>
            <a:endParaRPr lang="zh-CN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75915327"/>
              </p:ext>
            </p:extLst>
          </p:nvPr>
        </p:nvGraphicFramePr>
        <p:xfrm>
          <a:off x="3347864" y="1452773"/>
          <a:ext cx="6432376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467544" y="2185273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安全</a:t>
            </a:r>
            <a:endParaRPr lang="zh-CN" alt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177" y="306896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、代码备份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0372" y="3429000"/>
            <a:ext cx="389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由于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replication</a:t>
            </a:r>
            <a:r>
              <a:rPr lang="zh-CN" altLang="en-US" sz="1200" dirty="0" smtClean="0"/>
              <a:t>同步功能，所以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服务器的代码与</a:t>
            </a:r>
            <a:r>
              <a:rPr lang="en-US" altLang="zh-CN" sz="1200" dirty="0" smtClean="0"/>
              <a:t>gitlab</a:t>
            </a:r>
            <a:r>
              <a:rPr lang="zh-CN" altLang="en-US" sz="1200" dirty="0" smtClean="0"/>
              <a:t>服务器上的代码是分开存放，万一其中一台服务器宕机，另外一台还是可以使用的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422108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 smtClean="0"/>
              <a:t>、代码的保护性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4581128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以后所有开发人员都可以通过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来代表</a:t>
            </a:r>
            <a:r>
              <a:rPr lang="en-US" altLang="zh-CN" sz="1200" dirty="0" smtClean="0"/>
              <a:t>gitlab</a:t>
            </a:r>
            <a:r>
              <a:rPr lang="zh-CN" altLang="en-US" sz="1200" dirty="0" smtClean="0"/>
              <a:t>来下载代码，而达到</a:t>
            </a:r>
            <a:r>
              <a:rPr lang="en-US" altLang="zh-CN" sz="1200" dirty="0" smtClean="0"/>
              <a:t>gitlab</a:t>
            </a:r>
            <a:r>
              <a:rPr lang="zh-CN" altLang="en-US" sz="1200" dirty="0" smtClean="0"/>
              <a:t>服务器的保密性；其次，通过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的权限设置，把代码工程的</a:t>
            </a:r>
            <a:r>
              <a:rPr lang="en-US" altLang="zh-CN" sz="1200" dirty="0" smtClean="0"/>
              <a:t>read(</a:t>
            </a:r>
            <a:r>
              <a:rPr lang="zh-CN" altLang="en-US" sz="1200" dirty="0" smtClean="0"/>
              <a:t>是否可见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commit (</a:t>
            </a:r>
            <a:r>
              <a:rPr lang="zh-CN" altLang="en-US" sz="1200" dirty="0" smtClean="0"/>
              <a:t>提交</a:t>
            </a:r>
            <a:r>
              <a:rPr lang="en-US" altLang="zh-CN" sz="1200" dirty="0" smtClean="0"/>
              <a:t>),review</a:t>
            </a:r>
            <a:r>
              <a:rPr lang="zh-CN" altLang="en-US" sz="1200" dirty="0" smtClean="0"/>
              <a:t>（审核），</a:t>
            </a:r>
            <a:r>
              <a:rPr lang="en-US" altLang="zh-CN" sz="1200" dirty="0" smtClean="0"/>
              <a:t>submit</a:t>
            </a:r>
            <a:r>
              <a:rPr lang="zh-CN" altLang="en-US" sz="1200" dirty="0" smtClean="0"/>
              <a:t>（提交合并）跟</a:t>
            </a:r>
            <a:r>
              <a:rPr lang="en-US" altLang="zh-CN" sz="1200" dirty="0" smtClean="0"/>
              <a:t>push(</a:t>
            </a:r>
            <a:r>
              <a:rPr lang="zh-CN" altLang="en-US" sz="1200" dirty="0" smtClean="0"/>
              <a:t>直接上传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的几个功能分别独立出来，以达到不同的管理效果，增强对代码的保护性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90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9792" y="270892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谢谢观赏！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6256" y="5251031"/>
            <a:ext cx="1976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铂睿云</a:t>
            </a:r>
            <a:endParaRPr lang="zh-CN" alt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96336" y="5877272"/>
            <a:ext cx="11528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2017.04.12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1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728" y="548680"/>
            <a:ext cx="4582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Gitlab+Gerrit+Jenkins </a:t>
            </a:r>
            <a:r>
              <a:rPr lang="zh-CN" alt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架构的好处</a:t>
            </a:r>
            <a:endParaRPr lang="zh-CN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73583773"/>
              </p:ext>
            </p:extLst>
          </p:nvPr>
        </p:nvGraphicFramePr>
        <p:xfrm>
          <a:off x="3347864" y="1452773"/>
          <a:ext cx="6432376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539552" y="2154884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协同开发</a:t>
            </a:r>
            <a:endParaRPr lang="zh-CN" alt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996952"/>
            <a:ext cx="3600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协同开发，是整个</a:t>
            </a:r>
            <a:r>
              <a:rPr lang="en-US" altLang="zh-CN" sz="1200" dirty="0" smtClean="0"/>
              <a:t>Cl</a:t>
            </a:r>
            <a:r>
              <a:rPr lang="zh-CN" altLang="en-US" sz="1200" dirty="0" smtClean="0"/>
              <a:t>架构的重大作用之一，具体表现在</a:t>
            </a:r>
            <a:r>
              <a:rPr lang="en-US" altLang="zh-CN" sz="1200" dirty="0" smtClean="0"/>
              <a:t>Gerrit</a:t>
            </a:r>
            <a:r>
              <a:rPr lang="zh-CN" altLang="en-US" sz="1200" dirty="0" smtClean="0"/>
              <a:t>实现的代码审核这一块，通过网页浏览，邮件通知，代码审核与评分，团队的修改与评论，达成共识后进行合并等流程来提高整个开发团队的效率 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、快速发现</a:t>
            </a:r>
            <a:r>
              <a:rPr lang="en-US" altLang="zh-CN" sz="1200" dirty="0" smtClean="0"/>
              <a:t>bug,</a:t>
            </a:r>
            <a:r>
              <a:rPr lang="zh-CN" altLang="en-US" sz="1200" dirty="0" smtClean="0"/>
              <a:t>三个臭皮匠抵得上的一个诸葛亮</a:t>
            </a:r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、互相交流，</a:t>
            </a:r>
            <a:r>
              <a:rPr lang="zh-CN" altLang="en-US" sz="1200" dirty="0"/>
              <a:t>在很多开发团队里，经常每个人负责一个核心模块，每个人都只关注自己的模块。除非是同事的模块影响了自己的程序，他们从不相互交流。这种情况的后果是，每个模块只有一个人熟悉里面的代码。如果这个人休假或辞职了，其他人则束手无策。通过代码审查，至少会有两个人熟悉这些程序</a:t>
            </a:r>
            <a:r>
              <a:rPr lang="en-US" altLang="zh-CN" sz="1200" dirty="0"/>
              <a:t>——</a:t>
            </a:r>
            <a:r>
              <a:rPr lang="zh-CN" altLang="en-US" sz="1200" dirty="0"/>
              <a:t>作者，以及审查者。审查者并不能像程序的作者一样对程序十分了解，但至少他会熟悉程序的设计和架构，这是极其重要的。</a:t>
            </a:r>
          </a:p>
        </p:txBody>
      </p:sp>
    </p:spTree>
    <p:extLst>
      <p:ext uri="{BB962C8B-B14F-4D97-AF65-F5344CB8AC3E}">
        <p14:creationId xmlns:p14="http://schemas.microsoft.com/office/powerpoint/2010/main" val="27408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728" y="548680"/>
            <a:ext cx="4582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Gitlab+Gerrit+Jenkins </a:t>
            </a:r>
            <a:r>
              <a:rPr lang="zh-CN" alt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架构的好处</a:t>
            </a:r>
            <a:endParaRPr lang="zh-CN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83370669"/>
              </p:ext>
            </p:extLst>
          </p:nvPr>
        </p:nvGraphicFramePr>
        <p:xfrm>
          <a:off x="3347864" y="1452773"/>
          <a:ext cx="6432376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539552" y="2185273"/>
            <a:ext cx="34676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自动构建持续集成</a:t>
            </a:r>
            <a:endParaRPr lang="zh-CN" alt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996952"/>
            <a:ext cx="3731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Jenkins</a:t>
            </a:r>
            <a:r>
              <a:rPr lang="zh-CN" altLang="en-US" sz="1200" dirty="0" smtClean="0"/>
              <a:t>自动构建持续</a:t>
            </a:r>
            <a:r>
              <a:rPr lang="zh-CN" altLang="en-US" sz="1200" dirty="0"/>
              <a:t>集成的特点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、它</a:t>
            </a:r>
            <a:r>
              <a:rPr lang="zh-CN" altLang="en-US" sz="1200" dirty="0"/>
              <a:t>是一个自动化的周期性</a:t>
            </a:r>
            <a:r>
              <a:rPr lang="zh-CN" altLang="en-US" sz="1200" dirty="0" smtClean="0"/>
              <a:t>的自动构建集成测试</a:t>
            </a:r>
            <a:r>
              <a:rPr lang="zh-CN" altLang="en-US" sz="1200" dirty="0"/>
              <a:t>过程，从检出代码、编译构建、运行测试、结果记录、测试统计等都是自动完成的，无需人工干预；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、可以分配不同的集成</a:t>
            </a:r>
            <a:r>
              <a:rPr lang="zh-CN" altLang="en-US" sz="1200" dirty="0"/>
              <a:t>服务器来执行集成构建</a:t>
            </a:r>
            <a:r>
              <a:rPr lang="zh-CN" altLang="en-US" sz="1200" dirty="0" smtClean="0"/>
              <a:t>； 可以连接</a:t>
            </a:r>
            <a:r>
              <a:rPr lang="en-US" altLang="zh-CN" sz="1200" dirty="0" smtClean="0"/>
              <a:t>windows</a:t>
            </a:r>
            <a:r>
              <a:rPr lang="zh-CN" altLang="en-US" sz="1200" dirty="0" smtClean="0"/>
              <a:t>平台，</a:t>
            </a:r>
            <a:r>
              <a:rPr lang="en-US" altLang="zh-CN" sz="1200" dirty="0" smtClean="0"/>
              <a:t>linux</a:t>
            </a:r>
            <a:r>
              <a:rPr lang="zh-CN" altLang="en-US" sz="1200" dirty="0" smtClean="0"/>
              <a:t>平台，也可以分配开发环境，测试环境，生产环境中去。</a:t>
            </a:r>
            <a:endParaRPr lang="zh-CN" altLang="en-US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jenkins</a:t>
            </a:r>
            <a:r>
              <a:rPr lang="zh-CN" altLang="en-US" sz="1200" dirty="0"/>
              <a:t>自动构建</a:t>
            </a:r>
            <a:r>
              <a:rPr lang="zh-CN" altLang="en-US" sz="1200" dirty="0" smtClean="0"/>
              <a:t>持续</a:t>
            </a:r>
            <a:r>
              <a:rPr lang="zh-CN" altLang="en-US" sz="1200" dirty="0"/>
              <a:t>集成的作用</a:t>
            </a:r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、保证</a:t>
            </a:r>
            <a:r>
              <a:rPr lang="zh-CN" altLang="en-US" sz="1200" dirty="0"/>
              <a:t>团队开发人员提交代码的质量，减轻了软件发布时的压力；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、持续</a:t>
            </a:r>
            <a:r>
              <a:rPr lang="zh-CN" altLang="en-US" sz="1200" dirty="0"/>
              <a:t>集成中的任何一个环节都是自动完成的，无需太多的人工干预，有利于减少重复过程以节省时间、费用和工作量；</a:t>
            </a:r>
          </a:p>
        </p:txBody>
      </p:sp>
    </p:spTree>
    <p:extLst>
      <p:ext uri="{BB962C8B-B14F-4D97-AF65-F5344CB8AC3E}">
        <p14:creationId xmlns:p14="http://schemas.microsoft.com/office/powerpoint/2010/main" val="3087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3193" y="548680"/>
            <a:ext cx="822727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随着时间的推移，持续集成带来的更多好处，也逐渐被认识到了</a:t>
            </a:r>
            <a:r>
              <a:rPr lang="zh-CN" altLang="en-US" sz="1200" dirty="0" smtClean="0"/>
              <a:t>，网上也有些人总结出来说</a:t>
            </a:r>
            <a:r>
              <a:rPr lang="zh-CN" altLang="en-US" sz="1200" dirty="0"/>
              <a:t>：</a:t>
            </a:r>
            <a:br>
              <a:rPr lang="zh-CN" altLang="en-US" sz="1200" dirty="0"/>
            </a:br>
            <a:endParaRPr lang="en-US" altLang="zh-CN" sz="1200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易于</a:t>
            </a:r>
            <a:r>
              <a:rPr lang="zh-CN" altLang="en-US" sz="1200" b="1" dirty="0"/>
              <a:t>定位错误</a:t>
            </a:r>
            <a:r>
              <a:rPr lang="zh-CN" altLang="en-US" sz="1200" b="1" dirty="0" smtClean="0"/>
              <a:t>。</a:t>
            </a:r>
            <a:r>
              <a:rPr lang="zh-CN" altLang="en-US" sz="1100" dirty="0" smtClean="0"/>
              <a:t>也就是</a:t>
            </a:r>
            <a:r>
              <a:rPr lang="zh-CN" altLang="en-US" sz="1100" dirty="0"/>
              <a:t>当你的持续集成失败了，说明你新加的代码或者修改的代码引起了错误，这样你很容易的就可以知道到底是谁犯了错误，可以找谁来讨论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及早</a:t>
            </a:r>
            <a:r>
              <a:rPr lang="zh-CN" altLang="en-US" sz="1200" b="1" dirty="0"/>
              <a:t>在项目里取得系统级的成果</a:t>
            </a:r>
            <a:r>
              <a:rPr lang="zh-CN" altLang="en-US" sz="1200" b="1" dirty="0" smtClean="0"/>
              <a:t>。</a:t>
            </a:r>
            <a:r>
              <a:rPr lang="zh-CN" altLang="en-US" sz="1100" dirty="0" smtClean="0"/>
              <a:t>因为</a:t>
            </a:r>
            <a:r>
              <a:rPr lang="zh-CN" altLang="en-US" sz="1100" dirty="0"/>
              <a:t>代码已经被集成起来了，所以即使整个系统还不是那么可用，但至少你和你的团队都已经可以看到它已经在那</a:t>
            </a:r>
            <a:r>
              <a:rPr lang="zh-CN" altLang="en-US" sz="1100" dirty="0" smtClean="0"/>
              <a:t>了。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改善</a:t>
            </a:r>
            <a:r>
              <a:rPr lang="zh-CN" altLang="en-US" sz="1200" b="1" dirty="0"/>
              <a:t>对进度的控制</a:t>
            </a:r>
            <a:r>
              <a:rPr lang="zh-CN" altLang="en-US" sz="1200" b="1" dirty="0" smtClean="0"/>
              <a:t>。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 </a:t>
            </a:r>
            <a:r>
              <a:rPr lang="zh-CN" altLang="en-US" sz="1100" dirty="0" smtClean="0"/>
              <a:t>这点</a:t>
            </a:r>
            <a:r>
              <a:rPr lang="zh-CN" altLang="en-US" sz="1100" dirty="0"/>
              <a:t>非常明显，如果每天都在集成，当然每天都可以看到哪些功能可以使用，哪些功能还没有实现。如果你是程序员，你不用在汇报任务的时候说我完成了多少百分比而烦恼，而如果你是项目经理的话，那么你也不再烦恼程序员说完成了编码的</a:t>
            </a:r>
            <a:r>
              <a:rPr lang="en-US" altLang="zh-CN" sz="1100" dirty="0"/>
              <a:t>50%</a:t>
            </a:r>
            <a:r>
              <a:rPr lang="zh-CN" altLang="en-US" sz="1100" dirty="0"/>
              <a:t>到底是个什么概念。</a:t>
            </a:r>
            <a:br>
              <a:rPr lang="zh-CN" altLang="en-US" sz="1100" dirty="0"/>
            </a:b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改善</a:t>
            </a:r>
            <a:r>
              <a:rPr lang="zh-CN" altLang="en-US" sz="1200" b="1" dirty="0"/>
              <a:t>客户关系。</a:t>
            </a:r>
            <a:r>
              <a:rPr lang="zh-CN" altLang="en-US" sz="1100" dirty="0"/>
              <a:t>理由同上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更加</a:t>
            </a:r>
            <a:r>
              <a:rPr lang="zh-CN" altLang="en-US" sz="1200" b="1" dirty="0"/>
              <a:t>充分地测试系统中的各个单元</a:t>
            </a:r>
            <a:r>
              <a:rPr lang="zh-CN" altLang="en-US" sz="1200" b="1" dirty="0" smtClean="0"/>
              <a:t>。</a:t>
            </a:r>
            <a:endParaRPr lang="en-US" altLang="zh-CN" sz="1200" b="1" dirty="0" smtClean="0"/>
          </a:p>
          <a:p>
            <a:r>
              <a:rPr lang="en-US" altLang="zh-CN" sz="1200" b="1" dirty="0"/>
              <a:t> </a:t>
            </a:r>
            <a:r>
              <a:rPr lang="en-US" altLang="zh-CN" sz="1200" b="1" dirty="0" smtClean="0"/>
              <a:t>    </a:t>
            </a:r>
            <a:r>
              <a:rPr lang="zh-CN" altLang="en-US" sz="1100" dirty="0" smtClean="0"/>
              <a:t>这</a:t>
            </a:r>
            <a:r>
              <a:rPr lang="zh-CN" altLang="en-US" sz="1100" dirty="0"/>
              <a:t>也是我们常讲的</a:t>
            </a:r>
            <a:r>
              <a:rPr lang="en-US" altLang="zh-CN" sz="1100" dirty="0"/>
              <a:t>Daily Build</a:t>
            </a:r>
            <a:r>
              <a:rPr lang="zh-CN" altLang="en-US" sz="1100" dirty="0"/>
              <a:t>与</a:t>
            </a:r>
            <a:r>
              <a:rPr lang="en-US" altLang="zh-CN" sz="1100" dirty="0"/>
              <a:t>Smoke Test</a:t>
            </a:r>
            <a:r>
              <a:rPr lang="zh-CN" altLang="en-US" sz="1100" dirty="0"/>
              <a:t>相结合带来的绝大</a:t>
            </a:r>
            <a:r>
              <a:rPr lang="zh-CN" altLang="en-US" sz="1100" dirty="0" smtClean="0"/>
              <a:t>好处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能</a:t>
            </a:r>
            <a:r>
              <a:rPr lang="zh-CN" altLang="en-US" sz="1200" b="1" dirty="0"/>
              <a:t>在更短的时间里建造整个系统</a:t>
            </a:r>
            <a:r>
              <a:rPr lang="zh-CN" altLang="en-US" sz="1200" b="1" dirty="0" smtClean="0"/>
              <a:t>。</a:t>
            </a:r>
            <a:endParaRPr lang="en-US" altLang="zh-CN" sz="1200" b="1" dirty="0" smtClean="0"/>
          </a:p>
          <a:p>
            <a:r>
              <a:rPr lang="en-US" altLang="zh-CN" sz="1200" b="1" dirty="0"/>
              <a:t> </a:t>
            </a:r>
            <a:r>
              <a:rPr lang="en-US" altLang="zh-CN" sz="1200" b="1" dirty="0" smtClean="0"/>
              <a:t>    </a:t>
            </a:r>
            <a:r>
              <a:rPr lang="zh-CN" altLang="en-US" sz="1100" dirty="0" smtClean="0"/>
              <a:t>这点</a:t>
            </a:r>
            <a:r>
              <a:rPr lang="zh-CN" altLang="en-US" sz="1100" dirty="0"/>
              <a:t>恐怕要你实施以后才能得出结论。就我们而言，持续集成并没有为每个项目都缩短时间，但却比没有实施时，项目更加可控，也更加有保证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有助于</a:t>
            </a:r>
            <a:r>
              <a:rPr lang="zh-CN" altLang="en-US" sz="1200" b="1" dirty="0"/>
              <a:t>项目的开发数据的收集</a:t>
            </a:r>
            <a:r>
              <a:rPr lang="zh-CN" altLang="en-US" sz="1200" dirty="0"/>
              <a:t>。</a:t>
            </a:r>
            <a:r>
              <a:rPr lang="zh-CN" altLang="en-US" sz="1100" dirty="0"/>
              <a:t>比如说，项目代码量的变化，经常出错的</a:t>
            </a:r>
            <a:r>
              <a:rPr lang="en-US" altLang="zh-CN" sz="1100" dirty="0"/>
              <a:t>Tests</a:t>
            </a:r>
            <a:r>
              <a:rPr lang="zh-CN" altLang="en-US" sz="1100" dirty="0"/>
              <a:t>，经常出错的</a:t>
            </a:r>
            <a:r>
              <a:rPr lang="en-US" altLang="zh-CN" sz="1100" dirty="0"/>
              <a:t>source code</a:t>
            </a:r>
            <a:r>
              <a:rPr lang="zh-CN" altLang="en-US" sz="1100" dirty="0"/>
              <a:t>，等等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与</a:t>
            </a:r>
            <a:r>
              <a:rPr lang="zh-CN" altLang="en-US" sz="1200" b="1" dirty="0"/>
              <a:t>其它工具结合的持续代码质量改进</a:t>
            </a:r>
            <a:r>
              <a:rPr lang="zh-CN" altLang="en-US" sz="1200" dirty="0"/>
              <a:t>。</a:t>
            </a:r>
            <a:r>
              <a:rPr lang="zh-CN" altLang="en-US" sz="1100" dirty="0"/>
              <a:t>如与</a:t>
            </a:r>
            <a:r>
              <a:rPr lang="en-US" altLang="zh-CN" sz="1100" dirty="0" err="1"/>
              <a:t>CheckStyle</a:t>
            </a:r>
            <a:r>
              <a:rPr lang="en-US" altLang="zh-CN" sz="1100" dirty="0"/>
              <a:t>, PMD, </a:t>
            </a:r>
            <a:r>
              <a:rPr lang="en-US" altLang="zh-CN" sz="1100" dirty="0" err="1"/>
              <a:t>FindBugs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Fxcop</a:t>
            </a:r>
            <a:r>
              <a:rPr lang="zh-CN" altLang="en-US" sz="1100" dirty="0"/>
              <a:t>等等等等的结合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与</a:t>
            </a:r>
            <a:r>
              <a:rPr lang="zh-CN" altLang="en-US" sz="1200" b="1" dirty="0"/>
              <a:t>测试工具或者框架结合的持续测试</a:t>
            </a:r>
            <a:r>
              <a:rPr lang="zh-CN" altLang="en-US" sz="1200" dirty="0"/>
              <a:t>。</a:t>
            </a:r>
            <a:r>
              <a:rPr lang="zh-CN" altLang="en-US" sz="1100" dirty="0"/>
              <a:t>如与</a:t>
            </a:r>
            <a:r>
              <a:rPr lang="en-US" altLang="zh-CN" sz="1100" dirty="0" err="1"/>
              <a:t>xUnit</a:t>
            </a:r>
            <a:r>
              <a:rPr lang="zh-CN" altLang="en-US" sz="1100" dirty="0"/>
              <a:t>，</a:t>
            </a:r>
            <a:r>
              <a:rPr lang="en-US" altLang="zh-CN" sz="1100" dirty="0" err="1"/>
              <a:t>SilkTest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LoadRunner</a:t>
            </a:r>
            <a:r>
              <a:rPr lang="zh-CN" altLang="en-US" sz="1100" dirty="0"/>
              <a:t>等等的结合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便于</a:t>
            </a:r>
            <a:r>
              <a:rPr lang="en-US" altLang="zh-CN" sz="1200" b="1" dirty="0"/>
              <a:t>Code Review</a:t>
            </a:r>
            <a:r>
              <a:rPr lang="zh-CN" altLang="en-US" sz="1200" dirty="0" smtClean="0"/>
              <a:t>。</a:t>
            </a:r>
            <a:r>
              <a:rPr lang="zh-CN" altLang="en-US" sz="1100" dirty="0" smtClean="0"/>
              <a:t>在</a:t>
            </a:r>
            <a:r>
              <a:rPr lang="zh-CN" altLang="en-US" sz="1100" dirty="0"/>
              <a:t>每个</a:t>
            </a:r>
            <a:r>
              <a:rPr lang="en-US" altLang="zh-CN" sz="1100" dirty="0"/>
              <a:t>build</a:t>
            </a:r>
            <a:r>
              <a:rPr lang="zh-CN" altLang="en-US" sz="1100" dirty="0"/>
              <a:t>里，我们都可以知道与前一个</a:t>
            </a:r>
            <a:r>
              <a:rPr lang="en-US" altLang="zh-CN" sz="1100" dirty="0"/>
              <a:t>build</a:t>
            </a:r>
            <a:r>
              <a:rPr lang="zh-CN" altLang="en-US" sz="1100" dirty="0"/>
              <a:t>之间有什么改动，然后针对这些改动，我们就可以实施</a:t>
            </a:r>
            <a:r>
              <a:rPr lang="en-US" altLang="zh-CN" sz="1100" dirty="0"/>
              <a:t>Code Review</a:t>
            </a:r>
            <a:r>
              <a:rPr lang="zh-CN" altLang="en-US" sz="1100" dirty="0"/>
              <a:t>了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b="1" dirty="0" smtClean="0"/>
              <a:t>便于</a:t>
            </a:r>
            <a:r>
              <a:rPr lang="zh-CN" altLang="en-US" sz="1200" b="1" dirty="0"/>
              <a:t>开发流程的管理</a:t>
            </a:r>
            <a:r>
              <a:rPr lang="zh-CN" altLang="en-US" sz="1200" dirty="0" smtClean="0"/>
              <a:t>。</a:t>
            </a:r>
            <a:r>
              <a:rPr lang="zh-CN" altLang="en-US" sz="1100" dirty="0" smtClean="0"/>
              <a:t>比如说</a:t>
            </a:r>
            <a:r>
              <a:rPr lang="zh-CN" altLang="en-US" sz="1100" dirty="0"/>
              <a:t>，要把一个开发的</a:t>
            </a:r>
            <a:r>
              <a:rPr lang="en-US" altLang="zh-CN" sz="1100" dirty="0"/>
              <a:t>build</a:t>
            </a:r>
            <a:r>
              <a:rPr lang="zh-CN" altLang="en-US" sz="1100" dirty="0"/>
              <a:t>提交给测试组作测试，测完满意了，再提交到发布组去发布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267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7686"/>
            <a:ext cx="5367099" cy="666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15616" y="2309170"/>
            <a:ext cx="677108" cy="2920030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代码审核流程图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476073"/>
            <a:ext cx="23762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GERRIT</a:t>
            </a:r>
            <a:endParaRPr lang="zh-CN" alt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4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56293" y="119675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超级管理员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195799" y="2924944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项目创建组</a:t>
            </a:r>
            <a:endParaRPr lang="zh-CN" altLang="en-US" sz="1400" dirty="0"/>
          </a:p>
        </p:txBody>
      </p:sp>
      <p:sp>
        <p:nvSpPr>
          <p:cNvPr id="6" name="左大括号 5"/>
          <p:cNvSpPr/>
          <p:nvPr/>
        </p:nvSpPr>
        <p:spPr>
          <a:xfrm>
            <a:off x="3344525" y="1988840"/>
            <a:ext cx="36004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2597" y="1916832"/>
            <a:ext cx="302433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组</a:t>
            </a:r>
            <a:r>
              <a:rPr lang="en-US" altLang="zh-CN" sz="1100" b="1" dirty="0" smtClean="0"/>
              <a:t>group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project</a:t>
            </a:r>
            <a:r>
              <a:rPr lang="zh-CN" altLang="en-US" sz="1100" dirty="0" smtClean="0"/>
              <a:t>的成员名单</a:t>
            </a:r>
            <a:endParaRPr lang="zh-CN" altLang="en-US" sz="1100" dirty="0"/>
          </a:p>
        </p:txBody>
      </p:sp>
      <p:sp>
        <p:nvSpPr>
          <p:cNvPr id="8" name="圆角矩形 7"/>
          <p:cNvSpPr/>
          <p:nvPr/>
        </p:nvSpPr>
        <p:spPr>
          <a:xfrm>
            <a:off x="3995936" y="2564904"/>
            <a:ext cx="302433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i="1" dirty="0" smtClean="0">
                <a:solidFill>
                  <a:schemeClr val="bg1"/>
                </a:solidFill>
              </a:rPr>
              <a:t>read</a:t>
            </a:r>
            <a:r>
              <a:rPr lang="zh-CN" altLang="en-US" sz="1200" b="1" i="1" dirty="0" smtClean="0">
                <a:solidFill>
                  <a:schemeClr val="bg1"/>
                </a:solidFill>
              </a:rPr>
              <a:t>权限，</a:t>
            </a:r>
            <a:r>
              <a:rPr lang="zh-CN" altLang="en-US" sz="1200" dirty="0" smtClean="0">
                <a:solidFill>
                  <a:schemeClr val="bg1"/>
                </a:solidFill>
              </a:rPr>
              <a:t>规定只有当前组员才能查看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6533" y="1196752"/>
            <a:ext cx="302433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所有权限 </a:t>
            </a:r>
            <a:endParaRPr lang="zh-CN" altLang="en-US" sz="1100" dirty="0"/>
          </a:p>
        </p:txBody>
      </p:sp>
      <p:sp>
        <p:nvSpPr>
          <p:cNvPr id="10" name="圆角矩形 9"/>
          <p:cNvSpPr/>
          <p:nvPr/>
        </p:nvSpPr>
        <p:spPr>
          <a:xfrm>
            <a:off x="3992597" y="3353263"/>
            <a:ext cx="302433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Submit</a:t>
            </a:r>
            <a:r>
              <a:rPr lang="zh-CN" altLang="en-US" sz="1200" b="1" dirty="0" smtClean="0"/>
              <a:t>权限</a:t>
            </a:r>
            <a:r>
              <a:rPr lang="zh-CN" altLang="en-US" sz="1200" dirty="0" smtClean="0"/>
              <a:t>，增加</a:t>
            </a:r>
            <a:r>
              <a:rPr lang="en-US" altLang="zh-CN" sz="1200" dirty="0" smtClean="0"/>
              <a:t>submit</a:t>
            </a:r>
            <a:r>
              <a:rPr lang="zh-CN" altLang="en-US" sz="1200" dirty="0" smtClean="0"/>
              <a:t>组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3992597" y="4077072"/>
            <a:ext cx="302433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Push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权限</a:t>
            </a:r>
            <a:r>
              <a:rPr lang="zh-CN" altLang="en-US" sz="1200" dirty="0" smtClean="0"/>
              <a:t>，增加</a:t>
            </a:r>
            <a:r>
              <a:rPr lang="en-US" altLang="zh-CN" sz="1200" dirty="0" smtClean="0"/>
              <a:t>push</a:t>
            </a:r>
            <a:r>
              <a:rPr lang="zh-CN" altLang="en-US" sz="1200" dirty="0" smtClean="0"/>
              <a:t>组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256293" y="5013176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普通开发人员组</a:t>
            </a:r>
            <a:endParaRPr lang="zh-CN" altLang="en-US" sz="14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40369" y="155679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940369" y="3533283"/>
            <a:ext cx="11514" cy="133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468842" y="5013176"/>
            <a:ext cx="302433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如</a:t>
            </a:r>
            <a:r>
              <a:rPr lang="zh-CN" altLang="en-US" sz="1100" b="1" dirty="0" smtClean="0"/>
              <a:t>应用市场</a:t>
            </a:r>
            <a:r>
              <a:rPr lang="en-US" altLang="zh-CN" sz="1100" b="1" dirty="0" smtClean="0"/>
              <a:t>-</a:t>
            </a:r>
            <a:r>
              <a:rPr lang="zh-CN" altLang="en-US" sz="1100" b="1" dirty="0" smtClean="0"/>
              <a:t>付强测试组</a:t>
            </a:r>
            <a:r>
              <a:rPr lang="zh-CN" altLang="en-US" sz="1100" dirty="0" smtClean="0"/>
              <a:t>，默认为</a:t>
            </a:r>
            <a:r>
              <a:rPr lang="en-US" altLang="zh-CN" sz="1100" dirty="0" smtClean="0"/>
              <a:t>review</a:t>
            </a:r>
            <a:r>
              <a:rPr lang="zh-CN" altLang="en-US" sz="1100" dirty="0" smtClean="0"/>
              <a:t>权限 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2176127" y="450250"/>
            <a:ext cx="43873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Gerrit</a:t>
            </a:r>
            <a:r>
              <a:rPr lang="zh-CN" altLang="en-U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账号权限 </a:t>
            </a:r>
            <a:endParaRPr lang="zh-CN" altLang="en-U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17306</TotalTime>
  <Words>2191</Words>
  <Application>Microsoft Office PowerPoint</Application>
  <PresentationFormat>全屏显示(4:3)</PresentationFormat>
  <Paragraphs>271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Gitlab+gerrit+jenkins架构的操作使用说明</vt:lpstr>
      <vt:lpstr>1-生成ssh-key</vt:lpstr>
      <vt:lpstr>2-查看公钥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pc304</dc:creator>
  <cp:lastModifiedBy>pc304</cp:lastModifiedBy>
  <cp:revision>95</cp:revision>
  <dcterms:created xsi:type="dcterms:W3CDTF">2017-03-28T05:41:24Z</dcterms:created>
  <dcterms:modified xsi:type="dcterms:W3CDTF">2017-06-21T06:38:53Z</dcterms:modified>
</cp:coreProperties>
</file>