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7" r:id="rId4"/>
  </p:sldMasterIdLst>
  <p:notesMasterIdLst>
    <p:notesMasterId r:id="rId14"/>
  </p:notesMasterIdLst>
  <p:handoutMasterIdLst>
    <p:handoutMasterId r:id="rId15"/>
  </p:handoutMasterIdLst>
  <p:sldIdLst>
    <p:sldId id="346" r:id="rId5"/>
    <p:sldId id="338" r:id="rId6"/>
    <p:sldId id="339" r:id="rId7"/>
    <p:sldId id="340" r:id="rId8"/>
    <p:sldId id="341" r:id="rId9"/>
    <p:sldId id="347" r:id="rId10"/>
    <p:sldId id="342" r:id="rId11"/>
    <p:sldId id="348" r:id="rId12"/>
    <p:sldId id="344" r:id="rId13"/>
  </p:sldIdLst>
  <p:sldSz cx="9144000" cy="6858000" type="screen4x3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BB"/>
    <a:srgbClr val="1D4F91"/>
    <a:srgbClr val="666666"/>
    <a:srgbClr val="828383"/>
    <a:srgbClr val="4DC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9" autoAdjust="0"/>
    <p:restoredTop sz="95816"/>
  </p:normalViewPr>
  <p:slideViewPr>
    <p:cSldViewPr snapToGrid="0" snapToObjects="1">
      <p:cViewPr varScale="1">
        <p:scale>
          <a:sx n="121" d="100"/>
          <a:sy n="121" d="100"/>
        </p:scale>
        <p:origin x="13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9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D33A1-6D17-2C4C-B4C2-C83DB37352CC}" type="datetimeFigureOut">
              <a:rPr lang="en-US" smtClean="0">
                <a:latin typeface="Arial" charset="0"/>
              </a:rPr>
              <a:t>9/20/24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9171E-5108-1245-8B63-E8B205C9AF87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4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fld id="{5B96CA4F-2197-CC40-B4FC-798A937A9DC6}" type="datetimeFigureOut">
              <a:rPr lang="en-US" smtClean="0"/>
              <a:pPr/>
              <a:t>9/20/24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fld id="{02322656-8894-1544-92AA-01B3CF5E61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5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3C2530-3207-434D-8DBA-C5ED8866B6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6506DC0-0080-A940-AD4B-0B33B74192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A7FDD61-5EE2-FF40-A2EC-474933D144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6DFC7D-A607-4742-9DC5-90E630FA86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29365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9B6311-6DC7-C246-8BE9-FF15F20977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5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3823924" y="-1"/>
            <a:ext cx="5320075" cy="63161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1316" y="1735998"/>
            <a:ext cx="3029533" cy="42584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3088"/>
            <a:ext cx="3291108" cy="8684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 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CD81E1C-E7C0-5643-856D-74D7A6D19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3863701" y="692544"/>
            <a:ext cx="5290360" cy="53187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1316" y="1735997"/>
            <a:ext cx="3029533" cy="42753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3087"/>
            <a:ext cx="3292385" cy="8684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550263E-EA9E-6F4F-B2E4-BD35FF9FE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9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-1"/>
            <a:ext cx="9144000" cy="63161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49C74-E4F5-8D41-B244-08047CAAE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18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80A15519-F1A8-6947-A9DF-B0F701FC2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96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CC7C73-A62A-A74C-AC45-73557B7322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797"/>
            <a:ext cx="9144000" cy="6851904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5EDBB07-1433-AE46-93BA-02179E2A6B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0715F73-74DA-7740-A195-94D09A9A2D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31555"/>
            <a:ext cx="4978908" cy="2387600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97EBF4-8F35-6244-A3B1-F577249F6E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91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71316" y="1735411"/>
            <a:ext cx="7886699" cy="42759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Clr>
                <a:srgbClr val="005BBB"/>
              </a:buClr>
              <a:buFontTx/>
              <a:buNone/>
              <a:defRPr sz="16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552450" indent="-209550">
              <a:lnSpc>
                <a:spcPct val="120000"/>
              </a:lnSpc>
              <a:buClr>
                <a:srgbClr val="005BBB"/>
              </a:buClr>
              <a:buFont typeface="Arial" charset="0"/>
              <a:buChar char="•"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57250" marR="0" indent="-171450" algn="l" defTabSz="685800" rtl="0" eaLnBrk="1" fontAlgn="auto" latinLnBrk="0" hangingPunct="1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857250" algn="l"/>
              </a:tabLst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</a:t>
            </a:r>
          </a:p>
          <a:p>
            <a:pPr lvl="1"/>
            <a:r>
              <a:rPr lang="en-US" dirty="0"/>
              <a:t>Second level text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 </a:t>
            </a:r>
          </a:p>
          <a:p>
            <a:pPr lvl="2"/>
            <a:r>
              <a:rPr lang="en-US" dirty="0"/>
              <a:t>Third level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3088"/>
            <a:ext cx="7886700" cy="86843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E5F231E-627F-D347-813F-24EE8B027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97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1316" y="1735998"/>
            <a:ext cx="7886700" cy="4258402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600"/>
              </a:spcBef>
              <a:buClr>
                <a:srgbClr val="1D4F91"/>
              </a:buClr>
              <a:buFont typeface="Arial"/>
              <a:buChar char="•"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  <a:p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  <a:p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</a:p>
          <a:p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</a:p>
          <a:p>
            <a:r>
              <a:rPr lang="en-US" dirty="0"/>
              <a:t>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  <a:p>
            <a:r>
              <a:rPr lang="en-US" dirty="0"/>
              <a:t>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5519"/>
            <a:ext cx="7886700" cy="8684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B4CCC98-1928-6840-B7FC-BA09DF3C0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770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CB2476-02A5-5B47-B943-E201EA9FE5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6506DC0-0080-A940-AD4B-0B33B74192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A7FDD61-5EE2-FF40-A2EC-474933D144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6DFC7D-A607-4742-9DC5-90E630FA86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29365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3AE654-F18D-6245-8848-994732D3C2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CB2476-02A5-5B47-B943-E201EA9FE5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6506DC0-0080-A940-AD4B-0B33B74192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A7FDD61-5EE2-FF40-A2EC-474933D144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6DFC7D-A607-4742-9DC5-90E630FA86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29365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3AE654-F18D-6245-8848-994732D3C2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1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84ADAF-A181-264F-84DF-653B022629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6506DC0-0080-A940-AD4B-0B33B74192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A7FDD61-5EE2-FF40-A2EC-474933D144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6DFC7D-A607-4742-9DC5-90E630FA86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29365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B67E50-EC2C-2049-BACB-03C002CFE0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9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CC7C73-A62A-A74C-AC45-73557B7322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797"/>
            <a:ext cx="9144000" cy="68519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ADDDE2-C548-8E44-A41D-D09937D0272F}"/>
              </a:ext>
            </a:extLst>
          </p:cNvPr>
          <p:cNvSpPr/>
          <p:nvPr userDrawn="1"/>
        </p:nvSpPr>
        <p:spPr>
          <a:xfrm>
            <a:off x="1" y="3438846"/>
            <a:ext cx="9144000" cy="3425951"/>
          </a:xfrm>
          <a:prstGeom prst="rect">
            <a:avLst/>
          </a:prstGeom>
          <a:solidFill>
            <a:srgbClr val="1D4F9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69110" y="1031555"/>
            <a:ext cx="4978908" cy="2387600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7F930EF-C716-2345-8E9C-8700FA42A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92C2000-A5F7-6248-8664-29E8E7221D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B6AA4F-0200-D14D-92C9-2D415866AC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CC7C73-A62A-A74C-AC45-73557B7322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797"/>
            <a:ext cx="9144000" cy="6851904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5EDBB07-1433-AE46-93BA-02179E2A6B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0715F73-74DA-7740-A195-94D09A9A2D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31555"/>
            <a:ext cx="4978908" cy="2387600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97EBF4-8F35-6244-A3B1-F577249F6E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7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571316" y="1735998"/>
            <a:ext cx="6043003" cy="43092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7108"/>
            <a:ext cx="7886700" cy="8684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4F9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3D83F124-31E4-B24A-A2AE-EF8C4ADFB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5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916179" y="1751872"/>
            <a:ext cx="4541837" cy="42763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571317" y="1735998"/>
            <a:ext cx="3126394" cy="42936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7108"/>
            <a:ext cx="7886700" cy="8684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4F9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91994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1316" y="1735998"/>
            <a:ext cx="7886700" cy="4258402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600"/>
              </a:spcBef>
              <a:buClr>
                <a:srgbClr val="1D4F91"/>
              </a:buClr>
              <a:buFont typeface="Arial"/>
              <a:buChar char="•"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  <a:p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  <a:p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</a:p>
          <a:p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</a:p>
          <a:p>
            <a:r>
              <a:rPr lang="en-US" dirty="0"/>
              <a:t>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  <a:p>
            <a:r>
              <a:rPr lang="en-US" dirty="0"/>
              <a:t>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5519"/>
            <a:ext cx="7886700" cy="8684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B4CCC98-1928-6840-B7FC-BA09DF3C0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91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71316" y="1735411"/>
            <a:ext cx="7886699" cy="42759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Clr>
                <a:srgbClr val="005BBB"/>
              </a:buClr>
              <a:buFontTx/>
              <a:buNone/>
              <a:defRPr sz="16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552450" indent="-209550">
              <a:lnSpc>
                <a:spcPct val="120000"/>
              </a:lnSpc>
              <a:buClr>
                <a:srgbClr val="005BBB"/>
              </a:buClr>
              <a:buFont typeface="Arial" charset="0"/>
              <a:buChar char="•"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57250" marR="0" indent="-171450" algn="l" defTabSz="685800" rtl="0" eaLnBrk="1" fontAlgn="auto" latinLnBrk="0" hangingPunct="1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857250" algn="l"/>
              </a:tabLst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</a:t>
            </a:r>
          </a:p>
          <a:p>
            <a:pPr lvl="1"/>
            <a:r>
              <a:rPr lang="en-US" dirty="0"/>
              <a:t>Second level text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 </a:t>
            </a:r>
          </a:p>
          <a:p>
            <a:pPr lvl="2"/>
            <a:r>
              <a:rPr lang="en-US" dirty="0"/>
              <a:t>Third level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3088"/>
            <a:ext cx="7886700" cy="86843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E5F231E-627F-D347-813F-24EE8B027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0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DD9A12F-7DD7-0E4A-B2BC-79A20AD69693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4313" y="10409"/>
            <a:ext cx="9144000" cy="685190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idx="1"/>
          </p:nvPr>
        </p:nvSpPr>
        <p:spPr>
          <a:xfrm>
            <a:off x="571316" y="1740185"/>
            <a:ext cx="7886700" cy="3491297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 Placeholder 12"/>
          <p:cNvSpPr>
            <a:spLocks noGrp="1"/>
          </p:cNvSpPr>
          <p:nvPr>
            <p:ph type="title"/>
          </p:nvPr>
        </p:nvSpPr>
        <p:spPr>
          <a:xfrm>
            <a:off x="571316" y="736810"/>
            <a:ext cx="7886700" cy="868430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533B6E-AD8D-7B45-8C8F-B1A2A8D7C16B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574682" y="6435813"/>
            <a:ext cx="2244903" cy="30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2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1" r:id="rId2"/>
    <p:sldLayoutId id="2147483932" r:id="rId3"/>
    <p:sldLayoutId id="2147483930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90" r:id="rId14"/>
    <p:sldLayoutId id="2147483991" r:id="rId15"/>
    <p:sldLayoutId id="2147483992" r:id="rId16"/>
    <p:sldLayoutId id="2147483993" r:id="rId17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rgbClr val="1D4F9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0" marR="0" indent="0" algn="l" defTabSz="685800" rtl="0" eaLnBrk="1" fontAlgn="auto" latinLnBrk="0" hangingPunct="1">
        <a:lnSpc>
          <a:spcPct val="110000"/>
        </a:lnSpc>
        <a:spcBef>
          <a:spcPts val="75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None/>
        <a:tabLst/>
        <a:defRPr sz="1600" b="0" i="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375"/>
        </a:spcBef>
        <a:buClr>
          <a:srgbClr val="1D4F91"/>
        </a:buClr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375"/>
        </a:spcBef>
        <a:buClr>
          <a:srgbClr val="1D4F91"/>
        </a:buClr>
        <a:buFont typeface="LucidaGrande" charset="0"/>
        <a:buChar char="-"/>
        <a:defRPr sz="1600" b="0" i="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312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5544">
          <p15:clr>
            <a:srgbClr val="F26B43"/>
          </p15:clr>
        </p15:guide>
        <p15:guide id="5" pos="216">
          <p15:clr>
            <a:srgbClr val="F26B43"/>
          </p15:clr>
        </p15:guide>
        <p15:guide id="6" pos="3348">
          <p15:clr>
            <a:srgbClr val="F26B43"/>
          </p15:clr>
        </p15:guide>
        <p15:guide id="7" pos="3528">
          <p15:clr>
            <a:srgbClr val="F26B43"/>
          </p15:clr>
        </p15:guide>
        <p15:guide id="8" pos="3384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1_output/dat_merge_2_UHF%3e=15.csv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2_output/uhf_summary.csv" TargetMode="External"/><Relationship Id="rId2" Type="http://schemas.openxmlformats.org/officeDocument/2006/relationships/hyperlink" Target="2_output/mapping_guide.csv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3_output/whole_dataset.csv" TargetMode="External"/><Relationship Id="rId2" Type="http://schemas.openxmlformats.org/officeDocument/2006/relationships/hyperlink" Target="model.html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>
            <a:extLst>
              <a:ext uri="{FF2B5EF4-FFF2-40B4-BE49-F238E27FC236}">
                <a16:creationId xmlns:a16="http://schemas.microsoft.com/office/drawing/2014/main" id="{0CA01A59-D61C-3C21-DC4B-8B91F3BE0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293" y="2019068"/>
            <a:ext cx="6331413" cy="238658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Huanyu</a:t>
            </a:r>
            <a:r>
              <a:rPr lang="en-US" sz="4200" dirty="0">
                <a:latin typeface="+mj-lt"/>
                <a:ea typeface="+mj-ea"/>
                <a:cs typeface="+mj-cs"/>
              </a:rPr>
              <a:t> 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Monthly Update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52FCC6C8-0333-2EB5-D5E0-DDEC0788B4D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37313"/>
            <a:ext cx="21336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FF3CF64-7C58-ED48-B151-C0AF0EEF3592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9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33727-43CB-CE72-B6AC-89547A64A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0C1BB051-39A1-AB86-5D11-7C3C7EC3145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 to Research Idea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Scores Data</a:t>
            </a:r>
          </a:p>
          <a:p>
            <a:pPr marL="895350" lvl="1" indent="-342900">
              <a:buFont typeface="Arial" panose="020B0604020202020204" pitchFamily="34" charset="0"/>
              <a:buChar char="•"/>
            </a:pPr>
            <a:r>
              <a:rPr lang="en-US" dirty="0"/>
              <a:t>Methods &amp; Results</a:t>
            </a:r>
          </a:p>
          <a:p>
            <a:pPr marL="895350" lvl="1" indent="-342900">
              <a:buFont typeface="Arial" panose="020B0604020202020204" pitchFamily="34" charset="0"/>
              <a:buChar char="•"/>
            </a:pPr>
            <a:r>
              <a:rPr lang="en-US" dirty="0"/>
              <a:t>Exploratory Data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Census Data</a:t>
            </a:r>
          </a:p>
          <a:p>
            <a:pPr marL="895350" lvl="1" indent="-342900">
              <a:buFont typeface="Arial" panose="020B0604020202020204" pitchFamily="34" charset="0"/>
              <a:buChar char="•"/>
            </a:pPr>
            <a:r>
              <a:rPr lang="en-US" dirty="0"/>
              <a:t>Methods &amp;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SLR Exploration</a:t>
            </a:r>
          </a:p>
          <a:p>
            <a:pPr marL="895350" lvl="1" indent="-3429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895350" lvl="1" indent="-342900">
              <a:buFont typeface="Arial" panose="020B0604020202020204" pitchFamily="34" charset="0"/>
              <a:buChar char="•"/>
            </a:pPr>
            <a:r>
              <a:rPr lang="en-US" dirty="0"/>
              <a:t>Model Performance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856FFD08-F428-FC58-89C0-A8FCD4EF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DDC90-6B22-898A-DCAB-3E5A2A411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FF3CF64-7C58-ED48-B151-C0AF0EEF359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3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D78DC-C7FB-6245-AEDB-61380C9CB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5E348E4-C484-F809-6194-964375F60BF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study explored </a:t>
            </a:r>
            <a:r>
              <a:rPr lang="en-US" b="1" dirty="0">
                <a:solidFill>
                  <a:schemeClr val="tx1"/>
                </a:solidFill>
              </a:rPr>
              <a:t>UHF-level population data</a:t>
            </a:r>
            <a:r>
              <a:rPr lang="en-US" dirty="0">
                <a:solidFill>
                  <a:schemeClr val="tx1"/>
                </a:solidFill>
              </a:rPr>
              <a:t> to understand the </a:t>
            </a:r>
            <a:r>
              <a:rPr lang="en-US" b="1" dirty="0">
                <a:solidFill>
                  <a:schemeClr val="tx1"/>
                </a:solidFill>
              </a:rPr>
              <a:t>similarities and differences</a:t>
            </a:r>
            <a:r>
              <a:rPr lang="en-US" dirty="0">
                <a:solidFill>
                  <a:schemeClr val="tx1"/>
                </a:solidFill>
              </a:rPr>
              <a:t> across various socio-economic and demographic factors and how these factors influenced </a:t>
            </a:r>
            <a:r>
              <a:rPr lang="en-US" b="1" dirty="0">
                <a:solidFill>
                  <a:schemeClr val="tx1"/>
                </a:solidFill>
              </a:rPr>
              <a:t>decision-making patterns </a:t>
            </a:r>
            <a:r>
              <a:rPr lang="en-US" dirty="0">
                <a:solidFill>
                  <a:schemeClr val="tx1"/>
                </a:solidFill>
              </a:rPr>
              <a:t>and response to health crises during and after the COVID-19 pandemic.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00DF9E5B-46C6-8EA6-5EA3-80D9D2E5D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Research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B7563-CBDF-DCFF-CCDF-2E8301730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FF3CF64-7C58-ED48-B151-C0AF0EEF359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8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5B413-A01B-55C2-1DD6-3A757692F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885F6979-5BC2-0296-DC4B-380456DC4E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71316" y="1450428"/>
            <a:ext cx="7886699" cy="456090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Merge 3 Scores:</a:t>
            </a:r>
          </a:p>
          <a:p>
            <a:pPr marL="895350" lvl="1" indent="-342900">
              <a:buFont typeface="Arial" panose="020B0604020202020204" pitchFamily="34" charset="0"/>
              <a:buChar char="•"/>
            </a:pPr>
            <a:r>
              <a:rPr lang="en-US" dirty="0"/>
              <a:t>Agency Score</a:t>
            </a:r>
          </a:p>
          <a:p>
            <a:pPr marL="895350" lvl="1" indent="-342900">
              <a:buFont typeface="Arial" panose="020B0604020202020204" pitchFamily="34" charset="0"/>
              <a:buChar char="•"/>
            </a:pPr>
            <a:r>
              <a:rPr lang="en-US" dirty="0"/>
              <a:t>Temporal Discounting Score</a:t>
            </a:r>
          </a:p>
          <a:p>
            <a:pPr marL="895350" lvl="1" indent="-342900">
              <a:buFont typeface="Arial" panose="020B0604020202020204" pitchFamily="34" charset="0"/>
              <a:buChar char="•"/>
            </a:pPr>
            <a:r>
              <a:rPr lang="en-US" dirty="0"/>
              <a:t>Loss Aversion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Standardization:  </a:t>
            </a:r>
          </a:p>
          <a:p>
            <a:pPr marL="895350" lvl="1" indent="-342900">
              <a:buFont typeface="Arial" panose="020B0604020202020204" pitchFamily="34" charset="0"/>
              <a:buChar char="•"/>
            </a:pPr>
            <a:r>
              <a:rPr lang="en-US" dirty="0"/>
              <a:t>Scaled all scores to a range of 1-100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Summarizing Data:</a:t>
            </a:r>
          </a:p>
          <a:p>
            <a:pPr marL="895350" lvl="1" indent="-342900">
              <a:buFont typeface="Arial" panose="020B0604020202020204" pitchFamily="34" charset="0"/>
              <a:buChar char="•"/>
            </a:pPr>
            <a:r>
              <a:rPr lang="en-US" dirty="0"/>
              <a:t>Combined scores and participants at the UHF level</a:t>
            </a:r>
          </a:p>
          <a:p>
            <a:pPr marL="895350" lvl="1" indent="-342900">
              <a:buFont typeface="Arial" panose="020B0604020202020204" pitchFamily="34" charset="0"/>
              <a:buChar char="•"/>
            </a:pPr>
            <a:r>
              <a:rPr lang="en-US" dirty="0"/>
              <a:t>Calculated the median score for each UHF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Filtering:  </a:t>
            </a:r>
          </a:p>
          <a:p>
            <a:pPr marL="895350" lvl="1" indent="-342900">
              <a:buFont typeface="Arial" panose="020B0604020202020204" pitchFamily="34" charset="0"/>
              <a:buChar char="•"/>
            </a:pPr>
            <a:r>
              <a:rPr lang="en-US" dirty="0"/>
              <a:t>Filtered UHF levels where participants &gt; 15</a:t>
            </a:r>
            <a:r>
              <a:rPr lang="zh-CN" altLang="en-US" dirty="0"/>
              <a:t> </a:t>
            </a:r>
            <a:r>
              <a:rPr lang="en-US" altLang="zh-CN" dirty="0"/>
              <a:t>and got 18 regions in total</a:t>
            </a:r>
            <a:endParaRPr lang="en-US" dirty="0"/>
          </a:p>
          <a:p>
            <a:pPr marL="895350" lvl="1" indent="-342900">
              <a:buFont typeface="Arial" panose="020B0604020202020204" pitchFamily="34" charset="0"/>
              <a:buChar char="•"/>
            </a:pPr>
            <a:r>
              <a:rPr lang="en-US" dirty="0"/>
              <a:t>Exported the results into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1_output/dat_merge_2_UHF&gt;=15.csv</a:t>
            </a:r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230A98A8-C482-1DE7-6065-171AACF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15" y="588580"/>
            <a:ext cx="7886700" cy="609600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Scores Data: Methods &amp;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5D04C-3E57-C94E-405D-1E400DBC8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FF3CF64-7C58-ED48-B151-C0AF0EEF359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2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24C4A-F30A-6285-E126-AD0008E4C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A graph of a number of different regions&#10;&#10;Description automatically generated with medium confidence">
            <a:extLst>
              <a:ext uri="{FF2B5EF4-FFF2-40B4-BE49-F238E27FC236}">
                <a16:creationId xmlns:a16="http://schemas.microsoft.com/office/drawing/2014/main" id="{679CD1B4-7165-51DF-4ADD-6D636BB4910A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526306" y="1217190"/>
            <a:ext cx="5976719" cy="4174617"/>
          </a:xfrm>
          <a:noFill/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3C0EC602-2B7D-1934-8A1E-A2E257E5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15" y="399393"/>
            <a:ext cx="7886700" cy="620110"/>
          </a:xfrm>
        </p:spPr>
        <p:txBody>
          <a:bodyPr anchor="b">
            <a:normAutofit/>
          </a:bodyPr>
          <a:lstStyle/>
          <a:p>
            <a:pPr marL="342900" indent="-342900"/>
            <a:r>
              <a:rPr lang="en-US" dirty="0"/>
              <a:t>Scores Data: Exploratory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C345B-D03B-08B5-9CC4-35A1FDC6C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FF3CF64-7C58-ED48-B151-C0AF0EEF359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71805-6140-EABB-9FE1-3CB1BEBDE13D}"/>
              </a:ext>
            </a:extLst>
          </p:cNvPr>
          <p:cNvSpPr txBox="1"/>
          <p:nvPr/>
        </p:nvSpPr>
        <p:spPr>
          <a:xfrm>
            <a:off x="571316" y="5491102"/>
            <a:ext cx="74796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D4F91"/>
                </a:solidFill>
                <a:cs typeface="Arial" panose="020B0604020202020204" pitchFamily="34" charset="0"/>
              </a:rPr>
              <a:t>Comment:</a:t>
            </a:r>
          </a:p>
          <a:p>
            <a:r>
              <a:rPr lang="en-US" sz="1400" dirty="0"/>
              <a:t>UHF 401 (Long Island City - Astoria) has the lowest median scores for both temporal discounting and agency, while UHF 309 (Union Square - Lower East Side) has the highest median score for agency.</a:t>
            </a:r>
          </a:p>
        </p:txBody>
      </p:sp>
    </p:spTree>
    <p:extLst>
      <p:ext uri="{BB962C8B-B14F-4D97-AF65-F5344CB8AC3E}">
        <p14:creationId xmlns:p14="http://schemas.microsoft.com/office/powerpoint/2010/main" val="123184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5EA47-577A-E4C8-4651-CAC51490C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CA4CCF0C-74AF-2BDB-18E7-7CAABA58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03" y="209517"/>
            <a:ext cx="7886700" cy="575692"/>
          </a:xfrm>
        </p:spPr>
        <p:txBody>
          <a:bodyPr anchor="b">
            <a:normAutofit/>
          </a:bodyPr>
          <a:lstStyle/>
          <a:p>
            <a:pPr marL="342900" indent="-342900"/>
            <a:r>
              <a:rPr lang="en-US" sz="2400" dirty="0"/>
              <a:t>Scores Data: Exploratory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18EC2-1A64-25C4-EF40-2906CF0BE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FF3CF64-7C58-ED48-B151-C0AF0EEF359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8" name="Picture 17" descr="A graph of loss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0858F86C-A198-3D5A-F660-E1B11F4A5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03" y="3511350"/>
            <a:ext cx="3600000" cy="2433946"/>
          </a:xfrm>
          <a:prstGeom prst="rect">
            <a:avLst/>
          </a:prstGeom>
        </p:spPr>
      </p:pic>
      <p:pic>
        <p:nvPicPr>
          <p:cNvPr id="22" name="Picture 21" descr="A group of green and black lines&#10;&#10;Description automatically generated">
            <a:extLst>
              <a:ext uri="{FF2B5EF4-FFF2-40B4-BE49-F238E27FC236}">
                <a16:creationId xmlns:a16="http://schemas.microsoft.com/office/drawing/2014/main" id="{A5A9446E-2A03-FF2E-5E23-2E7A1BF6D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803" y="979772"/>
            <a:ext cx="3600000" cy="2566127"/>
          </a:xfrm>
          <a:prstGeom prst="rect">
            <a:avLst/>
          </a:prstGeom>
        </p:spPr>
      </p:pic>
      <p:pic>
        <p:nvPicPr>
          <p:cNvPr id="24" name="Picture 23" descr="A group of blue and black lines&#10;&#10;Description automatically generated">
            <a:extLst>
              <a:ext uri="{FF2B5EF4-FFF2-40B4-BE49-F238E27FC236}">
                <a16:creationId xmlns:a16="http://schemas.microsoft.com/office/drawing/2014/main" id="{5D943978-484E-6B58-875F-95B7958DD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03" y="979772"/>
            <a:ext cx="3600000" cy="253157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928B19B-C237-3E36-BF17-DC60651C74B7}"/>
              </a:ext>
            </a:extLst>
          </p:cNvPr>
          <p:cNvSpPr txBox="1"/>
          <p:nvPr/>
        </p:nvSpPr>
        <p:spPr>
          <a:xfrm>
            <a:off x="4429804" y="4107680"/>
            <a:ext cx="38843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D4F91"/>
                </a:solidFill>
                <a:cs typeface="Arial" panose="020B0604020202020204" pitchFamily="34" charset="0"/>
              </a:rPr>
              <a:t>Comment:</a:t>
            </a:r>
          </a:p>
          <a:p>
            <a:r>
              <a:rPr lang="en-US" sz="1400" dirty="0"/>
              <a:t>All three scores follow normal distributions on UHF level in general, including those with smaller sample sizes (region 301 </a:t>
            </a:r>
            <a:r>
              <a:rPr lang="en-US" altLang="zh-CN" sz="1400" dirty="0"/>
              <a:t>-</a:t>
            </a:r>
            <a:r>
              <a:rPr lang="zh-CN" altLang="en-US" sz="1400" dirty="0"/>
              <a:t> </a:t>
            </a:r>
            <a:r>
              <a:rPr lang="en-US" sz="1400" dirty="0"/>
              <a:t>Washington Heights, 407</a:t>
            </a:r>
            <a:r>
              <a:rPr lang="zh-CN" altLang="en-US" sz="1400" dirty="0"/>
              <a:t> </a:t>
            </a:r>
            <a:r>
              <a:rPr lang="en-US" altLang="zh-CN" sz="1400" dirty="0"/>
              <a:t>-</a:t>
            </a:r>
            <a:r>
              <a:rPr lang="zh-CN" altLang="en-US" sz="1400" dirty="0"/>
              <a:t> </a:t>
            </a:r>
            <a:r>
              <a:rPr lang="en-US" altLang="zh-CN" sz="1400" dirty="0"/>
              <a:t>Southwest Queens</a:t>
            </a:r>
            <a:r>
              <a:rPr lang="en-US" sz="1400" dirty="0"/>
              <a:t>, 501</a:t>
            </a:r>
            <a:r>
              <a:rPr lang="zh-CN" altLang="en-US" sz="1400" dirty="0"/>
              <a:t> </a:t>
            </a:r>
            <a:r>
              <a:rPr lang="en-US" altLang="zh-CN" sz="1400" dirty="0"/>
              <a:t>-</a:t>
            </a:r>
            <a:r>
              <a:rPr lang="zh-CN" altLang="en-US" sz="1400" dirty="0"/>
              <a:t> </a:t>
            </a:r>
            <a:r>
              <a:rPr lang="en-US" altLang="zh-CN" sz="1400" dirty="0"/>
              <a:t>Port Richmond</a:t>
            </a:r>
            <a:r>
              <a:rPr lang="en-US" sz="1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6473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28BAD-DD7B-07AD-448A-4D57C03D9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AFE3818-F747-BBA9-B589-F726650E112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71316" y="2165131"/>
            <a:ext cx="7886699" cy="384620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 ZCTA - ZIP Code - UHF mapping to one dataset</a:t>
            </a:r>
          </a:p>
          <a:p>
            <a:pPr marL="838200" lvl="1" indent="-285750">
              <a:buFont typeface="Arial" panose="020B0604020202020204" pitchFamily="34" charset="0"/>
              <a:buChar char="•"/>
            </a:pPr>
            <a:r>
              <a:rPr lang="en-US" dirty="0"/>
              <a:t>Exported the results into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2_output/mapping_guide.csv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census data</a:t>
            </a:r>
          </a:p>
          <a:p>
            <a:pPr marL="838200" lvl="1" indent="-285750">
              <a:buFont typeface="Arial" panose="020B0604020202020204" pitchFamily="34" charset="0"/>
              <a:buChar char="•"/>
            </a:pPr>
            <a:r>
              <a:rPr lang="en-US" dirty="0"/>
              <a:t>include population, individuals without health insurance, education levels, household income, household numbers, households without vehicles, age distribution, and employment status</a:t>
            </a:r>
          </a:p>
          <a:p>
            <a:pPr marL="838200" lvl="1" indent="-285750">
              <a:buFont typeface="Arial" panose="020B0604020202020204" pitchFamily="34" charset="0"/>
              <a:buChar char="•"/>
            </a:pPr>
            <a:r>
              <a:rPr lang="en-US" dirty="0"/>
              <a:t>Converted the census data from ZCTA level to UHF level and got 42 regions in total;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2_output/uhf_summary.csv</a:t>
            </a:r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B16A9D48-E743-2A3D-CA6B-77C3B431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/>
              <a:t>Census Data: Methods &amp;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567DF-7C8F-4A0B-FB37-EBC24B44E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FF3CF64-7C58-ED48-B151-C0AF0EEF359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61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FD2EE-16E9-6016-4AD7-9A5D13C6D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A9AED463-CCD4-B1B3-EC86-C3BCA1F4B1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1316" y="1870840"/>
            <a:ext cx="7886700" cy="4123559"/>
          </a:xfrm>
        </p:spPr>
        <p:txBody>
          <a:bodyPr>
            <a:normAutofit/>
          </a:bodyPr>
          <a:lstStyle/>
          <a:p>
            <a:r>
              <a:rPr lang="en-US" dirty="0"/>
              <a:t>Aim to fit a SLR model about scores based on census data from 18 UHF regions.</a:t>
            </a:r>
          </a:p>
          <a:p>
            <a:r>
              <a:rPr lang="en-US" dirty="0"/>
              <a:t>Then use it to predict scores for the remaining 24 UHF regions.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62730A0D-2E92-0594-D59A-67D3F6AB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SLR Exploration: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7308E-ACD2-2F4D-2A8B-3A2BBF63E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FF3CF64-7C58-ED48-B151-C0AF0EEF359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74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F5D45-94DF-4951-A9A4-6514FA23B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E0405-376A-54EC-CB78-78293FB44F3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  <a:p>
            <a:endParaRPr lang="en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Detailed code and results: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model.html</a:t>
            </a:r>
            <a:endParaRPr lang="en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Whole dataset after prediction: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3_output/whole_dataset.csv</a:t>
            </a:r>
            <a:endParaRPr lang="en-CN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8CA76EF1-7DB6-FA9D-78CB-30EEFE08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SLR Exploration:</a:t>
            </a:r>
            <a:br>
              <a:rPr lang="en-US" dirty="0"/>
            </a:br>
            <a:r>
              <a:rPr lang="en-US" dirty="0"/>
              <a:t>Model Performance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070E4-D77E-0632-C55C-A11883F5A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FF3CF64-7C58-ED48-B151-C0AF0EEF359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12497"/>
      </p:ext>
    </p:extLst>
  </p:cSld>
  <p:clrMapOvr>
    <a:masterClrMapping/>
  </p:clrMapOvr>
</p:sld>
</file>

<file path=ppt/theme/theme1.xml><?xml version="1.0" encoding="utf-8"?>
<a:theme xmlns:a="http://schemas.openxmlformats.org/drawingml/2006/main" name="1_UB Powerpoint Template">
  <a:themeElements>
    <a:clrScheme name="Custom 1">
      <a:dk1>
        <a:srgbClr val="53565A"/>
      </a:dk1>
      <a:lt1>
        <a:srgbClr val="FFFFFF"/>
      </a:lt1>
      <a:dk2>
        <a:srgbClr val="0077C8"/>
      </a:dk2>
      <a:lt2>
        <a:srgbClr val="FFFFFF"/>
      </a:lt2>
      <a:accent1>
        <a:srgbClr val="1D4F91"/>
      </a:accent1>
      <a:accent2>
        <a:srgbClr val="17802F"/>
      </a:accent2>
      <a:accent3>
        <a:srgbClr val="FC4C02"/>
      </a:accent3>
      <a:accent4>
        <a:srgbClr val="75787B"/>
      </a:accent4>
      <a:accent5>
        <a:srgbClr val="FFA300"/>
      </a:accent5>
      <a:accent6>
        <a:srgbClr val="AE2573"/>
      </a:accent6>
      <a:hlink>
        <a:srgbClr val="FF2500"/>
      </a:hlink>
      <a:folHlink>
        <a:srgbClr val="A632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ADF0D7730EC34EABE681400B72FC37" ma:contentTypeVersion="4" ma:contentTypeDescription="Create a new document." ma:contentTypeScope="" ma:versionID="049a5d5a03ac7ec2e6dc34b43ce7482e">
  <xsd:schema xmlns:xsd="http://www.w3.org/2001/XMLSchema" xmlns:xs="http://www.w3.org/2001/XMLSchema" xmlns:p="http://schemas.microsoft.com/office/2006/metadata/properties" xmlns:ns2="1f8e1645-2d05-482f-b51f-ff5836e5601f" targetNamespace="http://schemas.microsoft.com/office/2006/metadata/properties" ma:root="true" ma:fieldsID="61e614a36f3d1f3ccf50ac7a4b05a40d" ns2:_="">
    <xsd:import namespace="1f8e1645-2d05-482f-b51f-ff5836e560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8e1645-2d05-482f-b51f-ff5836e560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C4CFB7-82D7-4F5E-A33E-EE5CAE7C753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24529DD-CE5A-40CB-A883-9BA2BD4463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8e1645-2d05-482f-b51f-ff5836e560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6D2A133-A3B8-4131-9310-4A2FF985FE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2596</TotalTime>
  <Words>395</Words>
  <Application>Microsoft Macintosh PowerPoint</Application>
  <PresentationFormat>On-screen Show (4:3)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LucidaGrande</vt:lpstr>
      <vt:lpstr>1_UB Powerpoint Template</vt:lpstr>
      <vt:lpstr>Huanyu Monthly Update</vt:lpstr>
      <vt:lpstr>Outline</vt:lpstr>
      <vt:lpstr>Introduction to Research Idea</vt:lpstr>
      <vt:lpstr>Scores Data: Methods &amp; Results</vt:lpstr>
      <vt:lpstr>Scores Data: Exploratory Data Analysis</vt:lpstr>
      <vt:lpstr>Scores Data: Exploratory Data Analysis</vt:lpstr>
      <vt:lpstr>Census Data: Methods &amp; Results</vt:lpstr>
      <vt:lpstr>SLR Exploration: Introduction</vt:lpstr>
      <vt:lpstr>SLR Exploration: Model Performance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Template</dc:title>
  <dc:subject/>
  <dc:creator>Microsoft Office User</dc:creator>
  <cp:keywords/>
  <dc:description/>
  <cp:lastModifiedBy>Chen, Huanyu</cp:lastModifiedBy>
  <cp:revision>421</cp:revision>
  <cp:lastPrinted>2015-10-19T19:01:41Z</cp:lastPrinted>
  <dcterms:created xsi:type="dcterms:W3CDTF">2016-06-28T14:05:07Z</dcterms:created>
  <dcterms:modified xsi:type="dcterms:W3CDTF">2024-09-21T02:03:17Z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0x010100ACADF0D7730EC34EABE681400B72FC37</vt:lpwstr>
  </property>
</Properties>
</file>