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7" r:id="rId4"/>
  </p:sldMasterIdLst>
  <p:notesMasterIdLst>
    <p:notesMasterId r:id="rId14"/>
  </p:notesMasterIdLst>
  <p:handoutMasterIdLst>
    <p:handoutMasterId r:id="rId15"/>
  </p:handoutMasterIdLst>
  <p:sldIdLst>
    <p:sldId id="346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</p:sldIdLst>
  <p:sldSz cx="9144000" cy="6858000" type="screen4x3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F91"/>
    <a:srgbClr val="005BBB"/>
    <a:srgbClr val="666666"/>
    <a:srgbClr val="828383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0" autoAdjust="0"/>
    <p:restoredTop sz="95816"/>
  </p:normalViewPr>
  <p:slideViewPr>
    <p:cSldViewPr snapToGrid="0" snapToObjects="1">
      <p:cViewPr varScale="1">
        <p:scale>
          <a:sx n="121" d="100"/>
          <a:sy n="121" d="100"/>
        </p:scale>
        <p:origin x="1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9/19/24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9/19/24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3C2530-3207-434D-8DBA-C5ED8866B6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B6311-6DC7-C246-8BE9-FF15F20977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823924" y="-1"/>
            <a:ext cx="5320075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3029533" cy="4258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3291108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CD81E1C-E7C0-5643-856D-74D7A6D19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3863701" y="692544"/>
            <a:ext cx="5290360" cy="5318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7"/>
            <a:ext cx="3029533" cy="42753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7"/>
            <a:ext cx="3292385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550263E-EA9E-6F4F-B2E4-BD35FF9F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9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-1"/>
            <a:ext cx="9144000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49C74-E4F5-8D41-B244-08047CAAE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0A15519-F1A8-6947-A9DF-B0F701FC2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CB2476-02A5-5B47-B943-E201EA9FE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AE654-F18D-6245-8848-994732D3C2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84ADAF-A181-264F-84DF-653B022629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67E50-EC2C-2049-BACB-03C002CFE0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ADDDE2-C548-8E44-A41D-D09937D0272F}"/>
              </a:ext>
            </a:extLst>
          </p:cNvPr>
          <p:cNvSpPr/>
          <p:nvPr userDrawn="1"/>
        </p:nvSpPr>
        <p:spPr>
          <a:xfrm>
            <a:off x="1" y="3438846"/>
            <a:ext cx="9144000" cy="3425951"/>
          </a:xfrm>
          <a:prstGeom prst="rect">
            <a:avLst/>
          </a:prstGeom>
          <a:solidFill>
            <a:srgbClr val="1D4F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7F930EF-C716-2345-8E9C-8700FA42A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2C2000-A5F7-6248-8664-29E8E7221D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B6AA4F-0200-D14D-92C9-2D415866AC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5EDBB07-1433-AE46-93BA-02179E2A6B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715F73-74DA-7740-A195-94D09A9A2D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7EBF4-8F35-6244-A3B1-F577249F6E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6" y="1735998"/>
            <a:ext cx="6043003" cy="43092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D83F124-31E4-B24A-A2AE-EF8C4ADFB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5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916179" y="1751872"/>
            <a:ext cx="4541837" cy="4276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71317" y="1735998"/>
            <a:ext cx="3126394" cy="4293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1994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7886700" cy="4258402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600"/>
              </a:spcBef>
              <a:buClr>
                <a:srgbClr val="1D4F91"/>
              </a:buClr>
              <a:buFont typeface="Arial"/>
              <a:buChar char="•"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</a:p>
          <a:p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</a:p>
          <a:p>
            <a:r>
              <a:rPr lang="en-US" dirty="0"/>
              <a:t>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5519"/>
            <a:ext cx="7886700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B4CCC98-1928-6840-B7FC-BA09DF3C0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1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71316" y="1735411"/>
            <a:ext cx="7886699" cy="42759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Clr>
                <a:srgbClr val="005BBB"/>
              </a:buClr>
              <a:buFontTx/>
              <a:buNone/>
              <a:defRPr sz="1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52450" indent="-209550">
              <a:lnSpc>
                <a:spcPct val="120000"/>
              </a:lnSpc>
              <a:buClr>
                <a:srgbClr val="005BBB"/>
              </a:buClr>
              <a:buFont typeface="Arial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57250" marR="0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E5F231E-627F-D347-813F-24EE8B027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DD9A12F-7DD7-0E4A-B2BC-79A20AD6969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313" y="10409"/>
            <a:ext cx="9144000" cy="68519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idx="1"/>
          </p:nvPr>
        </p:nvSpPr>
        <p:spPr>
          <a:xfrm>
            <a:off x="571316" y="1740185"/>
            <a:ext cx="7886700" cy="349129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Placeholder 12"/>
          <p:cNvSpPr>
            <a:spLocks noGrp="1"/>
          </p:cNvSpPr>
          <p:nvPr>
            <p:ph type="title"/>
          </p:nvPr>
        </p:nvSpPr>
        <p:spPr>
          <a:xfrm>
            <a:off x="571316" y="736810"/>
            <a:ext cx="7886700" cy="868430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33B6E-AD8D-7B45-8C8F-B1A2A8D7C16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74682" y="6435813"/>
            <a:ext cx="2244903" cy="3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1" r:id="rId2"/>
    <p:sldLayoutId id="2147483932" r:id="rId3"/>
    <p:sldLayoutId id="2147483930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1D4F9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marR="0" indent="0" algn="l" defTabSz="685800" rtl="0" eaLnBrk="1" fontAlgn="auto" latinLnBrk="0" hangingPunct="1">
        <a:lnSpc>
          <a:spcPct val="110000"/>
        </a:lnSpc>
        <a:spcBef>
          <a:spcPts val="75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None/>
        <a:tabLst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Clr>
          <a:srgbClr val="1D4F91"/>
        </a:buClr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Clr>
          <a:srgbClr val="1D4F91"/>
        </a:buClr>
        <a:buFont typeface="LucidaGrande" charset="0"/>
        <a:buChar char="-"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312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5544">
          <p15:clr>
            <a:srgbClr val="F26B43"/>
          </p15:clr>
        </p15:guide>
        <p15:guide id="5" pos="216">
          <p15:clr>
            <a:srgbClr val="F26B43"/>
          </p15:clr>
        </p15:guide>
        <p15:guide id="6" pos="3348">
          <p15:clr>
            <a:srgbClr val="F26B43"/>
          </p15:clr>
        </p15:guide>
        <p15:guide id="7" pos="3528">
          <p15:clr>
            <a:srgbClr val="F26B43"/>
          </p15:clr>
        </p15:guide>
        <p15:guide id="8" pos="3384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BA55A8B-3DE7-7E91-8395-00627FDF3F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110" y="3505738"/>
            <a:ext cx="6638544" cy="115415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Huanyu Chen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0CA01A59-D61C-3C21-DC4B-8B91F3BE0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110" y="1029365"/>
            <a:ext cx="6638544" cy="2386584"/>
          </a:xfrm>
        </p:spPr>
        <p:txBody>
          <a:bodyPr anchor="b">
            <a:normAutofit/>
          </a:bodyPr>
          <a:lstStyle/>
          <a:p>
            <a:r>
              <a:rPr lang="en-US"/>
              <a:t>Monthly Update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52FCC6C8-0333-2EB5-D5E0-DDEC0788B4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37313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FF3CF64-7C58-ED48-B151-C0AF0EEF359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9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33727-43CB-CE72-B6AC-89547A64A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C1BB051-39A1-AB86-5D11-7C3C7EC3145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1316" y="1735411"/>
            <a:ext cx="7886699" cy="42759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to Research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Scores Data</a:t>
            </a:r>
          </a:p>
          <a:p>
            <a:pPr marL="895350" lvl="1" indent="-342900">
              <a:buFont typeface="Arial" panose="020B0604020202020204" pitchFamily="34" charset="0"/>
              <a:buChar char="•"/>
            </a:pPr>
            <a:r>
              <a:rPr lang="en-US" dirty="0"/>
              <a:t>Methods</a:t>
            </a:r>
          </a:p>
          <a:p>
            <a:pPr marL="895350" lvl="1" indent="-342900">
              <a:buFont typeface="Arial" panose="020B0604020202020204" pitchFamily="34" charset="0"/>
              <a:buChar char="•"/>
            </a:pPr>
            <a:r>
              <a:rPr lang="en-US" dirty="0"/>
              <a:t>Results and Interpretation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Census Data</a:t>
            </a:r>
          </a:p>
          <a:p>
            <a:pPr marL="895350" lvl="1" indent="-342900">
              <a:buFont typeface="Arial" panose="020B0604020202020204" pitchFamily="34" charset="0"/>
              <a:buChar char="•"/>
            </a:pPr>
            <a:r>
              <a:rPr lang="en-US" dirty="0"/>
              <a:t>Methods</a:t>
            </a:r>
          </a:p>
          <a:p>
            <a:pPr marL="895350" lvl="1" indent="-342900">
              <a:buFont typeface="Arial" panose="020B0604020202020204" pitchFamily="34" charset="0"/>
              <a:buChar char="•"/>
            </a:pPr>
            <a:r>
              <a:rPr lang="en-US" dirty="0"/>
              <a:t>Results and Interpretation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Linear Regression Model Exploration</a:t>
            </a:r>
          </a:p>
          <a:p>
            <a:pPr marL="895350" lvl="1" indent="-342900">
              <a:buFont typeface="Arial" panose="020B0604020202020204" pitchFamily="34" charset="0"/>
              <a:buChar char="•"/>
            </a:pPr>
            <a:r>
              <a:rPr lang="en-US" dirty="0"/>
              <a:t>Model and Model Performance</a:t>
            </a:r>
          </a:p>
          <a:p>
            <a:pPr marL="895350" lvl="1" indent="-342900">
              <a:buFont typeface="Arial" panose="020B0604020202020204" pitchFamily="34" charset="0"/>
              <a:buChar char="•"/>
            </a:pPr>
            <a:r>
              <a:rPr lang="en-US" dirty="0"/>
              <a:t>Prediction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856FFD08-F428-FC58-89C0-A8FCD4EF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6" y="733088"/>
            <a:ext cx="7886700" cy="86843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DDC90-6B22-898A-DCAB-3E5A2A411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F3CF64-7C58-ED48-B151-C0AF0EEF359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3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D78DC-C7FB-6245-AEDB-61380C9CB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5E348E4-C484-F809-6194-964375F60BF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1316" y="1735411"/>
            <a:ext cx="7886699" cy="427592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00DF9E5B-46C6-8EA6-5EA3-80D9D2E5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6" y="733088"/>
            <a:ext cx="7886700" cy="868430"/>
          </a:xfrm>
        </p:spPr>
        <p:txBody>
          <a:bodyPr/>
          <a:lstStyle/>
          <a:p>
            <a:r>
              <a:rPr lang="en-US" dirty="0"/>
              <a:t>Introduction to Research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B7563-CBDF-DCFF-CCDF-2E8301730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F3CF64-7C58-ED48-B151-C0AF0EEF359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8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B413-A01B-55C2-1DD6-3A757692F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885F6979-5BC2-0296-DC4B-380456DC4E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1316" y="1735411"/>
            <a:ext cx="7886699" cy="427592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230A98A8-C482-1DE7-6065-171AACF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6" y="733088"/>
            <a:ext cx="7886700" cy="868430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Scores Data: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5D04C-3E57-C94E-405D-1E400DBC8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F3CF64-7C58-ED48-B151-C0AF0EEF359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2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24C4A-F30A-6285-E126-AD0008E4C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EA871092-EB33-6975-68A1-76B6821C188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1316" y="1735411"/>
            <a:ext cx="7886699" cy="427592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3C0EC602-2B7D-1934-8A1E-A2E257E5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6" y="733088"/>
            <a:ext cx="7886700" cy="868430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Scores Data: Results and Interpretation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C345B-D03B-08B5-9CC4-35A1FDC6C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F3CF64-7C58-ED48-B151-C0AF0EEF359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4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28BAD-DD7B-07AD-448A-4D57C03D9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AFE3818-F747-BBA9-B589-F726650E112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1316" y="1735411"/>
            <a:ext cx="7886699" cy="427592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B16A9D48-E743-2A3D-CA6B-77C3B431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6" y="733088"/>
            <a:ext cx="7886700" cy="868430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Census Data: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567DF-7C8F-4A0B-FB37-EBC24B44E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F3CF64-7C58-ED48-B151-C0AF0EEF359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C1195-86EA-9CF2-957E-0A5F339A9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776286D-7DF5-08C9-0558-1269939DFF0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1316" y="1735411"/>
            <a:ext cx="7886699" cy="427592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76580E8-CCA7-157B-FFDF-B50B672D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6" y="733088"/>
            <a:ext cx="7886700" cy="86843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Census Data: Results and Interpretation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AF2C-CAFE-ABD6-E790-CEF0EB2FA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F3CF64-7C58-ED48-B151-C0AF0EEF359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F5D45-94DF-4951-A9A4-6514FA23B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1CD2CE1D-17BE-CFF1-B8D6-272091ED4D7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1316" y="1735411"/>
            <a:ext cx="7886699" cy="427592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8CA76EF1-7DB6-FA9D-78CB-30EEFE08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6" y="733088"/>
            <a:ext cx="7886700" cy="868430"/>
          </a:xfrm>
        </p:spPr>
        <p:txBody>
          <a:bodyPr>
            <a:normAutofit/>
          </a:bodyPr>
          <a:lstStyle/>
          <a:p>
            <a:r>
              <a:rPr lang="en-US" dirty="0"/>
              <a:t>Linear Regression Model Exploration:</a:t>
            </a:r>
            <a:br>
              <a:rPr lang="en-US" dirty="0"/>
            </a:br>
            <a:r>
              <a:rPr lang="en-US" dirty="0"/>
              <a:t>Model and Model Performance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070E4-D77E-0632-C55C-A11883F5A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F3CF64-7C58-ED48-B151-C0AF0EEF359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1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CCC4B-3786-1A29-E8AE-F764C9206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3639190F-947D-974F-7DAD-CF450F9D5E9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1316" y="1735411"/>
            <a:ext cx="7886699" cy="427592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5A0E2FB4-1843-7912-9AE0-A9A3C2AF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6" y="733088"/>
            <a:ext cx="7886700" cy="868430"/>
          </a:xfrm>
        </p:spPr>
        <p:txBody>
          <a:bodyPr/>
          <a:lstStyle/>
          <a:p>
            <a:r>
              <a:rPr lang="en-US" dirty="0"/>
              <a:t>Linear Regression Model Exploration: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D4C22-6F74-AAD5-17F8-966FD5EF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F3CF64-7C58-ED48-B151-C0AF0EEF359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47647"/>
      </p:ext>
    </p:extLst>
  </p:cSld>
  <p:clrMapOvr>
    <a:masterClrMapping/>
  </p:clrMapOvr>
</p:sld>
</file>

<file path=ppt/theme/theme1.xml><?xml version="1.0" encoding="utf-8"?>
<a:theme xmlns:a="http://schemas.openxmlformats.org/drawingml/2006/main" name="1_UB Powerpoint Template">
  <a:themeElements>
    <a:clrScheme name="Custom 1">
      <a:dk1>
        <a:srgbClr val="53565A"/>
      </a:dk1>
      <a:lt1>
        <a:srgbClr val="FFFFFF"/>
      </a:lt1>
      <a:dk2>
        <a:srgbClr val="0077C8"/>
      </a:dk2>
      <a:lt2>
        <a:srgbClr val="FFFFFF"/>
      </a:lt2>
      <a:accent1>
        <a:srgbClr val="1D4F91"/>
      </a:accent1>
      <a:accent2>
        <a:srgbClr val="17802F"/>
      </a:accent2>
      <a:accent3>
        <a:srgbClr val="FC4C02"/>
      </a:accent3>
      <a:accent4>
        <a:srgbClr val="75787B"/>
      </a:accent4>
      <a:accent5>
        <a:srgbClr val="FFA300"/>
      </a:accent5>
      <a:accent6>
        <a:srgbClr val="AE2573"/>
      </a:accent6>
      <a:hlink>
        <a:srgbClr val="FF2500"/>
      </a:hlink>
      <a:folHlink>
        <a:srgbClr val="A632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ADF0D7730EC34EABE681400B72FC37" ma:contentTypeVersion="4" ma:contentTypeDescription="Create a new document." ma:contentTypeScope="" ma:versionID="049a5d5a03ac7ec2e6dc34b43ce7482e">
  <xsd:schema xmlns:xsd="http://www.w3.org/2001/XMLSchema" xmlns:xs="http://www.w3.org/2001/XMLSchema" xmlns:p="http://schemas.microsoft.com/office/2006/metadata/properties" xmlns:ns2="1f8e1645-2d05-482f-b51f-ff5836e5601f" targetNamespace="http://schemas.microsoft.com/office/2006/metadata/properties" ma:root="true" ma:fieldsID="61e614a36f3d1f3ccf50ac7a4b05a40d" ns2:_="">
    <xsd:import namespace="1f8e1645-2d05-482f-b51f-ff5836e560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8e1645-2d05-482f-b51f-ff5836e560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D2A133-A3B8-4131-9310-4A2FF985F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C4CFB7-82D7-4F5E-A33E-EE5CAE7C753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24529DD-CE5A-40CB-A883-9BA2BD4463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8e1645-2d05-482f-b51f-ff5836e560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2417</TotalTime>
  <Words>80</Words>
  <Application>Microsoft Macintosh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LucidaGrande</vt:lpstr>
      <vt:lpstr>Wingdings</vt:lpstr>
      <vt:lpstr>1_UB Powerpoint Template</vt:lpstr>
      <vt:lpstr>Monthly Update</vt:lpstr>
      <vt:lpstr>Outline</vt:lpstr>
      <vt:lpstr>Introduction to Research Idea</vt:lpstr>
      <vt:lpstr>Scores Data: Methods</vt:lpstr>
      <vt:lpstr>Scores Data: Results and Interpretation</vt:lpstr>
      <vt:lpstr>Census Data: Methods</vt:lpstr>
      <vt:lpstr> Census Data: Results and Interpretation</vt:lpstr>
      <vt:lpstr>Linear Regression Model Exploration: Model and Model Performance </vt:lpstr>
      <vt:lpstr>Linear Regression Model Exploration: Prediction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Chen, Huanyu</cp:lastModifiedBy>
  <cp:revision>345</cp:revision>
  <cp:lastPrinted>2015-10-19T19:01:41Z</cp:lastPrinted>
  <dcterms:created xsi:type="dcterms:W3CDTF">2016-06-28T14:05:07Z</dcterms:created>
  <dcterms:modified xsi:type="dcterms:W3CDTF">2024-09-19T21:04:15Z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0x010100ACADF0D7730EC34EABE681400B72FC37</vt:lpwstr>
  </property>
</Properties>
</file>