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737" r:id="rId2"/>
  </p:sldMasterIdLst>
  <p:notesMasterIdLst>
    <p:notesMasterId r:id="rId18"/>
  </p:notesMasterIdLst>
  <p:handoutMasterIdLst>
    <p:handoutMasterId r:id="rId19"/>
  </p:handoutMasterIdLst>
  <p:sldIdLst>
    <p:sldId id="256" r:id="rId3"/>
    <p:sldId id="265" r:id="rId4"/>
    <p:sldId id="266" r:id="rId5"/>
    <p:sldId id="286" r:id="rId6"/>
    <p:sldId id="287" r:id="rId7"/>
    <p:sldId id="292" r:id="rId8"/>
    <p:sldId id="293" r:id="rId9"/>
    <p:sldId id="289" r:id="rId10"/>
    <p:sldId id="294" r:id="rId11"/>
    <p:sldId id="295" r:id="rId12"/>
    <p:sldId id="296" r:id="rId13"/>
    <p:sldId id="290" r:id="rId14"/>
    <p:sldId id="291" r:id="rId15"/>
    <p:sldId id="297" r:id="rId16"/>
    <p:sldId id="298" r:id="rId17"/>
  </p:sldIdLst>
  <p:sldSz cx="12192000" cy="6858000"/>
  <p:notesSz cx="6858000" cy="9144000"/>
  <p:embeddedFontLst>
    <p:embeddedFont>
      <p:font typeface="Cascadia Code" panose="020B0609020000020004" pitchFamily="49" charset="0"/>
      <p:regular r:id="rId20"/>
      <p:bold r:id="rId21"/>
      <p:italic r:id="rId22"/>
      <p:boldItalic r:id="rId23"/>
    </p:embeddedFont>
    <p:embeddedFont>
      <p:font typeface="Consolas" panose="020B0609020204030204" pitchFamily="49" charset="0"/>
      <p:regular r:id="rId24"/>
      <p:bold r:id="rId25"/>
      <p:italic r:id="rId26"/>
      <p:boldItalic r:id="rId27"/>
    </p:embeddedFont>
    <p:embeddedFont>
      <p:font typeface="微软雅黑" panose="020B0503020204020204" pitchFamily="34" charset="-122"/>
      <p:regular r:id="rId28"/>
      <p:bold r:id="rId29"/>
    </p:embeddedFont>
  </p:embeddedFontLst>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guide id="3" pos="551" userDrawn="1">
          <p15:clr>
            <a:srgbClr val="A4A3A4"/>
          </p15:clr>
        </p15:guide>
        <p15:guide id="4" pos="7129" userDrawn="1">
          <p15:clr>
            <a:srgbClr val="A4A3A4"/>
          </p15:clr>
        </p15:guide>
        <p15:guide id="5" orient="horz" pos="572" userDrawn="1">
          <p15:clr>
            <a:srgbClr val="A4A3A4"/>
          </p15:clr>
        </p15:guide>
        <p15:guide id="6" orient="horz" pos="3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1F1F1F"/>
    <a:srgbClr val="282828"/>
    <a:srgbClr val="EA7F7A"/>
    <a:srgbClr val="183D8E"/>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061" autoAdjust="0"/>
    <p:restoredTop sz="94660"/>
  </p:normalViewPr>
  <p:slideViewPr>
    <p:cSldViewPr snapToGrid="0" showGuides="1">
      <p:cViewPr>
        <p:scale>
          <a:sx n="65" d="100"/>
          <a:sy n="65" d="100"/>
        </p:scale>
        <p:origin x="32" y="644"/>
      </p:cViewPr>
      <p:guideLst>
        <p:guide orient="horz" pos="2160"/>
        <p:guide pos="3817"/>
        <p:guide pos="551"/>
        <p:guide pos="7129"/>
        <p:guide orient="horz" pos="572"/>
        <p:guide orient="horz" pos="39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handoutMaster" Target="handoutMasters/handoutMaster1.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ags" Target="tags/tag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汉仪旗黑-45S" panose="00020600040101010101" pitchFamily="18" charset="-122"/>
              <a:ea typeface="汉仪旗黑-45S" panose="00020600040101010101"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汉仪旗黑-45S" panose="00020600040101010101" pitchFamily="18" charset="-122"/>
              </a:rPr>
              <a:t>2024/6/2</a:t>
            </a:fld>
            <a:endParaRPr lang="zh-CN" altLang="en-US">
              <a:latin typeface="汉仪旗黑-45S" panose="00020600040101010101"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汉仪旗黑-45S" panose="00020600040101010101" pitchFamily="18" charset="-122"/>
              <a:ea typeface="汉仪旗黑-45S" panose="00020600040101010101"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汉仪旗黑-45S" panose="00020600040101010101" pitchFamily="18" charset="-122"/>
              </a:rPr>
              <a:t>‹#›</a:t>
            </a:fld>
            <a:endParaRPr lang="zh-CN" altLang="en-US">
              <a:latin typeface="汉仪旗黑-45S" panose="00020600040101010101" pitchFamily="18" charset="-122"/>
            </a:endParaRPr>
          </a:p>
        </p:txBody>
      </p:sp>
    </p:spTree>
    <p:extLst>
      <p:ext uri="{BB962C8B-B14F-4D97-AF65-F5344CB8AC3E}">
        <p14:creationId xmlns:p14="http://schemas.microsoft.com/office/powerpoint/2010/main" val="829486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汉仪旗黑-45S" panose="00020600040101010101" pitchFamily="18" charset="-122"/>
                <a:ea typeface="汉仪旗黑-45S" panose="00020600040101010101" pitchFamily="18"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汉仪旗黑-45S" panose="00020600040101010101" pitchFamily="18" charset="-122"/>
                <a:ea typeface="汉仪旗黑-45S" panose="00020600040101010101" pitchFamily="18" charset="-122"/>
              </a:defRPr>
            </a:lvl1pPr>
          </a:lstStyle>
          <a:p>
            <a:fld id="{37275E3F-20FA-49A4-B7A8-6222B2FB5D47}" type="datetimeFigureOut">
              <a:rPr lang="zh-CN" altLang="en-US" smtClean="0"/>
              <a:t>2024/6/2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汉仪旗黑-45S" panose="00020600040101010101" pitchFamily="18" charset="-122"/>
                <a:ea typeface="汉仪旗黑-45S" panose="00020600040101010101" pitchFamily="18"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汉仪旗黑-45S" panose="00020600040101010101" pitchFamily="18" charset="-122"/>
                <a:ea typeface="汉仪旗黑-45S" panose="00020600040101010101" pitchFamily="18" charset="-122"/>
              </a:defRPr>
            </a:lvl1pPr>
          </a:lstStyle>
          <a:p>
            <a:fld id="{4D9DFD6E-2BCE-44C7-8496-4702FB7695B3}" type="slidenum">
              <a:rPr lang="zh-CN" altLang="en-US" smtClean="0"/>
              <a:t>‹#›</a:t>
            </a:fld>
            <a:endParaRPr lang="zh-CN" altLang="en-US"/>
          </a:p>
        </p:txBody>
      </p:sp>
    </p:spTree>
    <p:extLst>
      <p:ext uri="{BB962C8B-B14F-4D97-AF65-F5344CB8AC3E}">
        <p14:creationId xmlns:p14="http://schemas.microsoft.com/office/powerpoint/2010/main" val="78987808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汉仪旗黑-45S" panose="00020600040101010101" pitchFamily="18" charset="-122"/>
        <a:ea typeface="汉仪旗黑-45S" panose="00020600040101010101" pitchFamily="18" charset="-122"/>
        <a:cs typeface="+mn-cs"/>
      </a:defRPr>
    </a:lvl1pPr>
    <a:lvl2pPr marL="457200" algn="l" defTabSz="914400" rtl="0" eaLnBrk="1" latinLnBrk="0" hangingPunct="1">
      <a:defRPr sz="1200" kern="1200">
        <a:solidFill>
          <a:schemeClr val="tx1"/>
        </a:solidFill>
        <a:latin typeface="汉仪旗黑-45S" panose="00020600040101010101" pitchFamily="18" charset="-122"/>
        <a:ea typeface="汉仪旗黑-45S" panose="00020600040101010101" pitchFamily="18" charset="-122"/>
        <a:cs typeface="+mn-cs"/>
      </a:defRPr>
    </a:lvl2pPr>
    <a:lvl3pPr marL="914400" algn="l" defTabSz="914400" rtl="0" eaLnBrk="1" latinLnBrk="0" hangingPunct="1">
      <a:defRPr sz="1200" kern="1200">
        <a:solidFill>
          <a:schemeClr val="tx1"/>
        </a:solidFill>
        <a:latin typeface="汉仪旗黑-45S" panose="00020600040101010101" pitchFamily="18" charset="-122"/>
        <a:ea typeface="汉仪旗黑-45S" panose="00020600040101010101" pitchFamily="18" charset="-122"/>
        <a:cs typeface="+mn-cs"/>
      </a:defRPr>
    </a:lvl3pPr>
    <a:lvl4pPr marL="1371600" algn="l" defTabSz="914400" rtl="0" eaLnBrk="1" latinLnBrk="0" hangingPunct="1">
      <a:defRPr sz="1200" kern="1200">
        <a:solidFill>
          <a:schemeClr val="tx1"/>
        </a:solidFill>
        <a:latin typeface="汉仪旗黑-45S" panose="00020600040101010101" pitchFamily="18" charset="-122"/>
        <a:ea typeface="汉仪旗黑-45S" panose="00020600040101010101" pitchFamily="18" charset="-122"/>
        <a:cs typeface="+mn-cs"/>
      </a:defRPr>
    </a:lvl4pPr>
    <a:lvl5pPr marL="1828800" algn="l" defTabSz="914400" rtl="0" eaLnBrk="1" latinLnBrk="0" hangingPunct="1">
      <a:defRPr sz="1200" kern="1200">
        <a:solidFill>
          <a:schemeClr val="tx1"/>
        </a:solidFill>
        <a:latin typeface="汉仪旗黑-45S" panose="00020600040101010101" pitchFamily="18" charset="-122"/>
        <a:ea typeface="汉仪旗黑-45S"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80516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571147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458374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384316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869059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96554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583810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743269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297970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948024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607651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481243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516638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79602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855799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376308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640398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082134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092841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636625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219301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111024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3955794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245716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9894652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811594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327879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9184355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34272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34408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704350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815592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069892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921808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812092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834598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625594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9263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902688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178461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89161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764855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840156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2117725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6282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344779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668682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224976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126920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02405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196508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110830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363683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80161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633411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551704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08712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2465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676078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852513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6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775378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6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452130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981219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6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83896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6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021113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6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379002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6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18433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6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80785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7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880336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7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913872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7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93050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7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54107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7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102855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3045473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7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73944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7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488685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7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40049772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2024/6/2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530569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783195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2024/6/2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23341670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242182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theme" Target="../theme/theme1.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1.xml"/><Relationship Id="rId2" Type="http://schemas.openxmlformats.org/officeDocument/2006/relationships/slideLayout" Target="../slideLayouts/slideLayout90.xml"/><Relationship Id="rId1" Type="http://schemas.openxmlformats.org/officeDocument/2006/relationships/slideLayout" Target="../slideLayouts/slideLayout8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汉仪旗黑-45S" panose="00020600040101010101" pitchFamily="18" charset="-122"/>
              </a:defRPr>
            </a:lvl1pPr>
          </a:lstStyle>
          <a:p>
            <a:fld id="{D997B5FA-0921-464F-AAE1-844C04324D75}" type="datetimeFigureOut">
              <a:rPr lang="zh-CN" altLang="en-US" smtClean="0"/>
              <a:t>2024/6/2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汉仪旗黑-45S" panose="00020600040101010101" pitchFamily="18"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汉仪旗黑-45S" panose="00020600040101010101" pitchFamily="18" charset="-122"/>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 id="2147483698" r:id="rId44"/>
    <p:sldLayoutId id="2147483699" r:id="rId45"/>
    <p:sldLayoutId id="2147483700" r:id="rId46"/>
    <p:sldLayoutId id="2147483701" r:id="rId47"/>
    <p:sldLayoutId id="2147483702" r:id="rId48"/>
    <p:sldLayoutId id="2147483703" r:id="rId49"/>
    <p:sldLayoutId id="2147483704" r:id="rId50"/>
    <p:sldLayoutId id="2147483705" r:id="rId51"/>
    <p:sldLayoutId id="2147483706" r:id="rId52"/>
    <p:sldLayoutId id="2147483707" r:id="rId53"/>
    <p:sldLayoutId id="2147483708" r:id="rId54"/>
    <p:sldLayoutId id="2147483709" r:id="rId55"/>
    <p:sldLayoutId id="2147483710" r:id="rId56"/>
    <p:sldLayoutId id="2147483711" r:id="rId57"/>
    <p:sldLayoutId id="2147483712" r:id="rId58"/>
    <p:sldLayoutId id="2147483713" r:id="rId59"/>
    <p:sldLayoutId id="2147483714" r:id="rId60"/>
    <p:sldLayoutId id="2147483715" r:id="rId61"/>
    <p:sldLayoutId id="2147483716" r:id="rId62"/>
    <p:sldLayoutId id="2147483717" r:id="rId63"/>
    <p:sldLayoutId id="2147483718" r:id="rId64"/>
    <p:sldLayoutId id="2147483719" r:id="rId65"/>
    <p:sldLayoutId id="2147483720" r:id="rId66"/>
    <p:sldLayoutId id="2147483721" r:id="rId67"/>
    <p:sldLayoutId id="2147483722" r:id="rId68"/>
    <p:sldLayoutId id="2147483723" r:id="rId69"/>
    <p:sldLayoutId id="2147483724" r:id="rId70"/>
    <p:sldLayoutId id="2147483725" r:id="rId71"/>
    <p:sldLayoutId id="2147483726" r:id="rId72"/>
    <p:sldLayoutId id="2147483727" r:id="rId73"/>
    <p:sldLayoutId id="2147483728" r:id="rId74"/>
    <p:sldLayoutId id="2147483729" r:id="rId75"/>
    <p:sldLayoutId id="2147483730" r:id="rId76"/>
    <p:sldLayoutId id="2147483731" r:id="rId77"/>
    <p:sldLayoutId id="2147483732" r:id="rId78"/>
    <p:sldLayoutId id="2147483733" r:id="rId79"/>
    <p:sldLayoutId id="2147483734" r:id="rId80"/>
    <p:sldLayoutId id="2147483735" r:id="rId81"/>
    <p:sldLayoutId id="2147483736" r:id="rId82"/>
    <p:sldLayoutId id="2147483654" r:id="rId83"/>
    <p:sldLayoutId id="2147483655" r:id="rId84"/>
    <p:sldLayoutId id="2147483656" r:id="rId85"/>
    <p:sldLayoutId id="2147483657" r:id="rId86"/>
    <p:sldLayoutId id="2147483658" r:id="rId87"/>
    <p:sldLayoutId id="2147483659" r:id="rId88"/>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汉仪旗黑-45S" panose="00020600040101010101" pitchFamily="18"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汉仪旗黑-45S" panose="00020600040101010101" pitchFamily="18"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汉仪旗黑-45S" panose="00020600040101010101" pitchFamily="18"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汉仪旗黑-45S" panose="00020600040101010101" pitchFamily="18"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旗黑-45S" panose="00020600040101010101" pitchFamily="18"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旗黑-45S" panose="00020600040101010101" pitchFamily="18"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13759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slideLayout" Target="../slideLayouts/slideLayout1.xml"/><Relationship Id="rId4"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矩形 120"/>
          <p:cNvSpPr/>
          <p:nvPr/>
        </p:nvSpPr>
        <p:spPr>
          <a:xfrm>
            <a:off x="0" y="0"/>
            <a:ext cx="12192000" cy="6858000"/>
          </a:xfrm>
          <a:prstGeom prst="rect">
            <a:avLst/>
          </a:prstGeom>
          <a:solidFill>
            <a:srgbClr val="183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Cascadia Code" panose="020B0609020000020004" pitchFamily="49" charset="0"/>
              <a:cs typeface="Cascadia Code" panose="020B0609020000020004" pitchFamily="49" charset="0"/>
              <a:sym typeface="+mn-lt"/>
            </a:endParaRPr>
          </a:p>
        </p:txBody>
      </p:sp>
      <p:sp>
        <p:nvSpPr>
          <p:cNvPr id="114" name="矩形 113"/>
          <p:cNvSpPr/>
          <p:nvPr/>
        </p:nvSpPr>
        <p:spPr>
          <a:xfrm>
            <a:off x="5158181" y="1385678"/>
            <a:ext cx="6946132" cy="2400657"/>
          </a:xfrm>
          <a:prstGeom prst="rect">
            <a:avLst/>
          </a:prstGeom>
        </p:spPr>
        <p:txBody>
          <a:bodyPr wrap="none">
            <a:spAutoFit/>
          </a:bodyPr>
          <a:lstStyle/>
          <a:p>
            <a:r>
              <a:rPr lang="en-US" altLang="zh-CN" sz="15000" b="1" dirty="0">
                <a:solidFill>
                  <a:schemeClr val="bg1">
                    <a:alpha val="10000"/>
                  </a:schemeClr>
                </a:solidFill>
                <a:latin typeface="Cascadia Code" panose="020B0609020000020004" pitchFamily="49" charset="0"/>
                <a:ea typeface="Cascadia Code" panose="020B0609020000020004" pitchFamily="49" charset="0"/>
                <a:cs typeface="Cascadia Code" panose="020B0609020000020004" pitchFamily="49" charset="0"/>
                <a:sym typeface="+mn-lt"/>
              </a:rPr>
              <a:t>AI3607</a:t>
            </a:r>
            <a:endParaRPr lang="zh-CN" altLang="en-US" sz="15000" b="1" dirty="0">
              <a:solidFill>
                <a:schemeClr val="bg1">
                  <a:alpha val="10000"/>
                </a:schemeClr>
              </a:solidFill>
              <a:latin typeface="Cascadia Code" panose="020B0609020000020004" pitchFamily="49" charset="0"/>
              <a:cs typeface="Cascadia Code" panose="020B0609020000020004" pitchFamily="49" charset="0"/>
              <a:sym typeface="+mn-lt"/>
            </a:endParaRPr>
          </a:p>
        </p:txBody>
      </p:sp>
      <p:sp>
        <p:nvSpPr>
          <p:cNvPr id="108" name="矩形 107"/>
          <p:cNvSpPr/>
          <p:nvPr/>
        </p:nvSpPr>
        <p:spPr>
          <a:xfrm>
            <a:off x="874713" y="5911685"/>
            <a:ext cx="10442575"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115" name="文本框 114"/>
          <p:cNvSpPr txBox="1"/>
          <p:nvPr/>
        </p:nvSpPr>
        <p:spPr>
          <a:xfrm>
            <a:off x="9895840" y="831050"/>
            <a:ext cx="1529349" cy="369332"/>
          </a:xfrm>
          <a:prstGeom prst="rect">
            <a:avLst/>
          </a:prstGeom>
          <a:noFill/>
        </p:spPr>
        <p:txBody>
          <a:bodyPr wrap="square" rtlCol="0">
            <a:spAutoFit/>
          </a:bodyPr>
          <a:lstStyle/>
          <a:p>
            <a:pPr algn="r"/>
            <a:r>
              <a:rPr lang="en-US" altLang="zh-CN"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rPr>
              <a:t>2024.6.4</a:t>
            </a:r>
            <a:endParaRPr lang="zh-CN" altLang="en-US" dirty="0">
              <a:solidFill>
                <a:schemeClr val="bg1"/>
              </a:solidFill>
              <a:latin typeface="Cascadia Code" panose="020B0609020000020004" pitchFamily="49" charset="0"/>
              <a:cs typeface="Cascadia Code" panose="020B0609020000020004" pitchFamily="49" charset="0"/>
              <a:sym typeface="+mn-lt"/>
            </a:endParaRPr>
          </a:p>
        </p:txBody>
      </p:sp>
      <p:sp>
        <p:nvSpPr>
          <p:cNvPr id="101" name="文本框 2"/>
          <p:cNvSpPr txBox="1"/>
          <p:nvPr>
            <p:custDataLst>
              <p:tags r:id="rId1"/>
            </p:custDataLst>
          </p:nvPr>
        </p:nvSpPr>
        <p:spPr>
          <a:xfrm>
            <a:off x="773373" y="2140276"/>
            <a:ext cx="6789920" cy="1015663"/>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6000" i="0" u="none" strike="noStrike" kern="1200" cap="none" spc="0" normalizeH="0" baseline="0" dirty="0">
                <a:ln>
                  <a:noFill/>
                </a:ln>
                <a:solidFill>
                  <a:schemeClr val="bg1"/>
                </a:solidFill>
                <a:effectLst/>
                <a:uLnTx/>
                <a:uFillTx/>
                <a:latin typeface="Cascadia Code" panose="020B0609020000020004" pitchFamily="49" charset="0"/>
                <a:ea typeface="+mn-ea"/>
                <a:cs typeface="Cascadia Code" panose="020B0609020000020004" pitchFamily="49" charset="0"/>
                <a:sym typeface="+mn-lt"/>
              </a:rPr>
              <a:t>深度学习及其应用</a:t>
            </a:r>
            <a:endParaRPr kumimoji="0" lang="en-US" sz="6000" i="0" u="none" strike="noStrike" kern="1200" cap="none" spc="0" normalizeH="0" baseline="0" noProof="0" dirty="0">
              <a:ln>
                <a:noFill/>
              </a:ln>
              <a:solidFill>
                <a:schemeClr val="bg1"/>
              </a:solidFill>
              <a:effectLst/>
              <a:uLnTx/>
              <a:uFillTx/>
              <a:latin typeface="Cascadia Code" panose="020B0609020000020004" pitchFamily="49" charset="0"/>
              <a:ea typeface="Cascadia Code" panose="020B0609020000020004" pitchFamily="49" charset="0"/>
              <a:cs typeface="Cascadia Code" panose="020B0609020000020004" pitchFamily="49" charset="0"/>
              <a:sym typeface="+mn-lt"/>
            </a:endParaRPr>
          </a:p>
        </p:txBody>
      </p:sp>
      <p:sp>
        <p:nvSpPr>
          <p:cNvPr id="102" name="文本框 2"/>
          <p:cNvSpPr txBox="1"/>
          <p:nvPr>
            <p:custDataLst>
              <p:tags r:id="rId2"/>
            </p:custDataLst>
          </p:nvPr>
        </p:nvSpPr>
        <p:spPr>
          <a:xfrm>
            <a:off x="773372" y="3066755"/>
            <a:ext cx="9554386" cy="1015663"/>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6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rPr>
              <a:t>CoMER</a:t>
            </a:r>
            <a:r>
              <a:rPr lang="zh-CN" altLang="en-US" sz="6000" dirty="0">
                <a:solidFill>
                  <a:schemeClr val="bg1"/>
                </a:solidFill>
                <a:latin typeface="Cascadia Code" panose="020B0609020000020004" pitchFamily="49" charset="0"/>
                <a:ea typeface="+mn-ea"/>
                <a:cs typeface="Cascadia Code" panose="020B0609020000020004" pitchFamily="49" charset="0"/>
                <a:sym typeface="+mn-lt"/>
              </a:rPr>
              <a:t>算法的复现及改进</a:t>
            </a:r>
            <a:endParaRPr kumimoji="0" lang="en-US" sz="6000" i="0" u="none" strike="noStrike" kern="1200" cap="none" spc="0" normalizeH="0" baseline="0" noProof="0" dirty="0">
              <a:ln>
                <a:noFill/>
              </a:ln>
              <a:solidFill>
                <a:schemeClr val="bg1"/>
              </a:solidFill>
              <a:effectLst/>
              <a:uLnTx/>
              <a:uFillTx/>
              <a:latin typeface="Cascadia Code" panose="020B0609020000020004" pitchFamily="49" charset="0"/>
              <a:ea typeface="Cascadia Code" panose="020B0609020000020004" pitchFamily="49" charset="0"/>
              <a:cs typeface="Cascadia Code" panose="020B0609020000020004" pitchFamily="49" charset="0"/>
              <a:sym typeface="+mn-lt"/>
            </a:endParaRPr>
          </a:p>
        </p:txBody>
      </p:sp>
      <p:sp>
        <p:nvSpPr>
          <p:cNvPr id="119" name="任意多边形 118"/>
          <p:cNvSpPr/>
          <p:nvPr/>
        </p:nvSpPr>
        <p:spPr>
          <a:xfrm>
            <a:off x="874713" y="4789588"/>
            <a:ext cx="2683650" cy="607403"/>
          </a:xfrm>
          <a:custGeom>
            <a:avLst/>
            <a:gdLst>
              <a:gd name="connsiteX0" fmla="*/ 257475 w 2188143"/>
              <a:gd name="connsiteY0" fmla="*/ 0 h 703469"/>
              <a:gd name="connsiteX1" fmla="*/ 1930668 w 2188143"/>
              <a:gd name="connsiteY1" fmla="*/ 0 h 703469"/>
              <a:gd name="connsiteX2" fmla="*/ 2188143 w 2188143"/>
              <a:gd name="connsiteY2" fmla="*/ 257475 h 703469"/>
              <a:gd name="connsiteX3" fmla="*/ 1930668 w 2188143"/>
              <a:gd name="connsiteY3" fmla="*/ 514950 h 703469"/>
              <a:gd name="connsiteX4" fmla="*/ 1638168 w 2188143"/>
              <a:gd name="connsiteY4" fmla="*/ 514950 h 703469"/>
              <a:gd name="connsiteX5" fmla="*/ 1624480 w 2188143"/>
              <a:gd name="connsiteY5" fmla="*/ 517714 h 703469"/>
              <a:gd name="connsiteX6" fmla="*/ 750582 w 2188143"/>
              <a:gd name="connsiteY6" fmla="*/ 517714 h 703469"/>
              <a:gd name="connsiteX7" fmla="*/ 714443 w 2188143"/>
              <a:gd name="connsiteY7" fmla="*/ 527038 h 703469"/>
              <a:gd name="connsiteX8" fmla="*/ 622931 w 2188143"/>
              <a:gd name="connsiteY8" fmla="*/ 703469 h 703469"/>
              <a:gd name="connsiteX9" fmla="*/ 531418 w 2188143"/>
              <a:gd name="connsiteY9" fmla="*/ 527038 h 703469"/>
              <a:gd name="connsiteX10" fmla="*/ 495279 w 2188143"/>
              <a:gd name="connsiteY10" fmla="*/ 517714 h 703469"/>
              <a:gd name="connsiteX11" fmla="*/ 279784 w 2188143"/>
              <a:gd name="connsiteY11" fmla="*/ 517714 h 703469"/>
              <a:gd name="connsiteX12" fmla="*/ 266095 w 2188143"/>
              <a:gd name="connsiteY12" fmla="*/ 514950 h 703469"/>
              <a:gd name="connsiteX13" fmla="*/ 257475 w 2188143"/>
              <a:gd name="connsiteY13" fmla="*/ 514950 h 703469"/>
              <a:gd name="connsiteX14" fmla="*/ 0 w 2188143"/>
              <a:gd name="connsiteY14" fmla="*/ 257475 h 703469"/>
              <a:gd name="connsiteX15" fmla="*/ 257475 w 2188143"/>
              <a:gd name="connsiteY15" fmla="*/ 0 h 7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88143" h="703469">
                <a:moveTo>
                  <a:pt x="257475" y="0"/>
                </a:moveTo>
                <a:lnTo>
                  <a:pt x="1930668" y="0"/>
                </a:lnTo>
                <a:cubicBezTo>
                  <a:pt x="2072868" y="0"/>
                  <a:pt x="2188143" y="115275"/>
                  <a:pt x="2188143" y="257475"/>
                </a:cubicBezTo>
                <a:cubicBezTo>
                  <a:pt x="2188143" y="399675"/>
                  <a:pt x="2072868" y="514950"/>
                  <a:pt x="1930668" y="514950"/>
                </a:cubicBezTo>
                <a:lnTo>
                  <a:pt x="1638168" y="514950"/>
                </a:lnTo>
                <a:lnTo>
                  <a:pt x="1624480" y="517714"/>
                </a:lnTo>
                <a:lnTo>
                  <a:pt x="750582" y="517714"/>
                </a:lnTo>
                <a:lnTo>
                  <a:pt x="714443" y="527038"/>
                </a:lnTo>
                <a:cubicBezTo>
                  <a:pt x="660664" y="556105"/>
                  <a:pt x="622931" y="624156"/>
                  <a:pt x="622931" y="703469"/>
                </a:cubicBezTo>
                <a:cubicBezTo>
                  <a:pt x="622931" y="624156"/>
                  <a:pt x="585197" y="556105"/>
                  <a:pt x="531418" y="527038"/>
                </a:cubicBezTo>
                <a:lnTo>
                  <a:pt x="495279" y="517714"/>
                </a:lnTo>
                <a:lnTo>
                  <a:pt x="279784" y="517714"/>
                </a:lnTo>
                <a:lnTo>
                  <a:pt x="266095" y="514950"/>
                </a:lnTo>
                <a:lnTo>
                  <a:pt x="257475" y="514950"/>
                </a:lnTo>
                <a:cubicBezTo>
                  <a:pt x="115275" y="514950"/>
                  <a:pt x="0" y="399675"/>
                  <a:pt x="0" y="257475"/>
                </a:cubicBezTo>
                <a:cubicBezTo>
                  <a:pt x="0" y="115275"/>
                  <a:pt x="115275" y="0"/>
                  <a:pt x="257475" y="0"/>
                </a:cubicBezTo>
                <a:close/>
              </a:path>
            </a:pathLst>
          </a:custGeom>
          <a:solidFill>
            <a:srgbClr val="EA7F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118" name="文本框 117"/>
          <p:cNvSpPr txBox="1"/>
          <p:nvPr/>
        </p:nvSpPr>
        <p:spPr>
          <a:xfrm>
            <a:off x="889617" y="4845947"/>
            <a:ext cx="2653841" cy="338554"/>
          </a:xfrm>
          <a:prstGeom prst="rect">
            <a:avLst/>
          </a:prstGeom>
          <a:noFill/>
        </p:spPr>
        <p:txBody>
          <a:bodyPr wrap="square" rtlCol="0">
            <a:spAutoFit/>
          </a:bodyPr>
          <a:lstStyle/>
          <a:p>
            <a:pPr algn="ctr"/>
            <a:r>
              <a:rPr lang="zh-CN" altLang="en-US" sz="1600" dirty="0">
                <a:solidFill>
                  <a:schemeClr val="bg1"/>
                </a:solidFill>
                <a:latin typeface="Cascadia Code" panose="020B0609020000020004" pitchFamily="49" charset="0"/>
                <a:cs typeface="Cascadia Code" panose="020B0609020000020004" pitchFamily="49" charset="0"/>
                <a:sym typeface="+mn-lt"/>
              </a:rPr>
              <a:t>汇报人：涂宇清 尹绍杰</a:t>
            </a:r>
          </a:p>
        </p:txBody>
      </p:sp>
      <p:pic>
        <p:nvPicPr>
          <p:cNvPr id="3" name="图片 2">
            <a:extLst>
              <a:ext uri="{FF2B5EF4-FFF2-40B4-BE49-F238E27FC236}">
                <a16:creationId xmlns:a16="http://schemas.microsoft.com/office/drawing/2014/main" id="{FE4E6BC9-FE26-C4BD-FD76-0439636382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372" y="578536"/>
            <a:ext cx="5633192" cy="6218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A7A7EFB-1B75-CF54-5E86-95A66D3F5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0" y="581487"/>
            <a:ext cx="12168822" cy="6400801"/>
          </a:xfrm>
          <a:prstGeom prst="rect">
            <a:avLst/>
          </a:prstGeom>
        </p:spPr>
      </p:pic>
      <p:sp>
        <p:nvSpPr>
          <p:cNvPr id="29" name="矩形 28"/>
          <p:cNvSpPr/>
          <p:nvPr/>
        </p:nvSpPr>
        <p:spPr>
          <a:xfrm>
            <a:off x="1372168" y="587711"/>
            <a:ext cx="1826141" cy="584775"/>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EA7F7A"/>
                </a:solidFill>
                <a:cs typeface="+mn-ea"/>
                <a:sym typeface="+mn-lt"/>
              </a:rPr>
              <a:t>数据增广</a:t>
            </a:r>
            <a:endParaRPr kumimoji="0" lang="zh-CN" altLang="en-US" sz="3200" b="1" i="0" u="none" strike="noStrike" kern="1200" cap="none" spc="0" normalizeH="0" baseline="0" noProof="0" dirty="0">
              <a:ln>
                <a:noFill/>
              </a:ln>
              <a:solidFill>
                <a:srgbClr val="EA7F7A"/>
              </a:solidFill>
              <a:uLnTx/>
              <a:uFillTx/>
              <a:cs typeface="+mn-ea"/>
              <a:sym typeface="+mn-lt"/>
            </a:endParaRPr>
          </a:p>
        </p:txBody>
      </p:sp>
      <p:grpSp>
        <p:nvGrpSpPr>
          <p:cNvPr id="30" name="组合 29"/>
          <p:cNvGrpSpPr/>
          <p:nvPr/>
        </p:nvGrpSpPr>
        <p:grpSpPr>
          <a:xfrm>
            <a:off x="874713" y="674476"/>
            <a:ext cx="443724" cy="395510"/>
            <a:chOff x="3782729" y="1424540"/>
            <a:chExt cx="838290" cy="606392"/>
          </a:xfrm>
          <a:solidFill>
            <a:srgbClr val="EA7F7A"/>
          </a:solidFill>
        </p:grpSpPr>
        <p:sp>
          <p:nvSpPr>
            <p:cNvPr id="31" name="圆角矩形 30"/>
            <p:cNvSpPr/>
            <p:nvPr/>
          </p:nvSpPr>
          <p:spPr>
            <a:xfrm>
              <a:off x="3782729"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圆角矩形 31"/>
            <p:cNvSpPr/>
            <p:nvPr/>
          </p:nvSpPr>
          <p:spPr>
            <a:xfrm>
              <a:off x="4095996"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圆角矩形 32"/>
            <p:cNvSpPr/>
            <p:nvPr/>
          </p:nvSpPr>
          <p:spPr>
            <a:xfrm>
              <a:off x="4409263"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7235292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662864" y="1323322"/>
            <a:ext cx="10866268" cy="5264457"/>
          </a:xfrm>
          <a:prstGeom prst="roundRect">
            <a:avLst>
              <a:gd name="adj" fmla="val 6225"/>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83D8E"/>
              </a:solidFill>
              <a:latin typeface="Cascadia Code" panose="020B0609020000020004" pitchFamily="49" charset="0"/>
              <a:cs typeface="Cascadia Code" panose="020B0609020000020004" pitchFamily="49" charset="0"/>
              <a:sym typeface="+mn-lt"/>
            </a:endParaRPr>
          </a:p>
        </p:txBody>
      </p:sp>
      <p:sp>
        <p:nvSpPr>
          <p:cNvPr id="41" name="矩形 40"/>
          <p:cNvSpPr/>
          <p:nvPr/>
        </p:nvSpPr>
        <p:spPr>
          <a:xfrm>
            <a:off x="1372168" y="587711"/>
            <a:ext cx="2688557" cy="584775"/>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EA7F7A"/>
                </a:solidFill>
                <a:latin typeface="Cascadia Code" panose="020B0609020000020004" pitchFamily="49" charset="0"/>
                <a:cs typeface="Cascadia Code" panose="020B0609020000020004" pitchFamily="49" charset="0"/>
                <a:sym typeface="+mn-lt"/>
              </a:rPr>
              <a:t>并行神经网络</a:t>
            </a:r>
            <a:endParaRPr kumimoji="0" lang="zh-CN" altLang="en-US" sz="3200" b="1" i="0" u="none" strike="noStrike" kern="1200" cap="none" spc="0" normalizeH="0" baseline="0" noProof="0" dirty="0">
              <a:ln>
                <a:noFill/>
              </a:ln>
              <a:solidFill>
                <a:srgbClr val="EA7F7A"/>
              </a:solidFill>
              <a:uLnTx/>
              <a:uFillTx/>
              <a:latin typeface="Cascadia Code" panose="020B0609020000020004" pitchFamily="49" charset="0"/>
              <a:cs typeface="Cascadia Code" panose="020B0609020000020004" pitchFamily="49" charset="0"/>
              <a:sym typeface="+mn-lt"/>
            </a:endParaRPr>
          </a:p>
        </p:txBody>
      </p:sp>
      <p:grpSp>
        <p:nvGrpSpPr>
          <p:cNvPr id="42" name="组合 41"/>
          <p:cNvGrpSpPr/>
          <p:nvPr/>
        </p:nvGrpSpPr>
        <p:grpSpPr>
          <a:xfrm>
            <a:off x="874713" y="674476"/>
            <a:ext cx="443724" cy="395510"/>
            <a:chOff x="3782729" y="1424540"/>
            <a:chExt cx="838290" cy="606392"/>
          </a:xfrm>
          <a:solidFill>
            <a:srgbClr val="EA7F7A"/>
          </a:solidFill>
        </p:grpSpPr>
        <p:sp>
          <p:nvSpPr>
            <p:cNvPr id="43" name="圆角矩形 42"/>
            <p:cNvSpPr/>
            <p:nvPr/>
          </p:nvSpPr>
          <p:spPr>
            <a:xfrm>
              <a:off x="3782729"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44" name="圆角矩形 43"/>
            <p:cNvSpPr/>
            <p:nvPr/>
          </p:nvSpPr>
          <p:spPr>
            <a:xfrm>
              <a:off x="4095996"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45" name="圆角矩形 44"/>
            <p:cNvSpPr/>
            <p:nvPr/>
          </p:nvSpPr>
          <p:spPr>
            <a:xfrm>
              <a:off x="4409263"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grpSp>
      <p:sp>
        <p:nvSpPr>
          <p:cNvPr id="3" name="文本框 2">
            <a:extLst>
              <a:ext uri="{FF2B5EF4-FFF2-40B4-BE49-F238E27FC236}">
                <a16:creationId xmlns:a16="http://schemas.microsoft.com/office/drawing/2014/main" id="{50BD19AC-CEE6-CC21-58DE-88F3348E7CD3}"/>
              </a:ext>
            </a:extLst>
          </p:cNvPr>
          <p:cNvSpPr txBox="1"/>
          <p:nvPr/>
        </p:nvSpPr>
        <p:spPr>
          <a:xfrm>
            <a:off x="925865" y="1416395"/>
            <a:ext cx="10340267" cy="5262979"/>
          </a:xfrm>
          <a:prstGeom prst="rect">
            <a:avLst/>
          </a:prstGeom>
          <a:noFill/>
        </p:spPr>
        <p:txBody>
          <a:bodyPr wrap="square">
            <a:spAutoFit/>
          </a:bodyPr>
          <a:lstStyle/>
          <a:p>
            <a:r>
              <a:rPr lang="en-US" altLang="zh-CN" sz="1200" b="0" dirty="0">
                <a:solidFill>
                  <a:srgbClr val="569CD6"/>
                </a:solidFill>
                <a:effectLst/>
                <a:latin typeface="Consolas" panose="020B0609020204030204" pitchFamily="49" charset="0"/>
              </a:rPr>
              <a:t>class</a:t>
            </a:r>
            <a:r>
              <a:rPr lang="en-US" altLang="zh-CN" sz="1200" b="0" dirty="0">
                <a:solidFill>
                  <a:srgbClr val="CCCCCC"/>
                </a:solidFill>
                <a:effectLst/>
                <a:latin typeface="Consolas" panose="020B0609020204030204" pitchFamily="49" charset="0"/>
              </a:rPr>
              <a:t> </a:t>
            </a:r>
            <a:r>
              <a:rPr lang="en-US" altLang="zh-CN" sz="1200" b="0" dirty="0">
                <a:solidFill>
                  <a:srgbClr val="4EC9B0"/>
                </a:solidFill>
                <a:effectLst/>
                <a:latin typeface="Consolas" panose="020B0609020204030204" pitchFamily="49" charset="0"/>
              </a:rPr>
              <a:t>Encoder</a:t>
            </a:r>
            <a:r>
              <a:rPr lang="en-US" altLang="zh-CN" sz="1200" b="0" dirty="0">
                <a:solidFill>
                  <a:srgbClr val="CCCCCC"/>
                </a:solidFill>
                <a:effectLst/>
                <a:latin typeface="Consolas" panose="020B0609020204030204" pitchFamily="49" charset="0"/>
              </a:rPr>
              <a:t>(</a:t>
            </a:r>
            <a:r>
              <a:rPr lang="en-US" altLang="zh-CN" sz="1200" b="0" dirty="0" err="1">
                <a:solidFill>
                  <a:srgbClr val="4EC9B0"/>
                </a:solidFill>
                <a:effectLst/>
                <a:latin typeface="Consolas" panose="020B0609020204030204" pitchFamily="49" charset="0"/>
              </a:rPr>
              <a:t>pl</a:t>
            </a:r>
            <a:r>
              <a:rPr lang="en-US" altLang="zh-CN" sz="1200" b="0" dirty="0" err="1">
                <a:solidFill>
                  <a:srgbClr val="CCCCCC"/>
                </a:solidFill>
                <a:effectLst/>
                <a:latin typeface="Consolas" panose="020B0609020204030204" pitchFamily="49" charset="0"/>
              </a:rPr>
              <a:t>.</a:t>
            </a:r>
            <a:r>
              <a:rPr lang="en-US" altLang="zh-CN" sz="1200" b="0" dirty="0" err="1">
                <a:solidFill>
                  <a:srgbClr val="4EC9B0"/>
                </a:solidFill>
                <a:effectLst/>
                <a:latin typeface="Consolas" panose="020B0609020204030204" pitchFamily="49" charset="0"/>
              </a:rPr>
              <a:t>LightningModule</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def</a:t>
            </a:r>
            <a:r>
              <a:rPr lang="en-US" altLang="zh-CN" sz="1200" b="0" dirty="0">
                <a:solidFill>
                  <a:srgbClr val="CCCCCC"/>
                </a:solidFill>
                <a:effectLst/>
                <a:latin typeface="Consolas" panose="020B0609020204030204" pitchFamily="49" charset="0"/>
              </a:rPr>
              <a:t> </a:t>
            </a:r>
            <a:r>
              <a:rPr lang="en-US" altLang="zh-CN" sz="1200" b="0" dirty="0">
                <a:solidFill>
                  <a:srgbClr val="DCDCAA"/>
                </a:solidFill>
                <a:effectLst/>
                <a:latin typeface="Consolas" panose="020B0609020204030204" pitchFamily="49" charset="0"/>
              </a:rPr>
              <a:t>__</a:t>
            </a:r>
            <a:r>
              <a:rPr lang="en-US" altLang="zh-CN" sz="1200" b="0" dirty="0" err="1">
                <a:solidFill>
                  <a:srgbClr val="DCDCAA"/>
                </a:solidFill>
                <a:effectLst/>
                <a:latin typeface="Consolas" panose="020B0609020204030204" pitchFamily="49" charset="0"/>
              </a:rPr>
              <a:t>init</a:t>
            </a:r>
            <a:r>
              <a:rPr lang="en-US" altLang="zh-CN" sz="1200" b="0" dirty="0">
                <a:solidFill>
                  <a:srgbClr val="DCDCAA"/>
                </a:solidFill>
                <a:effectLst/>
                <a:latin typeface="Consolas" panose="020B0609020204030204" pitchFamily="49" charset="0"/>
              </a:rPr>
              <a:t>__</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self</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d_model</a:t>
            </a:r>
            <a:r>
              <a:rPr lang="en-US" altLang="zh-CN" sz="1200" b="0" dirty="0">
                <a:solidFill>
                  <a:srgbClr val="CCCCCC"/>
                </a:solidFill>
                <a:effectLst/>
                <a:latin typeface="Consolas" panose="020B0609020204030204" pitchFamily="49" charset="0"/>
              </a:rPr>
              <a:t>: </a:t>
            </a:r>
            <a:r>
              <a:rPr lang="en-US" altLang="zh-CN" sz="1200" b="0" dirty="0">
                <a:solidFill>
                  <a:srgbClr val="4EC9B0"/>
                </a:solidFill>
                <a:effectLst/>
                <a:latin typeface="Consolas" panose="020B0609020204030204" pitchFamily="49" charset="0"/>
              </a:rPr>
              <a:t>int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growth_rate</a:t>
            </a:r>
            <a:r>
              <a:rPr lang="en-US" altLang="zh-CN" sz="1200" b="0" dirty="0">
                <a:solidFill>
                  <a:srgbClr val="CCCCCC"/>
                </a:solidFill>
                <a:effectLst/>
                <a:latin typeface="Consolas" panose="020B0609020204030204" pitchFamily="49" charset="0"/>
              </a:rPr>
              <a:t>: </a:t>
            </a:r>
            <a:r>
              <a:rPr lang="en-US" altLang="zh-CN" sz="1200" b="0" dirty="0">
                <a:solidFill>
                  <a:srgbClr val="4EC9B0"/>
                </a:solidFill>
                <a:effectLst/>
                <a:latin typeface="Consolas" panose="020B0609020204030204" pitchFamily="49" charset="0"/>
              </a:rPr>
              <a:t>int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num_layers</a:t>
            </a:r>
            <a:r>
              <a:rPr lang="en-US" altLang="zh-CN" sz="1200" b="0" dirty="0">
                <a:solidFill>
                  <a:srgbClr val="CCCCCC"/>
                </a:solidFill>
                <a:effectLst/>
                <a:latin typeface="Consolas" panose="020B0609020204030204" pitchFamily="49" charset="0"/>
              </a:rPr>
              <a:t>: </a:t>
            </a:r>
            <a:r>
              <a:rPr lang="en-US" altLang="zh-CN" sz="1200" b="0" dirty="0">
                <a:solidFill>
                  <a:srgbClr val="4EC9B0"/>
                </a:solidFill>
                <a:effectLst/>
                <a:latin typeface="Consolas" panose="020B0609020204030204" pitchFamily="49" charset="0"/>
              </a:rPr>
              <a:t>int</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4EC9B0"/>
                </a:solidFill>
                <a:effectLst/>
                <a:latin typeface="Consolas" panose="020B0609020204030204" pitchFamily="49" charset="0"/>
              </a:rPr>
              <a:t>super</a:t>
            </a:r>
            <a:r>
              <a:rPr lang="en-US" altLang="zh-CN" sz="1200" b="0" dirty="0">
                <a:solidFill>
                  <a:srgbClr val="CCCCCC"/>
                </a:solidFill>
                <a:effectLst/>
                <a:latin typeface="Consolas" panose="020B0609020204030204" pitchFamily="49" charset="0"/>
              </a:rPr>
              <a:t>().</a:t>
            </a:r>
            <a:r>
              <a:rPr lang="en-US" altLang="zh-CN" sz="1200" b="0" dirty="0">
                <a:solidFill>
                  <a:srgbClr val="DCDCAA"/>
                </a:solidFill>
                <a:effectLst/>
                <a:latin typeface="Consolas" panose="020B0609020204030204" pitchFamily="49" charset="0"/>
              </a:rPr>
              <a:t>__</a:t>
            </a:r>
            <a:r>
              <a:rPr lang="en-US" altLang="zh-CN" sz="1200" b="0" dirty="0" err="1">
                <a:solidFill>
                  <a:srgbClr val="DCDCAA"/>
                </a:solidFill>
                <a:effectLst/>
                <a:latin typeface="Consolas" panose="020B0609020204030204" pitchFamily="49" charset="0"/>
              </a:rPr>
              <a:t>init</a:t>
            </a:r>
            <a:r>
              <a:rPr lang="en-US" altLang="zh-CN" sz="1200" b="0" dirty="0">
                <a:solidFill>
                  <a:srgbClr val="DCDCAA"/>
                </a:solidFill>
                <a:effectLst/>
                <a:latin typeface="Consolas" panose="020B0609020204030204" pitchFamily="49" charset="0"/>
              </a:rPr>
              <a:t>__</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self</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weights</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a:solidFill>
                  <a:srgbClr val="4EC9B0"/>
                </a:solidFill>
                <a:effectLst/>
                <a:latin typeface="Consolas" panose="020B0609020204030204" pitchFamily="49" charset="0"/>
              </a:rPr>
              <a:t>nn</a:t>
            </a:r>
            <a:r>
              <a:rPr lang="en-US" altLang="zh-CN" sz="1200" b="0" dirty="0">
                <a:solidFill>
                  <a:srgbClr val="CCCCCC"/>
                </a:solidFill>
                <a:effectLst/>
                <a:latin typeface="Consolas" panose="020B0609020204030204" pitchFamily="49" charset="0"/>
              </a:rPr>
              <a:t>.Parameter(</a:t>
            </a:r>
            <a:r>
              <a:rPr lang="en-US" altLang="zh-CN" sz="1200" b="0" dirty="0" err="1">
                <a:solidFill>
                  <a:srgbClr val="4EC9B0"/>
                </a:solidFill>
                <a:effectLst/>
                <a:latin typeface="Consolas" panose="020B0609020204030204" pitchFamily="49" charset="0"/>
              </a:rPr>
              <a:t>torch</a:t>
            </a:r>
            <a:r>
              <a:rPr lang="en-US" altLang="zh-CN" sz="1200" b="0" dirty="0" err="1">
                <a:solidFill>
                  <a:srgbClr val="CCCCCC"/>
                </a:solidFill>
                <a:effectLst/>
                <a:latin typeface="Consolas" panose="020B0609020204030204" pitchFamily="49" charset="0"/>
              </a:rPr>
              <a:t>.ones</a:t>
            </a:r>
            <a:r>
              <a:rPr lang="en-US" altLang="zh-CN" sz="1200" b="0" dirty="0">
                <a:solidFill>
                  <a:srgbClr val="CCCCCC"/>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2</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a:solidFill>
                  <a:srgbClr val="B5CEA8"/>
                </a:solidFill>
                <a:effectLst/>
                <a:latin typeface="Consolas" panose="020B0609020204030204" pitchFamily="49" charset="0"/>
              </a:rPr>
              <a:t>2</a:t>
            </a:r>
            <a:r>
              <a:rPr lang="en-US" altLang="zh-CN" sz="1200" b="0" dirty="0">
                <a:solidFill>
                  <a:srgbClr val="CCCCCC"/>
                </a:solidFill>
                <a:effectLst/>
                <a:latin typeface="Consolas" panose="020B0609020204030204" pitchFamily="49" charset="0"/>
              </a:rPr>
              <a:t>)</a:t>
            </a:r>
            <a:r>
              <a:rPr lang="zh-CN" altLang="en-US" sz="1200" b="0" dirty="0">
                <a:solidFill>
                  <a:srgbClr val="CCCCCC"/>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可学习权重</a:t>
            </a:r>
            <a:endParaRPr lang="en-US" altLang="zh-CN" sz="1200" b="0" dirty="0">
              <a:solidFill>
                <a:srgbClr val="CCCCCC"/>
              </a:solidFill>
              <a:effectLst/>
              <a:latin typeface="Consolas" panose="020B0609020204030204" pitchFamily="49" charset="0"/>
            </a:endParaRPr>
          </a:p>
          <a:p>
            <a:r>
              <a:rPr lang="zh-CN" altLang="en-US"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self</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model_small_kernels</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a:solidFill>
                  <a:srgbClr val="4EC9B0"/>
                </a:solidFill>
                <a:effectLst/>
                <a:latin typeface="Consolas" panose="020B0609020204030204" pitchFamily="49" charset="0"/>
              </a:rPr>
              <a:t>DenseNet</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growth_rate</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growth_rate</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num_layers</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num_layers</a:t>
            </a:r>
            <a:endParaRPr lang="en-US" altLang="zh-CN" sz="1200" b="0" dirty="0">
              <a:solidFill>
                <a:srgbClr val="CCCCCC"/>
              </a:solidFill>
              <a:effectLst/>
              <a:latin typeface="Consolas" panose="020B0609020204030204" pitchFamily="49" charset="0"/>
            </a:endParaRPr>
          </a:p>
          <a:p>
            <a:r>
              <a:rPr lang="en-US" altLang="zh-CN" sz="1200" b="0" dirty="0">
                <a:solidFill>
                  <a:srgbClr val="CCCCCC"/>
                </a:solidFill>
                <a:effectLst/>
                <a:latin typeface="Consolas" panose="020B0609020204030204" pitchFamily="49" charset="0"/>
              </a:rPr>
              <a:t>        )</a:t>
            </a:r>
            <a:r>
              <a:rPr lang="zh-CN" altLang="en-US" sz="1200" b="0" dirty="0">
                <a:solidFill>
                  <a:srgbClr val="CCCCCC"/>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小核</a:t>
            </a:r>
            <a:endParaRPr lang="en-US" altLang="zh-CN" sz="1200" b="0" dirty="0">
              <a:solidFill>
                <a:srgbClr val="CCCCCC"/>
              </a:solidFill>
              <a:effectLst/>
              <a:latin typeface="Consolas" panose="020B0609020204030204" pitchFamily="49" charset="0"/>
            </a:endParaRPr>
          </a:p>
          <a:p>
            <a:r>
              <a:rPr lang="zh-CN" altLang="en-US"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self</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model_large_kernels</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a:solidFill>
                  <a:srgbClr val="4EC9B0"/>
                </a:solidFill>
                <a:effectLst/>
                <a:latin typeface="Consolas" panose="020B0609020204030204" pitchFamily="49" charset="0"/>
              </a:rPr>
              <a:t>DenseNet</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growth_rate</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growth_rate</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num_layers</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num_layers</a:t>
            </a:r>
            <a:endParaRPr lang="en-US" altLang="zh-CN" sz="1200" b="0" dirty="0">
              <a:solidFill>
                <a:srgbClr val="CCCCCC"/>
              </a:solidFill>
              <a:effectLst/>
              <a:latin typeface="Consolas" panose="020B0609020204030204" pitchFamily="49" charset="0"/>
            </a:endParaRPr>
          </a:p>
          <a:p>
            <a:r>
              <a:rPr lang="en-US" altLang="zh-CN" sz="1200" b="0" dirty="0">
                <a:solidFill>
                  <a:srgbClr val="CCCCCC"/>
                </a:solidFill>
                <a:effectLst/>
                <a:latin typeface="Consolas" panose="020B0609020204030204" pitchFamily="49" charset="0"/>
              </a:rPr>
              <a:t>        )</a:t>
            </a:r>
          </a:p>
          <a:p>
            <a:r>
              <a:rPr lang="zh-CN" altLang="en-US"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self</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model_large_kernels</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conv1</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a:solidFill>
                  <a:srgbClr val="4EC9B0"/>
                </a:solidFill>
                <a:effectLst/>
                <a:latin typeface="Consolas" panose="020B0609020204030204" pitchFamily="49" charset="0"/>
              </a:rPr>
              <a:t>nn</a:t>
            </a:r>
            <a:r>
              <a:rPr lang="en-US" altLang="zh-CN" sz="1200" b="0" dirty="0">
                <a:solidFill>
                  <a:srgbClr val="CCCCCC"/>
                </a:solidFill>
                <a:effectLst/>
                <a:latin typeface="Consolas" panose="020B0609020204030204" pitchFamily="49" charset="0"/>
              </a:rPr>
              <a:t>.Conv2d(</a:t>
            </a:r>
          </a:p>
          <a:p>
            <a:r>
              <a:rPr lang="en-US" altLang="zh-CN" sz="1200" b="0" dirty="0">
                <a:solidFill>
                  <a:srgbClr val="CCCCCC"/>
                </a:solidFill>
                <a:effectLst/>
                <a:latin typeface="Consolas" panose="020B0609020204030204" pitchFamily="49" charset="0"/>
              </a:rPr>
              <a:t>            </a:t>
            </a:r>
            <a:r>
              <a:rPr lang="en-US" altLang="zh-CN" sz="1200" b="0" dirty="0">
                <a:solidFill>
                  <a:srgbClr val="B5CEA8"/>
                </a:solidFill>
                <a:effectLst/>
                <a:latin typeface="Consolas" panose="020B0609020204030204" pitchFamily="49" charset="0"/>
              </a:rPr>
              <a:t>1</a:t>
            </a:r>
            <a:r>
              <a:rPr lang="en-US" altLang="zh-CN" sz="1200" b="0" dirty="0">
                <a:solidFill>
                  <a:srgbClr val="CCCCCC"/>
                </a:solidFill>
                <a:effectLst/>
                <a:latin typeface="Consolas" panose="020B0609020204030204" pitchFamily="49" charset="0"/>
              </a:rPr>
              <a:t>, </a:t>
            </a:r>
            <a:r>
              <a:rPr lang="en-US" altLang="zh-CN" sz="1200" b="0" dirty="0">
                <a:solidFill>
                  <a:srgbClr val="B5CEA8"/>
                </a:solidFill>
                <a:effectLst/>
                <a:latin typeface="Consolas" panose="020B0609020204030204" pitchFamily="49" charset="0"/>
              </a:rPr>
              <a:t>2</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growth_rate</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kernel_size</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9</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padding</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4</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stride</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2</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bias</a:t>
            </a:r>
            <a:r>
              <a:rPr lang="en-US" altLang="zh-CN" sz="1200" b="0" dirty="0">
                <a:solidFill>
                  <a:srgbClr val="D4D4D4"/>
                </a:solidFill>
                <a:effectLst/>
                <a:latin typeface="Consolas" panose="020B0609020204030204" pitchFamily="49" charset="0"/>
              </a:rPr>
              <a:t>=</a:t>
            </a:r>
            <a:r>
              <a:rPr lang="en-US" altLang="zh-CN" sz="1200" b="0" dirty="0">
                <a:solidFill>
                  <a:srgbClr val="569CD6"/>
                </a:solidFill>
                <a:effectLst/>
                <a:latin typeface="Consolas" panose="020B0609020204030204" pitchFamily="49" charset="0"/>
              </a:rPr>
              <a:t>False</a:t>
            </a:r>
            <a:endParaRPr lang="en-US" altLang="zh-CN" sz="1200" b="0" dirty="0">
              <a:solidFill>
                <a:srgbClr val="CCCCCC"/>
              </a:solidFill>
              <a:effectLst/>
              <a:latin typeface="Consolas" panose="020B0609020204030204" pitchFamily="49" charset="0"/>
            </a:endParaRPr>
          </a:p>
          <a:p>
            <a:r>
              <a:rPr lang="en-US" altLang="zh-CN" sz="1200" b="0" dirty="0">
                <a:solidFill>
                  <a:srgbClr val="CCCCCC"/>
                </a:solidFill>
                <a:effectLst/>
                <a:latin typeface="Consolas" panose="020B0609020204030204" pitchFamily="49" charset="0"/>
              </a:rPr>
              <a:t>        )</a:t>
            </a:r>
            <a:r>
              <a:rPr lang="zh-CN" altLang="en-US" sz="1200" b="0" dirty="0">
                <a:solidFill>
                  <a:srgbClr val="CCCCCC"/>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zh-CN" altLang="en-US" sz="1200" dirty="0">
                <a:solidFill>
                  <a:srgbClr val="6A9955"/>
                </a:solidFill>
                <a:latin typeface="Consolas" panose="020B0609020204030204" pitchFamily="49" charset="0"/>
              </a:rPr>
              <a:t>大</a:t>
            </a:r>
            <a:r>
              <a:rPr lang="zh-CN" altLang="en-US" sz="1200" b="0" dirty="0">
                <a:solidFill>
                  <a:srgbClr val="6A9955"/>
                </a:solidFill>
                <a:effectLst/>
                <a:latin typeface="Consolas" panose="020B0609020204030204" pitchFamily="49" charset="0"/>
              </a:rPr>
              <a:t>核</a:t>
            </a:r>
            <a:br>
              <a:rPr lang="en-US" altLang="zh-CN" sz="1200" b="0" dirty="0">
                <a:solidFill>
                  <a:srgbClr val="CCCCCC"/>
                </a:solidFill>
                <a:effectLst/>
                <a:latin typeface="Consolas" panose="020B0609020204030204" pitchFamily="49" charset="0"/>
              </a:rPr>
            </a:b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self</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feature_proj</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a:solidFill>
                  <a:srgbClr val="4EC9B0"/>
                </a:solidFill>
                <a:effectLst/>
                <a:latin typeface="Consolas" panose="020B0609020204030204" pitchFamily="49" charset="0"/>
              </a:rPr>
              <a:t>nn</a:t>
            </a:r>
            <a:r>
              <a:rPr lang="en-US" altLang="zh-CN" sz="1200" b="0" dirty="0">
                <a:solidFill>
                  <a:srgbClr val="CCCCCC"/>
                </a:solidFill>
                <a:effectLst/>
                <a:latin typeface="Consolas" panose="020B0609020204030204" pitchFamily="49" charset="0"/>
              </a:rPr>
              <a:t>.Conv2d(</a:t>
            </a:r>
            <a:r>
              <a:rPr lang="en-US" altLang="zh-CN" sz="1200" b="0" dirty="0" err="1">
                <a:solidFill>
                  <a:srgbClr val="9CDCFE"/>
                </a:solidFill>
                <a:effectLst/>
                <a:latin typeface="Consolas" panose="020B0609020204030204" pitchFamily="49" charset="0"/>
              </a:rPr>
              <a:t>self</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model_small_kernels</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out_channels</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d_model</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kernel_size</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1</a:t>
            </a:r>
            <a:r>
              <a:rPr lang="en-US" altLang="zh-CN" sz="1200" b="0" dirty="0">
                <a:solidFill>
                  <a:srgbClr val="CCCCCC"/>
                </a:solidFill>
                <a:effectLst/>
                <a:latin typeface="Consolas" panose="020B0609020204030204" pitchFamily="49" charset="0"/>
              </a:rPr>
              <a:t>)</a:t>
            </a:r>
            <a:br>
              <a:rPr lang="en-US" altLang="zh-CN" sz="1200" b="0" dirty="0">
                <a:solidFill>
                  <a:srgbClr val="CCCCCC"/>
                </a:solidFill>
                <a:effectLst/>
                <a:latin typeface="Consolas" panose="020B0609020204030204" pitchFamily="49" charset="0"/>
              </a:rPr>
            </a:b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self</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pos_enc_2d</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4EC9B0"/>
                </a:solidFill>
                <a:effectLst/>
                <a:latin typeface="Consolas" panose="020B0609020204030204" pitchFamily="49" charset="0"/>
              </a:rPr>
              <a:t>ImgPosEnc</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d_model</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normalize</a:t>
            </a:r>
            <a:r>
              <a:rPr lang="en-US" altLang="zh-CN" sz="1200" b="0" dirty="0">
                <a:solidFill>
                  <a:srgbClr val="D4D4D4"/>
                </a:solidFill>
                <a:effectLst/>
                <a:latin typeface="Consolas" panose="020B0609020204030204" pitchFamily="49" charset="0"/>
              </a:rPr>
              <a:t>=</a:t>
            </a:r>
            <a:r>
              <a:rPr lang="en-US" altLang="zh-CN" sz="1200" b="0" dirty="0">
                <a:solidFill>
                  <a:srgbClr val="569CD6"/>
                </a:solidFill>
                <a:effectLst/>
                <a:latin typeface="Consolas" panose="020B0609020204030204" pitchFamily="49" charset="0"/>
              </a:rPr>
              <a:t>True</a:t>
            </a:r>
            <a:r>
              <a:rPr lang="en-US" altLang="zh-CN" sz="1200" b="0" dirty="0">
                <a:solidFill>
                  <a:srgbClr val="CCCCCC"/>
                </a:solidFill>
                <a:effectLst/>
                <a:latin typeface="Consolas" panose="020B0609020204030204" pitchFamily="49" charset="0"/>
              </a:rPr>
              <a:t>)</a:t>
            </a:r>
            <a:br>
              <a:rPr lang="en-US" altLang="zh-CN" sz="1200" b="0" dirty="0">
                <a:solidFill>
                  <a:srgbClr val="CCCCCC"/>
                </a:solidFill>
                <a:effectLst/>
                <a:latin typeface="Consolas" panose="020B0609020204030204" pitchFamily="49" charset="0"/>
              </a:rPr>
            </a:b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self</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norm</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4EC9B0"/>
                </a:solidFill>
                <a:effectLst/>
                <a:latin typeface="Consolas" panose="020B0609020204030204" pitchFamily="49" charset="0"/>
              </a:rPr>
              <a:t>nn</a:t>
            </a:r>
            <a:r>
              <a:rPr lang="en-US" altLang="zh-CN" sz="1200" b="0" dirty="0" err="1">
                <a:solidFill>
                  <a:srgbClr val="CCCCCC"/>
                </a:solidFill>
                <a:effectLst/>
                <a:latin typeface="Consolas" panose="020B0609020204030204" pitchFamily="49" charset="0"/>
              </a:rPr>
              <a:t>.LayerNorm</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d_model</a:t>
            </a:r>
            <a:r>
              <a:rPr lang="en-US" altLang="zh-CN" sz="1200" b="0" dirty="0">
                <a:solidFill>
                  <a:srgbClr val="CCCCCC"/>
                </a:solidFill>
                <a:effectLst/>
                <a:latin typeface="Consolas" panose="020B0609020204030204" pitchFamily="49" charset="0"/>
              </a:rPr>
              <a:t>)</a:t>
            </a:r>
          </a:p>
          <a:p>
            <a:br>
              <a:rPr lang="en-US" altLang="zh-CN" sz="1200" b="0" dirty="0">
                <a:solidFill>
                  <a:srgbClr val="CCCCCC"/>
                </a:solidFill>
                <a:effectLst/>
                <a:latin typeface="Consolas" panose="020B0609020204030204" pitchFamily="49" charset="0"/>
              </a:rPr>
            </a:br>
            <a:r>
              <a:rPr lang="en-US" altLang="zh-CN" sz="1200" b="0" dirty="0">
                <a:solidFill>
                  <a:srgbClr val="CCCCCC"/>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def</a:t>
            </a:r>
            <a:r>
              <a:rPr lang="en-US" altLang="zh-CN" sz="1200" b="0" dirty="0">
                <a:solidFill>
                  <a:srgbClr val="CCCCCC"/>
                </a:solidFill>
                <a:effectLst/>
                <a:latin typeface="Consolas" panose="020B0609020204030204" pitchFamily="49" charset="0"/>
              </a:rPr>
              <a:t> </a:t>
            </a:r>
            <a:r>
              <a:rPr lang="en-US" altLang="zh-CN" sz="1200" b="0" dirty="0">
                <a:solidFill>
                  <a:srgbClr val="DCDCAA"/>
                </a:solidFill>
                <a:effectLst/>
                <a:latin typeface="Consolas" panose="020B0609020204030204" pitchFamily="49" charset="0"/>
              </a:rPr>
              <a:t>forward</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self</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img</a:t>
            </a:r>
            <a:r>
              <a:rPr lang="en-US" altLang="zh-CN" sz="1200" b="0" dirty="0">
                <a:solidFill>
                  <a:srgbClr val="CCCCCC"/>
                </a:solidFill>
                <a:effectLst/>
                <a:latin typeface="Consolas" panose="020B0609020204030204" pitchFamily="49" charset="0"/>
              </a:rPr>
              <a:t>: </a:t>
            </a:r>
            <a:r>
              <a:rPr lang="en-US" altLang="zh-CN" sz="1200" b="0" dirty="0" err="1">
                <a:solidFill>
                  <a:srgbClr val="CCCCCC"/>
                </a:solidFill>
                <a:effectLst/>
                <a:latin typeface="Consolas" panose="020B0609020204030204" pitchFamily="49" charset="0"/>
              </a:rPr>
              <a:t>FloatTensor</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img_mask</a:t>
            </a:r>
            <a:r>
              <a:rPr lang="en-US" altLang="zh-CN" sz="1200" b="0" dirty="0">
                <a:solidFill>
                  <a:srgbClr val="CCCCCC"/>
                </a:solidFill>
                <a:effectLst/>
                <a:latin typeface="Consolas" panose="020B0609020204030204" pitchFamily="49" charset="0"/>
              </a:rPr>
              <a:t>: </a:t>
            </a:r>
            <a:r>
              <a:rPr lang="en-US" altLang="zh-CN" sz="1200" b="0" dirty="0" err="1">
                <a:solidFill>
                  <a:srgbClr val="CCCCCC"/>
                </a:solidFill>
                <a:effectLst/>
                <a:latin typeface="Consolas" panose="020B0609020204030204" pitchFamily="49" charset="0"/>
              </a:rPr>
              <a:t>LongTensor</a:t>
            </a:r>
            <a:r>
              <a:rPr lang="en-US" altLang="zh-CN" sz="1200" b="0" dirty="0">
                <a:solidFill>
                  <a:srgbClr val="CCCCCC"/>
                </a:solidFill>
                <a:effectLst/>
                <a:latin typeface="Consolas" panose="020B0609020204030204" pitchFamily="49" charset="0"/>
              </a:rPr>
              <a:t>) -&gt; </a:t>
            </a:r>
            <a:r>
              <a:rPr lang="en-US" altLang="zh-CN" sz="1200" b="0" dirty="0">
                <a:solidFill>
                  <a:srgbClr val="4EC9B0"/>
                </a:solidFill>
                <a:effectLst/>
                <a:latin typeface="Consolas" panose="020B0609020204030204" pitchFamily="49" charset="0"/>
              </a:rPr>
              <a:t>Tuple</a:t>
            </a:r>
            <a:r>
              <a:rPr lang="en-US" altLang="zh-CN" sz="1200" b="0" dirty="0">
                <a:solidFill>
                  <a:srgbClr val="CCCCCC"/>
                </a:solidFill>
                <a:effectLst/>
                <a:latin typeface="Consolas" panose="020B0609020204030204" pitchFamily="49" charset="0"/>
              </a:rPr>
              <a:t>[</a:t>
            </a:r>
            <a:r>
              <a:rPr lang="en-US" altLang="zh-CN" sz="1200" b="0" dirty="0" err="1">
                <a:solidFill>
                  <a:srgbClr val="CCCCCC"/>
                </a:solidFill>
                <a:effectLst/>
                <a:latin typeface="Consolas" panose="020B0609020204030204" pitchFamily="49" charset="0"/>
              </a:rPr>
              <a:t>FloatTensor</a:t>
            </a:r>
            <a:r>
              <a:rPr lang="en-US" altLang="zh-CN" sz="1200" b="0" dirty="0">
                <a:solidFill>
                  <a:srgbClr val="CCCCCC"/>
                </a:solidFill>
                <a:effectLst/>
                <a:latin typeface="Consolas" panose="020B0609020204030204" pitchFamily="49" charset="0"/>
              </a:rPr>
              <a:t>, </a:t>
            </a:r>
            <a:r>
              <a:rPr lang="en-US" altLang="zh-CN" sz="1200" b="0" dirty="0" err="1">
                <a:solidFill>
                  <a:srgbClr val="CCCCCC"/>
                </a:solidFill>
                <a:effectLst/>
                <a:latin typeface="Consolas" panose="020B0609020204030204" pitchFamily="49" charset="0"/>
              </a:rPr>
              <a:t>LongTensor</a:t>
            </a:r>
            <a:r>
              <a:rPr lang="en-US" altLang="zh-CN" sz="1200" b="0" dirty="0">
                <a:solidFill>
                  <a:srgbClr val="CCCCCC"/>
                </a:solidFill>
                <a:effectLst/>
                <a:latin typeface="Consolas" panose="020B0609020204030204" pitchFamily="49" charset="0"/>
              </a:rPr>
              <a:t>]:</a:t>
            </a:r>
          </a:p>
          <a:p>
            <a:r>
              <a:rPr lang="zh-CN" altLang="en-US"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feature_small</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mask_small</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self</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model_small_kernels</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img</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img_mask</a:t>
            </a:r>
            <a:r>
              <a:rPr lang="en-US" altLang="zh-CN" sz="1200" b="0" dirty="0">
                <a:solidFill>
                  <a:srgbClr val="CCCCCC"/>
                </a:solidFill>
                <a:effectLst/>
                <a:latin typeface="Consolas" panose="020B0609020204030204" pitchFamily="49" charset="0"/>
              </a:rPr>
              <a:t>)</a:t>
            </a:r>
          </a:p>
          <a:p>
            <a:r>
              <a:rPr lang="zh-CN" altLang="en-US"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feature_large</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mask_large</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self</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model_large_kernels</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img</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img_mask</a:t>
            </a:r>
            <a:r>
              <a:rPr lang="en-US" altLang="zh-CN" sz="1200" b="0" dirty="0">
                <a:solidFill>
                  <a:srgbClr val="CCCCCC"/>
                </a:solidFill>
                <a:effectLst/>
                <a:latin typeface="Consolas" panose="020B0609020204030204" pitchFamily="49" charset="0"/>
              </a:rPr>
              <a:t>)</a:t>
            </a:r>
          </a:p>
          <a:p>
            <a:r>
              <a:rPr lang="zh-CN" altLang="en-US"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feature_small</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4EC9B0"/>
                </a:solidFill>
                <a:effectLst/>
                <a:latin typeface="Consolas" panose="020B0609020204030204" pitchFamily="49" charset="0"/>
              </a:rPr>
              <a:t>F</a:t>
            </a:r>
            <a:r>
              <a:rPr lang="en-US" altLang="zh-CN" sz="1200" b="0" dirty="0" err="1">
                <a:solidFill>
                  <a:srgbClr val="CCCCCC"/>
                </a:solidFill>
                <a:effectLst/>
                <a:latin typeface="Consolas" panose="020B0609020204030204" pitchFamily="49" charset="0"/>
              </a:rPr>
              <a:t>.interpolate</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feature_small</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size</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feature_large</a:t>
            </a:r>
            <a:r>
              <a:rPr lang="en-US" altLang="zh-CN" sz="1200" b="0" dirty="0" err="1">
                <a:solidFill>
                  <a:srgbClr val="CCCCCC"/>
                </a:solidFill>
                <a:effectLst/>
                <a:latin typeface="Consolas" panose="020B0609020204030204" pitchFamily="49" charset="0"/>
              </a:rPr>
              <a:t>.shape</a:t>
            </a:r>
            <a:r>
              <a:rPr lang="en-US" altLang="zh-CN" sz="1200" b="0" dirty="0">
                <a:solidFill>
                  <a:srgbClr val="CCCCCC"/>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2</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mode</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'bilinear'</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align_corners</a:t>
            </a:r>
            <a:r>
              <a:rPr lang="en-US" altLang="zh-CN" sz="1200" b="0" dirty="0">
                <a:solidFill>
                  <a:srgbClr val="D4D4D4"/>
                </a:solidFill>
                <a:effectLst/>
                <a:latin typeface="Consolas" panose="020B0609020204030204" pitchFamily="49" charset="0"/>
              </a:rPr>
              <a:t>=</a:t>
            </a:r>
            <a:r>
              <a:rPr lang="en-US" altLang="zh-CN" sz="1200" b="0" dirty="0">
                <a:solidFill>
                  <a:srgbClr val="569CD6"/>
                </a:solidFill>
                <a:effectLst/>
                <a:latin typeface="Consolas" panose="020B0609020204030204" pitchFamily="49" charset="0"/>
              </a:rPr>
              <a:t>False</a:t>
            </a:r>
            <a:r>
              <a:rPr lang="en-US" altLang="zh-CN" sz="1200" b="0" dirty="0">
                <a:solidFill>
                  <a:srgbClr val="CCCCCC"/>
                </a:solidFill>
                <a:effectLst/>
                <a:latin typeface="Consolas" panose="020B0609020204030204" pitchFamily="49" charset="0"/>
              </a:rPr>
              <a:t>)</a:t>
            </a:r>
          </a:p>
          <a:p>
            <a:r>
              <a:rPr lang="zh-CN" altLang="en-US"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feature</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self</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weights</a:t>
            </a:r>
            <a:r>
              <a:rPr lang="en-US" altLang="zh-CN" sz="1200" b="0" dirty="0">
                <a:solidFill>
                  <a:srgbClr val="CCCCCC"/>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0</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feature_small</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self</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weights</a:t>
            </a:r>
            <a:r>
              <a:rPr lang="en-US" altLang="zh-CN" sz="1200" b="0" dirty="0">
                <a:solidFill>
                  <a:srgbClr val="CCCCCC"/>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1</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feature_large</a:t>
            </a:r>
            <a:endParaRPr lang="en-US" altLang="zh-CN" sz="1200" b="0" dirty="0">
              <a:solidFill>
                <a:srgbClr val="CCCCCC"/>
              </a:solidFill>
              <a:effectLst/>
              <a:latin typeface="Consolas" panose="020B0609020204030204" pitchFamily="49" charset="0"/>
            </a:endParaRPr>
          </a:p>
          <a:p>
            <a:r>
              <a:rPr lang="zh-CN" altLang="en-US"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feature</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self</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feature_proj</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feature</a:t>
            </a:r>
            <a:r>
              <a:rPr lang="en-US" altLang="zh-CN" sz="1200" b="0" dirty="0">
                <a:solidFill>
                  <a:srgbClr val="CCCCCC"/>
                </a:solidFill>
                <a:effectLst/>
                <a:latin typeface="Consolas" panose="020B0609020204030204" pitchFamily="49" charset="0"/>
              </a:rPr>
              <a:t>)</a:t>
            </a:r>
          </a:p>
          <a:p>
            <a:r>
              <a:rPr lang="zh-CN" altLang="en-US"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feature</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rearrange(</a:t>
            </a:r>
            <a:r>
              <a:rPr lang="en-US" altLang="zh-CN" sz="1200" b="0" dirty="0">
                <a:solidFill>
                  <a:srgbClr val="9CDCFE"/>
                </a:solidFill>
                <a:effectLst/>
                <a:latin typeface="Consolas" panose="020B0609020204030204" pitchFamily="49" charset="0"/>
              </a:rPr>
              <a:t>feature</a:t>
            </a:r>
            <a:r>
              <a:rPr lang="en-US" altLang="zh-CN" sz="1200" b="0" dirty="0">
                <a:solidFill>
                  <a:srgbClr val="CCCCCC"/>
                </a:solidFill>
                <a:effectLst/>
                <a:latin typeface="Consolas" panose="020B0609020204030204" pitchFamily="49" charset="0"/>
              </a:rPr>
              <a:t>, </a:t>
            </a:r>
            <a:r>
              <a:rPr lang="en-US" altLang="zh-CN" sz="1200" b="0" dirty="0">
                <a:solidFill>
                  <a:srgbClr val="CE9178"/>
                </a:solidFill>
                <a:effectLst/>
                <a:latin typeface="Consolas" panose="020B0609020204030204" pitchFamily="49" charset="0"/>
              </a:rPr>
              <a:t>"b d h w -&gt; b h w d"</a:t>
            </a:r>
            <a:r>
              <a:rPr lang="en-US" altLang="zh-CN" sz="1200" b="0" dirty="0">
                <a:solidFill>
                  <a:srgbClr val="CCCCCC"/>
                </a:solidFill>
                <a:effectLst/>
                <a:latin typeface="Consolas" panose="020B0609020204030204" pitchFamily="49" charset="0"/>
              </a:rPr>
              <a:t>)</a:t>
            </a:r>
          </a:p>
          <a:p>
            <a:r>
              <a:rPr lang="zh-CN" altLang="en-US"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feature</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self</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pos_enc_2d</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feature</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mask_small</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feature</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self</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norm</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feature</a:t>
            </a:r>
            <a:r>
              <a:rPr lang="en-US" altLang="zh-CN" sz="1200" b="0" dirty="0">
                <a:solidFill>
                  <a:srgbClr val="CCCCCC"/>
                </a:solidFill>
                <a:effectLst/>
                <a:latin typeface="Consolas" panose="020B0609020204030204" pitchFamily="49" charset="0"/>
              </a:rPr>
              <a:t>)</a:t>
            </a:r>
            <a:br>
              <a:rPr lang="en-US" altLang="zh-CN" sz="1200" b="0" dirty="0">
                <a:solidFill>
                  <a:srgbClr val="CCCCCC"/>
                </a:solidFill>
                <a:effectLst/>
                <a:latin typeface="Consolas" panose="020B0609020204030204" pitchFamily="49" charset="0"/>
              </a:rPr>
            </a:br>
            <a:r>
              <a:rPr lang="en-US" altLang="zh-CN" sz="1200" b="0" dirty="0">
                <a:solidFill>
                  <a:srgbClr val="CCCCCC"/>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return</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feature</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mask_small</a:t>
            </a:r>
            <a:endParaRPr lang="zh-CN" alt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5707054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矩形 120"/>
          <p:cNvSpPr/>
          <p:nvPr/>
        </p:nvSpPr>
        <p:spPr>
          <a:xfrm>
            <a:off x="0" y="0"/>
            <a:ext cx="12192000" cy="6858000"/>
          </a:xfrm>
          <a:prstGeom prst="rect">
            <a:avLst/>
          </a:prstGeom>
          <a:solidFill>
            <a:srgbClr val="183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108" name="矩形 107"/>
          <p:cNvSpPr/>
          <p:nvPr/>
        </p:nvSpPr>
        <p:spPr>
          <a:xfrm>
            <a:off x="874713" y="5911685"/>
            <a:ext cx="10442575"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101" name="文本框 2"/>
          <p:cNvSpPr txBox="1"/>
          <p:nvPr>
            <p:custDataLst>
              <p:tags r:id="rId1"/>
            </p:custDataLst>
          </p:nvPr>
        </p:nvSpPr>
        <p:spPr>
          <a:xfrm>
            <a:off x="9580161" y="4417882"/>
            <a:ext cx="2325426" cy="1862048"/>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11500" noProof="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rPr>
              <a:t>0</a:t>
            </a:r>
            <a:r>
              <a:rPr lang="en-US" altLang="zh-CN" sz="115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rPr>
              <a:t>4</a:t>
            </a:r>
            <a:endParaRPr kumimoji="0" lang="en-US" sz="11500" i="0" u="none" strike="noStrike" kern="1200" cap="none" spc="0" normalizeH="0" baseline="0" noProof="0" dirty="0">
              <a:ln>
                <a:noFill/>
              </a:ln>
              <a:solidFill>
                <a:schemeClr val="bg1"/>
              </a:solidFill>
              <a:effectLst/>
              <a:uLnTx/>
              <a:uFillTx/>
              <a:latin typeface="Cascadia Code" panose="020B0609020000020004" pitchFamily="49" charset="0"/>
              <a:ea typeface="Cascadia Code" panose="020B0609020000020004" pitchFamily="49" charset="0"/>
              <a:cs typeface="Cascadia Code" panose="020B0609020000020004" pitchFamily="49" charset="0"/>
              <a:sym typeface="+mn-lt"/>
            </a:endParaRPr>
          </a:p>
        </p:txBody>
      </p:sp>
      <p:sp>
        <p:nvSpPr>
          <p:cNvPr id="102" name="文本框 2"/>
          <p:cNvSpPr txBox="1"/>
          <p:nvPr>
            <p:custDataLst>
              <p:tags r:id="rId2"/>
            </p:custDataLst>
          </p:nvPr>
        </p:nvSpPr>
        <p:spPr>
          <a:xfrm>
            <a:off x="773372" y="2567221"/>
            <a:ext cx="3459961" cy="1015663"/>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0" normalizeH="0" baseline="0" noProof="0" dirty="0">
                <a:ln>
                  <a:noFill/>
                </a:ln>
                <a:solidFill>
                  <a:schemeClr val="bg1"/>
                </a:solidFill>
                <a:uLnTx/>
                <a:uFillTx/>
                <a:latin typeface="Cascadia Code" panose="020B0609020000020004" pitchFamily="49" charset="0"/>
                <a:cs typeface="Cascadia Code" panose="020B0609020000020004" pitchFamily="49" charset="0"/>
                <a:sym typeface="+mn-lt"/>
              </a:rPr>
              <a:t>结果对比</a:t>
            </a:r>
          </a:p>
        </p:txBody>
      </p:sp>
      <p:sp>
        <p:nvSpPr>
          <p:cNvPr id="104" name="文本框 103"/>
          <p:cNvSpPr txBox="1"/>
          <p:nvPr/>
        </p:nvSpPr>
        <p:spPr>
          <a:xfrm>
            <a:off x="773372" y="3557483"/>
            <a:ext cx="2460895" cy="461665"/>
          </a:xfrm>
          <a:prstGeom prst="rect">
            <a:avLst/>
          </a:prstGeom>
          <a:noFill/>
        </p:spPr>
        <p:txBody>
          <a:bodyPr wrap="square" rtlCol="0">
            <a:spAutoFit/>
          </a:bodyPr>
          <a:lstStyle/>
          <a:p>
            <a:pPr lvl="0">
              <a:defRPr/>
            </a:pPr>
            <a:r>
              <a:rPr lang="en-US" altLang="zh-CN" sz="24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rPr>
              <a:t>Comparison</a:t>
            </a:r>
          </a:p>
        </p:txBody>
      </p:sp>
      <p:sp>
        <p:nvSpPr>
          <p:cNvPr id="3" name="椭圆 2"/>
          <p:cNvSpPr/>
          <p:nvPr/>
        </p:nvSpPr>
        <p:spPr>
          <a:xfrm>
            <a:off x="874713" y="879231"/>
            <a:ext cx="134112" cy="134112"/>
          </a:xfrm>
          <a:prstGeom prst="ellipse">
            <a:avLst/>
          </a:prstGeom>
          <a:solidFill>
            <a:srgbClr val="EA7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19" name="椭圆 18"/>
          <p:cNvSpPr/>
          <p:nvPr/>
        </p:nvSpPr>
        <p:spPr>
          <a:xfrm>
            <a:off x="1109409" y="879231"/>
            <a:ext cx="134112" cy="1341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20" name="椭圆 19"/>
          <p:cNvSpPr/>
          <p:nvPr/>
        </p:nvSpPr>
        <p:spPr>
          <a:xfrm>
            <a:off x="1344105" y="884856"/>
            <a:ext cx="134112" cy="1341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21" name="椭圆 20"/>
          <p:cNvSpPr/>
          <p:nvPr/>
        </p:nvSpPr>
        <p:spPr>
          <a:xfrm>
            <a:off x="1578801" y="887718"/>
            <a:ext cx="134112" cy="1341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5" name="圆角矩形 4"/>
          <p:cNvSpPr/>
          <p:nvPr/>
        </p:nvSpPr>
        <p:spPr>
          <a:xfrm>
            <a:off x="10987088" y="873125"/>
            <a:ext cx="330200"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2" name="矩形 1">
            <a:extLst>
              <a:ext uri="{FF2B5EF4-FFF2-40B4-BE49-F238E27FC236}">
                <a16:creationId xmlns:a16="http://schemas.microsoft.com/office/drawing/2014/main" id="{6ACB8005-4DEF-5F9D-B369-E777C44F5B23}"/>
              </a:ext>
            </a:extLst>
          </p:cNvPr>
          <p:cNvSpPr/>
          <p:nvPr/>
        </p:nvSpPr>
        <p:spPr>
          <a:xfrm>
            <a:off x="5158181" y="1385678"/>
            <a:ext cx="6946132" cy="2400657"/>
          </a:xfrm>
          <a:prstGeom prst="rect">
            <a:avLst/>
          </a:prstGeom>
        </p:spPr>
        <p:txBody>
          <a:bodyPr wrap="none">
            <a:spAutoFit/>
          </a:bodyPr>
          <a:lstStyle/>
          <a:p>
            <a:r>
              <a:rPr lang="en-US" altLang="zh-CN" sz="15000" b="1" dirty="0">
                <a:solidFill>
                  <a:schemeClr val="bg1">
                    <a:alpha val="10000"/>
                  </a:schemeClr>
                </a:solidFill>
                <a:latin typeface="Cascadia Code" panose="020B0609020000020004" pitchFamily="49" charset="0"/>
                <a:ea typeface="Cascadia Code" panose="020B0609020000020004" pitchFamily="49" charset="0"/>
                <a:cs typeface="Cascadia Code" panose="020B0609020000020004" pitchFamily="49" charset="0"/>
                <a:sym typeface="+mn-lt"/>
              </a:rPr>
              <a:t>AI3607</a:t>
            </a:r>
            <a:endParaRPr lang="zh-CN" altLang="en-US" sz="15000" b="1" dirty="0">
              <a:solidFill>
                <a:schemeClr val="bg1">
                  <a:alpha val="10000"/>
                </a:schemeClr>
              </a:solidFill>
              <a:latin typeface="Cascadia Code" panose="020B0609020000020004" pitchFamily="49" charset="0"/>
              <a:cs typeface="Cascadia Code" panose="020B0609020000020004" pitchFamily="49" charset="0"/>
              <a:sym typeface="+mn-lt"/>
            </a:endParaRPr>
          </a:p>
        </p:txBody>
      </p:sp>
    </p:spTree>
    <p:extLst>
      <p:ext uri="{BB962C8B-B14F-4D97-AF65-F5344CB8AC3E}">
        <p14:creationId xmlns:p14="http://schemas.microsoft.com/office/powerpoint/2010/main" val="37685650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9A860018-4E93-F134-30A0-AB9EE6EF9D07}"/>
              </a:ext>
            </a:extLst>
          </p:cNvPr>
          <p:cNvGraphicFramePr>
            <a:graphicFrameLocks noGrp="1"/>
          </p:cNvGraphicFramePr>
          <p:nvPr>
            <p:extLst>
              <p:ext uri="{D42A27DB-BD31-4B8C-83A1-F6EECF244321}">
                <p14:modId xmlns:p14="http://schemas.microsoft.com/office/powerpoint/2010/main" val="3735851869"/>
              </p:ext>
            </p:extLst>
          </p:nvPr>
        </p:nvGraphicFramePr>
        <p:xfrm>
          <a:off x="881204" y="209463"/>
          <a:ext cx="10429590" cy="2028178"/>
        </p:xfrm>
        <a:graphic>
          <a:graphicData uri="http://schemas.openxmlformats.org/drawingml/2006/table">
            <a:tbl>
              <a:tblPr firstRow="1" bandRow="1">
                <a:tableStyleId>{7DF18680-E054-41AD-8BC1-D1AEF772440D}</a:tableStyleId>
              </a:tblPr>
              <a:tblGrid>
                <a:gridCol w="2482920">
                  <a:extLst>
                    <a:ext uri="{9D8B030D-6E8A-4147-A177-3AD203B41FA5}">
                      <a16:colId xmlns:a16="http://schemas.microsoft.com/office/drawing/2014/main" val="485456328"/>
                    </a:ext>
                  </a:extLst>
                </a:gridCol>
                <a:gridCol w="1324445">
                  <a:extLst>
                    <a:ext uri="{9D8B030D-6E8A-4147-A177-3AD203B41FA5}">
                      <a16:colId xmlns:a16="http://schemas.microsoft.com/office/drawing/2014/main" val="3214820279"/>
                    </a:ext>
                  </a:extLst>
                </a:gridCol>
                <a:gridCol w="1324445">
                  <a:extLst>
                    <a:ext uri="{9D8B030D-6E8A-4147-A177-3AD203B41FA5}">
                      <a16:colId xmlns:a16="http://schemas.microsoft.com/office/drawing/2014/main" val="2526631836"/>
                    </a:ext>
                  </a:extLst>
                </a:gridCol>
                <a:gridCol w="1324445">
                  <a:extLst>
                    <a:ext uri="{9D8B030D-6E8A-4147-A177-3AD203B41FA5}">
                      <a16:colId xmlns:a16="http://schemas.microsoft.com/office/drawing/2014/main" val="960705488"/>
                    </a:ext>
                  </a:extLst>
                </a:gridCol>
                <a:gridCol w="1324445">
                  <a:extLst>
                    <a:ext uri="{9D8B030D-6E8A-4147-A177-3AD203B41FA5}">
                      <a16:colId xmlns:a16="http://schemas.microsoft.com/office/drawing/2014/main" val="332453380"/>
                    </a:ext>
                  </a:extLst>
                </a:gridCol>
                <a:gridCol w="1324445">
                  <a:extLst>
                    <a:ext uri="{9D8B030D-6E8A-4147-A177-3AD203B41FA5}">
                      <a16:colId xmlns:a16="http://schemas.microsoft.com/office/drawing/2014/main" val="2612003328"/>
                    </a:ext>
                  </a:extLst>
                </a:gridCol>
                <a:gridCol w="1324445">
                  <a:extLst>
                    <a:ext uri="{9D8B030D-6E8A-4147-A177-3AD203B41FA5}">
                      <a16:colId xmlns:a16="http://schemas.microsoft.com/office/drawing/2014/main" val="3451976350"/>
                    </a:ext>
                  </a:extLst>
                </a:gridCol>
              </a:tblGrid>
              <a:tr h="302995">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2014 (50 epochs)</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zh-CN" altLang="en-US" sz="1600" dirty="0">
                          <a:latin typeface="Cascadia Code" panose="020B0609020000020004" pitchFamily="49" charset="0"/>
                          <a:cs typeface="Cascadia Code" panose="020B0609020000020004" pitchFamily="49" charset="0"/>
                        </a:rPr>
                        <a:t>原模型</a:t>
                      </a:r>
                    </a:p>
                  </a:txBody>
                  <a:tcPr/>
                </a:tc>
                <a:tc>
                  <a:txBody>
                    <a:bodyPr/>
                    <a:lstStyle/>
                    <a:p>
                      <a:pPr algn="ctr"/>
                      <a:r>
                        <a:rPr lang="zh-CN" altLang="en-US" sz="1600" dirty="0">
                          <a:latin typeface="Cascadia Code" panose="020B0609020000020004" pitchFamily="49" charset="0"/>
                          <a:cs typeface="Cascadia Code" panose="020B0609020000020004" pitchFamily="49" charset="0"/>
                        </a:rPr>
                        <a:t>旋转</a:t>
                      </a: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10°</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zh-CN" altLang="en-US" sz="1600" dirty="0">
                          <a:latin typeface="Cascadia Code" panose="020B0609020000020004" pitchFamily="49" charset="0"/>
                          <a:cs typeface="Cascadia Code" panose="020B0609020000020004" pitchFamily="49" charset="0"/>
                        </a:rPr>
                        <a:t>旋转</a:t>
                      </a: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zh-CN" altLang="en-US" sz="1600" dirty="0">
                          <a:latin typeface="Cascadia Code" panose="020B0609020000020004" pitchFamily="49" charset="0"/>
                          <a:cs typeface="Cascadia Code" panose="020B0609020000020004" pitchFamily="49" charset="0"/>
                        </a:rPr>
                        <a:t>水平拉伸</a:t>
                      </a: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a:t>
                      </a:r>
                      <a:r>
                        <a:rPr lang="zh-CN" altLang="en-US" sz="1600" dirty="0">
                          <a:latin typeface="Cascadia Code" panose="020B0609020000020004" pitchFamily="49" charset="0"/>
                          <a:cs typeface="Cascadia Code" panose="020B0609020000020004" pitchFamily="49" charset="0"/>
                        </a:rPr>
                        <a:t>拉伸</a:t>
                      </a:r>
                    </a:p>
                  </a:txBody>
                  <a:tcPr/>
                </a:tc>
                <a:tc>
                  <a:txBody>
                    <a:bodyPr/>
                    <a:lstStyle/>
                    <a:p>
                      <a:pPr algn="ctr"/>
                      <a:r>
                        <a:rPr lang="zh-CN" altLang="en-US" sz="1600" dirty="0">
                          <a:latin typeface="Cascadia Code" panose="020B0609020000020004" pitchFamily="49" charset="0"/>
                          <a:cs typeface="Cascadia Code" panose="020B0609020000020004" pitchFamily="49" charset="0"/>
                        </a:rPr>
                        <a:t>并行网络</a:t>
                      </a:r>
                    </a:p>
                  </a:txBody>
                  <a:tcPr/>
                </a:tc>
                <a:extLst>
                  <a:ext uri="{0D108BD9-81ED-4DB2-BD59-A6C34878D82A}">
                    <a16:rowId xmlns:a16="http://schemas.microsoft.com/office/drawing/2014/main" val="3108539977"/>
                  </a:ext>
                </a:extLst>
              </a:tr>
              <a:tr h="3517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Struct Rate</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56.19</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45.64</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60.55</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60.55</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63.59</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62.37</a:t>
                      </a:r>
                      <a:endParaRPr lang="zh-CN" altLang="en-US" sz="1600" dirty="0">
                        <a:latin typeface="Cascadia Code" panose="020B0609020000020004" pitchFamily="49" charset="0"/>
                        <a:cs typeface="Cascadia Code" panose="020B0609020000020004" pitchFamily="49" charset="0"/>
                      </a:endParaRPr>
                    </a:p>
                  </a:txBody>
                  <a:tcPr/>
                </a:tc>
                <a:extLst>
                  <a:ext uri="{0D108BD9-81ED-4DB2-BD59-A6C34878D82A}">
                    <a16:rowId xmlns:a16="http://schemas.microsoft.com/office/drawing/2014/main" val="2237878018"/>
                  </a:ext>
                </a:extLst>
              </a:tr>
              <a:tr h="302995">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Exprate 0 tolerated</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37.525</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28.600</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41.582</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41.278</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41.379</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42.596</a:t>
                      </a:r>
                      <a:endParaRPr lang="zh-CN" altLang="en-US" sz="1600" dirty="0">
                        <a:latin typeface="Cascadia Code" panose="020B0609020000020004" pitchFamily="49" charset="0"/>
                        <a:cs typeface="Cascadia Code" panose="020B0609020000020004" pitchFamily="49" charset="0"/>
                      </a:endParaRPr>
                    </a:p>
                  </a:txBody>
                  <a:tcPr/>
                </a:tc>
                <a:extLst>
                  <a:ext uri="{0D108BD9-81ED-4DB2-BD59-A6C34878D82A}">
                    <a16:rowId xmlns:a16="http://schemas.microsoft.com/office/drawing/2014/main" val="136191266"/>
                  </a:ext>
                </a:extLst>
              </a:tr>
              <a:tr h="302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Exprate 1 tolerated</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50.101</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39.757</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53.955</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54.462</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56.187</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56.085</a:t>
                      </a:r>
                      <a:endParaRPr lang="zh-CN" altLang="en-US" sz="1600" dirty="0">
                        <a:latin typeface="Cascadia Code" panose="020B0609020000020004" pitchFamily="49" charset="0"/>
                        <a:cs typeface="Cascadia Code" panose="020B0609020000020004" pitchFamily="49" charset="0"/>
                      </a:endParaRPr>
                    </a:p>
                  </a:txBody>
                  <a:tcPr/>
                </a:tc>
                <a:extLst>
                  <a:ext uri="{0D108BD9-81ED-4DB2-BD59-A6C34878D82A}">
                    <a16:rowId xmlns:a16="http://schemas.microsoft.com/office/drawing/2014/main" val="1440834896"/>
                  </a:ext>
                </a:extLst>
              </a:tr>
              <a:tr h="302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Exprate 2 tolerated</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54.361</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45.132</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59.026</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58.925</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61.861</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60.649</a:t>
                      </a:r>
                      <a:endParaRPr lang="zh-CN" altLang="en-US" sz="1600" dirty="0">
                        <a:latin typeface="Cascadia Code" panose="020B0609020000020004" pitchFamily="49" charset="0"/>
                        <a:cs typeface="Cascadia Code" panose="020B0609020000020004" pitchFamily="49" charset="0"/>
                      </a:endParaRPr>
                    </a:p>
                  </a:txBody>
                  <a:tcPr/>
                </a:tc>
                <a:extLst>
                  <a:ext uri="{0D108BD9-81ED-4DB2-BD59-A6C34878D82A}">
                    <a16:rowId xmlns:a16="http://schemas.microsoft.com/office/drawing/2014/main" val="2588669987"/>
                  </a:ext>
                </a:extLst>
              </a:tr>
              <a:tr h="302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Exprate 3 tolerated</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57.201</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48.884</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61.663</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61.460</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65.112</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63.387</a:t>
                      </a:r>
                      <a:endParaRPr lang="zh-CN" altLang="en-US" sz="1600" dirty="0">
                        <a:latin typeface="Cascadia Code" panose="020B0609020000020004" pitchFamily="49" charset="0"/>
                        <a:cs typeface="Cascadia Code" panose="020B0609020000020004" pitchFamily="49" charset="0"/>
                      </a:endParaRPr>
                    </a:p>
                  </a:txBody>
                  <a:tcPr/>
                </a:tc>
                <a:extLst>
                  <a:ext uri="{0D108BD9-81ED-4DB2-BD59-A6C34878D82A}">
                    <a16:rowId xmlns:a16="http://schemas.microsoft.com/office/drawing/2014/main" val="2675018882"/>
                  </a:ext>
                </a:extLst>
              </a:tr>
            </a:tbl>
          </a:graphicData>
        </a:graphic>
      </p:graphicFrame>
      <p:graphicFrame>
        <p:nvGraphicFramePr>
          <p:cNvPr id="20" name="表格 19">
            <a:extLst>
              <a:ext uri="{FF2B5EF4-FFF2-40B4-BE49-F238E27FC236}">
                <a16:creationId xmlns:a16="http://schemas.microsoft.com/office/drawing/2014/main" id="{57078BEB-63E6-6467-16D2-B2B23492159C}"/>
              </a:ext>
            </a:extLst>
          </p:cNvPr>
          <p:cNvGraphicFramePr>
            <a:graphicFrameLocks noGrp="1"/>
          </p:cNvGraphicFramePr>
          <p:nvPr>
            <p:extLst>
              <p:ext uri="{D42A27DB-BD31-4B8C-83A1-F6EECF244321}">
                <p14:modId xmlns:p14="http://schemas.microsoft.com/office/powerpoint/2010/main" val="3570323488"/>
              </p:ext>
            </p:extLst>
          </p:nvPr>
        </p:nvGraphicFramePr>
        <p:xfrm>
          <a:off x="881204" y="2423160"/>
          <a:ext cx="10429591" cy="2011680"/>
        </p:xfrm>
        <a:graphic>
          <a:graphicData uri="http://schemas.openxmlformats.org/drawingml/2006/table">
            <a:tbl>
              <a:tblPr firstRow="1" bandRow="1">
                <a:tableStyleId>{7DF18680-E054-41AD-8BC1-D1AEF772440D}</a:tableStyleId>
              </a:tblPr>
              <a:tblGrid>
                <a:gridCol w="2482921">
                  <a:extLst>
                    <a:ext uri="{9D8B030D-6E8A-4147-A177-3AD203B41FA5}">
                      <a16:colId xmlns:a16="http://schemas.microsoft.com/office/drawing/2014/main" val="485456328"/>
                    </a:ext>
                  </a:extLst>
                </a:gridCol>
                <a:gridCol w="1324445">
                  <a:extLst>
                    <a:ext uri="{9D8B030D-6E8A-4147-A177-3AD203B41FA5}">
                      <a16:colId xmlns:a16="http://schemas.microsoft.com/office/drawing/2014/main" val="3214820279"/>
                    </a:ext>
                  </a:extLst>
                </a:gridCol>
                <a:gridCol w="1324445">
                  <a:extLst>
                    <a:ext uri="{9D8B030D-6E8A-4147-A177-3AD203B41FA5}">
                      <a16:colId xmlns:a16="http://schemas.microsoft.com/office/drawing/2014/main" val="2526631836"/>
                    </a:ext>
                  </a:extLst>
                </a:gridCol>
                <a:gridCol w="1324445">
                  <a:extLst>
                    <a:ext uri="{9D8B030D-6E8A-4147-A177-3AD203B41FA5}">
                      <a16:colId xmlns:a16="http://schemas.microsoft.com/office/drawing/2014/main" val="960705488"/>
                    </a:ext>
                  </a:extLst>
                </a:gridCol>
                <a:gridCol w="1324445">
                  <a:extLst>
                    <a:ext uri="{9D8B030D-6E8A-4147-A177-3AD203B41FA5}">
                      <a16:colId xmlns:a16="http://schemas.microsoft.com/office/drawing/2014/main" val="332453380"/>
                    </a:ext>
                  </a:extLst>
                </a:gridCol>
                <a:gridCol w="1324445">
                  <a:extLst>
                    <a:ext uri="{9D8B030D-6E8A-4147-A177-3AD203B41FA5}">
                      <a16:colId xmlns:a16="http://schemas.microsoft.com/office/drawing/2014/main" val="2612003328"/>
                    </a:ext>
                  </a:extLst>
                </a:gridCol>
                <a:gridCol w="1324445">
                  <a:extLst>
                    <a:ext uri="{9D8B030D-6E8A-4147-A177-3AD203B41FA5}">
                      <a16:colId xmlns:a16="http://schemas.microsoft.com/office/drawing/2014/main" val="3451976350"/>
                    </a:ext>
                  </a:extLst>
                </a:gridCol>
              </a:tblGrid>
              <a:tr h="302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2016 (50 epochs)</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zh-CN" altLang="en-US" sz="1600" dirty="0">
                          <a:latin typeface="Cascadia Code" panose="020B0609020000020004" pitchFamily="49" charset="0"/>
                          <a:cs typeface="Cascadia Code" panose="020B0609020000020004" pitchFamily="49" charset="0"/>
                        </a:rPr>
                        <a:t>原模型</a:t>
                      </a:r>
                    </a:p>
                  </a:txBody>
                  <a:tcPr/>
                </a:tc>
                <a:tc>
                  <a:txBody>
                    <a:bodyPr/>
                    <a:lstStyle/>
                    <a:p>
                      <a:pPr algn="ctr"/>
                      <a:r>
                        <a:rPr lang="zh-CN" altLang="en-US" sz="1600" dirty="0">
                          <a:latin typeface="Cascadia Code" panose="020B0609020000020004" pitchFamily="49" charset="0"/>
                          <a:cs typeface="Cascadia Code" panose="020B0609020000020004" pitchFamily="49" charset="0"/>
                        </a:rPr>
                        <a:t>旋转</a:t>
                      </a: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10°</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zh-CN" altLang="en-US" sz="1600" dirty="0">
                          <a:latin typeface="Cascadia Code" panose="020B0609020000020004" pitchFamily="49" charset="0"/>
                          <a:cs typeface="Cascadia Code" panose="020B0609020000020004" pitchFamily="49" charset="0"/>
                        </a:rPr>
                        <a:t>旋转</a:t>
                      </a: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zh-CN" altLang="en-US" sz="1600" dirty="0">
                          <a:latin typeface="Cascadia Code" panose="020B0609020000020004" pitchFamily="49" charset="0"/>
                          <a:cs typeface="Cascadia Code" panose="020B0609020000020004" pitchFamily="49" charset="0"/>
                        </a:rPr>
                        <a:t>水平拉伸</a:t>
                      </a: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a:t>
                      </a:r>
                      <a:r>
                        <a:rPr lang="zh-CN" altLang="en-US" sz="1600" dirty="0">
                          <a:latin typeface="Cascadia Code" panose="020B0609020000020004" pitchFamily="49" charset="0"/>
                          <a:cs typeface="Cascadia Code" panose="020B0609020000020004" pitchFamily="49" charset="0"/>
                        </a:rPr>
                        <a:t>拉伸</a:t>
                      </a:r>
                    </a:p>
                  </a:txBody>
                  <a:tcPr/>
                </a:tc>
                <a:tc>
                  <a:txBody>
                    <a:bodyPr/>
                    <a:lstStyle/>
                    <a:p>
                      <a:pPr algn="ctr"/>
                      <a:r>
                        <a:rPr lang="zh-CN" altLang="en-US" sz="1600" dirty="0">
                          <a:latin typeface="Cascadia Code" panose="020B0609020000020004" pitchFamily="49" charset="0"/>
                          <a:cs typeface="Cascadia Code" panose="020B0609020000020004" pitchFamily="49" charset="0"/>
                        </a:rPr>
                        <a:t>并行网络</a:t>
                      </a:r>
                    </a:p>
                  </a:txBody>
                  <a:tcPr/>
                </a:tc>
                <a:extLst>
                  <a:ext uri="{0D108BD9-81ED-4DB2-BD59-A6C34878D82A}">
                    <a16:rowId xmlns:a16="http://schemas.microsoft.com/office/drawing/2014/main" val="3108539977"/>
                  </a:ext>
                </a:extLst>
              </a:tr>
              <a:tr h="302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Struct Rate</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56.23</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44.55</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61.81</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60.68</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62.51</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64.86</a:t>
                      </a:r>
                      <a:endParaRPr lang="zh-CN" altLang="en-US" sz="1600" dirty="0">
                        <a:latin typeface="Cascadia Code" panose="020B0609020000020004" pitchFamily="49" charset="0"/>
                        <a:cs typeface="Cascadia Code" panose="020B0609020000020004" pitchFamily="49" charset="0"/>
                      </a:endParaRPr>
                    </a:p>
                  </a:txBody>
                  <a:tcPr/>
                </a:tc>
                <a:extLst>
                  <a:ext uri="{0D108BD9-81ED-4DB2-BD59-A6C34878D82A}">
                    <a16:rowId xmlns:a16="http://schemas.microsoft.com/office/drawing/2014/main" val="2237878018"/>
                  </a:ext>
                </a:extLst>
              </a:tr>
              <a:tr h="302995">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Exprate 0 tolerated</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37.576</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29.468</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42.721</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40.802</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42.371</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41.238</a:t>
                      </a:r>
                      <a:endParaRPr lang="zh-CN" altLang="en-US" sz="1600" dirty="0">
                        <a:latin typeface="Cascadia Code" panose="020B0609020000020004" pitchFamily="49" charset="0"/>
                        <a:cs typeface="Cascadia Code" panose="020B0609020000020004" pitchFamily="49" charset="0"/>
                      </a:endParaRPr>
                    </a:p>
                  </a:txBody>
                  <a:tcPr/>
                </a:tc>
                <a:extLst>
                  <a:ext uri="{0D108BD9-81ED-4DB2-BD59-A6C34878D82A}">
                    <a16:rowId xmlns:a16="http://schemas.microsoft.com/office/drawing/2014/main" val="136191266"/>
                  </a:ext>
                </a:extLst>
              </a:tr>
              <a:tr h="302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Exprate 1 tolerated</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50.218</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38.797</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54.577</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54.054</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56.146</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56.495</a:t>
                      </a:r>
                      <a:endParaRPr lang="zh-CN" altLang="en-US" sz="1600" dirty="0">
                        <a:latin typeface="Cascadia Code" panose="020B0609020000020004" pitchFamily="49" charset="0"/>
                        <a:cs typeface="Cascadia Code" panose="020B0609020000020004" pitchFamily="49" charset="0"/>
                      </a:endParaRPr>
                    </a:p>
                  </a:txBody>
                  <a:tcPr/>
                </a:tc>
                <a:extLst>
                  <a:ext uri="{0D108BD9-81ED-4DB2-BD59-A6C34878D82A}">
                    <a16:rowId xmlns:a16="http://schemas.microsoft.com/office/drawing/2014/main" val="1440834896"/>
                  </a:ext>
                </a:extLst>
              </a:tr>
              <a:tr h="302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Exprate 2 tolerated</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55.768</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43.941</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60.331</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59.808</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62.772</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62.947</a:t>
                      </a:r>
                      <a:endParaRPr lang="zh-CN" altLang="en-US" sz="1600" dirty="0">
                        <a:latin typeface="Cascadia Code" panose="020B0609020000020004" pitchFamily="49" charset="0"/>
                        <a:cs typeface="Cascadia Code" panose="020B0609020000020004" pitchFamily="49" charset="0"/>
                      </a:endParaRPr>
                    </a:p>
                  </a:txBody>
                  <a:tcPr/>
                </a:tc>
                <a:extLst>
                  <a:ext uri="{0D108BD9-81ED-4DB2-BD59-A6C34878D82A}">
                    <a16:rowId xmlns:a16="http://schemas.microsoft.com/office/drawing/2014/main" val="2588669987"/>
                  </a:ext>
                </a:extLst>
              </a:tr>
              <a:tr h="302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Exprate 3 tolerated</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60.070</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47.951</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64.255</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63.121</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66.696</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67.132</a:t>
                      </a:r>
                      <a:endParaRPr lang="zh-CN" altLang="en-US" sz="1600" dirty="0">
                        <a:latin typeface="Cascadia Code" panose="020B0609020000020004" pitchFamily="49" charset="0"/>
                        <a:cs typeface="Cascadia Code" panose="020B0609020000020004" pitchFamily="49" charset="0"/>
                      </a:endParaRPr>
                    </a:p>
                  </a:txBody>
                  <a:tcPr/>
                </a:tc>
                <a:extLst>
                  <a:ext uri="{0D108BD9-81ED-4DB2-BD59-A6C34878D82A}">
                    <a16:rowId xmlns:a16="http://schemas.microsoft.com/office/drawing/2014/main" val="2675018882"/>
                  </a:ext>
                </a:extLst>
              </a:tr>
            </a:tbl>
          </a:graphicData>
        </a:graphic>
      </p:graphicFrame>
      <p:graphicFrame>
        <p:nvGraphicFramePr>
          <p:cNvPr id="21" name="表格 20">
            <a:extLst>
              <a:ext uri="{FF2B5EF4-FFF2-40B4-BE49-F238E27FC236}">
                <a16:creationId xmlns:a16="http://schemas.microsoft.com/office/drawing/2014/main" id="{45CF059C-537A-CA5C-DE91-2E2058DAB901}"/>
              </a:ext>
            </a:extLst>
          </p:cNvPr>
          <p:cNvGraphicFramePr>
            <a:graphicFrameLocks noGrp="1"/>
          </p:cNvGraphicFramePr>
          <p:nvPr>
            <p:extLst>
              <p:ext uri="{D42A27DB-BD31-4B8C-83A1-F6EECF244321}">
                <p14:modId xmlns:p14="http://schemas.microsoft.com/office/powerpoint/2010/main" val="2950739886"/>
              </p:ext>
            </p:extLst>
          </p:nvPr>
        </p:nvGraphicFramePr>
        <p:xfrm>
          <a:off x="881204" y="4620359"/>
          <a:ext cx="10429591" cy="2011680"/>
        </p:xfrm>
        <a:graphic>
          <a:graphicData uri="http://schemas.openxmlformats.org/drawingml/2006/table">
            <a:tbl>
              <a:tblPr firstRow="1" bandRow="1">
                <a:tableStyleId>{7DF18680-E054-41AD-8BC1-D1AEF772440D}</a:tableStyleId>
              </a:tblPr>
              <a:tblGrid>
                <a:gridCol w="2482921">
                  <a:extLst>
                    <a:ext uri="{9D8B030D-6E8A-4147-A177-3AD203B41FA5}">
                      <a16:colId xmlns:a16="http://schemas.microsoft.com/office/drawing/2014/main" val="485456328"/>
                    </a:ext>
                  </a:extLst>
                </a:gridCol>
                <a:gridCol w="1324445">
                  <a:extLst>
                    <a:ext uri="{9D8B030D-6E8A-4147-A177-3AD203B41FA5}">
                      <a16:colId xmlns:a16="http://schemas.microsoft.com/office/drawing/2014/main" val="3214820279"/>
                    </a:ext>
                  </a:extLst>
                </a:gridCol>
                <a:gridCol w="1324445">
                  <a:extLst>
                    <a:ext uri="{9D8B030D-6E8A-4147-A177-3AD203B41FA5}">
                      <a16:colId xmlns:a16="http://schemas.microsoft.com/office/drawing/2014/main" val="2526631836"/>
                    </a:ext>
                  </a:extLst>
                </a:gridCol>
                <a:gridCol w="1324445">
                  <a:extLst>
                    <a:ext uri="{9D8B030D-6E8A-4147-A177-3AD203B41FA5}">
                      <a16:colId xmlns:a16="http://schemas.microsoft.com/office/drawing/2014/main" val="960705488"/>
                    </a:ext>
                  </a:extLst>
                </a:gridCol>
                <a:gridCol w="1324445">
                  <a:extLst>
                    <a:ext uri="{9D8B030D-6E8A-4147-A177-3AD203B41FA5}">
                      <a16:colId xmlns:a16="http://schemas.microsoft.com/office/drawing/2014/main" val="332453380"/>
                    </a:ext>
                  </a:extLst>
                </a:gridCol>
                <a:gridCol w="1324445">
                  <a:extLst>
                    <a:ext uri="{9D8B030D-6E8A-4147-A177-3AD203B41FA5}">
                      <a16:colId xmlns:a16="http://schemas.microsoft.com/office/drawing/2014/main" val="2612003328"/>
                    </a:ext>
                  </a:extLst>
                </a:gridCol>
                <a:gridCol w="1324445">
                  <a:extLst>
                    <a:ext uri="{9D8B030D-6E8A-4147-A177-3AD203B41FA5}">
                      <a16:colId xmlns:a16="http://schemas.microsoft.com/office/drawing/2014/main" val="3451976350"/>
                    </a:ext>
                  </a:extLst>
                </a:gridCol>
              </a:tblGrid>
              <a:tr h="302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2019 (50 epochs)</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zh-CN" altLang="en-US" sz="1600" dirty="0">
                          <a:latin typeface="Cascadia Code" panose="020B0609020000020004" pitchFamily="49" charset="0"/>
                          <a:cs typeface="Cascadia Code" panose="020B0609020000020004" pitchFamily="49" charset="0"/>
                        </a:rPr>
                        <a:t>原模型</a:t>
                      </a:r>
                    </a:p>
                  </a:txBody>
                  <a:tcPr/>
                </a:tc>
                <a:tc>
                  <a:txBody>
                    <a:bodyPr/>
                    <a:lstStyle/>
                    <a:p>
                      <a:pPr algn="ctr"/>
                      <a:r>
                        <a:rPr lang="zh-CN" altLang="en-US" sz="1600" dirty="0">
                          <a:latin typeface="Cascadia Code" panose="020B0609020000020004" pitchFamily="49" charset="0"/>
                          <a:cs typeface="Cascadia Code" panose="020B0609020000020004" pitchFamily="49" charset="0"/>
                        </a:rPr>
                        <a:t>旋转</a:t>
                      </a: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10°</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zh-CN" altLang="en-US" sz="1600" dirty="0">
                          <a:latin typeface="Cascadia Code" panose="020B0609020000020004" pitchFamily="49" charset="0"/>
                          <a:cs typeface="Cascadia Code" panose="020B0609020000020004" pitchFamily="49" charset="0"/>
                        </a:rPr>
                        <a:t>旋转</a:t>
                      </a: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zh-CN" altLang="en-US" sz="1600" dirty="0">
                          <a:latin typeface="Cascadia Code" panose="020B0609020000020004" pitchFamily="49" charset="0"/>
                          <a:cs typeface="Cascadia Code" panose="020B0609020000020004" pitchFamily="49" charset="0"/>
                        </a:rPr>
                        <a:t>水平拉伸</a:t>
                      </a: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a:t>
                      </a:r>
                      <a:r>
                        <a:rPr lang="zh-CN" altLang="en-US" sz="1600" dirty="0">
                          <a:latin typeface="Cascadia Code" panose="020B0609020000020004" pitchFamily="49" charset="0"/>
                          <a:cs typeface="Cascadia Code" panose="020B0609020000020004" pitchFamily="49" charset="0"/>
                        </a:rPr>
                        <a:t>拉伸</a:t>
                      </a:r>
                    </a:p>
                  </a:txBody>
                  <a:tcPr/>
                </a:tc>
                <a:tc>
                  <a:txBody>
                    <a:bodyPr/>
                    <a:lstStyle/>
                    <a:p>
                      <a:pPr algn="ctr"/>
                      <a:r>
                        <a:rPr lang="zh-CN" altLang="en-US" sz="1600" dirty="0">
                          <a:latin typeface="Cascadia Code" panose="020B0609020000020004" pitchFamily="49" charset="0"/>
                          <a:cs typeface="Cascadia Code" panose="020B0609020000020004" pitchFamily="49" charset="0"/>
                        </a:rPr>
                        <a:t>并行网络</a:t>
                      </a:r>
                    </a:p>
                  </a:txBody>
                  <a:tcPr/>
                </a:tc>
                <a:extLst>
                  <a:ext uri="{0D108BD9-81ED-4DB2-BD59-A6C34878D82A}">
                    <a16:rowId xmlns:a16="http://schemas.microsoft.com/office/drawing/2014/main" val="3108539977"/>
                  </a:ext>
                </a:extLst>
              </a:tr>
              <a:tr h="302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Struct Rate</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58.47</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43.79</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63.47</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65.14</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65.55</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66.39</a:t>
                      </a:r>
                      <a:endParaRPr lang="zh-CN" altLang="en-US" sz="1600" dirty="0">
                        <a:latin typeface="Cascadia Code" panose="020B0609020000020004" pitchFamily="49" charset="0"/>
                        <a:cs typeface="Cascadia Code" panose="020B0609020000020004" pitchFamily="49" charset="0"/>
                      </a:endParaRPr>
                    </a:p>
                  </a:txBody>
                  <a:tcPr/>
                </a:tc>
                <a:extLst>
                  <a:ext uri="{0D108BD9-81ED-4DB2-BD59-A6C34878D82A}">
                    <a16:rowId xmlns:a16="http://schemas.microsoft.com/office/drawing/2014/main" val="2237878018"/>
                  </a:ext>
                </a:extLst>
              </a:tr>
              <a:tr h="302995">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Exprate 0 tolerated</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39.033</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28.023</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43.453</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44.454</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46.706</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45.538</a:t>
                      </a:r>
                      <a:endParaRPr lang="zh-CN" altLang="en-US" sz="1600" dirty="0">
                        <a:latin typeface="Cascadia Code" panose="020B0609020000020004" pitchFamily="49" charset="0"/>
                        <a:cs typeface="Cascadia Code" panose="020B0609020000020004" pitchFamily="49" charset="0"/>
                      </a:endParaRPr>
                    </a:p>
                  </a:txBody>
                  <a:tcPr/>
                </a:tc>
                <a:extLst>
                  <a:ext uri="{0D108BD9-81ED-4DB2-BD59-A6C34878D82A}">
                    <a16:rowId xmlns:a16="http://schemas.microsoft.com/office/drawing/2014/main" val="136191266"/>
                  </a:ext>
                </a:extLst>
              </a:tr>
              <a:tr h="302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Exprate 1 tolerated</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52.127</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38.532</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55.546</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57.631</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59.716</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59.633</a:t>
                      </a:r>
                      <a:endParaRPr lang="zh-CN" altLang="en-US" sz="1600" dirty="0">
                        <a:latin typeface="Cascadia Code" panose="020B0609020000020004" pitchFamily="49" charset="0"/>
                        <a:cs typeface="Cascadia Code" panose="020B0609020000020004" pitchFamily="49" charset="0"/>
                      </a:endParaRPr>
                    </a:p>
                  </a:txBody>
                  <a:tcPr/>
                </a:tc>
                <a:extLst>
                  <a:ext uri="{0D108BD9-81ED-4DB2-BD59-A6C34878D82A}">
                    <a16:rowId xmlns:a16="http://schemas.microsoft.com/office/drawing/2014/main" val="1440834896"/>
                  </a:ext>
                </a:extLst>
              </a:tr>
              <a:tr h="302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Exprate 2 tolerated</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57.381</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44.454</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61.384</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63.386</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65.304</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65.471</a:t>
                      </a:r>
                      <a:endParaRPr lang="zh-CN" altLang="en-US" sz="1600" dirty="0">
                        <a:latin typeface="Cascadia Code" panose="020B0609020000020004" pitchFamily="49" charset="0"/>
                        <a:cs typeface="Cascadia Code" panose="020B0609020000020004" pitchFamily="49" charset="0"/>
                      </a:endParaRPr>
                    </a:p>
                  </a:txBody>
                  <a:tcPr/>
                </a:tc>
                <a:extLst>
                  <a:ext uri="{0D108BD9-81ED-4DB2-BD59-A6C34878D82A}">
                    <a16:rowId xmlns:a16="http://schemas.microsoft.com/office/drawing/2014/main" val="2588669987"/>
                  </a:ext>
                </a:extLst>
              </a:tr>
              <a:tr h="302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Exprate 3 tolerated</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60.884</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47.623</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65.471</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66.639</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69.141</a:t>
                      </a:r>
                      <a:endParaRPr lang="zh-CN" altLang="en-US" sz="1600" dirty="0">
                        <a:latin typeface="Cascadia Code" panose="020B0609020000020004" pitchFamily="49" charset="0"/>
                        <a:cs typeface="Cascadia Code" panose="020B0609020000020004" pitchFamily="49" charset="0"/>
                      </a:endParaRPr>
                    </a:p>
                  </a:txBody>
                  <a:tcPr/>
                </a:tc>
                <a:tc>
                  <a:txBody>
                    <a:bodyPr/>
                    <a:lstStyle/>
                    <a:p>
                      <a:pPr algn="ctr"/>
                      <a:r>
                        <a:rPr lang="en-US" altLang="zh-CN" sz="1600" dirty="0">
                          <a:latin typeface="Cascadia Code" panose="020B0609020000020004" pitchFamily="49" charset="0"/>
                          <a:ea typeface="Cascadia Code" panose="020B0609020000020004" pitchFamily="49" charset="0"/>
                          <a:cs typeface="Cascadia Code" panose="020B0609020000020004" pitchFamily="49" charset="0"/>
                        </a:rPr>
                        <a:t>68.390</a:t>
                      </a:r>
                      <a:endParaRPr lang="zh-CN" altLang="en-US" sz="1600" dirty="0">
                        <a:latin typeface="Cascadia Code" panose="020B0609020000020004" pitchFamily="49" charset="0"/>
                        <a:cs typeface="Cascadia Code" panose="020B0609020000020004" pitchFamily="49" charset="0"/>
                      </a:endParaRPr>
                    </a:p>
                  </a:txBody>
                  <a:tcPr/>
                </a:tc>
                <a:extLst>
                  <a:ext uri="{0D108BD9-81ED-4DB2-BD59-A6C34878D82A}">
                    <a16:rowId xmlns:a16="http://schemas.microsoft.com/office/drawing/2014/main" val="2675018882"/>
                  </a:ext>
                </a:extLst>
              </a:tr>
            </a:tbl>
          </a:graphicData>
        </a:graphic>
      </p:graphicFrame>
    </p:spTree>
    <p:extLst>
      <p:ext uri="{BB962C8B-B14F-4D97-AF65-F5344CB8AC3E}">
        <p14:creationId xmlns:p14="http://schemas.microsoft.com/office/powerpoint/2010/main" val="31199984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flipH="1">
            <a:off x="4436533" y="2199398"/>
            <a:ext cx="7749912" cy="4658602"/>
          </a:xfrm>
          <a:prstGeom prst="rtTriangle">
            <a:avLst/>
          </a:prstGeom>
          <a:solidFill>
            <a:srgbClr val="183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58" name="矩形: 圆角 6"/>
          <p:cNvSpPr/>
          <p:nvPr/>
        </p:nvSpPr>
        <p:spPr>
          <a:xfrm>
            <a:off x="7321547" y="1782677"/>
            <a:ext cx="2815784" cy="5336580"/>
          </a:xfrm>
          <a:prstGeom prst="roundRect">
            <a:avLst>
              <a:gd name="adj" fmla="val 2874"/>
            </a:avLst>
          </a:prstGeom>
          <a:solidFill>
            <a:schemeClr val="bg1">
              <a:lumMod val="85000"/>
            </a:schemeClr>
          </a:solidFill>
          <a:ln>
            <a:noFill/>
          </a:ln>
          <a:effectLst>
            <a:outerShdw blurRad="63500" dist="368300" dir="3000000" algn="t" rotWithShape="0">
              <a:schemeClr val="accent1">
                <a:alpha val="10000"/>
              </a:schemeClr>
            </a:outerShdw>
          </a:effectLst>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cxnSp>
        <p:nvCxnSpPr>
          <p:cNvPr id="59" name="直接连接符 58"/>
          <p:cNvCxnSpPr/>
          <p:nvPr/>
        </p:nvCxnSpPr>
        <p:spPr>
          <a:xfrm>
            <a:off x="5883943" y="4492218"/>
            <a:ext cx="0" cy="466342"/>
          </a:xfrm>
          <a:prstGeom prst="line">
            <a:avLst/>
          </a:prstGeom>
          <a:ln cap="rnd">
            <a:solidFill>
              <a:schemeClr val="tx1">
                <a:lumMod val="50000"/>
                <a:lumOff val="50000"/>
                <a:alpha val="5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829550" y="5606871"/>
            <a:ext cx="0" cy="466342"/>
          </a:xfrm>
          <a:prstGeom prst="line">
            <a:avLst/>
          </a:prstGeom>
          <a:ln cap="rnd">
            <a:solidFill>
              <a:schemeClr val="tx1">
                <a:lumMod val="50000"/>
                <a:lumOff val="50000"/>
                <a:alpha val="5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8996098" y="4950938"/>
            <a:ext cx="0" cy="466342"/>
          </a:xfrm>
          <a:prstGeom prst="line">
            <a:avLst/>
          </a:prstGeom>
          <a:ln cap="rnd">
            <a:solidFill>
              <a:schemeClr val="tx1">
                <a:lumMod val="50000"/>
                <a:lumOff val="50000"/>
                <a:alpha val="5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9130652" y="4531748"/>
            <a:ext cx="0" cy="828446"/>
          </a:xfrm>
          <a:prstGeom prst="line">
            <a:avLst/>
          </a:prstGeom>
          <a:ln cap="rnd">
            <a:solidFill>
              <a:schemeClr val="tx1">
                <a:lumMod val="50000"/>
                <a:lumOff val="50000"/>
                <a:alpha val="5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0297465" y="3870464"/>
            <a:ext cx="0" cy="828446"/>
          </a:xfrm>
          <a:prstGeom prst="line">
            <a:avLst/>
          </a:prstGeom>
          <a:ln cap="rnd">
            <a:solidFill>
              <a:schemeClr val="tx1">
                <a:lumMod val="50000"/>
                <a:lumOff val="50000"/>
                <a:alpha val="5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0403510" y="3462591"/>
            <a:ext cx="0" cy="1149097"/>
          </a:xfrm>
          <a:prstGeom prst="line">
            <a:avLst/>
          </a:prstGeom>
          <a:ln cap="rnd">
            <a:solidFill>
              <a:schemeClr val="tx1">
                <a:lumMod val="50000"/>
                <a:lumOff val="50000"/>
                <a:alpha val="5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1571911" y="2788698"/>
            <a:ext cx="0" cy="1149097"/>
          </a:xfrm>
          <a:prstGeom prst="line">
            <a:avLst/>
          </a:prstGeom>
          <a:ln cap="rnd">
            <a:solidFill>
              <a:schemeClr val="tx1">
                <a:lumMod val="50000"/>
                <a:lumOff val="50000"/>
                <a:alpha val="5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7187552" y="3429000"/>
            <a:ext cx="0" cy="828446"/>
          </a:xfrm>
          <a:prstGeom prst="line">
            <a:avLst/>
          </a:prstGeom>
          <a:ln cap="rnd">
            <a:solidFill>
              <a:schemeClr val="tx1">
                <a:lumMod val="50000"/>
                <a:lumOff val="50000"/>
                <a:alpha val="5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8455119" y="2344942"/>
            <a:ext cx="0" cy="828446"/>
          </a:xfrm>
          <a:prstGeom prst="line">
            <a:avLst/>
          </a:prstGeom>
          <a:ln cap="rnd">
            <a:solidFill>
              <a:schemeClr val="tx1">
                <a:lumMod val="50000"/>
                <a:lumOff val="50000"/>
                <a:alpha val="5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8" name="矩形: 圆角 14"/>
          <p:cNvSpPr/>
          <p:nvPr/>
        </p:nvSpPr>
        <p:spPr>
          <a:xfrm>
            <a:off x="8606844" y="1689279"/>
            <a:ext cx="2815784" cy="1739721"/>
          </a:xfrm>
          <a:prstGeom prst="roundRect">
            <a:avLst>
              <a:gd name="adj" fmla="val 6804"/>
            </a:avLst>
          </a:prstGeom>
          <a:solidFill>
            <a:srgbClr val="EA7F7A"/>
          </a:solidFill>
          <a:ln>
            <a:noFill/>
          </a:ln>
          <a:effectLst>
            <a:outerShdw blurRad="266700" dist="812800" dir="2400000" algn="t" rotWithShape="0">
              <a:schemeClr val="accent1">
                <a:alpha val="7000"/>
              </a:schemeClr>
            </a:outerShdw>
          </a:effectLst>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Cascadia Code" panose="020B0609020000020004" pitchFamily="49" charset="0"/>
                <a:cs typeface="Cascadia Code" panose="020B0609020000020004" pitchFamily="49" charset="0"/>
                <a:sym typeface="+mn-lt"/>
              </a:rPr>
              <a:t>并行</a:t>
            </a:r>
            <a:endParaRPr lang="en-US" altLang="zh-CN" sz="3200" b="1" dirty="0">
              <a:latin typeface="Cascadia Code" panose="020B0609020000020004" pitchFamily="49" charset="0"/>
              <a:cs typeface="Cascadia Code" panose="020B0609020000020004" pitchFamily="49" charset="0"/>
              <a:sym typeface="+mn-lt"/>
            </a:endParaRPr>
          </a:p>
          <a:p>
            <a:pPr algn="ctr"/>
            <a:r>
              <a:rPr lang="en-US" altLang="zh-CN" sz="3200" b="1" dirty="0">
                <a:latin typeface="Cascadia Code" panose="020B0609020000020004" pitchFamily="49" charset="0"/>
                <a:cs typeface="Cascadia Code" panose="020B0609020000020004" pitchFamily="49" charset="0"/>
                <a:sym typeface="+mn-lt"/>
              </a:rPr>
              <a:t>DenseNet</a:t>
            </a:r>
            <a:endParaRPr lang="zh-CN" altLang="en-US" sz="3200" b="1" dirty="0">
              <a:latin typeface="Cascadia Code" panose="020B0609020000020004" pitchFamily="49" charset="0"/>
              <a:cs typeface="Cascadia Code" panose="020B0609020000020004" pitchFamily="49" charset="0"/>
              <a:sym typeface="+mn-lt"/>
            </a:endParaRPr>
          </a:p>
        </p:txBody>
      </p:sp>
      <p:sp>
        <p:nvSpPr>
          <p:cNvPr id="69" name="矩形: 圆角 15"/>
          <p:cNvSpPr/>
          <p:nvPr/>
        </p:nvSpPr>
        <p:spPr>
          <a:xfrm>
            <a:off x="7334247" y="2759165"/>
            <a:ext cx="2815784" cy="1739721"/>
          </a:xfrm>
          <a:prstGeom prst="roundRect">
            <a:avLst>
              <a:gd name="adj" fmla="val 6804"/>
            </a:avLst>
          </a:prstGeom>
          <a:solidFill>
            <a:srgbClr val="EA7F7A"/>
          </a:solidFill>
          <a:ln>
            <a:noFill/>
          </a:ln>
          <a:effectLst>
            <a:outerShdw blurRad="266700" dist="812800" dir="2400000" algn="t" rotWithShape="0">
              <a:schemeClr val="accent1">
                <a:alpha val="7000"/>
              </a:schemeClr>
            </a:outerShdw>
          </a:effectLst>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Cascadia Code" panose="020B0609020000020004" pitchFamily="49" charset="0"/>
                <a:cs typeface="Cascadia Code" panose="020B0609020000020004" pitchFamily="49" charset="0"/>
                <a:sym typeface="+mn-lt"/>
              </a:rPr>
              <a:t>5°</a:t>
            </a:r>
            <a:r>
              <a:rPr lang="zh-CN" altLang="en-US" sz="3200" b="1" dirty="0">
                <a:latin typeface="Cascadia Code" panose="020B0609020000020004" pitchFamily="49" charset="0"/>
                <a:cs typeface="Cascadia Code" panose="020B0609020000020004" pitchFamily="49" charset="0"/>
                <a:sym typeface="+mn-lt"/>
              </a:rPr>
              <a:t>随机旋转</a:t>
            </a:r>
            <a:endParaRPr lang="en-US" altLang="zh-CN" sz="3200" b="1" dirty="0">
              <a:latin typeface="Cascadia Code" panose="020B0609020000020004" pitchFamily="49" charset="0"/>
              <a:cs typeface="Cascadia Code" panose="020B0609020000020004" pitchFamily="49" charset="0"/>
              <a:sym typeface="+mn-lt"/>
            </a:endParaRPr>
          </a:p>
          <a:p>
            <a:pPr algn="ctr"/>
            <a:r>
              <a:rPr lang="en-US" altLang="zh-CN" sz="3200" b="1" dirty="0">
                <a:latin typeface="Cascadia Code" panose="020B0609020000020004" pitchFamily="49" charset="0"/>
                <a:cs typeface="Cascadia Code" panose="020B0609020000020004" pitchFamily="49" charset="0"/>
                <a:sym typeface="+mn-lt"/>
              </a:rPr>
              <a:t>+</a:t>
            </a:r>
          </a:p>
          <a:p>
            <a:pPr algn="ctr"/>
            <a:r>
              <a:rPr lang="zh-CN" altLang="en-US" sz="3200" b="1" dirty="0">
                <a:latin typeface="Cascadia Code" panose="020B0609020000020004" pitchFamily="49" charset="0"/>
                <a:cs typeface="Cascadia Code" panose="020B0609020000020004" pitchFamily="49" charset="0"/>
                <a:sym typeface="+mn-lt"/>
              </a:rPr>
              <a:t>水平拉伸</a:t>
            </a:r>
          </a:p>
        </p:txBody>
      </p:sp>
      <p:sp>
        <p:nvSpPr>
          <p:cNvPr id="70" name="矩形: 圆角 16"/>
          <p:cNvSpPr/>
          <p:nvPr/>
        </p:nvSpPr>
        <p:spPr>
          <a:xfrm>
            <a:off x="6036250" y="3829050"/>
            <a:ext cx="2815784" cy="1739721"/>
          </a:xfrm>
          <a:prstGeom prst="roundRect">
            <a:avLst>
              <a:gd name="adj" fmla="val 6804"/>
            </a:avLst>
          </a:prstGeom>
          <a:solidFill>
            <a:srgbClr val="EA7F7A"/>
          </a:solidFill>
          <a:ln>
            <a:noFill/>
          </a:ln>
          <a:effectLst>
            <a:outerShdw blurRad="266700" dist="812800" dir="2400000" algn="t" rotWithShape="0">
              <a:schemeClr val="accent1">
                <a:alpha val="7000"/>
              </a:schemeClr>
            </a:outerShdw>
          </a:effectLst>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Cascadia Code" panose="020B0609020000020004" pitchFamily="49" charset="0"/>
                <a:ea typeface="Cascadia Code" panose="020B0609020000020004" pitchFamily="49" charset="0"/>
                <a:cs typeface="Cascadia Code" panose="020B0609020000020004" pitchFamily="49" charset="0"/>
                <a:sym typeface="+mn-lt"/>
              </a:rPr>
              <a:t>10°</a:t>
            </a:r>
            <a:r>
              <a:rPr lang="zh-CN" altLang="en-US" sz="3200" b="1" dirty="0">
                <a:latin typeface="Cascadia Code" panose="020B0609020000020004" pitchFamily="49" charset="0"/>
                <a:ea typeface="Cascadia Code" panose="020B0609020000020004" pitchFamily="49" charset="0"/>
                <a:cs typeface="Cascadia Code" panose="020B0609020000020004" pitchFamily="49" charset="0"/>
                <a:sym typeface="+mn-lt"/>
              </a:rPr>
              <a:t>随机旋转</a:t>
            </a:r>
            <a:endParaRPr lang="zh-CN" altLang="en-US" sz="3200" b="1" dirty="0">
              <a:latin typeface="Cascadia Code" panose="020B0609020000020004" pitchFamily="49" charset="0"/>
              <a:cs typeface="Cascadia Code" panose="020B0609020000020004" pitchFamily="49" charset="0"/>
              <a:sym typeface="+mn-lt"/>
            </a:endParaRPr>
          </a:p>
        </p:txBody>
      </p:sp>
      <p:sp>
        <p:nvSpPr>
          <p:cNvPr id="71" name="任意多边形: 形状 32"/>
          <p:cNvSpPr/>
          <p:nvPr/>
        </p:nvSpPr>
        <p:spPr>
          <a:xfrm rot="-60000" flipH="1">
            <a:off x="1015728" y="4698867"/>
            <a:ext cx="4887272" cy="585493"/>
          </a:xfrm>
          <a:custGeom>
            <a:avLst/>
            <a:gdLst>
              <a:gd name="connsiteX0" fmla="*/ 0 w 1078230"/>
              <a:gd name="connsiteY0" fmla="*/ 0 h 118110"/>
              <a:gd name="connsiteX1" fmla="*/ 190500 w 1078230"/>
              <a:gd name="connsiteY1" fmla="*/ 118110 h 118110"/>
              <a:gd name="connsiteX2" fmla="*/ 1078230 w 1078230"/>
              <a:gd name="connsiteY2" fmla="*/ 118110 h 118110"/>
              <a:gd name="connsiteX0-1" fmla="*/ 0 w 2557752"/>
              <a:gd name="connsiteY0-2" fmla="*/ 0 h 118110"/>
              <a:gd name="connsiteX1-3" fmla="*/ 190500 w 2557752"/>
              <a:gd name="connsiteY1-4" fmla="*/ 118110 h 118110"/>
              <a:gd name="connsiteX2-5" fmla="*/ 2557752 w 2557752"/>
              <a:gd name="connsiteY2-6" fmla="*/ 118110 h 118110"/>
              <a:gd name="connsiteX0-7" fmla="*/ 0 w 1993464"/>
              <a:gd name="connsiteY0-8" fmla="*/ 0 h 118110"/>
              <a:gd name="connsiteX1-9" fmla="*/ 190500 w 1993464"/>
              <a:gd name="connsiteY1-10" fmla="*/ 118110 h 118110"/>
              <a:gd name="connsiteX2-11" fmla="*/ 1993464 w 1993464"/>
              <a:gd name="connsiteY2-12" fmla="*/ 113160 h 118110"/>
              <a:gd name="connsiteX0-13" fmla="*/ 0 w 2756469"/>
              <a:gd name="connsiteY0-14" fmla="*/ 0 h 118110"/>
              <a:gd name="connsiteX1-15" fmla="*/ 190500 w 2756469"/>
              <a:gd name="connsiteY1-16" fmla="*/ 118110 h 118110"/>
              <a:gd name="connsiteX2-17" fmla="*/ 2756469 w 2756469"/>
              <a:gd name="connsiteY2-18" fmla="*/ 103054 h 118110"/>
              <a:gd name="connsiteX0-19" fmla="*/ 0 w 2756469"/>
              <a:gd name="connsiteY0-20" fmla="*/ 0 h 118110"/>
              <a:gd name="connsiteX1-21" fmla="*/ 190500 w 2756469"/>
              <a:gd name="connsiteY1-22" fmla="*/ 118110 h 118110"/>
              <a:gd name="connsiteX2-23" fmla="*/ 2756469 w 2756469"/>
              <a:gd name="connsiteY2-24" fmla="*/ 103054 h 118110"/>
              <a:gd name="connsiteX0-25" fmla="*/ 0 w 2751416"/>
              <a:gd name="connsiteY0-26" fmla="*/ 0 h 118110"/>
              <a:gd name="connsiteX1-27" fmla="*/ 190500 w 2751416"/>
              <a:gd name="connsiteY1-28" fmla="*/ 118110 h 118110"/>
              <a:gd name="connsiteX2-29" fmla="*/ 2751416 w 2751416"/>
              <a:gd name="connsiteY2-30" fmla="*/ 111476 h 118110"/>
              <a:gd name="connsiteX0-31" fmla="*/ 0 w 2716045"/>
              <a:gd name="connsiteY0-32" fmla="*/ 0 h 95372"/>
              <a:gd name="connsiteX1-33" fmla="*/ 155129 w 2716045"/>
              <a:gd name="connsiteY1-34" fmla="*/ 95372 h 95372"/>
              <a:gd name="connsiteX2-35" fmla="*/ 2716045 w 2716045"/>
              <a:gd name="connsiteY2-36" fmla="*/ 88738 h 95372"/>
            </a:gdLst>
            <a:ahLst/>
            <a:cxnLst>
              <a:cxn ang="0">
                <a:pos x="connsiteX0-1" y="connsiteY0-2"/>
              </a:cxn>
              <a:cxn ang="0">
                <a:pos x="connsiteX1-3" y="connsiteY1-4"/>
              </a:cxn>
              <a:cxn ang="0">
                <a:pos x="connsiteX2-5" y="connsiteY2-6"/>
              </a:cxn>
            </a:cxnLst>
            <a:rect l="l" t="t" r="r" b="b"/>
            <a:pathLst>
              <a:path w="2716045" h="95372">
                <a:moveTo>
                  <a:pt x="0" y="0"/>
                </a:moveTo>
                <a:lnTo>
                  <a:pt x="155129" y="95372"/>
                </a:lnTo>
                <a:lnTo>
                  <a:pt x="2716045" y="88738"/>
                </a:lnTo>
              </a:path>
            </a:pathLst>
          </a:custGeom>
          <a:noFill/>
          <a:ln w="9525" cap="rnd">
            <a:solidFill>
              <a:schemeClr val="tx1">
                <a:lumMod val="50000"/>
                <a:lumOff val="50000"/>
                <a:alpha val="37000"/>
              </a:schemeClr>
            </a:solidFill>
            <a:prstDash val="sysDash"/>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74" name="任意多边形: 形状 40"/>
          <p:cNvSpPr/>
          <p:nvPr/>
        </p:nvSpPr>
        <p:spPr>
          <a:xfrm flipH="1" flipV="1">
            <a:off x="3525091" y="1293702"/>
            <a:ext cx="5605559" cy="505645"/>
          </a:xfrm>
          <a:custGeom>
            <a:avLst/>
            <a:gdLst>
              <a:gd name="connsiteX0" fmla="*/ 0 w 1078230"/>
              <a:gd name="connsiteY0" fmla="*/ 0 h 118110"/>
              <a:gd name="connsiteX1" fmla="*/ 190500 w 1078230"/>
              <a:gd name="connsiteY1" fmla="*/ 118110 h 118110"/>
              <a:gd name="connsiteX2" fmla="*/ 1078230 w 1078230"/>
              <a:gd name="connsiteY2" fmla="*/ 118110 h 118110"/>
              <a:gd name="connsiteX0-1" fmla="*/ 0 w 2557752"/>
              <a:gd name="connsiteY0-2" fmla="*/ 0 h 118110"/>
              <a:gd name="connsiteX1-3" fmla="*/ 190500 w 2557752"/>
              <a:gd name="connsiteY1-4" fmla="*/ 118110 h 118110"/>
              <a:gd name="connsiteX2-5" fmla="*/ 2557752 w 2557752"/>
              <a:gd name="connsiteY2-6" fmla="*/ 118110 h 118110"/>
              <a:gd name="connsiteX0-7" fmla="*/ 0 w 1993464"/>
              <a:gd name="connsiteY0-8" fmla="*/ 0 h 118110"/>
              <a:gd name="connsiteX1-9" fmla="*/ 190500 w 1993464"/>
              <a:gd name="connsiteY1-10" fmla="*/ 118110 h 118110"/>
              <a:gd name="connsiteX2-11" fmla="*/ 1993464 w 1993464"/>
              <a:gd name="connsiteY2-12" fmla="*/ 113160 h 118110"/>
              <a:gd name="connsiteX0-13" fmla="*/ 0 w 2756469"/>
              <a:gd name="connsiteY0-14" fmla="*/ 0 h 118110"/>
              <a:gd name="connsiteX1-15" fmla="*/ 190500 w 2756469"/>
              <a:gd name="connsiteY1-16" fmla="*/ 118110 h 118110"/>
              <a:gd name="connsiteX2-17" fmla="*/ 2756469 w 2756469"/>
              <a:gd name="connsiteY2-18" fmla="*/ 103054 h 118110"/>
              <a:gd name="connsiteX0-19" fmla="*/ 0 w 2756469"/>
              <a:gd name="connsiteY0-20" fmla="*/ 0 h 118110"/>
              <a:gd name="connsiteX1-21" fmla="*/ 190500 w 2756469"/>
              <a:gd name="connsiteY1-22" fmla="*/ 118110 h 118110"/>
              <a:gd name="connsiteX2-23" fmla="*/ 2756469 w 2756469"/>
              <a:gd name="connsiteY2-24" fmla="*/ 103054 h 118110"/>
              <a:gd name="connsiteX0-25" fmla="*/ 0 w 2751416"/>
              <a:gd name="connsiteY0-26" fmla="*/ 0 h 118110"/>
              <a:gd name="connsiteX1-27" fmla="*/ 190500 w 2751416"/>
              <a:gd name="connsiteY1-28" fmla="*/ 118110 h 118110"/>
              <a:gd name="connsiteX2-29" fmla="*/ 2751416 w 2751416"/>
              <a:gd name="connsiteY2-30" fmla="*/ 111476 h 118110"/>
              <a:gd name="connsiteX0-31" fmla="*/ 0 w 2973749"/>
              <a:gd name="connsiteY0-32" fmla="*/ 0 h 118110"/>
              <a:gd name="connsiteX1-33" fmla="*/ 190500 w 2973749"/>
              <a:gd name="connsiteY1-34" fmla="*/ 118110 h 118110"/>
              <a:gd name="connsiteX2-35" fmla="*/ 2973749 w 2973749"/>
              <a:gd name="connsiteY2-36" fmla="*/ 106423 h 118110"/>
            </a:gdLst>
            <a:ahLst/>
            <a:cxnLst>
              <a:cxn ang="0">
                <a:pos x="connsiteX0-1" y="connsiteY0-2"/>
              </a:cxn>
              <a:cxn ang="0">
                <a:pos x="connsiteX1-3" y="connsiteY1-4"/>
              </a:cxn>
              <a:cxn ang="0">
                <a:pos x="connsiteX2-5" y="connsiteY2-6"/>
              </a:cxn>
            </a:cxnLst>
            <a:rect l="l" t="t" r="r" b="b"/>
            <a:pathLst>
              <a:path w="2973749" h="118110">
                <a:moveTo>
                  <a:pt x="0" y="0"/>
                </a:moveTo>
                <a:lnTo>
                  <a:pt x="190500" y="118110"/>
                </a:lnTo>
                <a:lnTo>
                  <a:pt x="2973749" y="106423"/>
                </a:lnTo>
              </a:path>
            </a:pathLst>
          </a:custGeom>
          <a:noFill/>
          <a:ln w="9525" cap="rnd">
            <a:solidFill>
              <a:schemeClr val="tx1">
                <a:lumMod val="50000"/>
                <a:lumOff val="50000"/>
                <a:alpha val="37000"/>
              </a:schemeClr>
            </a:solidFill>
            <a:prstDash val="sysDash"/>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56" name="矩形: 圆顶角 2"/>
          <p:cNvSpPr/>
          <p:nvPr/>
        </p:nvSpPr>
        <p:spPr>
          <a:xfrm>
            <a:off x="874713" y="1306220"/>
            <a:ext cx="4052887" cy="1502181"/>
          </a:xfrm>
          <a:prstGeom prst="round2SameRect">
            <a:avLst>
              <a:gd name="adj1" fmla="val 0"/>
              <a:gd name="adj2" fmla="val 11291"/>
            </a:avLst>
          </a:prstGeom>
          <a:solidFill>
            <a:srgbClr val="DEEB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cxnSp>
        <p:nvCxnSpPr>
          <p:cNvPr id="75" name="直接连接符 74"/>
          <p:cNvCxnSpPr/>
          <p:nvPr/>
        </p:nvCxnSpPr>
        <p:spPr>
          <a:xfrm>
            <a:off x="880533" y="1306220"/>
            <a:ext cx="4047067" cy="0"/>
          </a:xfrm>
          <a:prstGeom prst="line">
            <a:avLst/>
          </a:prstGeom>
          <a:ln w="34925">
            <a:solidFill>
              <a:srgbClr val="183D8E"/>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9091965" y="1761571"/>
            <a:ext cx="75551" cy="75551"/>
          </a:xfrm>
          <a:prstGeom prst="ellipse">
            <a:avLst/>
          </a:prstGeom>
          <a:solidFill>
            <a:schemeClr val="bg1"/>
          </a:solidFill>
          <a:ln w="9525" cap="rnd">
            <a:solidFill>
              <a:schemeClr val="bg1">
                <a:lumMod val="75000"/>
              </a:schemeClr>
            </a:solidFill>
            <a:prstDash val="solid"/>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Cascadia Code" panose="020B0609020000020004" pitchFamily="49" charset="0"/>
              <a:cs typeface="Cascadia Code" panose="020B0609020000020004" pitchFamily="49" charset="0"/>
              <a:sym typeface="+mn-lt"/>
            </a:endParaRPr>
          </a:p>
        </p:txBody>
      </p:sp>
      <p:sp>
        <p:nvSpPr>
          <p:cNvPr id="79" name="椭圆 78"/>
          <p:cNvSpPr/>
          <p:nvPr/>
        </p:nvSpPr>
        <p:spPr>
          <a:xfrm>
            <a:off x="5854655" y="4623359"/>
            <a:ext cx="75551" cy="75551"/>
          </a:xfrm>
          <a:prstGeom prst="ellipse">
            <a:avLst/>
          </a:prstGeom>
          <a:solidFill>
            <a:schemeClr val="bg1"/>
          </a:solidFill>
          <a:ln w="9525" cap="rnd">
            <a:solidFill>
              <a:schemeClr val="bg1">
                <a:lumMod val="75000"/>
              </a:schemeClr>
            </a:solidFill>
            <a:prstDash val="solid"/>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Cascadia Code" panose="020B0609020000020004" pitchFamily="49" charset="0"/>
              <a:cs typeface="Cascadia Code" panose="020B0609020000020004" pitchFamily="49" charset="0"/>
              <a:sym typeface="+mn-lt"/>
            </a:endParaRPr>
          </a:p>
        </p:txBody>
      </p:sp>
      <p:sp>
        <p:nvSpPr>
          <p:cNvPr id="87" name="矩形: 圆顶角 2"/>
          <p:cNvSpPr/>
          <p:nvPr/>
        </p:nvSpPr>
        <p:spPr>
          <a:xfrm>
            <a:off x="864390" y="5251137"/>
            <a:ext cx="4052887" cy="1309321"/>
          </a:xfrm>
          <a:prstGeom prst="round2SameRect">
            <a:avLst>
              <a:gd name="adj1" fmla="val 0"/>
              <a:gd name="adj2" fmla="val 11291"/>
            </a:avLst>
          </a:prstGeom>
          <a:solidFill>
            <a:srgbClr val="DEEB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cxnSp>
        <p:nvCxnSpPr>
          <p:cNvPr id="88" name="直接连接符 87"/>
          <p:cNvCxnSpPr/>
          <p:nvPr/>
        </p:nvCxnSpPr>
        <p:spPr>
          <a:xfrm>
            <a:off x="870210" y="5251137"/>
            <a:ext cx="4047067" cy="0"/>
          </a:xfrm>
          <a:prstGeom prst="line">
            <a:avLst/>
          </a:prstGeom>
          <a:ln w="34925">
            <a:solidFill>
              <a:srgbClr val="183D8E"/>
            </a:solidFill>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976477" y="5294999"/>
            <a:ext cx="3758418" cy="1185902"/>
          </a:xfrm>
          <a:prstGeom prst="rect">
            <a:avLst/>
          </a:prstGeom>
          <a:noFill/>
        </p:spPr>
        <p:txBody>
          <a:bodyPr wrap="square" rtlCol="0">
            <a:spAutoFit/>
          </a:bodyPr>
          <a:lstStyle/>
          <a:p>
            <a:pPr>
              <a:lnSpc>
                <a:spcPct val="130000"/>
              </a:lnSpc>
            </a:pPr>
            <a:r>
              <a:rPr lang="en-US" altLang="zh-CN" sz="1400" dirty="0">
                <a:solidFill>
                  <a:srgbClr val="183D8E"/>
                </a:solidFill>
                <a:latin typeface="Cascadia Code" panose="020B0609020000020004" pitchFamily="49" charset="0"/>
                <a:cs typeface="Cascadia Code" panose="020B0609020000020004" pitchFamily="49" charset="0"/>
                <a:sym typeface="+mn-lt"/>
              </a:rPr>
              <a:t>10°</a:t>
            </a:r>
            <a:r>
              <a:rPr lang="zh-CN" altLang="en-US" sz="1400" dirty="0">
                <a:solidFill>
                  <a:srgbClr val="183D8E"/>
                </a:solidFill>
                <a:latin typeface="Cascadia Code" panose="020B0609020000020004" pitchFamily="49" charset="0"/>
                <a:cs typeface="Cascadia Code" panose="020B0609020000020004" pitchFamily="49" charset="0"/>
                <a:sym typeface="+mn-lt"/>
              </a:rPr>
              <a:t>随机旋转效果较差，这可能是因为较大的旋转可能会改变符号的可识别性，并使得手写公式内容出现残缺，导致模型难以从变化后的图像中提取准确的特征。</a:t>
            </a:r>
          </a:p>
        </p:txBody>
      </p:sp>
      <p:sp>
        <p:nvSpPr>
          <p:cNvPr id="90" name="任意多边形: 形状 40"/>
          <p:cNvSpPr/>
          <p:nvPr/>
        </p:nvSpPr>
        <p:spPr>
          <a:xfrm flipH="1" flipV="1">
            <a:off x="1555852" y="2962409"/>
            <a:ext cx="5890925" cy="166735"/>
          </a:xfrm>
          <a:custGeom>
            <a:avLst/>
            <a:gdLst>
              <a:gd name="connsiteX0" fmla="*/ 0 w 1078230"/>
              <a:gd name="connsiteY0" fmla="*/ 0 h 118110"/>
              <a:gd name="connsiteX1" fmla="*/ 190500 w 1078230"/>
              <a:gd name="connsiteY1" fmla="*/ 118110 h 118110"/>
              <a:gd name="connsiteX2" fmla="*/ 1078230 w 1078230"/>
              <a:gd name="connsiteY2" fmla="*/ 118110 h 118110"/>
              <a:gd name="connsiteX0-1" fmla="*/ 0 w 2557752"/>
              <a:gd name="connsiteY0-2" fmla="*/ 0 h 118110"/>
              <a:gd name="connsiteX1-3" fmla="*/ 190500 w 2557752"/>
              <a:gd name="connsiteY1-4" fmla="*/ 118110 h 118110"/>
              <a:gd name="connsiteX2-5" fmla="*/ 2557752 w 2557752"/>
              <a:gd name="connsiteY2-6" fmla="*/ 118110 h 118110"/>
              <a:gd name="connsiteX0-7" fmla="*/ 0 w 1993464"/>
              <a:gd name="connsiteY0-8" fmla="*/ 0 h 118110"/>
              <a:gd name="connsiteX1-9" fmla="*/ 190500 w 1993464"/>
              <a:gd name="connsiteY1-10" fmla="*/ 118110 h 118110"/>
              <a:gd name="connsiteX2-11" fmla="*/ 1993464 w 1993464"/>
              <a:gd name="connsiteY2-12" fmla="*/ 113160 h 118110"/>
              <a:gd name="connsiteX0-13" fmla="*/ 0 w 2756469"/>
              <a:gd name="connsiteY0-14" fmla="*/ 0 h 118110"/>
              <a:gd name="connsiteX1-15" fmla="*/ 190500 w 2756469"/>
              <a:gd name="connsiteY1-16" fmla="*/ 118110 h 118110"/>
              <a:gd name="connsiteX2-17" fmla="*/ 2756469 w 2756469"/>
              <a:gd name="connsiteY2-18" fmla="*/ 103054 h 118110"/>
              <a:gd name="connsiteX0-19" fmla="*/ 0 w 2756469"/>
              <a:gd name="connsiteY0-20" fmla="*/ 0 h 118110"/>
              <a:gd name="connsiteX1-21" fmla="*/ 190500 w 2756469"/>
              <a:gd name="connsiteY1-22" fmla="*/ 118110 h 118110"/>
              <a:gd name="connsiteX2-23" fmla="*/ 2756469 w 2756469"/>
              <a:gd name="connsiteY2-24" fmla="*/ 103054 h 118110"/>
              <a:gd name="connsiteX0-25" fmla="*/ 0 w 2751416"/>
              <a:gd name="connsiteY0-26" fmla="*/ 0 h 118110"/>
              <a:gd name="connsiteX1-27" fmla="*/ 190500 w 2751416"/>
              <a:gd name="connsiteY1-28" fmla="*/ 118110 h 118110"/>
              <a:gd name="connsiteX2-29" fmla="*/ 2751416 w 2751416"/>
              <a:gd name="connsiteY2-30" fmla="*/ 111476 h 118110"/>
              <a:gd name="connsiteX0-31" fmla="*/ 0 w 2973749"/>
              <a:gd name="connsiteY0-32" fmla="*/ 0 h 118110"/>
              <a:gd name="connsiteX1-33" fmla="*/ 190500 w 2973749"/>
              <a:gd name="connsiteY1-34" fmla="*/ 118110 h 118110"/>
              <a:gd name="connsiteX2-35" fmla="*/ 2973749 w 2973749"/>
              <a:gd name="connsiteY2-36" fmla="*/ 106423 h 118110"/>
            </a:gdLst>
            <a:ahLst/>
            <a:cxnLst>
              <a:cxn ang="0">
                <a:pos x="connsiteX0-1" y="connsiteY0-2"/>
              </a:cxn>
              <a:cxn ang="0">
                <a:pos x="connsiteX1-3" y="connsiteY1-4"/>
              </a:cxn>
              <a:cxn ang="0">
                <a:pos x="connsiteX2-5" y="connsiteY2-6"/>
              </a:cxn>
            </a:cxnLst>
            <a:rect l="l" t="t" r="r" b="b"/>
            <a:pathLst>
              <a:path w="2973749" h="118110">
                <a:moveTo>
                  <a:pt x="0" y="0"/>
                </a:moveTo>
                <a:lnTo>
                  <a:pt x="190500" y="118110"/>
                </a:lnTo>
                <a:lnTo>
                  <a:pt x="2973749" y="106423"/>
                </a:lnTo>
              </a:path>
            </a:pathLst>
          </a:custGeom>
          <a:noFill/>
          <a:ln w="9525" cap="rnd">
            <a:solidFill>
              <a:schemeClr val="tx1">
                <a:lumMod val="50000"/>
                <a:lumOff val="50000"/>
                <a:alpha val="37000"/>
              </a:schemeClr>
            </a:solidFill>
            <a:prstDash val="sysDash"/>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96" name="矩形 95"/>
          <p:cNvSpPr/>
          <p:nvPr/>
        </p:nvSpPr>
        <p:spPr>
          <a:xfrm>
            <a:off x="1372168" y="587711"/>
            <a:ext cx="1826141" cy="584775"/>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EA7F7A"/>
                </a:solidFill>
                <a:latin typeface="Cascadia Code" panose="020B0609020000020004" pitchFamily="49" charset="0"/>
                <a:cs typeface="Cascadia Code" panose="020B0609020000020004" pitchFamily="49" charset="0"/>
                <a:sym typeface="+mn-lt"/>
              </a:rPr>
              <a:t>结果分析</a:t>
            </a:r>
            <a:endParaRPr kumimoji="0" lang="zh-CN" altLang="en-US" sz="3200" b="1" i="0" u="none" strike="noStrike" kern="1200" cap="none" spc="0" normalizeH="0" baseline="0" noProof="0" dirty="0">
              <a:ln>
                <a:noFill/>
              </a:ln>
              <a:solidFill>
                <a:srgbClr val="EA7F7A"/>
              </a:solidFill>
              <a:uLnTx/>
              <a:uFillTx/>
              <a:latin typeface="Cascadia Code" panose="020B0609020000020004" pitchFamily="49" charset="0"/>
              <a:cs typeface="Cascadia Code" panose="020B0609020000020004" pitchFamily="49" charset="0"/>
              <a:sym typeface="+mn-lt"/>
            </a:endParaRPr>
          </a:p>
        </p:txBody>
      </p:sp>
      <p:grpSp>
        <p:nvGrpSpPr>
          <p:cNvPr id="97" name="组合 96"/>
          <p:cNvGrpSpPr/>
          <p:nvPr/>
        </p:nvGrpSpPr>
        <p:grpSpPr>
          <a:xfrm>
            <a:off x="874713" y="674476"/>
            <a:ext cx="443724" cy="395510"/>
            <a:chOff x="3782729" y="1424540"/>
            <a:chExt cx="838290" cy="606392"/>
          </a:xfrm>
          <a:solidFill>
            <a:srgbClr val="EA7F7A"/>
          </a:solidFill>
        </p:grpSpPr>
        <p:sp>
          <p:nvSpPr>
            <p:cNvPr id="98" name="圆角矩形 97"/>
            <p:cNvSpPr/>
            <p:nvPr/>
          </p:nvSpPr>
          <p:spPr>
            <a:xfrm>
              <a:off x="3782729"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99" name="圆角矩形 98"/>
            <p:cNvSpPr/>
            <p:nvPr/>
          </p:nvSpPr>
          <p:spPr>
            <a:xfrm>
              <a:off x="4095996"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100" name="圆角矩形 99"/>
            <p:cNvSpPr/>
            <p:nvPr/>
          </p:nvSpPr>
          <p:spPr>
            <a:xfrm>
              <a:off x="4409263"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grpSp>
      <p:sp>
        <p:nvSpPr>
          <p:cNvPr id="2" name="矩形: 圆顶角 2">
            <a:extLst>
              <a:ext uri="{FF2B5EF4-FFF2-40B4-BE49-F238E27FC236}">
                <a16:creationId xmlns:a16="http://schemas.microsoft.com/office/drawing/2014/main" id="{6F610BEE-6522-EF42-4BCA-976B91EC56E6}"/>
              </a:ext>
            </a:extLst>
          </p:cNvPr>
          <p:cNvSpPr/>
          <p:nvPr/>
        </p:nvSpPr>
        <p:spPr>
          <a:xfrm>
            <a:off x="874713" y="2974363"/>
            <a:ext cx="4052887" cy="2069993"/>
          </a:xfrm>
          <a:prstGeom prst="round2SameRect">
            <a:avLst>
              <a:gd name="adj1" fmla="val 0"/>
              <a:gd name="adj2" fmla="val 11291"/>
            </a:avLst>
          </a:prstGeom>
          <a:solidFill>
            <a:srgbClr val="DEEB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cxnSp>
        <p:nvCxnSpPr>
          <p:cNvPr id="4" name="直接连接符 3">
            <a:extLst>
              <a:ext uri="{FF2B5EF4-FFF2-40B4-BE49-F238E27FC236}">
                <a16:creationId xmlns:a16="http://schemas.microsoft.com/office/drawing/2014/main" id="{93EC0516-A9D0-0916-6665-287C40737772}"/>
              </a:ext>
            </a:extLst>
          </p:cNvPr>
          <p:cNvCxnSpPr/>
          <p:nvPr/>
        </p:nvCxnSpPr>
        <p:spPr>
          <a:xfrm>
            <a:off x="880533" y="2974363"/>
            <a:ext cx="4047067" cy="0"/>
          </a:xfrm>
          <a:prstGeom prst="line">
            <a:avLst/>
          </a:prstGeom>
          <a:ln w="34925">
            <a:solidFill>
              <a:srgbClr val="183D8E"/>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952E46F-36A7-3314-BF69-CB09B9AA9918}"/>
              </a:ext>
            </a:extLst>
          </p:cNvPr>
          <p:cNvSpPr txBox="1"/>
          <p:nvPr/>
        </p:nvSpPr>
        <p:spPr>
          <a:xfrm>
            <a:off x="986800" y="3018225"/>
            <a:ext cx="3758418" cy="2026132"/>
          </a:xfrm>
          <a:prstGeom prst="rect">
            <a:avLst/>
          </a:prstGeom>
          <a:noFill/>
        </p:spPr>
        <p:txBody>
          <a:bodyPr wrap="square" rtlCol="0">
            <a:spAutoFit/>
          </a:bodyPr>
          <a:lstStyle/>
          <a:p>
            <a:pPr>
              <a:lnSpc>
                <a:spcPct val="130000"/>
              </a:lnSpc>
            </a:pPr>
            <a:r>
              <a:rPr lang="en-US" altLang="zh-CN" sz="1400" dirty="0">
                <a:solidFill>
                  <a:srgbClr val="183D8E"/>
                </a:solidFill>
                <a:latin typeface="Cascadia Code" panose="020B0609020000020004" pitchFamily="49" charset="0"/>
                <a:cs typeface="Cascadia Code" panose="020B0609020000020004" pitchFamily="49" charset="0"/>
                <a:sym typeface="+mn-lt"/>
              </a:rPr>
              <a:t>1.</a:t>
            </a:r>
            <a:r>
              <a:rPr lang="zh-CN" altLang="en-US" sz="1400" dirty="0">
                <a:solidFill>
                  <a:srgbClr val="183D8E"/>
                </a:solidFill>
                <a:latin typeface="Cascadia Code" panose="020B0609020000020004" pitchFamily="49" charset="0"/>
                <a:cs typeface="Cascadia Code" panose="020B0609020000020004" pitchFamily="49" charset="0"/>
                <a:sym typeface="+mn-lt"/>
              </a:rPr>
              <a:t>旋转和拉伸改变了图像中数学符号的形状和相对位置，迫使模型学习到更加抽象和不变的关键特征，而不是依赖于具体的图像细节。</a:t>
            </a:r>
          </a:p>
          <a:p>
            <a:pPr>
              <a:lnSpc>
                <a:spcPct val="130000"/>
              </a:lnSpc>
            </a:pPr>
            <a:r>
              <a:rPr lang="en-US" altLang="zh-CN" sz="1400" dirty="0">
                <a:solidFill>
                  <a:srgbClr val="183D8E"/>
                </a:solidFill>
                <a:latin typeface="Cascadia Code" panose="020B0609020000020004" pitchFamily="49" charset="0"/>
                <a:cs typeface="Cascadia Code" panose="020B0609020000020004" pitchFamily="49" charset="0"/>
                <a:sym typeface="+mn-lt"/>
              </a:rPr>
              <a:t>2.</a:t>
            </a:r>
            <a:r>
              <a:rPr lang="zh-CN" altLang="en-US" sz="1400" dirty="0">
                <a:solidFill>
                  <a:srgbClr val="183D8E"/>
                </a:solidFill>
                <a:latin typeface="Cascadia Code" panose="020B0609020000020004" pitchFamily="49" charset="0"/>
                <a:cs typeface="Cascadia Code" panose="020B0609020000020004" pitchFamily="49" charset="0"/>
                <a:sym typeface="+mn-lt"/>
              </a:rPr>
              <a:t>在基于</a:t>
            </a:r>
            <a:r>
              <a:rPr lang="en-US" altLang="zh-CN" sz="1400" dirty="0">
                <a:solidFill>
                  <a:srgbClr val="183D8E"/>
                </a:solidFill>
                <a:latin typeface="Cascadia Code" panose="020B0609020000020004" pitchFamily="49" charset="0"/>
                <a:cs typeface="Cascadia Code" panose="020B0609020000020004" pitchFamily="49" charset="0"/>
                <a:sym typeface="+mn-lt"/>
              </a:rPr>
              <a:t>Transformer</a:t>
            </a:r>
            <a:r>
              <a:rPr lang="zh-CN" altLang="en-US" sz="1400" dirty="0">
                <a:solidFill>
                  <a:srgbClr val="183D8E"/>
                </a:solidFill>
                <a:latin typeface="Cascadia Code" panose="020B0609020000020004" pitchFamily="49" charset="0"/>
                <a:cs typeface="Cascadia Code" panose="020B0609020000020004" pitchFamily="49" charset="0"/>
                <a:sym typeface="+mn-lt"/>
              </a:rPr>
              <a:t>的模型中，多样化的数据可以帮助模型更好地学习到如何分配注意力，从而更准确地识别和解析手写数学表达式中的各个组成部分。</a:t>
            </a:r>
          </a:p>
        </p:txBody>
      </p:sp>
      <p:sp>
        <p:nvSpPr>
          <p:cNvPr id="6" name="文本框 5">
            <a:extLst>
              <a:ext uri="{FF2B5EF4-FFF2-40B4-BE49-F238E27FC236}">
                <a16:creationId xmlns:a16="http://schemas.microsoft.com/office/drawing/2014/main" id="{B1FB4B8E-1B91-816E-15C1-345477DC0F5D}"/>
              </a:ext>
            </a:extLst>
          </p:cNvPr>
          <p:cNvSpPr txBox="1"/>
          <p:nvPr/>
        </p:nvSpPr>
        <p:spPr>
          <a:xfrm>
            <a:off x="1021947" y="1330470"/>
            <a:ext cx="3758418" cy="1465979"/>
          </a:xfrm>
          <a:prstGeom prst="rect">
            <a:avLst/>
          </a:prstGeom>
          <a:noFill/>
        </p:spPr>
        <p:txBody>
          <a:bodyPr wrap="square" rtlCol="0">
            <a:spAutoFit/>
          </a:bodyPr>
          <a:lstStyle/>
          <a:p>
            <a:pPr>
              <a:lnSpc>
                <a:spcPct val="130000"/>
              </a:lnSpc>
            </a:pPr>
            <a:r>
              <a:rPr lang="zh-CN" altLang="en-US" sz="1400" dirty="0">
                <a:solidFill>
                  <a:srgbClr val="183D8E"/>
                </a:solidFill>
                <a:latin typeface="Cascadia Code" panose="020B0609020000020004" pitchFamily="49" charset="0"/>
                <a:cs typeface="Cascadia Code" panose="020B0609020000020004" pitchFamily="49" charset="0"/>
                <a:sym typeface="+mn-lt"/>
              </a:rPr>
              <a:t>并行</a:t>
            </a:r>
            <a:r>
              <a:rPr lang="en-US" altLang="zh-CN" sz="1400" dirty="0">
                <a:solidFill>
                  <a:srgbClr val="183D8E"/>
                </a:solidFill>
                <a:latin typeface="Cascadia Code" panose="020B0609020000020004" pitchFamily="49" charset="0"/>
                <a:cs typeface="Cascadia Code" panose="020B0609020000020004" pitchFamily="49" charset="0"/>
                <a:sym typeface="+mn-lt"/>
              </a:rPr>
              <a:t>DenseNet</a:t>
            </a:r>
            <a:r>
              <a:rPr lang="zh-CN" altLang="en-US" sz="1400" dirty="0">
                <a:solidFill>
                  <a:srgbClr val="183D8E"/>
                </a:solidFill>
                <a:latin typeface="Cascadia Code" panose="020B0609020000020004" pitchFamily="49" charset="0"/>
                <a:cs typeface="Cascadia Code" panose="020B0609020000020004" pitchFamily="49" charset="0"/>
                <a:sym typeface="+mn-lt"/>
              </a:rPr>
              <a:t>在各项结果上提升明显，尤其是结构准确率，说明不同大小的卷积核确实可以捕捉图像中不同尺度的特征。小卷积核学习到细粒度的细节信息，而大卷积核捕捉更广泛的上下文信息。</a:t>
            </a:r>
          </a:p>
        </p:txBody>
      </p:sp>
      <p:sp>
        <p:nvSpPr>
          <p:cNvPr id="78" name="椭圆 77"/>
          <p:cNvSpPr/>
          <p:nvPr/>
        </p:nvSpPr>
        <p:spPr>
          <a:xfrm>
            <a:off x="7406366" y="3091368"/>
            <a:ext cx="75551" cy="75551"/>
          </a:xfrm>
          <a:prstGeom prst="ellipse">
            <a:avLst/>
          </a:prstGeom>
          <a:solidFill>
            <a:schemeClr val="bg1"/>
          </a:solidFill>
          <a:ln w="9525" cap="rnd">
            <a:solidFill>
              <a:schemeClr val="bg1">
                <a:lumMod val="75000"/>
              </a:schemeClr>
            </a:solidFill>
            <a:prstDash val="solid"/>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Cascadia Code" panose="020B0609020000020004" pitchFamily="49" charset="0"/>
              <a:cs typeface="Cascadia Code" panose="020B0609020000020004" pitchFamily="49" charset="0"/>
              <a:sym typeface="+mn-lt"/>
            </a:endParaRPr>
          </a:p>
        </p:txBody>
      </p:sp>
    </p:spTree>
    <p:extLst>
      <p:ext uri="{BB962C8B-B14F-4D97-AF65-F5344CB8AC3E}">
        <p14:creationId xmlns:p14="http://schemas.microsoft.com/office/powerpoint/2010/main" val="33630519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矩形 120"/>
          <p:cNvSpPr/>
          <p:nvPr/>
        </p:nvSpPr>
        <p:spPr>
          <a:xfrm>
            <a:off x="0" y="0"/>
            <a:ext cx="12192000" cy="6858000"/>
          </a:xfrm>
          <a:prstGeom prst="rect">
            <a:avLst/>
          </a:prstGeom>
          <a:solidFill>
            <a:srgbClr val="183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Cascadia Code" panose="020B0609020000020004" pitchFamily="49" charset="0"/>
              <a:cs typeface="Cascadia Code" panose="020B0609020000020004" pitchFamily="49" charset="0"/>
              <a:sym typeface="+mn-lt"/>
            </a:endParaRPr>
          </a:p>
        </p:txBody>
      </p:sp>
      <p:sp>
        <p:nvSpPr>
          <p:cNvPr id="114" name="矩形 113"/>
          <p:cNvSpPr/>
          <p:nvPr/>
        </p:nvSpPr>
        <p:spPr>
          <a:xfrm>
            <a:off x="5158181" y="1385678"/>
            <a:ext cx="6946132" cy="2400657"/>
          </a:xfrm>
          <a:prstGeom prst="rect">
            <a:avLst/>
          </a:prstGeom>
        </p:spPr>
        <p:txBody>
          <a:bodyPr wrap="none">
            <a:spAutoFit/>
          </a:bodyPr>
          <a:lstStyle/>
          <a:p>
            <a:r>
              <a:rPr lang="en-US" altLang="zh-CN" sz="15000" b="1" dirty="0">
                <a:solidFill>
                  <a:schemeClr val="bg1">
                    <a:alpha val="10000"/>
                  </a:schemeClr>
                </a:solidFill>
                <a:latin typeface="Cascadia Code" panose="020B0609020000020004" pitchFamily="49" charset="0"/>
                <a:ea typeface="Cascadia Code" panose="020B0609020000020004" pitchFamily="49" charset="0"/>
                <a:cs typeface="Cascadia Code" panose="020B0609020000020004" pitchFamily="49" charset="0"/>
                <a:sym typeface="+mn-lt"/>
              </a:rPr>
              <a:t>AI3607</a:t>
            </a:r>
            <a:endParaRPr lang="zh-CN" altLang="en-US" sz="15000" b="1" dirty="0">
              <a:solidFill>
                <a:schemeClr val="bg1">
                  <a:alpha val="10000"/>
                </a:schemeClr>
              </a:solidFill>
              <a:latin typeface="Cascadia Code" panose="020B0609020000020004" pitchFamily="49" charset="0"/>
              <a:cs typeface="Cascadia Code" panose="020B0609020000020004" pitchFamily="49" charset="0"/>
              <a:sym typeface="+mn-lt"/>
            </a:endParaRPr>
          </a:p>
        </p:txBody>
      </p:sp>
      <p:sp>
        <p:nvSpPr>
          <p:cNvPr id="108" name="矩形 107"/>
          <p:cNvSpPr/>
          <p:nvPr/>
        </p:nvSpPr>
        <p:spPr>
          <a:xfrm>
            <a:off x="874713" y="5911685"/>
            <a:ext cx="10442575"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115" name="文本框 114"/>
          <p:cNvSpPr txBox="1"/>
          <p:nvPr/>
        </p:nvSpPr>
        <p:spPr>
          <a:xfrm>
            <a:off x="9956800" y="831050"/>
            <a:ext cx="1468389" cy="369332"/>
          </a:xfrm>
          <a:prstGeom prst="rect">
            <a:avLst/>
          </a:prstGeom>
          <a:noFill/>
        </p:spPr>
        <p:txBody>
          <a:bodyPr wrap="square" rtlCol="0">
            <a:spAutoFit/>
          </a:bodyPr>
          <a:lstStyle/>
          <a:p>
            <a:pPr algn="r"/>
            <a:r>
              <a:rPr lang="en-US" altLang="zh-CN"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rPr>
              <a:t>2024.6.4</a:t>
            </a:r>
            <a:endParaRPr lang="zh-CN" altLang="en-US" dirty="0">
              <a:solidFill>
                <a:schemeClr val="bg1"/>
              </a:solidFill>
              <a:latin typeface="Cascadia Code" panose="020B0609020000020004" pitchFamily="49" charset="0"/>
              <a:cs typeface="Cascadia Code" panose="020B0609020000020004" pitchFamily="49" charset="0"/>
              <a:sym typeface="+mn-lt"/>
            </a:endParaRPr>
          </a:p>
        </p:txBody>
      </p:sp>
      <p:sp>
        <p:nvSpPr>
          <p:cNvPr id="101" name="文本框 2"/>
          <p:cNvSpPr txBox="1"/>
          <p:nvPr>
            <p:custDataLst>
              <p:tags r:id="rId1"/>
            </p:custDataLst>
          </p:nvPr>
        </p:nvSpPr>
        <p:spPr>
          <a:xfrm>
            <a:off x="1299211" y="2666973"/>
            <a:ext cx="8502707" cy="1569660"/>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9600" i="0" u="none" strike="noStrike" kern="1200" cap="none" spc="0" normalizeH="0" dirty="0">
                <a:ln>
                  <a:noFill/>
                </a:ln>
                <a:solidFill>
                  <a:schemeClr val="bg1"/>
                </a:solidFill>
                <a:effectLst/>
                <a:uLnTx/>
                <a:uFillTx/>
                <a:latin typeface="Cascadia Code" panose="020B0609020000020004" pitchFamily="49" charset="0"/>
                <a:ea typeface="+mn-ea"/>
                <a:cs typeface="Cascadia Code" panose="020B0609020000020004" pitchFamily="49" charset="0"/>
                <a:sym typeface="+mn-lt"/>
              </a:rPr>
              <a:t>谢谢各位聆听！</a:t>
            </a:r>
            <a:endParaRPr kumimoji="0" lang="en-US" sz="9600" i="0" u="none" strike="noStrike" kern="1200" cap="none" spc="0" normalizeH="0" noProof="0" dirty="0">
              <a:ln>
                <a:noFill/>
              </a:ln>
              <a:solidFill>
                <a:schemeClr val="bg1"/>
              </a:solidFill>
              <a:effectLst/>
              <a:uLnTx/>
              <a:uFillTx/>
              <a:latin typeface="Cascadia Code" panose="020B0609020000020004" pitchFamily="49" charset="0"/>
              <a:ea typeface="Cascadia Code" panose="020B0609020000020004" pitchFamily="49" charset="0"/>
              <a:cs typeface="Cascadia Code" panose="020B0609020000020004" pitchFamily="49" charset="0"/>
              <a:sym typeface="+mn-lt"/>
            </a:endParaRPr>
          </a:p>
        </p:txBody>
      </p:sp>
      <p:sp>
        <p:nvSpPr>
          <p:cNvPr id="119" name="任意多边形 118"/>
          <p:cNvSpPr/>
          <p:nvPr/>
        </p:nvSpPr>
        <p:spPr>
          <a:xfrm>
            <a:off x="874713" y="4789588"/>
            <a:ext cx="2683650" cy="607403"/>
          </a:xfrm>
          <a:custGeom>
            <a:avLst/>
            <a:gdLst>
              <a:gd name="connsiteX0" fmla="*/ 257475 w 2188143"/>
              <a:gd name="connsiteY0" fmla="*/ 0 h 703469"/>
              <a:gd name="connsiteX1" fmla="*/ 1930668 w 2188143"/>
              <a:gd name="connsiteY1" fmla="*/ 0 h 703469"/>
              <a:gd name="connsiteX2" fmla="*/ 2188143 w 2188143"/>
              <a:gd name="connsiteY2" fmla="*/ 257475 h 703469"/>
              <a:gd name="connsiteX3" fmla="*/ 1930668 w 2188143"/>
              <a:gd name="connsiteY3" fmla="*/ 514950 h 703469"/>
              <a:gd name="connsiteX4" fmla="*/ 1638168 w 2188143"/>
              <a:gd name="connsiteY4" fmla="*/ 514950 h 703469"/>
              <a:gd name="connsiteX5" fmla="*/ 1624480 w 2188143"/>
              <a:gd name="connsiteY5" fmla="*/ 517714 h 703469"/>
              <a:gd name="connsiteX6" fmla="*/ 750582 w 2188143"/>
              <a:gd name="connsiteY6" fmla="*/ 517714 h 703469"/>
              <a:gd name="connsiteX7" fmla="*/ 714443 w 2188143"/>
              <a:gd name="connsiteY7" fmla="*/ 527038 h 703469"/>
              <a:gd name="connsiteX8" fmla="*/ 622931 w 2188143"/>
              <a:gd name="connsiteY8" fmla="*/ 703469 h 703469"/>
              <a:gd name="connsiteX9" fmla="*/ 531418 w 2188143"/>
              <a:gd name="connsiteY9" fmla="*/ 527038 h 703469"/>
              <a:gd name="connsiteX10" fmla="*/ 495279 w 2188143"/>
              <a:gd name="connsiteY10" fmla="*/ 517714 h 703469"/>
              <a:gd name="connsiteX11" fmla="*/ 279784 w 2188143"/>
              <a:gd name="connsiteY11" fmla="*/ 517714 h 703469"/>
              <a:gd name="connsiteX12" fmla="*/ 266095 w 2188143"/>
              <a:gd name="connsiteY12" fmla="*/ 514950 h 703469"/>
              <a:gd name="connsiteX13" fmla="*/ 257475 w 2188143"/>
              <a:gd name="connsiteY13" fmla="*/ 514950 h 703469"/>
              <a:gd name="connsiteX14" fmla="*/ 0 w 2188143"/>
              <a:gd name="connsiteY14" fmla="*/ 257475 h 703469"/>
              <a:gd name="connsiteX15" fmla="*/ 257475 w 2188143"/>
              <a:gd name="connsiteY15" fmla="*/ 0 h 7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88143" h="703469">
                <a:moveTo>
                  <a:pt x="257475" y="0"/>
                </a:moveTo>
                <a:lnTo>
                  <a:pt x="1930668" y="0"/>
                </a:lnTo>
                <a:cubicBezTo>
                  <a:pt x="2072868" y="0"/>
                  <a:pt x="2188143" y="115275"/>
                  <a:pt x="2188143" y="257475"/>
                </a:cubicBezTo>
                <a:cubicBezTo>
                  <a:pt x="2188143" y="399675"/>
                  <a:pt x="2072868" y="514950"/>
                  <a:pt x="1930668" y="514950"/>
                </a:cubicBezTo>
                <a:lnTo>
                  <a:pt x="1638168" y="514950"/>
                </a:lnTo>
                <a:lnTo>
                  <a:pt x="1624480" y="517714"/>
                </a:lnTo>
                <a:lnTo>
                  <a:pt x="750582" y="517714"/>
                </a:lnTo>
                <a:lnTo>
                  <a:pt x="714443" y="527038"/>
                </a:lnTo>
                <a:cubicBezTo>
                  <a:pt x="660664" y="556105"/>
                  <a:pt x="622931" y="624156"/>
                  <a:pt x="622931" y="703469"/>
                </a:cubicBezTo>
                <a:cubicBezTo>
                  <a:pt x="622931" y="624156"/>
                  <a:pt x="585197" y="556105"/>
                  <a:pt x="531418" y="527038"/>
                </a:cubicBezTo>
                <a:lnTo>
                  <a:pt x="495279" y="517714"/>
                </a:lnTo>
                <a:lnTo>
                  <a:pt x="279784" y="517714"/>
                </a:lnTo>
                <a:lnTo>
                  <a:pt x="266095" y="514950"/>
                </a:lnTo>
                <a:lnTo>
                  <a:pt x="257475" y="514950"/>
                </a:lnTo>
                <a:cubicBezTo>
                  <a:pt x="115275" y="514950"/>
                  <a:pt x="0" y="399675"/>
                  <a:pt x="0" y="257475"/>
                </a:cubicBezTo>
                <a:cubicBezTo>
                  <a:pt x="0" y="115275"/>
                  <a:pt x="115275" y="0"/>
                  <a:pt x="257475" y="0"/>
                </a:cubicBezTo>
                <a:close/>
              </a:path>
            </a:pathLst>
          </a:custGeom>
          <a:solidFill>
            <a:srgbClr val="EA7F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118" name="文本框 117"/>
          <p:cNvSpPr txBox="1"/>
          <p:nvPr/>
        </p:nvSpPr>
        <p:spPr>
          <a:xfrm>
            <a:off x="889617" y="4845947"/>
            <a:ext cx="2653841" cy="338554"/>
          </a:xfrm>
          <a:prstGeom prst="rect">
            <a:avLst/>
          </a:prstGeom>
          <a:noFill/>
        </p:spPr>
        <p:txBody>
          <a:bodyPr wrap="square" rtlCol="0">
            <a:spAutoFit/>
          </a:bodyPr>
          <a:lstStyle/>
          <a:p>
            <a:pPr algn="ctr"/>
            <a:r>
              <a:rPr lang="zh-CN" altLang="en-US" sz="1600" dirty="0">
                <a:solidFill>
                  <a:schemeClr val="bg1"/>
                </a:solidFill>
                <a:latin typeface="Cascadia Code" panose="020B0609020000020004" pitchFamily="49" charset="0"/>
                <a:cs typeface="Cascadia Code" panose="020B0609020000020004" pitchFamily="49" charset="0"/>
                <a:sym typeface="+mn-lt"/>
              </a:rPr>
              <a:t>汇报人：涂宇清 尹绍杰</a:t>
            </a:r>
          </a:p>
        </p:txBody>
      </p:sp>
      <p:pic>
        <p:nvPicPr>
          <p:cNvPr id="3" name="图片 2">
            <a:extLst>
              <a:ext uri="{FF2B5EF4-FFF2-40B4-BE49-F238E27FC236}">
                <a16:creationId xmlns:a16="http://schemas.microsoft.com/office/drawing/2014/main" id="{FE4E6BC9-FE26-C4BD-FD76-043963638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372" y="578536"/>
            <a:ext cx="5633192" cy="621846"/>
          </a:xfrm>
          <a:prstGeom prst="rect">
            <a:avLst/>
          </a:prstGeom>
        </p:spPr>
      </p:pic>
    </p:spTree>
    <p:extLst>
      <p:ext uri="{BB962C8B-B14F-4D97-AF65-F5344CB8AC3E}">
        <p14:creationId xmlns:p14="http://schemas.microsoft.com/office/powerpoint/2010/main" val="23604501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矩形 120"/>
          <p:cNvSpPr/>
          <p:nvPr/>
        </p:nvSpPr>
        <p:spPr>
          <a:xfrm>
            <a:off x="0" y="0"/>
            <a:ext cx="12192000" cy="6858000"/>
          </a:xfrm>
          <a:prstGeom prst="rect">
            <a:avLst/>
          </a:prstGeom>
          <a:solidFill>
            <a:srgbClr val="183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Cascadia Code" panose="020B0609020000020004" pitchFamily="49" charset="0"/>
              <a:cs typeface="Cascadia Code" panose="020B0609020000020004" pitchFamily="49" charset="0"/>
              <a:sym typeface="+mn-lt"/>
            </a:endParaRPr>
          </a:p>
        </p:txBody>
      </p:sp>
      <p:sp>
        <p:nvSpPr>
          <p:cNvPr id="114" name="矩形 113"/>
          <p:cNvSpPr/>
          <p:nvPr/>
        </p:nvSpPr>
        <p:spPr>
          <a:xfrm>
            <a:off x="749204" y="462812"/>
            <a:ext cx="9559027" cy="2492990"/>
          </a:xfrm>
          <a:prstGeom prst="rect">
            <a:avLst/>
          </a:prstGeom>
        </p:spPr>
        <p:txBody>
          <a:bodyPr wrap="none">
            <a:spAutoFit/>
          </a:bodyPr>
          <a:lstStyle/>
          <a:p>
            <a:r>
              <a:rPr lang="en-US" altLang="zh-CN" sz="15600" b="1" dirty="0">
                <a:solidFill>
                  <a:schemeClr val="bg1">
                    <a:alpha val="10000"/>
                  </a:schemeClr>
                </a:solidFill>
                <a:latin typeface="Cascadia Code" panose="020B0609020000020004" pitchFamily="49" charset="0"/>
                <a:ea typeface="Cascadia Code" panose="020B0609020000020004" pitchFamily="49" charset="0"/>
                <a:cs typeface="Cascadia Code" panose="020B0609020000020004" pitchFamily="49" charset="0"/>
                <a:sym typeface="+mn-lt"/>
              </a:rPr>
              <a:t>CONTENTS</a:t>
            </a:r>
            <a:endParaRPr lang="zh-CN" altLang="en-US" sz="15600" b="1" dirty="0">
              <a:solidFill>
                <a:schemeClr val="bg1">
                  <a:alpha val="10000"/>
                </a:schemeClr>
              </a:solidFill>
              <a:latin typeface="Cascadia Code" panose="020B0609020000020004" pitchFamily="49" charset="0"/>
              <a:cs typeface="Cascadia Code" panose="020B0609020000020004" pitchFamily="49" charset="0"/>
              <a:sym typeface="+mn-lt"/>
            </a:endParaRPr>
          </a:p>
        </p:txBody>
      </p:sp>
      <p:sp>
        <p:nvSpPr>
          <p:cNvPr id="101" name="文本框 2"/>
          <p:cNvSpPr txBox="1"/>
          <p:nvPr>
            <p:custDataLst>
              <p:tags r:id="rId1"/>
            </p:custDataLst>
          </p:nvPr>
        </p:nvSpPr>
        <p:spPr>
          <a:xfrm>
            <a:off x="773373" y="1217410"/>
            <a:ext cx="5426099" cy="1015663"/>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6000" noProof="0" dirty="0">
                <a:solidFill>
                  <a:schemeClr val="bg1"/>
                </a:solidFill>
                <a:latin typeface="Cascadia Code" panose="020B0609020000020004" pitchFamily="49" charset="0"/>
                <a:ea typeface="+mn-ea"/>
                <a:cs typeface="Cascadia Code" panose="020B0609020000020004" pitchFamily="49" charset="0"/>
                <a:sym typeface="+mn-lt"/>
              </a:rPr>
              <a:t>目录</a:t>
            </a:r>
            <a:endParaRPr kumimoji="0" lang="en-US" sz="6000" i="0" u="none" strike="noStrike" kern="1200" cap="none" spc="0" normalizeH="0" baseline="0" noProof="0" dirty="0">
              <a:ln>
                <a:noFill/>
              </a:ln>
              <a:solidFill>
                <a:schemeClr val="bg1"/>
              </a:solidFill>
              <a:effectLst/>
              <a:uLnTx/>
              <a:uFillTx/>
              <a:latin typeface="Cascadia Code" panose="020B0609020000020004" pitchFamily="49" charset="0"/>
              <a:ea typeface="Cascadia Code" panose="020B0609020000020004" pitchFamily="49" charset="0"/>
              <a:cs typeface="Cascadia Code" panose="020B0609020000020004" pitchFamily="49" charset="0"/>
              <a:sym typeface="+mn-lt"/>
            </a:endParaRPr>
          </a:p>
        </p:txBody>
      </p:sp>
      <p:sp>
        <p:nvSpPr>
          <p:cNvPr id="4" name="矩形 3"/>
          <p:cNvSpPr/>
          <p:nvPr/>
        </p:nvSpPr>
        <p:spPr>
          <a:xfrm>
            <a:off x="874713" y="2859616"/>
            <a:ext cx="2401887" cy="309033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5" name="矩形 4"/>
          <p:cNvSpPr/>
          <p:nvPr/>
        </p:nvSpPr>
        <p:spPr>
          <a:xfrm flipV="1">
            <a:off x="1234387" y="5089931"/>
            <a:ext cx="492813" cy="45719"/>
          </a:xfrm>
          <a:prstGeom prst="rect">
            <a:avLst/>
          </a:prstGeom>
          <a:solidFill>
            <a:srgbClr val="EA7F7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Cascadia Code" panose="020B0609020000020004" pitchFamily="49" charset="0"/>
              <a:cs typeface="Cascadia Code" panose="020B0609020000020004" pitchFamily="49" charset="0"/>
              <a:sym typeface="+mn-lt"/>
            </a:endParaRPr>
          </a:p>
        </p:txBody>
      </p:sp>
      <p:sp>
        <p:nvSpPr>
          <p:cNvPr id="6" name="直角三角形 5"/>
          <p:cNvSpPr/>
          <p:nvPr/>
        </p:nvSpPr>
        <p:spPr>
          <a:xfrm flipV="1">
            <a:off x="874712" y="2859614"/>
            <a:ext cx="852488" cy="85248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22" name="文本框 21"/>
          <p:cNvSpPr txBox="1"/>
          <p:nvPr/>
        </p:nvSpPr>
        <p:spPr>
          <a:xfrm>
            <a:off x="874711" y="2925141"/>
            <a:ext cx="54742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183D8E"/>
                </a:solidFill>
                <a:effectLst/>
                <a:uLnTx/>
                <a:uFillTx/>
                <a:latin typeface="Cascadia Code" panose="020B0609020000020004" pitchFamily="49" charset="0"/>
                <a:ea typeface="Cascadia Code" panose="020B0609020000020004" pitchFamily="49" charset="0"/>
                <a:cs typeface="Cascadia Code" panose="020B0609020000020004" pitchFamily="49" charset="0"/>
                <a:sym typeface="+mn-lt"/>
              </a:rPr>
              <a:t>01</a:t>
            </a:r>
            <a:endParaRPr kumimoji="0" lang="zh-CN" altLang="en-US" sz="2000" b="0" i="0" u="none" strike="noStrike" kern="1200" cap="none" spc="0" normalizeH="0" baseline="0" noProof="0" dirty="0">
              <a:ln>
                <a:noFill/>
              </a:ln>
              <a:solidFill>
                <a:srgbClr val="183D8E"/>
              </a:solidFill>
              <a:effectLst/>
              <a:uLnTx/>
              <a:uFillTx/>
              <a:latin typeface="Cascadia Code" panose="020B0609020000020004" pitchFamily="49" charset="0"/>
              <a:cs typeface="Cascadia Code" panose="020B0609020000020004" pitchFamily="49" charset="0"/>
              <a:sym typeface="+mn-lt"/>
            </a:endParaRPr>
          </a:p>
        </p:txBody>
      </p:sp>
      <p:sp>
        <p:nvSpPr>
          <p:cNvPr id="23" name="矩形 22"/>
          <p:cNvSpPr/>
          <p:nvPr/>
        </p:nvSpPr>
        <p:spPr>
          <a:xfrm>
            <a:off x="1112864" y="3913577"/>
            <a:ext cx="2031325" cy="646331"/>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dirty="0">
                <a:ln>
                  <a:noFill/>
                </a:ln>
                <a:solidFill>
                  <a:schemeClr val="bg1"/>
                </a:solidFill>
                <a:uLnTx/>
                <a:uFillTx/>
                <a:latin typeface="Cascadia Code" panose="020B0609020000020004" pitchFamily="49" charset="0"/>
                <a:cs typeface="Cascadia Code" panose="020B0609020000020004" pitchFamily="49" charset="0"/>
                <a:sym typeface="+mn-lt"/>
              </a:rPr>
              <a:t>算法阐释</a:t>
            </a:r>
            <a:endParaRPr kumimoji="0" lang="zh-CN" altLang="en-US" sz="3600" b="1" i="0" u="none" strike="noStrike" kern="1200" cap="none" spc="0" normalizeH="0" baseline="0" noProof="0" dirty="0">
              <a:ln>
                <a:noFill/>
              </a:ln>
              <a:solidFill>
                <a:schemeClr val="bg1"/>
              </a:solidFill>
              <a:uLnTx/>
              <a:uFillTx/>
              <a:latin typeface="Cascadia Code" panose="020B0609020000020004" pitchFamily="49" charset="0"/>
              <a:cs typeface="Cascadia Code" panose="020B0609020000020004" pitchFamily="49" charset="0"/>
              <a:sym typeface="+mn-lt"/>
            </a:endParaRPr>
          </a:p>
        </p:txBody>
      </p:sp>
      <p:sp>
        <p:nvSpPr>
          <p:cNvPr id="24" name="矩形 23"/>
          <p:cNvSpPr/>
          <p:nvPr/>
        </p:nvSpPr>
        <p:spPr>
          <a:xfrm>
            <a:off x="1112864" y="4515498"/>
            <a:ext cx="1867819" cy="338554"/>
          </a:xfrm>
          <a:prstGeom prst="rect">
            <a:avLst/>
          </a:prstGeom>
        </p:spPr>
        <p:txBody>
          <a:bodyPr wrap="none">
            <a:spAutoFit/>
          </a:bodyPr>
          <a:lstStyle/>
          <a:p>
            <a:pPr>
              <a:defRPr/>
            </a:pPr>
            <a:r>
              <a:rPr lang="en-US" altLang="zh-CN"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rPr>
              <a:t>Interpretation</a:t>
            </a:r>
          </a:p>
        </p:txBody>
      </p:sp>
      <p:sp>
        <p:nvSpPr>
          <p:cNvPr id="25" name="矩形 24"/>
          <p:cNvSpPr/>
          <p:nvPr/>
        </p:nvSpPr>
        <p:spPr>
          <a:xfrm>
            <a:off x="3514753" y="2859614"/>
            <a:ext cx="2401887" cy="309033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26" name="矩形 25"/>
          <p:cNvSpPr/>
          <p:nvPr/>
        </p:nvSpPr>
        <p:spPr>
          <a:xfrm flipV="1">
            <a:off x="3874427" y="5089929"/>
            <a:ext cx="492813" cy="45719"/>
          </a:xfrm>
          <a:prstGeom prst="rect">
            <a:avLst/>
          </a:prstGeom>
          <a:solidFill>
            <a:srgbClr val="EA7F7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Cascadia Code" panose="020B0609020000020004" pitchFamily="49" charset="0"/>
              <a:cs typeface="Cascadia Code" panose="020B0609020000020004" pitchFamily="49" charset="0"/>
              <a:sym typeface="+mn-lt"/>
            </a:endParaRPr>
          </a:p>
        </p:txBody>
      </p:sp>
      <p:sp>
        <p:nvSpPr>
          <p:cNvPr id="27" name="直角三角形 26"/>
          <p:cNvSpPr/>
          <p:nvPr/>
        </p:nvSpPr>
        <p:spPr>
          <a:xfrm flipV="1">
            <a:off x="3514752" y="2859612"/>
            <a:ext cx="852488" cy="85248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28" name="文本框 27"/>
          <p:cNvSpPr txBox="1"/>
          <p:nvPr/>
        </p:nvSpPr>
        <p:spPr>
          <a:xfrm>
            <a:off x="3514751" y="2925139"/>
            <a:ext cx="54742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183D8E"/>
                </a:solidFill>
                <a:effectLst/>
                <a:uLnTx/>
                <a:uFillTx/>
                <a:latin typeface="Cascadia Code" panose="020B0609020000020004" pitchFamily="49" charset="0"/>
                <a:ea typeface="Cascadia Code" panose="020B0609020000020004" pitchFamily="49" charset="0"/>
                <a:cs typeface="Cascadia Code" panose="020B0609020000020004" pitchFamily="49" charset="0"/>
                <a:sym typeface="+mn-lt"/>
              </a:rPr>
              <a:t>02</a:t>
            </a:r>
            <a:endParaRPr kumimoji="0" lang="zh-CN" altLang="en-US" sz="2000" b="0" i="0" u="none" strike="noStrike" kern="1200" cap="none" spc="0" normalizeH="0" baseline="0" noProof="0" dirty="0">
              <a:ln>
                <a:noFill/>
              </a:ln>
              <a:solidFill>
                <a:srgbClr val="183D8E"/>
              </a:solidFill>
              <a:effectLst/>
              <a:uLnTx/>
              <a:uFillTx/>
              <a:latin typeface="Cascadia Code" panose="020B0609020000020004" pitchFamily="49" charset="0"/>
              <a:cs typeface="Cascadia Code" panose="020B0609020000020004" pitchFamily="49" charset="0"/>
              <a:sym typeface="+mn-lt"/>
            </a:endParaRPr>
          </a:p>
        </p:txBody>
      </p:sp>
      <p:sp>
        <p:nvSpPr>
          <p:cNvPr id="29" name="矩形 28"/>
          <p:cNvSpPr/>
          <p:nvPr/>
        </p:nvSpPr>
        <p:spPr>
          <a:xfrm>
            <a:off x="3752904" y="3913575"/>
            <a:ext cx="2031325" cy="646331"/>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600" b="1" dirty="0">
                <a:solidFill>
                  <a:schemeClr val="bg1"/>
                </a:solidFill>
                <a:latin typeface="Cascadia Code" panose="020B0609020000020004" pitchFamily="49" charset="0"/>
                <a:cs typeface="Cascadia Code" panose="020B0609020000020004" pitchFamily="49" charset="0"/>
                <a:sym typeface="+mn-lt"/>
              </a:rPr>
              <a:t>算法复现</a:t>
            </a:r>
            <a:endParaRPr kumimoji="0" lang="zh-CN" altLang="en-US" sz="3600" b="1" i="0" u="none" strike="noStrike" kern="1200" cap="none" spc="0" normalizeH="0" baseline="0" noProof="0" dirty="0">
              <a:ln>
                <a:noFill/>
              </a:ln>
              <a:solidFill>
                <a:schemeClr val="bg1"/>
              </a:solidFill>
              <a:uLnTx/>
              <a:uFillTx/>
              <a:latin typeface="Cascadia Code" panose="020B0609020000020004" pitchFamily="49" charset="0"/>
              <a:cs typeface="Cascadia Code" panose="020B0609020000020004" pitchFamily="49" charset="0"/>
              <a:sym typeface="+mn-lt"/>
            </a:endParaRPr>
          </a:p>
        </p:txBody>
      </p:sp>
      <p:sp>
        <p:nvSpPr>
          <p:cNvPr id="30" name="矩形 29"/>
          <p:cNvSpPr/>
          <p:nvPr/>
        </p:nvSpPr>
        <p:spPr>
          <a:xfrm>
            <a:off x="3752904" y="4515496"/>
            <a:ext cx="1627369" cy="338554"/>
          </a:xfrm>
          <a:prstGeom prst="rect">
            <a:avLst/>
          </a:prstGeom>
        </p:spPr>
        <p:txBody>
          <a:bodyPr wrap="none">
            <a:spAutoFit/>
          </a:bodyPr>
          <a:lstStyle/>
          <a:p>
            <a:pPr lvl="0">
              <a:defRPr/>
            </a:pPr>
            <a:r>
              <a:rPr lang="en-US" altLang="zh-CN"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rPr>
              <a:t>Reproduction</a:t>
            </a:r>
          </a:p>
        </p:txBody>
      </p:sp>
      <p:sp>
        <p:nvSpPr>
          <p:cNvPr id="31" name="矩形 30"/>
          <p:cNvSpPr/>
          <p:nvPr/>
        </p:nvSpPr>
        <p:spPr>
          <a:xfrm>
            <a:off x="6276316" y="2865961"/>
            <a:ext cx="2401887" cy="309033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32" name="矩形 31"/>
          <p:cNvSpPr/>
          <p:nvPr/>
        </p:nvSpPr>
        <p:spPr>
          <a:xfrm flipV="1">
            <a:off x="6635990" y="5096276"/>
            <a:ext cx="492813" cy="45719"/>
          </a:xfrm>
          <a:prstGeom prst="rect">
            <a:avLst/>
          </a:prstGeom>
          <a:solidFill>
            <a:srgbClr val="EA7F7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Cascadia Code" panose="020B0609020000020004" pitchFamily="49" charset="0"/>
              <a:cs typeface="Cascadia Code" panose="020B0609020000020004" pitchFamily="49" charset="0"/>
              <a:sym typeface="+mn-lt"/>
            </a:endParaRPr>
          </a:p>
        </p:txBody>
      </p:sp>
      <p:sp>
        <p:nvSpPr>
          <p:cNvPr id="33" name="直角三角形 32"/>
          <p:cNvSpPr/>
          <p:nvPr/>
        </p:nvSpPr>
        <p:spPr>
          <a:xfrm flipV="1">
            <a:off x="6276315" y="2865959"/>
            <a:ext cx="852488" cy="85248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34" name="文本框 33"/>
          <p:cNvSpPr txBox="1"/>
          <p:nvPr/>
        </p:nvSpPr>
        <p:spPr>
          <a:xfrm>
            <a:off x="6276314" y="2931486"/>
            <a:ext cx="54742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183D8E"/>
                </a:solidFill>
                <a:effectLst/>
                <a:uLnTx/>
                <a:uFillTx/>
                <a:latin typeface="Cascadia Code" panose="020B0609020000020004" pitchFamily="49" charset="0"/>
                <a:ea typeface="Cascadia Code" panose="020B0609020000020004" pitchFamily="49" charset="0"/>
                <a:cs typeface="Cascadia Code" panose="020B0609020000020004" pitchFamily="49" charset="0"/>
                <a:sym typeface="+mn-lt"/>
              </a:rPr>
              <a:t>03</a:t>
            </a:r>
            <a:endParaRPr kumimoji="0" lang="zh-CN" altLang="en-US" sz="2000" b="0" i="0" u="none" strike="noStrike" kern="1200" cap="none" spc="0" normalizeH="0" baseline="0" noProof="0" dirty="0">
              <a:ln>
                <a:noFill/>
              </a:ln>
              <a:solidFill>
                <a:srgbClr val="183D8E"/>
              </a:solidFill>
              <a:effectLst/>
              <a:uLnTx/>
              <a:uFillTx/>
              <a:latin typeface="Cascadia Code" panose="020B0609020000020004" pitchFamily="49" charset="0"/>
              <a:cs typeface="Cascadia Code" panose="020B0609020000020004" pitchFamily="49" charset="0"/>
              <a:sym typeface="+mn-lt"/>
            </a:endParaRPr>
          </a:p>
        </p:txBody>
      </p:sp>
      <p:sp>
        <p:nvSpPr>
          <p:cNvPr id="35" name="矩形 34"/>
          <p:cNvSpPr/>
          <p:nvPr/>
        </p:nvSpPr>
        <p:spPr>
          <a:xfrm>
            <a:off x="6514467" y="3919922"/>
            <a:ext cx="2012089" cy="646331"/>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dirty="0">
                <a:ln>
                  <a:noFill/>
                </a:ln>
                <a:solidFill>
                  <a:schemeClr val="bg1"/>
                </a:solidFill>
                <a:uLnTx/>
                <a:uFillTx/>
                <a:latin typeface="Cascadia Code" panose="020B0609020000020004" pitchFamily="49" charset="0"/>
                <a:cs typeface="Cascadia Code" panose="020B0609020000020004" pitchFamily="49" charset="0"/>
                <a:sym typeface="+mn-lt"/>
              </a:rPr>
              <a:t>算法改进</a:t>
            </a:r>
            <a:endParaRPr kumimoji="0" lang="zh-CN" altLang="en-US" sz="3600" b="1" i="0" u="none" strike="noStrike" kern="1200" cap="none" spc="0" normalizeH="0" baseline="0" noProof="0" dirty="0">
              <a:ln>
                <a:noFill/>
              </a:ln>
              <a:solidFill>
                <a:schemeClr val="bg1"/>
              </a:solidFill>
              <a:uLnTx/>
              <a:uFillTx/>
              <a:latin typeface="Cascadia Code" panose="020B0609020000020004" pitchFamily="49" charset="0"/>
              <a:cs typeface="Cascadia Code" panose="020B0609020000020004" pitchFamily="49" charset="0"/>
              <a:sym typeface="+mn-lt"/>
            </a:endParaRPr>
          </a:p>
        </p:txBody>
      </p:sp>
      <p:sp>
        <p:nvSpPr>
          <p:cNvPr id="36" name="矩形 35"/>
          <p:cNvSpPr/>
          <p:nvPr/>
        </p:nvSpPr>
        <p:spPr>
          <a:xfrm>
            <a:off x="6514467" y="4521843"/>
            <a:ext cx="1507144" cy="338554"/>
          </a:xfrm>
          <a:prstGeom prst="rect">
            <a:avLst/>
          </a:prstGeom>
        </p:spPr>
        <p:txBody>
          <a:bodyPr wrap="none">
            <a:spAutoFit/>
          </a:bodyPr>
          <a:lstStyle/>
          <a:p>
            <a:pPr lvl="0">
              <a:defRPr/>
            </a:pPr>
            <a:r>
              <a:rPr lang="en-US" altLang="zh-CN"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rPr>
              <a:t>Improvement</a:t>
            </a:r>
          </a:p>
        </p:txBody>
      </p:sp>
      <p:sp>
        <p:nvSpPr>
          <p:cNvPr id="37" name="矩形 36"/>
          <p:cNvSpPr/>
          <p:nvPr/>
        </p:nvSpPr>
        <p:spPr>
          <a:xfrm>
            <a:off x="8916356" y="2865959"/>
            <a:ext cx="2401887" cy="309033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38" name="矩形 37"/>
          <p:cNvSpPr/>
          <p:nvPr/>
        </p:nvSpPr>
        <p:spPr>
          <a:xfrm flipV="1">
            <a:off x="9276030" y="5096274"/>
            <a:ext cx="492813" cy="45719"/>
          </a:xfrm>
          <a:prstGeom prst="rect">
            <a:avLst/>
          </a:prstGeom>
          <a:solidFill>
            <a:srgbClr val="EA7F7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Cascadia Code" panose="020B0609020000020004" pitchFamily="49" charset="0"/>
              <a:cs typeface="Cascadia Code" panose="020B0609020000020004" pitchFamily="49" charset="0"/>
              <a:sym typeface="+mn-lt"/>
            </a:endParaRPr>
          </a:p>
        </p:txBody>
      </p:sp>
      <p:sp>
        <p:nvSpPr>
          <p:cNvPr id="39" name="直角三角形 38"/>
          <p:cNvSpPr/>
          <p:nvPr/>
        </p:nvSpPr>
        <p:spPr>
          <a:xfrm flipV="1">
            <a:off x="8916355" y="2865957"/>
            <a:ext cx="852488" cy="85248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40" name="文本框 39"/>
          <p:cNvSpPr txBox="1"/>
          <p:nvPr/>
        </p:nvSpPr>
        <p:spPr>
          <a:xfrm>
            <a:off x="8916354" y="2931484"/>
            <a:ext cx="54742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183D8E"/>
                </a:solidFill>
                <a:effectLst/>
                <a:uLnTx/>
                <a:uFillTx/>
                <a:latin typeface="Cascadia Code" panose="020B0609020000020004" pitchFamily="49" charset="0"/>
                <a:ea typeface="Cascadia Code" panose="020B0609020000020004" pitchFamily="49" charset="0"/>
                <a:cs typeface="Cascadia Code" panose="020B0609020000020004" pitchFamily="49" charset="0"/>
                <a:sym typeface="+mn-lt"/>
              </a:rPr>
              <a:t>04</a:t>
            </a:r>
            <a:endParaRPr kumimoji="0" lang="zh-CN" altLang="en-US" sz="2000" b="0" i="0" u="none" strike="noStrike" kern="1200" cap="none" spc="0" normalizeH="0" baseline="0" noProof="0" dirty="0">
              <a:ln>
                <a:noFill/>
              </a:ln>
              <a:solidFill>
                <a:srgbClr val="183D8E"/>
              </a:solidFill>
              <a:effectLst/>
              <a:uLnTx/>
              <a:uFillTx/>
              <a:latin typeface="Cascadia Code" panose="020B0609020000020004" pitchFamily="49" charset="0"/>
              <a:cs typeface="Cascadia Code" panose="020B0609020000020004" pitchFamily="49" charset="0"/>
              <a:sym typeface="+mn-lt"/>
            </a:endParaRPr>
          </a:p>
        </p:txBody>
      </p:sp>
      <p:sp>
        <p:nvSpPr>
          <p:cNvPr id="41" name="矩形 40"/>
          <p:cNvSpPr/>
          <p:nvPr/>
        </p:nvSpPr>
        <p:spPr>
          <a:xfrm>
            <a:off x="9154507" y="3919920"/>
            <a:ext cx="2031325" cy="646331"/>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600" b="1" noProof="0" dirty="0">
                <a:solidFill>
                  <a:schemeClr val="bg1"/>
                </a:solidFill>
                <a:latin typeface="Cascadia Code" panose="020B0609020000020004" pitchFamily="49" charset="0"/>
                <a:cs typeface="Cascadia Code" panose="020B0609020000020004" pitchFamily="49" charset="0"/>
                <a:sym typeface="+mn-lt"/>
              </a:rPr>
              <a:t>结果对比</a:t>
            </a:r>
            <a:endParaRPr kumimoji="0" lang="zh-CN" altLang="en-US" sz="3600" b="1" i="0" u="none" strike="noStrike" kern="1200" cap="none" spc="0" normalizeH="0" baseline="0" noProof="0" dirty="0">
              <a:ln>
                <a:noFill/>
              </a:ln>
              <a:solidFill>
                <a:schemeClr val="bg1"/>
              </a:solidFill>
              <a:uLnTx/>
              <a:uFillTx/>
              <a:latin typeface="Cascadia Code" panose="020B0609020000020004" pitchFamily="49" charset="0"/>
              <a:cs typeface="Cascadia Code" panose="020B0609020000020004" pitchFamily="49" charset="0"/>
              <a:sym typeface="+mn-lt"/>
            </a:endParaRPr>
          </a:p>
        </p:txBody>
      </p:sp>
      <p:sp>
        <p:nvSpPr>
          <p:cNvPr id="42" name="矩形 41"/>
          <p:cNvSpPr/>
          <p:nvPr/>
        </p:nvSpPr>
        <p:spPr>
          <a:xfrm>
            <a:off x="9154507" y="4521841"/>
            <a:ext cx="1386918" cy="338554"/>
          </a:xfrm>
          <a:prstGeom prst="rect">
            <a:avLst/>
          </a:prstGeom>
        </p:spPr>
        <p:txBody>
          <a:bodyPr wrap="none">
            <a:spAutoFit/>
          </a:bodyPr>
          <a:lstStyle/>
          <a:p>
            <a:pPr lvl="0">
              <a:defRPr/>
            </a:pPr>
            <a:r>
              <a:rPr lang="en-US" altLang="zh-CN"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rPr>
              <a:t>Comparison</a:t>
            </a:r>
          </a:p>
        </p:txBody>
      </p:sp>
      <p:sp>
        <p:nvSpPr>
          <p:cNvPr id="43" name="TextBox 4">
            <a:extLst>
              <a:ext uri="{FF2B5EF4-FFF2-40B4-BE49-F238E27FC236}">
                <a16:creationId xmlns:a16="http://schemas.microsoft.com/office/drawing/2014/main" id="{EB684C7E-20A7-9694-F2D4-694B922B40F4}"/>
              </a:ext>
            </a:extLst>
          </p:cNvPr>
          <p:cNvSpPr txBox="1"/>
          <p:nvPr/>
        </p:nvSpPr>
        <p:spPr>
          <a:xfrm>
            <a:off x="0" y="0"/>
            <a:ext cx="453650" cy="149272"/>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Cascadia Code" panose="020B0609020000020004" pitchFamily="49" charset="0"/>
                <a:cs typeface="Cascadia Code" panose="020B0609020000020004" pitchFamily="49" charset="0"/>
                <a:sym typeface="+mn-lt"/>
              </a:rPr>
              <a:t>行业</a:t>
            </a:r>
            <a:r>
              <a:rPr lang="en-US" altLang="zh-CN" sz="100" dirty="0">
                <a:solidFill>
                  <a:schemeClr val="tx1">
                    <a:alpha val="0"/>
                  </a:schemeClr>
                </a:solidFill>
                <a:latin typeface="Cascadia Code" panose="020B0609020000020004" pitchFamily="49" charset="0"/>
                <a:ea typeface="Cascadia Code" panose="020B0609020000020004" pitchFamily="49" charset="0"/>
                <a:cs typeface="Cascadia Code" panose="020B0609020000020004" pitchFamily="49" charset="0"/>
                <a:sym typeface="+mn-lt"/>
              </a:rPr>
              <a:t>PPT</a:t>
            </a:r>
            <a:r>
              <a:rPr lang="zh-CN" altLang="en-US" sz="100" dirty="0">
                <a:solidFill>
                  <a:schemeClr val="tx1">
                    <a:alpha val="0"/>
                  </a:schemeClr>
                </a:solidFill>
                <a:latin typeface="Cascadia Code" panose="020B0609020000020004" pitchFamily="49" charset="0"/>
                <a:cs typeface="Cascadia Code" panose="020B0609020000020004" pitchFamily="49" charset="0"/>
                <a:sym typeface="+mn-lt"/>
              </a:rPr>
              <a:t>模板</a:t>
            </a:r>
            <a:r>
              <a:rPr lang="en-US" altLang="zh-CN" sz="100" dirty="0">
                <a:solidFill>
                  <a:schemeClr val="tx1">
                    <a:alpha val="0"/>
                  </a:schemeClr>
                </a:solidFill>
                <a:latin typeface="Cascadia Code" panose="020B0609020000020004" pitchFamily="49" charset="0"/>
                <a:ea typeface="Cascadia Code" panose="020B0609020000020004" pitchFamily="49" charset="0"/>
                <a:cs typeface="Cascadia Code" panose="020B0609020000020004" pitchFamily="49" charset="0"/>
                <a:sym typeface="+mn-lt"/>
              </a:rPr>
              <a:t>http://www.1ppt.com/hangye/</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矩形 120"/>
          <p:cNvSpPr/>
          <p:nvPr/>
        </p:nvSpPr>
        <p:spPr>
          <a:xfrm>
            <a:off x="0" y="0"/>
            <a:ext cx="12192000" cy="6858000"/>
          </a:xfrm>
          <a:prstGeom prst="rect">
            <a:avLst/>
          </a:prstGeom>
          <a:solidFill>
            <a:srgbClr val="183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108" name="矩形 107"/>
          <p:cNvSpPr/>
          <p:nvPr/>
        </p:nvSpPr>
        <p:spPr>
          <a:xfrm>
            <a:off x="874713" y="5911685"/>
            <a:ext cx="10442575"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101" name="文本框 2"/>
          <p:cNvSpPr txBox="1"/>
          <p:nvPr>
            <p:custDataLst>
              <p:tags r:id="rId1"/>
            </p:custDataLst>
          </p:nvPr>
        </p:nvSpPr>
        <p:spPr>
          <a:xfrm>
            <a:off x="9580161" y="4417882"/>
            <a:ext cx="2325426" cy="1862048"/>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11500" noProof="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rPr>
              <a:t>01</a:t>
            </a:r>
            <a:endParaRPr kumimoji="0" lang="en-US" sz="11500" i="0" u="none" strike="noStrike" kern="1200" cap="none" spc="0" normalizeH="0" baseline="0" noProof="0" dirty="0">
              <a:ln>
                <a:noFill/>
              </a:ln>
              <a:solidFill>
                <a:schemeClr val="bg1"/>
              </a:solidFill>
              <a:effectLst/>
              <a:uLnTx/>
              <a:uFillTx/>
              <a:latin typeface="Cascadia Code" panose="020B0609020000020004" pitchFamily="49" charset="0"/>
              <a:ea typeface="Cascadia Code" panose="020B0609020000020004" pitchFamily="49" charset="0"/>
              <a:cs typeface="Cascadia Code" panose="020B0609020000020004" pitchFamily="49" charset="0"/>
              <a:sym typeface="+mn-lt"/>
            </a:endParaRPr>
          </a:p>
        </p:txBody>
      </p:sp>
      <p:sp>
        <p:nvSpPr>
          <p:cNvPr id="102" name="文本框 2"/>
          <p:cNvSpPr txBox="1"/>
          <p:nvPr>
            <p:custDataLst>
              <p:tags r:id="rId2"/>
            </p:custDataLst>
          </p:nvPr>
        </p:nvSpPr>
        <p:spPr>
          <a:xfrm>
            <a:off x="773372" y="2567221"/>
            <a:ext cx="3459961" cy="1015663"/>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0" normalizeH="0" baseline="0" dirty="0">
                <a:ln>
                  <a:noFill/>
                </a:ln>
                <a:solidFill>
                  <a:schemeClr val="bg1"/>
                </a:solidFill>
                <a:uLnTx/>
                <a:uFillTx/>
                <a:latin typeface="Cascadia Code" panose="020B0609020000020004" pitchFamily="49" charset="0"/>
                <a:cs typeface="Cascadia Code" panose="020B0609020000020004" pitchFamily="49" charset="0"/>
                <a:sym typeface="+mn-lt"/>
              </a:rPr>
              <a:t>算法阐释</a:t>
            </a:r>
            <a:endParaRPr kumimoji="0" lang="zh-CN" altLang="en-US" sz="6000" b="1" i="0" u="none" strike="noStrike" kern="1200" cap="none" spc="0" normalizeH="0" baseline="0" noProof="0" dirty="0">
              <a:ln>
                <a:noFill/>
              </a:ln>
              <a:solidFill>
                <a:schemeClr val="bg1"/>
              </a:solidFill>
              <a:uLnTx/>
              <a:uFillTx/>
              <a:latin typeface="Cascadia Code" panose="020B0609020000020004" pitchFamily="49" charset="0"/>
              <a:cs typeface="Cascadia Code" panose="020B0609020000020004" pitchFamily="49" charset="0"/>
              <a:sym typeface="+mn-lt"/>
            </a:endParaRPr>
          </a:p>
        </p:txBody>
      </p:sp>
      <p:sp>
        <p:nvSpPr>
          <p:cNvPr id="104" name="文本框 103"/>
          <p:cNvSpPr txBox="1"/>
          <p:nvPr/>
        </p:nvSpPr>
        <p:spPr>
          <a:xfrm>
            <a:off x="773372" y="3557483"/>
            <a:ext cx="2893106" cy="461665"/>
          </a:xfrm>
          <a:prstGeom prst="rect">
            <a:avLst/>
          </a:prstGeom>
          <a:noFill/>
        </p:spPr>
        <p:txBody>
          <a:bodyPr wrap="square" rtlCol="0">
            <a:spAutoFit/>
          </a:bodyPr>
          <a:lstStyle/>
          <a:p>
            <a:pPr>
              <a:defRPr/>
            </a:pPr>
            <a:r>
              <a:rPr lang="en-US" altLang="zh-CN" sz="24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rPr>
              <a:t>Interpretation</a:t>
            </a:r>
          </a:p>
        </p:txBody>
      </p:sp>
      <p:sp>
        <p:nvSpPr>
          <p:cNvPr id="3" name="椭圆 2"/>
          <p:cNvSpPr/>
          <p:nvPr/>
        </p:nvSpPr>
        <p:spPr>
          <a:xfrm>
            <a:off x="874713" y="879231"/>
            <a:ext cx="134112" cy="134112"/>
          </a:xfrm>
          <a:prstGeom prst="ellipse">
            <a:avLst/>
          </a:prstGeom>
          <a:solidFill>
            <a:srgbClr val="EA7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19" name="椭圆 18"/>
          <p:cNvSpPr/>
          <p:nvPr/>
        </p:nvSpPr>
        <p:spPr>
          <a:xfrm>
            <a:off x="1109409" y="879231"/>
            <a:ext cx="134112" cy="1341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20" name="椭圆 19"/>
          <p:cNvSpPr/>
          <p:nvPr/>
        </p:nvSpPr>
        <p:spPr>
          <a:xfrm>
            <a:off x="1344105" y="884856"/>
            <a:ext cx="134112" cy="1341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21" name="椭圆 20"/>
          <p:cNvSpPr/>
          <p:nvPr/>
        </p:nvSpPr>
        <p:spPr>
          <a:xfrm>
            <a:off x="1578801" y="887718"/>
            <a:ext cx="134112" cy="1341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5" name="圆角矩形 4"/>
          <p:cNvSpPr/>
          <p:nvPr/>
        </p:nvSpPr>
        <p:spPr>
          <a:xfrm>
            <a:off x="10987088" y="873125"/>
            <a:ext cx="330200"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2" name="矩形 1">
            <a:extLst>
              <a:ext uri="{FF2B5EF4-FFF2-40B4-BE49-F238E27FC236}">
                <a16:creationId xmlns:a16="http://schemas.microsoft.com/office/drawing/2014/main" id="{6ACB8005-4DEF-5F9D-B369-E777C44F5B23}"/>
              </a:ext>
            </a:extLst>
          </p:cNvPr>
          <p:cNvSpPr/>
          <p:nvPr/>
        </p:nvSpPr>
        <p:spPr>
          <a:xfrm>
            <a:off x="5158181" y="1385678"/>
            <a:ext cx="6946132" cy="2400657"/>
          </a:xfrm>
          <a:prstGeom prst="rect">
            <a:avLst/>
          </a:prstGeom>
        </p:spPr>
        <p:txBody>
          <a:bodyPr wrap="square">
            <a:spAutoFit/>
          </a:bodyPr>
          <a:lstStyle/>
          <a:p>
            <a:r>
              <a:rPr lang="en-US" altLang="zh-CN" sz="15000" b="1" dirty="0">
                <a:solidFill>
                  <a:schemeClr val="bg1">
                    <a:alpha val="10000"/>
                  </a:schemeClr>
                </a:solidFill>
                <a:latin typeface="Cascadia Code" panose="020B0609020000020004" pitchFamily="49" charset="0"/>
                <a:ea typeface="Cascadia Code" panose="020B0609020000020004" pitchFamily="49" charset="0"/>
                <a:cs typeface="Cascadia Code" panose="020B0609020000020004" pitchFamily="49" charset="0"/>
                <a:sym typeface="+mn-lt"/>
              </a:rPr>
              <a:t>AI3607</a:t>
            </a:r>
            <a:endParaRPr lang="zh-CN" altLang="en-US" sz="15000" b="1" dirty="0">
              <a:solidFill>
                <a:schemeClr val="bg1">
                  <a:alpha val="10000"/>
                </a:schemeClr>
              </a:solidFill>
              <a:latin typeface="Cascadia Code" panose="020B0609020000020004" pitchFamily="49" charset="0"/>
              <a:cs typeface="Cascadia Code" panose="020B0609020000020004" pitchFamily="49"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6308406" y="375685"/>
            <a:ext cx="5057007" cy="5743787"/>
          </a:xfrm>
          <a:prstGeom prst="rect">
            <a:avLst/>
          </a:prstGeom>
          <a:solidFill>
            <a:srgbClr val="183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27" name="矩形 26"/>
          <p:cNvSpPr/>
          <p:nvPr/>
        </p:nvSpPr>
        <p:spPr>
          <a:xfrm>
            <a:off x="6096000" y="586129"/>
            <a:ext cx="5057007" cy="5743787"/>
          </a:xfrm>
          <a:prstGeom prst="rect">
            <a:avLst/>
          </a:prstGeom>
          <a:blipFill>
            <a:blip r:embed="rId2">
              <a:extLst>
                <a:ext uri="{28A0092B-C50C-407E-A947-70E740481C1C}">
                  <a14:useLocalDpi xmlns:a14="http://schemas.microsoft.com/office/drawing/2010/main" val="0"/>
                </a:ext>
              </a:extLst>
            </a:blip>
            <a:stretch>
              <a:fillRect/>
            </a:stretch>
          </a:blip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scadia Code" panose="020B0609020000020004" pitchFamily="49" charset="0"/>
              <a:cs typeface="Cascadia Code" panose="020B0609020000020004" pitchFamily="49" charset="0"/>
              <a:sym typeface="+mn-lt"/>
            </a:endParaRPr>
          </a:p>
        </p:txBody>
      </p:sp>
      <p:sp>
        <p:nvSpPr>
          <p:cNvPr id="39" name="矩形 38"/>
          <p:cNvSpPr/>
          <p:nvPr/>
        </p:nvSpPr>
        <p:spPr>
          <a:xfrm flipH="1">
            <a:off x="0" y="6570133"/>
            <a:ext cx="12192000" cy="287867"/>
          </a:xfrm>
          <a:prstGeom prst="rect">
            <a:avLst/>
          </a:prstGeom>
          <a:solidFill>
            <a:srgbClr val="183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40" name="任意多边形 39"/>
          <p:cNvSpPr/>
          <p:nvPr/>
        </p:nvSpPr>
        <p:spPr>
          <a:xfrm>
            <a:off x="0" y="6107909"/>
            <a:ext cx="3878981" cy="745476"/>
          </a:xfrm>
          <a:custGeom>
            <a:avLst/>
            <a:gdLst>
              <a:gd name="connsiteX0" fmla="*/ 0 w 3674533"/>
              <a:gd name="connsiteY0" fmla="*/ 0 h 575733"/>
              <a:gd name="connsiteX1" fmla="*/ 3173893 w 3674533"/>
              <a:gd name="connsiteY1" fmla="*/ 0 h 575733"/>
              <a:gd name="connsiteX2" fmla="*/ 3674533 w 3674533"/>
              <a:gd name="connsiteY2" fmla="*/ 575733 h 575733"/>
              <a:gd name="connsiteX3" fmla="*/ 0 w 3674533"/>
              <a:gd name="connsiteY3" fmla="*/ 575733 h 575733"/>
              <a:gd name="connsiteX4" fmla="*/ 0 w 3674533"/>
              <a:gd name="connsiteY4" fmla="*/ 0 h 575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533" h="575733">
                <a:moveTo>
                  <a:pt x="0" y="0"/>
                </a:moveTo>
                <a:lnTo>
                  <a:pt x="3173893" y="0"/>
                </a:lnTo>
                <a:lnTo>
                  <a:pt x="3674533" y="575733"/>
                </a:lnTo>
                <a:lnTo>
                  <a:pt x="0" y="575733"/>
                </a:lnTo>
                <a:lnTo>
                  <a:pt x="0" y="0"/>
                </a:lnTo>
                <a:close/>
              </a:path>
            </a:pathLst>
          </a:custGeom>
          <a:solidFill>
            <a:srgbClr val="183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2" name="矩形: 圆顶角 2">
            <a:extLst>
              <a:ext uri="{FF2B5EF4-FFF2-40B4-BE49-F238E27FC236}">
                <a16:creationId xmlns:a16="http://schemas.microsoft.com/office/drawing/2014/main" id="{8B35B553-A962-C95B-94AD-445B78593290}"/>
              </a:ext>
            </a:extLst>
          </p:cNvPr>
          <p:cNvSpPr/>
          <p:nvPr/>
        </p:nvSpPr>
        <p:spPr>
          <a:xfrm>
            <a:off x="394174" y="293218"/>
            <a:ext cx="4052887" cy="853982"/>
          </a:xfrm>
          <a:prstGeom prst="round2SameRect">
            <a:avLst>
              <a:gd name="adj1" fmla="val 0"/>
              <a:gd name="adj2" fmla="val 11291"/>
            </a:avLst>
          </a:prstGeom>
          <a:solidFill>
            <a:srgbClr val="DEEB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cxnSp>
        <p:nvCxnSpPr>
          <p:cNvPr id="3" name="直接连接符 2">
            <a:extLst>
              <a:ext uri="{FF2B5EF4-FFF2-40B4-BE49-F238E27FC236}">
                <a16:creationId xmlns:a16="http://schemas.microsoft.com/office/drawing/2014/main" id="{D69E2337-6BF5-F88E-4C9C-1C307455571C}"/>
              </a:ext>
            </a:extLst>
          </p:cNvPr>
          <p:cNvCxnSpPr>
            <a:cxnSpLocks/>
          </p:cNvCxnSpPr>
          <p:nvPr/>
        </p:nvCxnSpPr>
        <p:spPr>
          <a:xfrm>
            <a:off x="399994" y="293217"/>
            <a:ext cx="4047067" cy="0"/>
          </a:xfrm>
          <a:prstGeom prst="line">
            <a:avLst/>
          </a:prstGeom>
          <a:ln w="34925">
            <a:solidFill>
              <a:srgbClr val="183D8E"/>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D57BE6F3-FCAF-EF6B-484A-F35F0EF3D4E8}"/>
              </a:ext>
            </a:extLst>
          </p:cNvPr>
          <p:cNvSpPr txBox="1"/>
          <p:nvPr/>
        </p:nvSpPr>
        <p:spPr>
          <a:xfrm>
            <a:off x="459357" y="402735"/>
            <a:ext cx="3922520" cy="624786"/>
          </a:xfrm>
          <a:prstGeom prst="rect">
            <a:avLst/>
          </a:prstGeom>
          <a:noFill/>
        </p:spPr>
        <p:txBody>
          <a:bodyPr wrap="square" rtlCol="0">
            <a:spAutoFit/>
          </a:bodyPr>
          <a:lstStyle/>
          <a:p>
            <a:pPr>
              <a:lnSpc>
                <a:spcPct val="130000"/>
              </a:lnSpc>
            </a:pPr>
            <a:r>
              <a:rPr lang="zh-CN" altLang="en-US" sz="1400" dirty="0">
                <a:solidFill>
                  <a:srgbClr val="183D8E"/>
                </a:solidFill>
                <a:latin typeface="Cascadia Code" panose="020B0609020000020004" pitchFamily="49" charset="0"/>
                <a:cs typeface="Cascadia Code" panose="020B0609020000020004" pitchFamily="49" charset="0"/>
                <a:sym typeface="+mn-lt"/>
              </a:rPr>
              <a:t>模型使用了</a:t>
            </a:r>
            <a:r>
              <a:rPr lang="en-US" altLang="zh-CN" sz="1400" dirty="0" err="1">
                <a:solidFill>
                  <a:srgbClr val="183D8E"/>
                </a:solidFill>
                <a:latin typeface="Cascadia Code" panose="020B0609020000020004" pitchFamily="49" charset="0"/>
                <a:ea typeface="Cascadia Code" panose="020B0609020000020004" pitchFamily="49" charset="0"/>
                <a:cs typeface="Cascadia Code" panose="020B0609020000020004" pitchFamily="49" charset="0"/>
                <a:sym typeface="+mn-lt"/>
              </a:rPr>
              <a:t>Densenet</a:t>
            </a:r>
            <a:r>
              <a:rPr lang="zh-CN" altLang="en-US" sz="1400" dirty="0">
                <a:solidFill>
                  <a:srgbClr val="183D8E"/>
                </a:solidFill>
                <a:latin typeface="Cascadia Code" panose="020B0609020000020004" pitchFamily="49" charset="0"/>
                <a:cs typeface="Cascadia Code" panose="020B0609020000020004" pitchFamily="49" charset="0"/>
                <a:sym typeface="+mn-lt"/>
              </a:rPr>
              <a:t>作为</a:t>
            </a:r>
            <a:r>
              <a:rPr lang="en-US" altLang="zh-CN" sz="1400" dirty="0">
                <a:solidFill>
                  <a:srgbClr val="183D8E"/>
                </a:solidFill>
                <a:latin typeface="Cascadia Code" panose="020B0609020000020004" pitchFamily="49" charset="0"/>
                <a:ea typeface="Cascadia Code" panose="020B0609020000020004" pitchFamily="49" charset="0"/>
                <a:cs typeface="Cascadia Code" panose="020B0609020000020004" pitchFamily="49" charset="0"/>
                <a:sym typeface="+mn-lt"/>
              </a:rPr>
              <a:t>Encoder</a:t>
            </a:r>
            <a:r>
              <a:rPr lang="zh-CN" altLang="en-US" sz="1400" dirty="0">
                <a:solidFill>
                  <a:srgbClr val="183D8E"/>
                </a:solidFill>
                <a:latin typeface="Cascadia Code" panose="020B0609020000020004" pitchFamily="49" charset="0"/>
                <a:cs typeface="Cascadia Code" panose="020B0609020000020004" pitchFamily="49" charset="0"/>
                <a:sym typeface="+mn-lt"/>
              </a:rPr>
              <a:t>提取特征，增强了特征的流动和重用</a:t>
            </a:r>
          </a:p>
        </p:txBody>
      </p:sp>
      <p:sp>
        <p:nvSpPr>
          <p:cNvPr id="5" name="矩形: 圆顶角 2">
            <a:extLst>
              <a:ext uri="{FF2B5EF4-FFF2-40B4-BE49-F238E27FC236}">
                <a16:creationId xmlns:a16="http://schemas.microsoft.com/office/drawing/2014/main" id="{B1B51835-7C4E-03FF-464F-3C3EF55634D6}"/>
              </a:ext>
            </a:extLst>
          </p:cNvPr>
          <p:cNvSpPr/>
          <p:nvPr/>
        </p:nvSpPr>
        <p:spPr>
          <a:xfrm>
            <a:off x="1613370" y="1297242"/>
            <a:ext cx="4052887" cy="1142551"/>
          </a:xfrm>
          <a:prstGeom prst="round2SameRect">
            <a:avLst>
              <a:gd name="adj1" fmla="val 0"/>
              <a:gd name="adj2" fmla="val 11291"/>
            </a:avLst>
          </a:prstGeom>
          <a:solidFill>
            <a:srgbClr val="DEEB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cxnSp>
        <p:nvCxnSpPr>
          <p:cNvPr id="6" name="直接连接符 5">
            <a:extLst>
              <a:ext uri="{FF2B5EF4-FFF2-40B4-BE49-F238E27FC236}">
                <a16:creationId xmlns:a16="http://schemas.microsoft.com/office/drawing/2014/main" id="{FF133BF6-86ED-A44C-05B8-D56A065B1136}"/>
              </a:ext>
            </a:extLst>
          </p:cNvPr>
          <p:cNvCxnSpPr>
            <a:cxnSpLocks/>
          </p:cNvCxnSpPr>
          <p:nvPr/>
        </p:nvCxnSpPr>
        <p:spPr>
          <a:xfrm>
            <a:off x="1619190" y="1297242"/>
            <a:ext cx="4047067" cy="0"/>
          </a:xfrm>
          <a:prstGeom prst="line">
            <a:avLst/>
          </a:prstGeom>
          <a:ln w="34925">
            <a:solidFill>
              <a:srgbClr val="183D8E"/>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3B41589-E884-CFF2-9A4B-D2C3BAEB3893}"/>
              </a:ext>
            </a:extLst>
          </p:cNvPr>
          <p:cNvSpPr txBox="1"/>
          <p:nvPr/>
        </p:nvSpPr>
        <p:spPr>
          <a:xfrm>
            <a:off x="1678553" y="1413745"/>
            <a:ext cx="3922520" cy="932563"/>
          </a:xfrm>
          <a:prstGeom prst="rect">
            <a:avLst/>
          </a:prstGeom>
          <a:noFill/>
        </p:spPr>
        <p:txBody>
          <a:bodyPr wrap="square" rtlCol="0">
            <a:spAutoFit/>
          </a:bodyPr>
          <a:lstStyle/>
          <a:p>
            <a:pPr>
              <a:lnSpc>
                <a:spcPct val="130000"/>
              </a:lnSpc>
            </a:pPr>
            <a:r>
              <a:rPr lang="zh-CN" altLang="en-US" sz="1400" dirty="0">
                <a:solidFill>
                  <a:srgbClr val="183D8E"/>
                </a:solidFill>
                <a:latin typeface="Cascadia Code" panose="020B0609020000020004" pitchFamily="49" charset="0"/>
                <a:cs typeface="Cascadia Code" panose="020B0609020000020004" pitchFamily="49" charset="0"/>
                <a:sym typeface="+mn-lt"/>
              </a:rPr>
              <a:t>将位置坐标归一化后使用适当的正弦余弦函数进行图像位置编码和单词位置编码以应用到</a:t>
            </a:r>
            <a:r>
              <a:rPr lang="en-US" altLang="zh-CN" sz="1400" dirty="0">
                <a:solidFill>
                  <a:srgbClr val="183D8E"/>
                </a:solidFill>
                <a:latin typeface="Cascadia Code" panose="020B0609020000020004" pitchFamily="49" charset="0"/>
                <a:ea typeface="Cascadia Code" panose="020B0609020000020004" pitchFamily="49" charset="0"/>
                <a:cs typeface="Cascadia Code" panose="020B0609020000020004" pitchFamily="49" charset="0"/>
                <a:sym typeface="+mn-lt"/>
              </a:rPr>
              <a:t>Transformer</a:t>
            </a:r>
            <a:r>
              <a:rPr lang="zh-CN" altLang="en-US" sz="1400" dirty="0">
                <a:solidFill>
                  <a:srgbClr val="183D8E"/>
                </a:solidFill>
                <a:latin typeface="Cascadia Code" panose="020B0609020000020004" pitchFamily="49" charset="0"/>
                <a:cs typeface="Cascadia Code" panose="020B0609020000020004" pitchFamily="49" charset="0"/>
                <a:sym typeface="+mn-lt"/>
              </a:rPr>
              <a:t>中</a:t>
            </a:r>
          </a:p>
        </p:txBody>
      </p:sp>
      <p:sp>
        <p:nvSpPr>
          <p:cNvPr id="8" name="矩形: 圆顶角 2">
            <a:extLst>
              <a:ext uri="{FF2B5EF4-FFF2-40B4-BE49-F238E27FC236}">
                <a16:creationId xmlns:a16="http://schemas.microsoft.com/office/drawing/2014/main" id="{CEEE850B-E3A0-26F0-6B1C-7566BF8BF8AF}"/>
              </a:ext>
            </a:extLst>
          </p:cNvPr>
          <p:cNvSpPr/>
          <p:nvPr/>
        </p:nvSpPr>
        <p:spPr>
          <a:xfrm>
            <a:off x="394174" y="2600597"/>
            <a:ext cx="4052887" cy="1142551"/>
          </a:xfrm>
          <a:prstGeom prst="round2SameRect">
            <a:avLst>
              <a:gd name="adj1" fmla="val 0"/>
              <a:gd name="adj2" fmla="val 11291"/>
            </a:avLst>
          </a:prstGeom>
          <a:solidFill>
            <a:srgbClr val="DEEB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cxnSp>
        <p:nvCxnSpPr>
          <p:cNvPr id="9" name="直接连接符 8">
            <a:extLst>
              <a:ext uri="{FF2B5EF4-FFF2-40B4-BE49-F238E27FC236}">
                <a16:creationId xmlns:a16="http://schemas.microsoft.com/office/drawing/2014/main" id="{19E86685-A5EE-B66B-5F6A-A21992CC3073}"/>
              </a:ext>
            </a:extLst>
          </p:cNvPr>
          <p:cNvCxnSpPr>
            <a:cxnSpLocks/>
          </p:cNvCxnSpPr>
          <p:nvPr/>
        </p:nvCxnSpPr>
        <p:spPr>
          <a:xfrm>
            <a:off x="399994" y="2600597"/>
            <a:ext cx="4047067" cy="0"/>
          </a:xfrm>
          <a:prstGeom prst="line">
            <a:avLst/>
          </a:prstGeom>
          <a:ln w="34925">
            <a:solidFill>
              <a:srgbClr val="183D8E"/>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D9F8E0F3-DF86-1C63-F6FD-D5158A032AC6}"/>
              </a:ext>
            </a:extLst>
          </p:cNvPr>
          <p:cNvSpPr txBox="1"/>
          <p:nvPr/>
        </p:nvSpPr>
        <p:spPr>
          <a:xfrm>
            <a:off x="459357" y="2717100"/>
            <a:ext cx="3922520" cy="904863"/>
          </a:xfrm>
          <a:prstGeom prst="rect">
            <a:avLst/>
          </a:prstGeom>
          <a:noFill/>
        </p:spPr>
        <p:txBody>
          <a:bodyPr wrap="square" rtlCol="0">
            <a:spAutoFit/>
          </a:bodyPr>
          <a:lstStyle/>
          <a:p>
            <a:pPr>
              <a:lnSpc>
                <a:spcPct val="130000"/>
              </a:lnSpc>
            </a:pPr>
            <a:r>
              <a:rPr lang="zh-CN" altLang="en-US" sz="1400" dirty="0">
                <a:solidFill>
                  <a:srgbClr val="183D8E"/>
                </a:solidFill>
                <a:latin typeface="Cascadia Code" panose="020B0609020000020004" pitchFamily="49" charset="0"/>
                <a:cs typeface="Cascadia Code" panose="020B0609020000020004" pitchFamily="49" charset="0"/>
                <a:sym typeface="+mn-lt"/>
              </a:rPr>
              <a:t>同时利用自覆盖和交叉覆盖信息，确保模型在解码过程中能够关注到图像的所有部分，避免重复解析或遗漏解析。</a:t>
            </a:r>
          </a:p>
        </p:txBody>
      </p:sp>
      <p:sp>
        <p:nvSpPr>
          <p:cNvPr id="14" name="矩形: 圆顶角 2">
            <a:extLst>
              <a:ext uri="{FF2B5EF4-FFF2-40B4-BE49-F238E27FC236}">
                <a16:creationId xmlns:a16="http://schemas.microsoft.com/office/drawing/2014/main" id="{95BB0BF5-5EDD-4517-1CB8-754E8014D362}"/>
              </a:ext>
            </a:extLst>
          </p:cNvPr>
          <p:cNvSpPr/>
          <p:nvPr/>
        </p:nvSpPr>
        <p:spPr>
          <a:xfrm>
            <a:off x="1548187" y="3903944"/>
            <a:ext cx="4052887" cy="1142551"/>
          </a:xfrm>
          <a:prstGeom prst="round2SameRect">
            <a:avLst>
              <a:gd name="adj1" fmla="val 0"/>
              <a:gd name="adj2" fmla="val 11291"/>
            </a:avLst>
          </a:prstGeom>
          <a:solidFill>
            <a:srgbClr val="DEEB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cxnSp>
        <p:nvCxnSpPr>
          <p:cNvPr id="15" name="直接连接符 14">
            <a:extLst>
              <a:ext uri="{FF2B5EF4-FFF2-40B4-BE49-F238E27FC236}">
                <a16:creationId xmlns:a16="http://schemas.microsoft.com/office/drawing/2014/main" id="{4098180D-2ED3-02F1-66E3-18176FE394B2}"/>
              </a:ext>
            </a:extLst>
          </p:cNvPr>
          <p:cNvCxnSpPr>
            <a:cxnSpLocks/>
          </p:cNvCxnSpPr>
          <p:nvPr/>
        </p:nvCxnSpPr>
        <p:spPr>
          <a:xfrm>
            <a:off x="1554007" y="3903944"/>
            <a:ext cx="4047067" cy="0"/>
          </a:xfrm>
          <a:prstGeom prst="line">
            <a:avLst/>
          </a:prstGeom>
          <a:ln w="34925">
            <a:solidFill>
              <a:srgbClr val="183D8E"/>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292F097-A9BC-0431-F574-0F249D91BDBC}"/>
              </a:ext>
            </a:extLst>
          </p:cNvPr>
          <p:cNvSpPr txBox="1"/>
          <p:nvPr/>
        </p:nvSpPr>
        <p:spPr>
          <a:xfrm>
            <a:off x="1613370" y="4020447"/>
            <a:ext cx="3922520" cy="904863"/>
          </a:xfrm>
          <a:prstGeom prst="rect">
            <a:avLst/>
          </a:prstGeom>
          <a:noFill/>
        </p:spPr>
        <p:txBody>
          <a:bodyPr wrap="square" rtlCol="0">
            <a:spAutoFit/>
          </a:bodyPr>
          <a:lstStyle/>
          <a:p>
            <a:pPr>
              <a:lnSpc>
                <a:spcPct val="130000"/>
              </a:lnSpc>
            </a:pPr>
            <a:r>
              <a:rPr lang="zh-CN" altLang="en-US" sz="1400" dirty="0">
                <a:solidFill>
                  <a:srgbClr val="183D8E"/>
                </a:solidFill>
                <a:latin typeface="Cascadia Code" panose="020B0609020000020004" pitchFamily="49" charset="0"/>
                <a:cs typeface="Cascadia Code" panose="020B0609020000020004" pitchFamily="49" charset="0"/>
                <a:sym typeface="+mn-lt"/>
              </a:rPr>
              <a:t>在原有</a:t>
            </a:r>
            <a:r>
              <a:rPr lang="en-US" altLang="zh-CN" sz="1400" dirty="0">
                <a:solidFill>
                  <a:srgbClr val="183D8E"/>
                </a:solidFill>
                <a:latin typeface="Cascadia Code" panose="020B0609020000020004" pitchFamily="49" charset="0"/>
                <a:ea typeface="Cascadia Code" panose="020B0609020000020004" pitchFamily="49" charset="0"/>
                <a:cs typeface="Cascadia Code" panose="020B0609020000020004" pitchFamily="49" charset="0"/>
                <a:sym typeface="+mn-lt"/>
              </a:rPr>
              <a:t>Transformer</a:t>
            </a:r>
            <a:r>
              <a:rPr lang="zh-CN" altLang="en-US" sz="1400" dirty="0">
                <a:solidFill>
                  <a:srgbClr val="183D8E"/>
                </a:solidFill>
                <a:latin typeface="Cascadia Code" panose="020B0609020000020004" pitchFamily="49" charset="0"/>
                <a:cs typeface="Cascadia Code" panose="020B0609020000020004" pitchFamily="49" charset="0"/>
                <a:sym typeface="+mn-lt"/>
              </a:rPr>
              <a:t>基础上加入注意力细化模块（</a:t>
            </a:r>
            <a:r>
              <a:rPr lang="en-US" altLang="zh-CN" sz="1400" dirty="0">
                <a:solidFill>
                  <a:srgbClr val="183D8E"/>
                </a:solidFill>
                <a:latin typeface="Cascadia Code" panose="020B0609020000020004" pitchFamily="49" charset="0"/>
                <a:ea typeface="Cascadia Code" panose="020B0609020000020004" pitchFamily="49" charset="0"/>
                <a:cs typeface="Cascadia Code" panose="020B0609020000020004" pitchFamily="49" charset="0"/>
                <a:sym typeface="+mn-lt"/>
              </a:rPr>
              <a:t>ARM</a:t>
            </a:r>
            <a:r>
              <a:rPr lang="zh-CN" altLang="en-US" sz="1400" dirty="0">
                <a:solidFill>
                  <a:srgbClr val="183D8E"/>
                </a:solidFill>
                <a:latin typeface="Cascadia Code" panose="020B0609020000020004" pitchFamily="49" charset="0"/>
                <a:cs typeface="Cascadia Code" panose="020B0609020000020004" pitchFamily="49" charset="0"/>
                <a:sym typeface="+mn-lt"/>
              </a:rPr>
              <a:t>），利用过去的对齐信息来细化注意力权重，解决覆盖不足问题。</a:t>
            </a:r>
          </a:p>
        </p:txBody>
      </p:sp>
      <p:pic>
        <p:nvPicPr>
          <p:cNvPr id="18" name="图片 17">
            <a:extLst>
              <a:ext uri="{FF2B5EF4-FFF2-40B4-BE49-F238E27FC236}">
                <a16:creationId xmlns:a16="http://schemas.microsoft.com/office/drawing/2014/main" id="{742BEE42-C39B-07C3-BB69-0992B8BC2A1F}"/>
              </a:ext>
            </a:extLst>
          </p:cNvPr>
          <p:cNvPicPr>
            <a:picLocks noChangeAspect="1"/>
          </p:cNvPicPr>
          <p:nvPr/>
        </p:nvPicPr>
        <p:blipFill>
          <a:blip r:embed="rId3"/>
          <a:stretch>
            <a:fillRect/>
          </a:stretch>
        </p:blipFill>
        <p:spPr>
          <a:xfrm>
            <a:off x="1678553" y="5148828"/>
            <a:ext cx="3878981" cy="919026"/>
          </a:xfrm>
          <a:prstGeom prst="rect">
            <a:avLst/>
          </a:prstGeom>
        </p:spPr>
      </p:pic>
    </p:spTree>
    <p:extLst>
      <p:ext uri="{BB962C8B-B14F-4D97-AF65-F5344CB8AC3E}">
        <p14:creationId xmlns:p14="http://schemas.microsoft.com/office/powerpoint/2010/main" val="42021384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矩形 120"/>
          <p:cNvSpPr/>
          <p:nvPr/>
        </p:nvSpPr>
        <p:spPr>
          <a:xfrm>
            <a:off x="0" y="0"/>
            <a:ext cx="12192000" cy="6858000"/>
          </a:xfrm>
          <a:prstGeom prst="rect">
            <a:avLst/>
          </a:prstGeom>
          <a:solidFill>
            <a:srgbClr val="183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108" name="矩形 107"/>
          <p:cNvSpPr/>
          <p:nvPr/>
        </p:nvSpPr>
        <p:spPr>
          <a:xfrm>
            <a:off x="874713" y="5911685"/>
            <a:ext cx="10442575"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101" name="文本框 2"/>
          <p:cNvSpPr txBox="1"/>
          <p:nvPr>
            <p:custDataLst>
              <p:tags r:id="rId1"/>
            </p:custDataLst>
          </p:nvPr>
        </p:nvSpPr>
        <p:spPr>
          <a:xfrm>
            <a:off x="9580161" y="4417882"/>
            <a:ext cx="2325426" cy="1862048"/>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11500" noProof="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rPr>
              <a:t>02</a:t>
            </a:r>
            <a:endParaRPr kumimoji="0" lang="en-US" sz="11500" i="0" u="none" strike="noStrike" kern="1200" cap="none" spc="0" normalizeH="0" baseline="0" noProof="0" dirty="0">
              <a:ln>
                <a:noFill/>
              </a:ln>
              <a:solidFill>
                <a:schemeClr val="bg1"/>
              </a:solidFill>
              <a:effectLst/>
              <a:uLnTx/>
              <a:uFillTx/>
              <a:latin typeface="Cascadia Code" panose="020B0609020000020004" pitchFamily="49" charset="0"/>
              <a:ea typeface="Cascadia Code" panose="020B0609020000020004" pitchFamily="49" charset="0"/>
              <a:cs typeface="Cascadia Code" panose="020B0609020000020004" pitchFamily="49" charset="0"/>
              <a:sym typeface="+mn-lt"/>
            </a:endParaRPr>
          </a:p>
        </p:txBody>
      </p:sp>
      <p:sp>
        <p:nvSpPr>
          <p:cNvPr id="102" name="文本框 2"/>
          <p:cNvSpPr txBox="1"/>
          <p:nvPr>
            <p:custDataLst>
              <p:tags r:id="rId2"/>
            </p:custDataLst>
          </p:nvPr>
        </p:nvSpPr>
        <p:spPr>
          <a:xfrm>
            <a:off x="773372" y="2567221"/>
            <a:ext cx="3459961" cy="1015663"/>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0" normalizeH="0" baseline="0" dirty="0">
                <a:ln>
                  <a:noFill/>
                </a:ln>
                <a:solidFill>
                  <a:schemeClr val="bg1"/>
                </a:solidFill>
                <a:uLnTx/>
                <a:uFillTx/>
                <a:latin typeface="Cascadia Code" panose="020B0609020000020004" pitchFamily="49" charset="0"/>
                <a:cs typeface="Cascadia Code" panose="020B0609020000020004" pitchFamily="49" charset="0"/>
                <a:sym typeface="+mn-lt"/>
              </a:rPr>
              <a:t>算法复现</a:t>
            </a:r>
            <a:endParaRPr kumimoji="0" lang="zh-CN" altLang="en-US" sz="6000" b="1" i="0" u="none" strike="noStrike" kern="1200" cap="none" spc="0" normalizeH="0" baseline="0" noProof="0" dirty="0">
              <a:ln>
                <a:noFill/>
              </a:ln>
              <a:solidFill>
                <a:schemeClr val="bg1"/>
              </a:solidFill>
              <a:uLnTx/>
              <a:uFillTx/>
              <a:latin typeface="Cascadia Code" panose="020B0609020000020004" pitchFamily="49" charset="0"/>
              <a:cs typeface="Cascadia Code" panose="020B0609020000020004" pitchFamily="49" charset="0"/>
              <a:sym typeface="+mn-lt"/>
            </a:endParaRPr>
          </a:p>
        </p:txBody>
      </p:sp>
      <p:sp>
        <p:nvSpPr>
          <p:cNvPr id="104" name="文本框 103"/>
          <p:cNvSpPr txBox="1"/>
          <p:nvPr/>
        </p:nvSpPr>
        <p:spPr>
          <a:xfrm>
            <a:off x="773372" y="3557483"/>
            <a:ext cx="2460895" cy="461665"/>
          </a:xfrm>
          <a:prstGeom prst="rect">
            <a:avLst/>
          </a:prstGeom>
          <a:noFill/>
        </p:spPr>
        <p:txBody>
          <a:bodyPr wrap="square" rtlCol="0">
            <a:spAutoFit/>
          </a:bodyPr>
          <a:lstStyle/>
          <a:p>
            <a:pPr lvl="0">
              <a:defRPr/>
            </a:pPr>
            <a:r>
              <a:rPr lang="en-US" altLang="zh-CN" sz="24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rPr>
              <a:t>Reproduction</a:t>
            </a:r>
          </a:p>
        </p:txBody>
      </p:sp>
      <p:sp>
        <p:nvSpPr>
          <p:cNvPr id="3" name="椭圆 2"/>
          <p:cNvSpPr/>
          <p:nvPr/>
        </p:nvSpPr>
        <p:spPr>
          <a:xfrm>
            <a:off x="874713" y="879231"/>
            <a:ext cx="134112" cy="134112"/>
          </a:xfrm>
          <a:prstGeom prst="ellipse">
            <a:avLst/>
          </a:prstGeom>
          <a:solidFill>
            <a:srgbClr val="EA7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19" name="椭圆 18"/>
          <p:cNvSpPr/>
          <p:nvPr/>
        </p:nvSpPr>
        <p:spPr>
          <a:xfrm>
            <a:off x="1109409" y="879231"/>
            <a:ext cx="134112" cy="1341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20" name="椭圆 19"/>
          <p:cNvSpPr/>
          <p:nvPr/>
        </p:nvSpPr>
        <p:spPr>
          <a:xfrm>
            <a:off x="1344105" y="884856"/>
            <a:ext cx="134112" cy="1341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21" name="椭圆 20"/>
          <p:cNvSpPr/>
          <p:nvPr/>
        </p:nvSpPr>
        <p:spPr>
          <a:xfrm>
            <a:off x="1578801" y="887718"/>
            <a:ext cx="134112" cy="1341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5" name="圆角矩形 4"/>
          <p:cNvSpPr/>
          <p:nvPr/>
        </p:nvSpPr>
        <p:spPr>
          <a:xfrm>
            <a:off x="10987088" y="873125"/>
            <a:ext cx="330200"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2" name="矩形 1">
            <a:extLst>
              <a:ext uri="{FF2B5EF4-FFF2-40B4-BE49-F238E27FC236}">
                <a16:creationId xmlns:a16="http://schemas.microsoft.com/office/drawing/2014/main" id="{6ACB8005-4DEF-5F9D-B369-E777C44F5B23}"/>
              </a:ext>
            </a:extLst>
          </p:cNvPr>
          <p:cNvSpPr/>
          <p:nvPr/>
        </p:nvSpPr>
        <p:spPr>
          <a:xfrm>
            <a:off x="5158181" y="1385678"/>
            <a:ext cx="6946132" cy="2400657"/>
          </a:xfrm>
          <a:prstGeom prst="rect">
            <a:avLst/>
          </a:prstGeom>
        </p:spPr>
        <p:txBody>
          <a:bodyPr wrap="none">
            <a:spAutoFit/>
          </a:bodyPr>
          <a:lstStyle/>
          <a:p>
            <a:r>
              <a:rPr lang="en-US" altLang="zh-CN" sz="15000" b="1" dirty="0">
                <a:solidFill>
                  <a:schemeClr val="bg1">
                    <a:alpha val="10000"/>
                  </a:schemeClr>
                </a:solidFill>
                <a:latin typeface="Cascadia Code" panose="020B0609020000020004" pitchFamily="49" charset="0"/>
                <a:ea typeface="Cascadia Code" panose="020B0609020000020004" pitchFamily="49" charset="0"/>
                <a:cs typeface="Cascadia Code" panose="020B0609020000020004" pitchFamily="49" charset="0"/>
                <a:sym typeface="+mn-lt"/>
              </a:rPr>
              <a:t>AI3607</a:t>
            </a:r>
            <a:endParaRPr lang="zh-CN" altLang="en-US" sz="15000" b="1" dirty="0">
              <a:solidFill>
                <a:schemeClr val="bg1">
                  <a:alpha val="10000"/>
                </a:schemeClr>
              </a:solidFill>
              <a:latin typeface="Cascadia Code" panose="020B0609020000020004" pitchFamily="49" charset="0"/>
              <a:cs typeface="Cascadia Code" panose="020B0609020000020004" pitchFamily="49" charset="0"/>
              <a:sym typeface="+mn-lt"/>
            </a:endParaRPr>
          </a:p>
        </p:txBody>
      </p:sp>
    </p:spTree>
    <p:extLst>
      <p:ext uri="{BB962C8B-B14F-4D97-AF65-F5344CB8AC3E}">
        <p14:creationId xmlns:p14="http://schemas.microsoft.com/office/powerpoint/2010/main" val="15615774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剪去单角 30"/>
          <p:cNvSpPr/>
          <p:nvPr/>
        </p:nvSpPr>
        <p:spPr>
          <a:xfrm flipH="1" flipV="1">
            <a:off x="6096001" y="4000266"/>
            <a:ext cx="5221288" cy="2298472"/>
          </a:xfrm>
          <a:prstGeom prst="snip1Rect">
            <a:avLst>
              <a:gd name="adj" fmla="val 41667"/>
            </a:avLst>
          </a:prstGeom>
          <a:solidFill>
            <a:srgbClr val="DEEBF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8" name="矩形: 剪去单角 31"/>
          <p:cNvSpPr/>
          <p:nvPr/>
        </p:nvSpPr>
        <p:spPr>
          <a:xfrm flipV="1">
            <a:off x="874713" y="4000266"/>
            <a:ext cx="5221288" cy="2298472"/>
          </a:xfrm>
          <a:prstGeom prst="snip1Rect">
            <a:avLst>
              <a:gd name="adj" fmla="val 40770"/>
            </a:avLst>
          </a:prstGeom>
          <a:solidFill>
            <a:srgbClr val="DEEBF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9" name="矩形: 剪去单角 29"/>
          <p:cNvSpPr/>
          <p:nvPr/>
        </p:nvSpPr>
        <p:spPr>
          <a:xfrm flipH="1">
            <a:off x="6096001" y="1598951"/>
            <a:ext cx="5221288" cy="2298472"/>
          </a:xfrm>
          <a:prstGeom prst="snip1Rect">
            <a:avLst>
              <a:gd name="adj" fmla="val 41346"/>
            </a:avLst>
          </a:prstGeom>
          <a:solidFill>
            <a:srgbClr val="DEEBF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10" name="矩形: 剪去单角 28"/>
          <p:cNvSpPr/>
          <p:nvPr/>
        </p:nvSpPr>
        <p:spPr>
          <a:xfrm>
            <a:off x="874713" y="1598951"/>
            <a:ext cx="5221288" cy="2298472"/>
          </a:xfrm>
          <a:prstGeom prst="snip1Rect">
            <a:avLst>
              <a:gd name="adj" fmla="val 39744"/>
            </a:avLst>
          </a:prstGeom>
          <a:solidFill>
            <a:srgbClr val="DEEBF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20" name="矩形 19"/>
          <p:cNvSpPr/>
          <p:nvPr/>
        </p:nvSpPr>
        <p:spPr>
          <a:xfrm>
            <a:off x="1077434" y="2096802"/>
            <a:ext cx="1415772" cy="461665"/>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dirty="0">
                <a:ln>
                  <a:noFill/>
                </a:ln>
                <a:solidFill>
                  <a:srgbClr val="183D8E"/>
                </a:solidFill>
                <a:uLnTx/>
                <a:uFillTx/>
                <a:latin typeface="Cascadia Code" panose="020B0609020000020004" pitchFamily="49" charset="0"/>
                <a:cs typeface="Cascadia Code" panose="020B0609020000020004" pitchFamily="49" charset="0"/>
                <a:sym typeface="+mn-lt"/>
              </a:rPr>
              <a:t>下载代码</a:t>
            </a:r>
            <a:endParaRPr kumimoji="0" lang="zh-CN" altLang="en-US" sz="2400" b="1" i="0" u="none" strike="noStrike" kern="1200" cap="none" spc="0" normalizeH="0" baseline="0" noProof="0" dirty="0">
              <a:ln>
                <a:noFill/>
              </a:ln>
              <a:solidFill>
                <a:srgbClr val="183D8E"/>
              </a:solidFill>
              <a:uLnTx/>
              <a:uFillTx/>
              <a:latin typeface="Cascadia Code" panose="020B0609020000020004" pitchFamily="49" charset="0"/>
              <a:cs typeface="Cascadia Code" panose="020B0609020000020004" pitchFamily="49" charset="0"/>
              <a:sym typeface="+mn-lt"/>
            </a:endParaRPr>
          </a:p>
        </p:txBody>
      </p:sp>
      <p:sp>
        <p:nvSpPr>
          <p:cNvPr id="21" name="文本框 20"/>
          <p:cNvSpPr txBox="1"/>
          <p:nvPr/>
        </p:nvSpPr>
        <p:spPr>
          <a:xfrm>
            <a:off x="1077434" y="2558467"/>
            <a:ext cx="4283647" cy="844847"/>
          </a:xfrm>
          <a:prstGeom prst="rect">
            <a:avLst/>
          </a:prstGeom>
          <a:noFill/>
        </p:spPr>
        <p:txBody>
          <a:bodyPr wrap="square" rtlCol="0">
            <a:spAutoFit/>
          </a:bodyPr>
          <a:lstStyle/>
          <a:p>
            <a:pPr>
              <a:lnSpc>
                <a:spcPct val="130000"/>
              </a:lnSpc>
            </a:pPr>
            <a:r>
              <a:rPr lang="zh-CN" altLang="en-US" sz="1400" dirty="0">
                <a:solidFill>
                  <a:srgbClr val="183D8E"/>
                </a:solidFill>
                <a:latin typeface="Cascadia Code" panose="020B0609020000020004" pitchFamily="49" charset="0"/>
                <a:cs typeface="Cascadia Code" panose="020B0609020000020004" pitchFamily="49" charset="0"/>
                <a:sym typeface="+mn-lt"/>
              </a:rPr>
              <a:t>使用命令</a:t>
            </a:r>
            <a:endParaRPr lang="en-US" altLang="zh-CN" sz="1400" dirty="0">
              <a:solidFill>
                <a:srgbClr val="183D8E"/>
              </a:solidFill>
              <a:latin typeface="Cascadia Code" panose="020B0609020000020004" pitchFamily="49" charset="0"/>
              <a:ea typeface="Cascadia Code" panose="020B0609020000020004" pitchFamily="49" charset="0"/>
              <a:cs typeface="Cascadia Code" panose="020B0609020000020004" pitchFamily="49" charset="0"/>
              <a:sym typeface="+mn-lt"/>
            </a:endParaRPr>
          </a:p>
          <a:p>
            <a:pPr>
              <a:lnSpc>
                <a:spcPct val="130000"/>
              </a:lnSpc>
            </a:pPr>
            <a:r>
              <a:rPr lang="en-US" altLang="zh-CN" sz="1100" dirty="0">
                <a:solidFill>
                  <a:srgbClr val="183D8E"/>
                </a:solidFill>
                <a:latin typeface="Cascadia Code" panose="020B0609020000020004" pitchFamily="49" charset="0"/>
                <a:ea typeface="Cascadia Code" panose="020B0609020000020004" pitchFamily="49" charset="0"/>
                <a:cs typeface="Cascadia Code" panose="020B0609020000020004" pitchFamily="49" charset="0"/>
                <a:sym typeface="+mn-lt"/>
              </a:rPr>
              <a:t>git clone https://github.com/Green-Wood/CoMER.git</a:t>
            </a:r>
          </a:p>
          <a:p>
            <a:pPr>
              <a:lnSpc>
                <a:spcPct val="130000"/>
              </a:lnSpc>
            </a:pPr>
            <a:r>
              <a:rPr lang="zh-CN" altLang="en-US" sz="1400" dirty="0">
                <a:solidFill>
                  <a:srgbClr val="183D8E"/>
                </a:solidFill>
                <a:latin typeface="Cascadia Code" panose="020B0609020000020004" pitchFamily="49" charset="0"/>
                <a:cs typeface="Cascadia Code" panose="020B0609020000020004" pitchFamily="49" charset="0"/>
                <a:sym typeface="+mn-lt"/>
              </a:rPr>
              <a:t>将</a:t>
            </a:r>
            <a:r>
              <a:rPr lang="en-US" altLang="zh-CN" sz="1400" dirty="0" err="1">
                <a:solidFill>
                  <a:srgbClr val="183D8E"/>
                </a:solidFill>
                <a:latin typeface="Cascadia Code" panose="020B0609020000020004" pitchFamily="49" charset="0"/>
                <a:ea typeface="Cascadia Code" panose="020B0609020000020004" pitchFamily="49" charset="0"/>
                <a:cs typeface="Cascadia Code" panose="020B0609020000020004" pitchFamily="49" charset="0"/>
                <a:sym typeface="+mn-lt"/>
              </a:rPr>
              <a:t>CoMER</a:t>
            </a:r>
            <a:r>
              <a:rPr lang="zh-CN" altLang="en-US" sz="1400" dirty="0">
                <a:solidFill>
                  <a:srgbClr val="183D8E"/>
                </a:solidFill>
                <a:latin typeface="Cascadia Code" panose="020B0609020000020004" pitchFamily="49" charset="0"/>
                <a:cs typeface="Cascadia Code" panose="020B0609020000020004" pitchFamily="49" charset="0"/>
                <a:sym typeface="+mn-lt"/>
              </a:rPr>
              <a:t>仓库中的代码下载到本地</a:t>
            </a:r>
            <a:endParaRPr lang="en-US" altLang="zh-CN" sz="1400" dirty="0">
              <a:solidFill>
                <a:srgbClr val="183D8E"/>
              </a:solidFill>
              <a:latin typeface="Cascadia Code" panose="020B0609020000020004" pitchFamily="49" charset="0"/>
              <a:ea typeface="Cascadia Code" panose="020B0609020000020004" pitchFamily="49" charset="0"/>
              <a:cs typeface="Cascadia Code" panose="020B0609020000020004" pitchFamily="49" charset="0"/>
              <a:sym typeface="+mn-lt"/>
            </a:endParaRPr>
          </a:p>
        </p:txBody>
      </p:sp>
      <p:sp>
        <p:nvSpPr>
          <p:cNvPr id="4" name="菱形 3"/>
          <p:cNvSpPr/>
          <p:nvPr/>
        </p:nvSpPr>
        <p:spPr>
          <a:xfrm>
            <a:off x="4783669" y="2636513"/>
            <a:ext cx="2624664" cy="2624664"/>
          </a:xfrm>
          <a:prstGeom prst="diamond">
            <a:avLst/>
          </a:prstGeom>
          <a:solidFill>
            <a:srgbClr val="183D8E"/>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22" name="矩形 21"/>
          <p:cNvSpPr/>
          <p:nvPr/>
        </p:nvSpPr>
        <p:spPr>
          <a:xfrm>
            <a:off x="1152619" y="4506959"/>
            <a:ext cx="1415772" cy="461665"/>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dirty="0">
                <a:ln>
                  <a:noFill/>
                </a:ln>
                <a:solidFill>
                  <a:srgbClr val="183D8E"/>
                </a:solidFill>
                <a:uLnTx/>
                <a:uFillTx/>
                <a:latin typeface="Cascadia Code" panose="020B0609020000020004" pitchFamily="49" charset="0"/>
                <a:cs typeface="Cascadia Code" panose="020B0609020000020004" pitchFamily="49" charset="0"/>
                <a:sym typeface="+mn-lt"/>
              </a:rPr>
              <a:t>配置环境</a:t>
            </a:r>
            <a:endParaRPr kumimoji="0" lang="zh-CN" altLang="en-US" sz="2400" b="1" i="0" u="none" strike="noStrike" kern="1200" cap="none" spc="0" normalizeH="0" baseline="0" noProof="0" dirty="0">
              <a:ln>
                <a:noFill/>
              </a:ln>
              <a:solidFill>
                <a:srgbClr val="183D8E"/>
              </a:solidFill>
              <a:uLnTx/>
              <a:uFillTx/>
              <a:latin typeface="Cascadia Code" panose="020B0609020000020004" pitchFamily="49" charset="0"/>
              <a:cs typeface="Cascadia Code" panose="020B0609020000020004" pitchFamily="49" charset="0"/>
              <a:sym typeface="+mn-lt"/>
            </a:endParaRPr>
          </a:p>
        </p:txBody>
      </p:sp>
      <p:sp>
        <p:nvSpPr>
          <p:cNvPr id="23" name="文本框 22"/>
          <p:cNvSpPr txBox="1"/>
          <p:nvPr/>
        </p:nvSpPr>
        <p:spPr>
          <a:xfrm>
            <a:off x="1152619" y="4968624"/>
            <a:ext cx="3374117" cy="343235"/>
          </a:xfrm>
          <a:prstGeom prst="rect">
            <a:avLst/>
          </a:prstGeom>
          <a:noFill/>
        </p:spPr>
        <p:txBody>
          <a:bodyPr wrap="square" rtlCol="0">
            <a:spAutoFit/>
          </a:bodyPr>
          <a:lstStyle/>
          <a:p>
            <a:pPr>
              <a:lnSpc>
                <a:spcPct val="130000"/>
              </a:lnSpc>
            </a:pPr>
            <a:r>
              <a:rPr lang="zh-CN" altLang="en-US" sz="1400" dirty="0">
                <a:solidFill>
                  <a:srgbClr val="183D8E"/>
                </a:solidFill>
                <a:latin typeface="Cascadia Code" panose="020B0609020000020004" pitchFamily="49" charset="0"/>
                <a:cs typeface="Cascadia Code" panose="020B0609020000020004" pitchFamily="49" charset="0"/>
                <a:sym typeface="+mn-lt"/>
              </a:rPr>
              <a:t>按照仓库中</a:t>
            </a:r>
            <a:r>
              <a:rPr lang="en-US" altLang="zh-CN" sz="1100" dirty="0">
                <a:solidFill>
                  <a:srgbClr val="183D8E"/>
                </a:solidFill>
                <a:latin typeface="Cascadia Code" panose="020B0609020000020004" pitchFamily="49" charset="0"/>
                <a:ea typeface="Cascadia Code" panose="020B0609020000020004" pitchFamily="49" charset="0"/>
                <a:cs typeface="Cascadia Code" panose="020B0609020000020004" pitchFamily="49" charset="0"/>
                <a:sym typeface="+mn-lt"/>
              </a:rPr>
              <a:t>README.md</a:t>
            </a:r>
            <a:r>
              <a:rPr lang="zh-CN" altLang="en-US" sz="1400" dirty="0">
                <a:solidFill>
                  <a:srgbClr val="183D8E"/>
                </a:solidFill>
                <a:latin typeface="Cascadia Code" panose="020B0609020000020004" pitchFamily="49" charset="0"/>
                <a:cs typeface="Cascadia Code" panose="020B0609020000020004" pitchFamily="49" charset="0"/>
                <a:sym typeface="+mn-lt"/>
              </a:rPr>
              <a:t>的指引配置环境</a:t>
            </a:r>
          </a:p>
        </p:txBody>
      </p:sp>
      <p:sp>
        <p:nvSpPr>
          <p:cNvPr id="24" name="矩形 23"/>
          <p:cNvSpPr/>
          <p:nvPr/>
        </p:nvSpPr>
        <p:spPr>
          <a:xfrm>
            <a:off x="9527935" y="2096802"/>
            <a:ext cx="1415772" cy="46166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zh-CN" altLang="en-US" sz="2400" b="1" noProof="0" dirty="0">
                <a:solidFill>
                  <a:srgbClr val="183D8E"/>
                </a:solidFill>
                <a:latin typeface="Cascadia Code" panose="020B0609020000020004" pitchFamily="49" charset="0"/>
                <a:cs typeface="Cascadia Code" panose="020B0609020000020004" pitchFamily="49" charset="0"/>
                <a:sym typeface="+mn-lt"/>
              </a:rPr>
              <a:t>发现问题</a:t>
            </a:r>
            <a:r>
              <a:rPr lang="en-US" altLang="zh-CN" sz="2400" b="1" noProof="0" dirty="0">
                <a:solidFill>
                  <a:srgbClr val="183D8E"/>
                </a:solidFill>
                <a:latin typeface="Cascadia Code" panose="020B0609020000020004" pitchFamily="49" charset="0"/>
                <a:ea typeface="Cascadia Code" panose="020B0609020000020004" pitchFamily="49" charset="0"/>
                <a:cs typeface="Cascadia Code" panose="020B0609020000020004" pitchFamily="49" charset="0"/>
                <a:sym typeface="+mn-lt"/>
              </a:rPr>
              <a:t>	</a:t>
            </a:r>
            <a:endParaRPr kumimoji="0" lang="zh-CN" altLang="en-US" sz="2400" b="1" i="0" u="none" strike="noStrike" kern="1200" cap="none" spc="0" normalizeH="0" baseline="0" noProof="0" dirty="0">
              <a:ln>
                <a:noFill/>
              </a:ln>
              <a:solidFill>
                <a:srgbClr val="183D8E"/>
              </a:solidFill>
              <a:uLnTx/>
              <a:uFillTx/>
              <a:latin typeface="Cascadia Code" panose="020B0609020000020004" pitchFamily="49" charset="0"/>
              <a:cs typeface="Cascadia Code" panose="020B0609020000020004" pitchFamily="49" charset="0"/>
              <a:sym typeface="+mn-lt"/>
            </a:endParaRPr>
          </a:p>
        </p:txBody>
      </p:sp>
      <p:sp>
        <p:nvSpPr>
          <p:cNvPr id="25" name="文本框 24"/>
          <p:cNvSpPr txBox="1"/>
          <p:nvPr/>
        </p:nvSpPr>
        <p:spPr>
          <a:xfrm>
            <a:off x="7251303" y="2558467"/>
            <a:ext cx="3788078" cy="1183466"/>
          </a:xfrm>
          <a:prstGeom prst="rect">
            <a:avLst/>
          </a:prstGeom>
          <a:noFill/>
        </p:spPr>
        <p:txBody>
          <a:bodyPr wrap="square" rtlCol="0">
            <a:spAutoFit/>
          </a:bodyPr>
          <a:lstStyle/>
          <a:p>
            <a:pPr>
              <a:lnSpc>
                <a:spcPct val="130000"/>
              </a:lnSpc>
            </a:pPr>
            <a:r>
              <a:rPr lang="zh-CN" altLang="en-US" sz="1400" dirty="0">
                <a:solidFill>
                  <a:srgbClr val="183D8E"/>
                </a:solidFill>
                <a:latin typeface="Cascadia Code" panose="020B0609020000020004" pitchFamily="49" charset="0"/>
                <a:cs typeface="Cascadia Code" panose="020B0609020000020004" pitchFamily="49" charset="0"/>
                <a:sym typeface="+mn-lt"/>
              </a:rPr>
              <a:t>在执行命令 </a:t>
            </a:r>
            <a:r>
              <a:rPr lang="en-US" altLang="zh-CN" sz="1100" dirty="0">
                <a:solidFill>
                  <a:srgbClr val="183D8E"/>
                </a:solidFill>
                <a:latin typeface="Cascadia Code" panose="020B0609020000020004" pitchFamily="49" charset="0"/>
                <a:ea typeface="Cascadia Code" panose="020B0609020000020004" pitchFamily="49" charset="0"/>
                <a:cs typeface="Cascadia Code" panose="020B0609020000020004" pitchFamily="49" charset="0"/>
                <a:sym typeface="+mn-lt"/>
              </a:rPr>
              <a:t>bash eval_all.sh 0 </a:t>
            </a:r>
            <a:r>
              <a:rPr lang="zh-CN" altLang="en-US" sz="1400" dirty="0">
                <a:solidFill>
                  <a:srgbClr val="183D8E"/>
                </a:solidFill>
                <a:latin typeface="Cascadia Code" panose="020B0609020000020004" pitchFamily="49" charset="0"/>
                <a:cs typeface="Cascadia Code" panose="020B0609020000020004" pitchFamily="49" charset="0"/>
                <a:sym typeface="+mn-lt"/>
              </a:rPr>
              <a:t>时，测试结果中的</a:t>
            </a:r>
            <a:r>
              <a:rPr lang="en-US" altLang="zh-CN" sz="1100" dirty="0">
                <a:solidFill>
                  <a:srgbClr val="183D8E"/>
                </a:solidFill>
                <a:latin typeface="Cascadia Code" panose="020B0609020000020004" pitchFamily="49" charset="0"/>
                <a:ea typeface="Cascadia Code" panose="020B0609020000020004" pitchFamily="49" charset="0"/>
                <a:cs typeface="Cascadia Code" panose="020B0609020000020004" pitchFamily="49" charset="0"/>
                <a:sym typeface="+mn-lt"/>
              </a:rPr>
              <a:t>Struct Rate</a:t>
            </a:r>
            <a:r>
              <a:rPr lang="zh-CN" altLang="en-US" sz="1100" dirty="0">
                <a:solidFill>
                  <a:srgbClr val="183D8E"/>
                </a:solidFill>
                <a:latin typeface="Cascadia Code" panose="020B0609020000020004" pitchFamily="49" charset="0"/>
                <a:cs typeface="Cascadia Code" panose="020B0609020000020004" pitchFamily="49" charset="0"/>
                <a:sym typeface="+mn-lt"/>
              </a:rPr>
              <a:t>、</a:t>
            </a:r>
            <a:r>
              <a:rPr lang="en-US" altLang="zh-CN" sz="1100" dirty="0">
                <a:solidFill>
                  <a:srgbClr val="183D8E"/>
                </a:solidFill>
                <a:latin typeface="Cascadia Code" panose="020B0609020000020004" pitchFamily="49" charset="0"/>
                <a:ea typeface="Cascadia Code" panose="020B0609020000020004" pitchFamily="49" charset="0"/>
                <a:cs typeface="Cascadia Code" panose="020B0609020000020004" pitchFamily="49" charset="0"/>
                <a:sym typeface="+mn-lt"/>
              </a:rPr>
              <a:t>Exprate 0/1/2/3 tolerated</a:t>
            </a:r>
            <a:r>
              <a:rPr lang="zh-CN" altLang="en-US" sz="1400" dirty="0">
                <a:solidFill>
                  <a:srgbClr val="183D8E"/>
                </a:solidFill>
                <a:latin typeface="Cascadia Code" panose="020B0609020000020004" pitchFamily="49" charset="0"/>
                <a:cs typeface="Cascadia Code" panose="020B0609020000020004" pitchFamily="49" charset="0"/>
                <a:sym typeface="+mn-lt"/>
              </a:rPr>
              <a:t>均几乎为</a:t>
            </a:r>
            <a:r>
              <a:rPr lang="en-US" altLang="zh-CN" sz="1400" dirty="0">
                <a:solidFill>
                  <a:srgbClr val="183D8E"/>
                </a:solidFill>
                <a:latin typeface="Cascadia Code" panose="020B0609020000020004" pitchFamily="49" charset="0"/>
                <a:ea typeface="Cascadia Code" panose="020B0609020000020004" pitchFamily="49" charset="0"/>
                <a:cs typeface="Cascadia Code" panose="020B0609020000020004" pitchFamily="49" charset="0"/>
                <a:sym typeface="+mn-lt"/>
              </a:rPr>
              <a:t>0</a:t>
            </a:r>
          </a:p>
          <a:p>
            <a:pPr>
              <a:lnSpc>
                <a:spcPct val="130000"/>
              </a:lnSpc>
            </a:pPr>
            <a:endParaRPr lang="zh-CN" altLang="en-US" sz="1400" dirty="0">
              <a:solidFill>
                <a:srgbClr val="183D8E"/>
              </a:solidFill>
              <a:latin typeface="Cascadia Code" panose="020B0609020000020004" pitchFamily="49" charset="0"/>
              <a:cs typeface="Cascadia Code" panose="020B0609020000020004" pitchFamily="49" charset="0"/>
              <a:sym typeface="+mn-lt"/>
            </a:endParaRPr>
          </a:p>
        </p:txBody>
      </p:sp>
      <p:sp>
        <p:nvSpPr>
          <p:cNvPr id="26" name="矩形 25"/>
          <p:cNvSpPr/>
          <p:nvPr/>
        </p:nvSpPr>
        <p:spPr>
          <a:xfrm>
            <a:off x="9527936" y="4506959"/>
            <a:ext cx="1415772" cy="46166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dirty="0">
                <a:ln>
                  <a:noFill/>
                </a:ln>
                <a:solidFill>
                  <a:srgbClr val="183D8E"/>
                </a:solidFill>
                <a:uLnTx/>
                <a:uFillTx/>
                <a:latin typeface="Cascadia Code" panose="020B0609020000020004" pitchFamily="49" charset="0"/>
                <a:cs typeface="Cascadia Code" panose="020B0609020000020004" pitchFamily="49" charset="0"/>
                <a:sym typeface="+mn-lt"/>
              </a:rPr>
              <a:t>解决方式</a:t>
            </a:r>
            <a:endParaRPr kumimoji="0" lang="zh-CN" altLang="en-US" sz="2400" b="1" i="0" u="none" strike="noStrike" kern="1200" cap="none" spc="0" normalizeH="0" baseline="0" noProof="0" dirty="0">
              <a:ln>
                <a:noFill/>
              </a:ln>
              <a:solidFill>
                <a:srgbClr val="183D8E"/>
              </a:solidFill>
              <a:uLnTx/>
              <a:uFillTx/>
              <a:latin typeface="Cascadia Code" panose="020B0609020000020004" pitchFamily="49" charset="0"/>
              <a:cs typeface="Cascadia Code" panose="020B0609020000020004" pitchFamily="49" charset="0"/>
              <a:sym typeface="+mn-lt"/>
            </a:endParaRPr>
          </a:p>
        </p:txBody>
      </p:sp>
      <p:sp>
        <p:nvSpPr>
          <p:cNvPr id="27" name="文本框 26"/>
          <p:cNvSpPr txBox="1"/>
          <p:nvPr/>
        </p:nvSpPr>
        <p:spPr>
          <a:xfrm>
            <a:off x="7251304" y="4968624"/>
            <a:ext cx="3788078" cy="904863"/>
          </a:xfrm>
          <a:prstGeom prst="rect">
            <a:avLst/>
          </a:prstGeom>
          <a:noFill/>
        </p:spPr>
        <p:txBody>
          <a:bodyPr wrap="square" rtlCol="0">
            <a:spAutoFit/>
          </a:bodyPr>
          <a:lstStyle/>
          <a:p>
            <a:pPr>
              <a:lnSpc>
                <a:spcPct val="130000"/>
              </a:lnSpc>
            </a:pPr>
            <a:r>
              <a:rPr lang="zh-CN" altLang="en-US" sz="1400" dirty="0">
                <a:solidFill>
                  <a:srgbClr val="183D8E"/>
                </a:solidFill>
                <a:latin typeface="Cascadia Code" panose="020B0609020000020004" pitchFamily="49" charset="0"/>
                <a:cs typeface="Cascadia Code" panose="020B0609020000020004" pitchFamily="49" charset="0"/>
                <a:sym typeface="+mn-lt"/>
              </a:rPr>
              <a:t>通过查看仓库中的</a:t>
            </a:r>
            <a:r>
              <a:rPr lang="en-US" altLang="zh-CN" sz="1400" dirty="0">
                <a:solidFill>
                  <a:srgbClr val="183D8E"/>
                </a:solidFill>
                <a:latin typeface="Cascadia Code" panose="020B0609020000020004" pitchFamily="49" charset="0"/>
                <a:ea typeface="Cascadia Code" panose="020B0609020000020004" pitchFamily="49" charset="0"/>
                <a:cs typeface="Cascadia Code" panose="020B0609020000020004" pitchFamily="49" charset="0"/>
                <a:sym typeface="+mn-lt"/>
              </a:rPr>
              <a:t>issue</a:t>
            </a:r>
            <a:r>
              <a:rPr lang="zh-CN" altLang="en-US" sz="1400" dirty="0">
                <a:solidFill>
                  <a:srgbClr val="183D8E"/>
                </a:solidFill>
                <a:latin typeface="Cascadia Code" panose="020B0609020000020004" pitchFamily="49" charset="0"/>
                <a:cs typeface="Cascadia Code" panose="020B0609020000020004" pitchFamily="49" charset="0"/>
                <a:sym typeface="+mn-lt"/>
              </a:rPr>
              <a:t>，发现解决方案为：</a:t>
            </a:r>
            <a:endParaRPr lang="en-US" altLang="zh-CN" sz="1400" dirty="0">
              <a:solidFill>
                <a:srgbClr val="183D8E"/>
              </a:solidFill>
              <a:latin typeface="Cascadia Code" panose="020B0609020000020004" pitchFamily="49" charset="0"/>
              <a:ea typeface="Cascadia Code" panose="020B0609020000020004" pitchFamily="49" charset="0"/>
              <a:cs typeface="Cascadia Code" panose="020B0609020000020004" pitchFamily="49" charset="0"/>
              <a:sym typeface="+mn-lt"/>
            </a:endParaRPr>
          </a:p>
          <a:p>
            <a:pPr>
              <a:lnSpc>
                <a:spcPct val="130000"/>
              </a:lnSpc>
            </a:pPr>
            <a:r>
              <a:rPr lang="zh-CN" altLang="en-US" sz="1400" dirty="0">
                <a:solidFill>
                  <a:srgbClr val="183D8E"/>
                </a:solidFill>
                <a:latin typeface="Cascadia Code" panose="020B0609020000020004" pitchFamily="49" charset="0"/>
                <a:cs typeface="Cascadia Code" panose="020B0609020000020004" pitchFamily="49" charset="0"/>
                <a:sym typeface="+mn-lt"/>
              </a:rPr>
              <a:t>在执行</a:t>
            </a:r>
            <a:r>
              <a:rPr kumimoji="0" lang="zh-CN" altLang="en-US" sz="1400" b="0" i="0" u="none" strike="noStrike" kern="1200" cap="none" spc="0" normalizeH="0" baseline="0" noProof="0" dirty="0">
                <a:ln>
                  <a:noFill/>
                </a:ln>
                <a:solidFill>
                  <a:srgbClr val="183D8E"/>
                </a:solidFill>
                <a:effectLst/>
                <a:uLnTx/>
                <a:uFillTx/>
                <a:latin typeface="Cascadia Code" panose="020B0609020000020004" pitchFamily="49" charset="0"/>
                <a:ea typeface="微软雅黑"/>
                <a:cs typeface="Cascadia Code" panose="020B0609020000020004" pitchFamily="49" charset="0"/>
                <a:sym typeface="+mn-lt"/>
              </a:rPr>
              <a:t>命令 </a:t>
            </a:r>
            <a:r>
              <a:rPr kumimoji="0" lang="en-US" altLang="zh-CN" sz="1100" b="0" i="0" u="none" strike="noStrike" kern="1200" cap="none" spc="0" normalizeH="0" baseline="0" noProof="0" dirty="0">
                <a:ln>
                  <a:noFill/>
                </a:ln>
                <a:solidFill>
                  <a:srgbClr val="183D8E"/>
                </a:solidFill>
                <a:effectLst/>
                <a:uLnTx/>
                <a:uFillTx/>
                <a:latin typeface="Cascadia Code" panose="020B0609020000020004" pitchFamily="49" charset="0"/>
                <a:ea typeface="Cascadia Code" panose="020B0609020000020004" pitchFamily="49" charset="0"/>
                <a:cs typeface="Cascadia Code" panose="020B0609020000020004" pitchFamily="49" charset="0"/>
                <a:sym typeface="+mn-lt"/>
              </a:rPr>
              <a:t>bash eval_all.sh 0 </a:t>
            </a:r>
            <a:r>
              <a:rPr lang="zh-CN" altLang="en-US" sz="1400" dirty="0">
                <a:solidFill>
                  <a:srgbClr val="183D8E"/>
                </a:solidFill>
                <a:latin typeface="Cascadia Code" panose="020B0609020000020004" pitchFamily="49" charset="0"/>
                <a:cs typeface="Cascadia Code" panose="020B0609020000020004" pitchFamily="49" charset="0"/>
                <a:sym typeface="+mn-lt"/>
              </a:rPr>
              <a:t>前，先执行命令</a:t>
            </a:r>
            <a:r>
              <a:rPr lang="en-US" altLang="zh-CN" sz="1100" dirty="0" err="1">
                <a:solidFill>
                  <a:srgbClr val="183D8E"/>
                </a:solidFill>
                <a:latin typeface="Cascadia Code" panose="020B0609020000020004" pitchFamily="49" charset="0"/>
                <a:ea typeface="Cascadia Code" panose="020B0609020000020004" pitchFamily="49" charset="0"/>
                <a:cs typeface="Cascadia Code" panose="020B0609020000020004" pitchFamily="49" charset="0"/>
              </a:rPr>
              <a:t>sudo</a:t>
            </a:r>
            <a:r>
              <a:rPr lang="en-US" altLang="zh-CN" sz="1100" dirty="0">
                <a:solidFill>
                  <a:srgbClr val="183D8E"/>
                </a:solidFill>
                <a:latin typeface="Cascadia Code" panose="020B0609020000020004" pitchFamily="49" charset="0"/>
                <a:ea typeface="Cascadia Code" panose="020B0609020000020004" pitchFamily="49" charset="0"/>
                <a:cs typeface="Cascadia Code" panose="020B0609020000020004" pitchFamily="49" charset="0"/>
              </a:rPr>
              <a:t> apt-get install </a:t>
            </a:r>
            <a:r>
              <a:rPr lang="en-US" altLang="zh-CN" sz="1100" dirty="0" err="1">
                <a:solidFill>
                  <a:srgbClr val="183D8E"/>
                </a:solidFill>
                <a:latin typeface="Cascadia Code" panose="020B0609020000020004" pitchFamily="49" charset="0"/>
                <a:ea typeface="Cascadia Code" panose="020B0609020000020004" pitchFamily="49" charset="0"/>
                <a:cs typeface="Cascadia Code" panose="020B0609020000020004" pitchFamily="49" charset="0"/>
              </a:rPr>
              <a:t>libxml-libxml-perl</a:t>
            </a:r>
            <a:endParaRPr lang="zh-CN" altLang="en-US" sz="1100" dirty="0">
              <a:solidFill>
                <a:srgbClr val="183D8E"/>
              </a:solidFill>
              <a:latin typeface="Cascadia Code" panose="020B0609020000020004" pitchFamily="49" charset="0"/>
              <a:cs typeface="Cascadia Code" panose="020B0609020000020004" pitchFamily="49" charset="0"/>
              <a:sym typeface="+mn-lt"/>
            </a:endParaRPr>
          </a:p>
        </p:txBody>
      </p:sp>
      <p:sp>
        <p:nvSpPr>
          <p:cNvPr id="28" name="矩形 27"/>
          <p:cNvSpPr/>
          <p:nvPr/>
        </p:nvSpPr>
        <p:spPr>
          <a:xfrm>
            <a:off x="5602084" y="3436860"/>
            <a:ext cx="1005403" cy="107721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dirty="0">
                <a:solidFill>
                  <a:schemeClr val="bg1"/>
                </a:solidFill>
                <a:latin typeface="Cascadia Code" panose="020B0609020000020004" pitchFamily="49" charset="0"/>
                <a:cs typeface="Cascadia Code" panose="020B0609020000020004" pitchFamily="49" charset="0"/>
                <a:sym typeface="+mn-lt"/>
              </a:rPr>
              <a:t>研究</a:t>
            </a:r>
            <a:endParaRPr lang="en-US" altLang="zh-CN" sz="32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dirty="0">
                <a:solidFill>
                  <a:schemeClr val="bg1"/>
                </a:solidFill>
                <a:latin typeface="Cascadia Code" panose="020B0609020000020004" pitchFamily="49" charset="0"/>
                <a:cs typeface="Cascadia Code" panose="020B0609020000020004" pitchFamily="49" charset="0"/>
                <a:sym typeface="+mn-lt"/>
              </a:rPr>
              <a:t>思路</a:t>
            </a:r>
            <a:endParaRPr kumimoji="0" lang="zh-CN" altLang="en-US" sz="3200" b="1" i="0" u="none" strike="noStrike" kern="1200" cap="none" spc="0" normalizeH="0" baseline="0" noProof="0" dirty="0">
              <a:ln>
                <a:noFill/>
              </a:ln>
              <a:solidFill>
                <a:schemeClr val="bg1"/>
              </a:solidFill>
              <a:uLnTx/>
              <a:uFillTx/>
              <a:latin typeface="Cascadia Code" panose="020B0609020000020004" pitchFamily="49" charset="0"/>
              <a:cs typeface="Cascadia Code" panose="020B0609020000020004" pitchFamily="49" charset="0"/>
              <a:sym typeface="+mn-lt"/>
            </a:endParaRPr>
          </a:p>
        </p:txBody>
      </p:sp>
      <p:sp>
        <p:nvSpPr>
          <p:cNvPr id="29" name="矩形 28"/>
          <p:cNvSpPr/>
          <p:nvPr/>
        </p:nvSpPr>
        <p:spPr>
          <a:xfrm>
            <a:off x="1372168" y="587711"/>
            <a:ext cx="1826141" cy="584775"/>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rgbClr val="EA7F7A"/>
                </a:solidFill>
                <a:latin typeface="Cascadia Code" panose="020B0609020000020004" pitchFamily="49" charset="0"/>
                <a:cs typeface="Cascadia Code" panose="020B0609020000020004" pitchFamily="49" charset="0"/>
                <a:sym typeface="+mn-lt"/>
              </a:rPr>
              <a:t>复现过程</a:t>
            </a:r>
            <a:endParaRPr kumimoji="0" lang="zh-CN" altLang="en-US" sz="3200" b="1" i="0" u="none" strike="noStrike" kern="1200" cap="none" spc="0" normalizeH="0" baseline="0" noProof="0" dirty="0">
              <a:ln>
                <a:noFill/>
              </a:ln>
              <a:solidFill>
                <a:srgbClr val="EA7F7A"/>
              </a:solidFill>
              <a:uLnTx/>
              <a:uFillTx/>
              <a:latin typeface="Cascadia Code" panose="020B0609020000020004" pitchFamily="49" charset="0"/>
              <a:cs typeface="Cascadia Code" panose="020B0609020000020004" pitchFamily="49" charset="0"/>
              <a:sym typeface="+mn-lt"/>
            </a:endParaRPr>
          </a:p>
        </p:txBody>
      </p:sp>
      <p:grpSp>
        <p:nvGrpSpPr>
          <p:cNvPr id="30" name="组合 29"/>
          <p:cNvGrpSpPr/>
          <p:nvPr/>
        </p:nvGrpSpPr>
        <p:grpSpPr>
          <a:xfrm>
            <a:off x="874713" y="674476"/>
            <a:ext cx="443724" cy="395510"/>
            <a:chOff x="3782729" y="1424540"/>
            <a:chExt cx="838290" cy="606392"/>
          </a:xfrm>
          <a:solidFill>
            <a:srgbClr val="EA7F7A"/>
          </a:solidFill>
        </p:grpSpPr>
        <p:sp>
          <p:nvSpPr>
            <p:cNvPr id="31" name="圆角矩形 30"/>
            <p:cNvSpPr/>
            <p:nvPr/>
          </p:nvSpPr>
          <p:spPr>
            <a:xfrm>
              <a:off x="3782729"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32" name="圆角矩形 31"/>
            <p:cNvSpPr/>
            <p:nvPr/>
          </p:nvSpPr>
          <p:spPr>
            <a:xfrm>
              <a:off x="4095996"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33" name="圆角矩形 32"/>
            <p:cNvSpPr/>
            <p:nvPr/>
          </p:nvSpPr>
          <p:spPr>
            <a:xfrm>
              <a:off x="4409263"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grpSp>
    </p:spTree>
    <p:extLst>
      <p:ext uri="{BB962C8B-B14F-4D97-AF65-F5344CB8AC3E}">
        <p14:creationId xmlns:p14="http://schemas.microsoft.com/office/powerpoint/2010/main" val="37291689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536639" y="1882687"/>
            <a:ext cx="3117228" cy="4016617"/>
          </a:xfrm>
          <a:prstGeom prst="roundRect">
            <a:avLst>
              <a:gd name="adj" fmla="val 6225"/>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3D8E"/>
              </a:solidFill>
              <a:latin typeface="Cascadia Code" panose="020B0609020000020004" pitchFamily="49" charset="0"/>
              <a:cs typeface="Cascadia Code" panose="020B0609020000020004" pitchFamily="49" charset="0"/>
              <a:sym typeface="+mn-lt"/>
            </a:endParaRPr>
          </a:p>
        </p:txBody>
      </p:sp>
      <p:sp>
        <p:nvSpPr>
          <p:cNvPr id="16" name="圆角矩形 15"/>
          <p:cNvSpPr/>
          <p:nvPr/>
        </p:nvSpPr>
        <p:spPr>
          <a:xfrm>
            <a:off x="882828" y="1882687"/>
            <a:ext cx="3117228" cy="4016617"/>
          </a:xfrm>
          <a:prstGeom prst="roundRect">
            <a:avLst>
              <a:gd name="adj" fmla="val 6225"/>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3D8E"/>
              </a:solidFill>
              <a:latin typeface="Cascadia Code" panose="020B0609020000020004" pitchFamily="49" charset="0"/>
              <a:cs typeface="Cascadia Code" panose="020B0609020000020004" pitchFamily="49" charset="0"/>
              <a:sym typeface="+mn-lt"/>
            </a:endParaRPr>
          </a:p>
        </p:txBody>
      </p:sp>
      <p:sp>
        <p:nvSpPr>
          <p:cNvPr id="20" name="圆角矩形 19"/>
          <p:cNvSpPr/>
          <p:nvPr/>
        </p:nvSpPr>
        <p:spPr>
          <a:xfrm>
            <a:off x="8190450" y="1882687"/>
            <a:ext cx="3117228" cy="4016617"/>
          </a:xfrm>
          <a:prstGeom prst="roundRect">
            <a:avLst>
              <a:gd name="adj" fmla="val 6225"/>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3D8E"/>
              </a:solidFill>
              <a:latin typeface="Cascadia Code" panose="020B0609020000020004" pitchFamily="49" charset="0"/>
              <a:cs typeface="Cascadia Code" panose="020B0609020000020004" pitchFamily="49" charset="0"/>
              <a:sym typeface="+mn-lt"/>
            </a:endParaRPr>
          </a:p>
        </p:txBody>
      </p:sp>
      <p:sp>
        <p:nvSpPr>
          <p:cNvPr id="41" name="矩形 40"/>
          <p:cNvSpPr/>
          <p:nvPr/>
        </p:nvSpPr>
        <p:spPr>
          <a:xfrm>
            <a:off x="1372168" y="587711"/>
            <a:ext cx="1808508" cy="584775"/>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dirty="0">
                <a:ln>
                  <a:noFill/>
                </a:ln>
                <a:solidFill>
                  <a:srgbClr val="EA7F7A"/>
                </a:solidFill>
                <a:uLnTx/>
                <a:uFillTx/>
                <a:latin typeface="Cascadia Code" panose="020B0609020000020004" pitchFamily="49" charset="0"/>
                <a:cs typeface="Cascadia Code" panose="020B0609020000020004" pitchFamily="49" charset="0"/>
                <a:sym typeface="+mn-lt"/>
              </a:rPr>
              <a:t>复现结果</a:t>
            </a:r>
            <a:endParaRPr kumimoji="0" lang="zh-CN" altLang="en-US" sz="3200" b="1" i="0" u="none" strike="noStrike" kern="1200" cap="none" spc="0" normalizeH="0" baseline="0" noProof="0" dirty="0">
              <a:ln>
                <a:noFill/>
              </a:ln>
              <a:solidFill>
                <a:srgbClr val="EA7F7A"/>
              </a:solidFill>
              <a:uLnTx/>
              <a:uFillTx/>
              <a:latin typeface="Cascadia Code" panose="020B0609020000020004" pitchFamily="49" charset="0"/>
              <a:cs typeface="Cascadia Code" panose="020B0609020000020004" pitchFamily="49" charset="0"/>
              <a:sym typeface="+mn-lt"/>
            </a:endParaRPr>
          </a:p>
        </p:txBody>
      </p:sp>
      <p:grpSp>
        <p:nvGrpSpPr>
          <p:cNvPr id="42" name="组合 41"/>
          <p:cNvGrpSpPr/>
          <p:nvPr/>
        </p:nvGrpSpPr>
        <p:grpSpPr>
          <a:xfrm>
            <a:off x="874713" y="674476"/>
            <a:ext cx="443724" cy="395510"/>
            <a:chOff x="3782729" y="1424540"/>
            <a:chExt cx="838290" cy="606392"/>
          </a:xfrm>
          <a:solidFill>
            <a:srgbClr val="EA7F7A"/>
          </a:solidFill>
        </p:grpSpPr>
        <p:sp>
          <p:nvSpPr>
            <p:cNvPr id="43" name="圆角矩形 42"/>
            <p:cNvSpPr/>
            <p:nvPr/>
          </p:nvSpPr>
          <p:spPr>
            <a:xfrm>
              <a:off x="3782729"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44" name="圆角矩形 43"/>
            <p:cNvSpPr/>
            <p:nvPr/>
          </p:nvSpPr>
          <p:spPr>
            <a:xfrm>
              <a:off x="4095996"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45" name="圆角矩形 44"/>
            <p:cNvSpPr/>
            <p:nvPr/>
          </p:nvSpPr>
          <p:spPr>
            <a:xfrm>
              <a:off x="4409263"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grpSp>
      <p:sp>
        <p:nvSpPr>
          <p:cNvPr id="4" name="文本框 3">
            <a:extLst>
              <a:ext uri="{FF2B5EF4-FFF2-40B4-BE49-F238E27FC236}">
                <a16:creationId xmlns:a16="http://schemas.microsoft.com/office/drawing/2014/main" id="{3255BEC3-67EB-AE39-FB5F-ACE2B45435BB}"/>
              </a:ext>
            </a:extLst>
          </p:cNvPr>
          <p:cNvSpPr txBox="1"/>
          <p:nvPr/>
        </p:nvSpPr>
        <p:spPr>
          <a:xfrm>
            <a:off x="1055826" y="2321334"/>
            <a:ext cx="2771232" cy="3139321"/>
          </a:xfrm>
          <a:prstGeom prst="rect">
            <a:avLst/>
          </a:prstGeom>
          <a:noFill/>
        </p:spPr>
        <p:txBody>
          <a:bodyPr wrap="square">
            <a:spAutoFit/>
          </a:bodyPr>
          <a:lstStyle/>
          <a:p>
            <a:r>
              <a:rPr lang="en-US" altLang="zh-CN" dirty="0">
                <a:solidFill>
                  <a:srgbClr val="CCCCCC"/>
                </a:solidFill>
                <a:latin typeface="Cascadia Code" panose="020B0609020000020004" pitchFamily="49" charset="0"/>
                <a:ea typeface="Cascadia Code" panose="020B0609020000020004" pitchFamily="49" charset="0"/>
                <a:cs typeface="Cascadia Code" panose="020B0609020000020004" pitchFamily="49" charset="0"/>
              </a:rPr>
              <a:t>2014.txt</a:t>
            </a:r>
          </a:p>
          <a:p>
            <a:endParaRPr lang="en-US" altLang="zh-CN" dirty="0">
              <a:solidFill>
                <a:srgbClr val="CCCCCC"/>
              </a:solidFill>
              <a:latin typeface="Cascadia Code" panose="020B0609020000020004" pitchFamily="49" charset="0"/>
              <a:ea typeface="Cascadia Code" panose="020B0609020000020004" pitchFamily="49" charset="0"/>
              <a:cs typeface="Cascadia Code" panose="020B0609020000020004" pitchFamily="49" charset="0"/>
            </a:endParaRPr>
          </a:p>
          <a:p>
            <a:r>
              <a:rPr lang="zh-CN" altLang="en-US" dirty="0">
                <a:solidFill>
                  <a:srgbClr val="CCCCCC"/>
                </a:solidFill>
                <a:latin typeface="Cascadia Code" panose="020B0609020000020004" pitchFamily="49" charset="0"/>
                <a:cs typeface="Cascadia Code" panose="020B0609020000020004" pitchFamily="49" charset="0"/>
              </a:rPr>
              <a:t>Struct Rate: 77.59</a:t>
            </a:r>
          </a:p>
          <a:p>
            <a:r>
              <a:rPr lang="zh-CN" altLang="en-US" dirty="0">
                <a:solidFill>
                  <a:srgbClr val="CCCCCC"/>
                </a:solidFill>
                <a:latin typeface="Cascadia Code" panose="020B0609020000020004" pitchFamily="49" charset="0"/>
                <a:cs typeface="Cascadia Code" panose="020B0609020000020004" pitchFamily="49" charset="0"/>
              </a:rPr>
              <a:t>Exprate 0 tolerated: 59.331</a:t>
            </a:r>
          </a:p>
          <a:p>
            <a:r>
              <a:rPr lang="zh-CN" altLang="en-US" dirty="0">
                <a:solidFill>
                  <a:srgbClr val="CCCCCC"/>
                </a:solidFill>
                <a:latin typeface="Cascadia Code" panose="020B0609020000020004" pitchFamily="49" charset="0"/>
                <a:cs typeface="Cascadia Code" panose="020B0609020000020004" pitchFamily="49" charset="0"/>
              </a:rPr>
              <a:t>Exprate 1 tolerated: 71.704</a:t>
            </a:r>
          </a:p>
          <a:p>
            <a:r>
              <a:rPr lang="zh-CN" altLang="en-US" dirty="0">
                <a:solidFill>
                  <a:srgbClr val="CCCCCC"/>
                </a:solidFill>
                <a:latin typeface="Cascadia Code" panose="020B0609020000020004" pitchFamily="49" charset="0"/>
                <a:cs typeface="Cascadia Code" panose="020B0609020000020004" pitchFamily="49" charset="0"/>
              </a:rPr>
              <a:t>Exprate 2 tolerated: 75.659</a:t>
            </a:r>
          </a:p>
          <a:p>
            <a:r>
              <a:rPr lang="zh-CN" altLang="en-US" dirty="0">
                <a:solidFill>
                  <a:srgbClr val="CCCCCC"/>
                </a:solidFill>
                <a:latin typeface="Cascadia Code" panose="020B0609020000020004" pitchFamily="49" charset="0"/>
                <a:cs typeface="Cascadia Code" panose="020B0609020000020004" pitchFamily="49" charset="0"/>
              </a:rPr>
              <a:t>Exprate 3 tolerated: 77.890</a:t>
            </a:r>
          </a:p>
        </p:txBody>
      </p:sp>
      <p:sp>
        <p:nvSpPr>
          <p:cNvPr id="5" name="文本框 4">
            <a:extLst>
              <a:ext uri="{FF2B5EF4-FFF2-40B4-BE49-F238E27FC236}">
                <a16:creationId xmlns:a16="http://schemas.microsoft.com/office/drawing/2014/main" id="{BEA50999-52B3-4D1B-5152-6D445909606A}"/>
              </a:ext>
            </a:extLst>
          </p:cNvPr>
          <p:cNvSpPr txBox="1"/>
          <p:nvPr/>
        </p:nvSpPr>
        <p:spPr>
          <a:xfrm>
            <a:off x="4709637" y="2321333"/>
            <a:ext cx="2771232" cy="3139321"/>
          </a:xfrm>
          <a:prstGeom prst="rect">
            <a:avLst/>
          </a:prstGeom>
          <a:noFill/>
        </p:spPr>
        <p:txBody>
          <a:bodyPr wrap="square">
            <a:spAutoFit/>
          </a:bodyPr>
          <a:lstStyle/>
          <a:p>
            <a:r>
              <a:rPr lang="en-US" altLang="zh-CN" dirty="0">
                <a:solidFill>
                  <a:srgbClr val="CCCCCC"/>
                </a:solidFill>
                <a:latin typeface="Cascadia Code" panose="020B0609020000020004" pitchFamily="49" charset="0"/>
                <a:ea typeface="Cascadia Code" panose="020B0609020000020004" pitchFamily="49" charset="0"/>
                <a:cs typeface="Cascadia Code" panose="020B0609020000020004" pitchFamily="49" charset="0"/>
              </a:rPr>
              <a:t>2016.txt</a:t>
            </a:r>
          </a:p>
          <a:p>
            <a:endParaRPr lang="en-US" altLang="zh-CN" dirty="0">
              <a:solidFill>
                <a:srgbClr val="CCCCCC"/>
              </a:solidFill>
              <a:latin typeface="Cascadia Code" panose="020B0609020000020004" pitchFamily="49" charset="0"/>
              <a:ea typeface="Cascadia Code" panose="020B0609020000020004" pitchFamily="49" charset="0"/>
              <a:cs typeface="Cascadia Code" panose="020B0609020000020004" pitchFamily="49" charset="0"/>
            </a:endParaRPr>
          </a:p>
          <a:p>
            <a:r>
              <a:rPr lang="en-US" altLang="zh-CN" dirty="0">
                <a:solidFill>
                  <a:srgbClr val="CCCCCC"/>
                </a:solidFill>
                <a:latin typeface="Cascadia Code" panose="020B0609020000020004" pitchFamily="49" charset="0"/>
                <a:ea typeface="Cascadia Code" panose="020B0609020000020004" pitchFamily="49" charset="0"/>
                <a:cs typeface="Cascadia Code" panose="020B0609020000020004" pitchFamily="49" charset="0"/>
              </a:rPr>
              <a:t>Struct Rate: 81.52</a:t>
            </a:r>
          </a:p>
          <a:p>
            <a:r>
              <a:rPr lang="en-US" altLang="zh-CN" dirty="0">
                <a:solidFill>
                  <a:srgbClr val="CCCCCC"/>
                </a:solidFill>
                <a:latin typeface="Cascadia Code" panose="020B0609020000020004" pitchFamily="49" charset="0"/>
                <a:ea typeface="Cascadia Code" panose="020B0609020000020004" pitchFamily="49" charset="0"/>
                <a:cs typeface="Cascadia Code" panose="020B0609020000020004" pitchFamily="49" charset="0"/>
              </a:rPr>
              <a:t>Exprate 0 tolerated: 59.895</a:t>
            </a:r>
          </a:p>
          <a:p>
            <a:r>
              <a:rPr lang="en-US" altLang="zh-CN" dirty="0">
                <a:solidFill>
                  <a:srgbClr val="CCCCCC"/>
                </a:solidFill>
                <a:latin typeface="Cascadia Code" panose="020B0609020000020004" pitchFamily="49" charset="0"/>
                <a:ea typeface="Cascadia Code" panose="020B0609020000020004" pitchFamily="49" charset="0"/>
                <a:cs typeface="Cascadia Code" panose="020B0609020000020004" pitchFamily="49" charset="0"/>
              </a:rPr>
              <a:t>Exprate 1 tolerated: 74.368</a:t>
            </a:r>
          </a:p>
          <a:p>
            <a:r>
              <a:rPr lang="en-US" altLang="zh-CN" dirty="0">
                <a:solidFill>
                  <a:srgbClr val="CCCCCC"/>
                </a:solidFill>
                <a:latin typeface="Cascadia Code" panose="020B0609020000020004" pitchFamily="49" charset="0"/>
                <a:ea typeface="Cascadia Code" panose="020B0609020000020004" pitchFamily="49" charset="0"/>
                <a:cs typeface="Cascadia Code" panose="020B0609020000020004" pitchFamily="49" charset="0"/>
              </a:rPr>
              <a:t>Exprate 2 tolerated: 80.296</a:t>
            </a:r>
          </a:p>
          <a:p>
            <a:r>
              <a:rPr lang="en-US" altLang="zh-CN" dirty="0">
                <a:solidFill>
                  <a:srgbClr val="CCCCCC"/>
                </a:solidFill>
                <a:latin typeface="Cascadia Code" panose="020B0609020000020004" pitchFamily="49" charset="0"/>
                <a:ea typeface="Cascadia Code" panose="020B0609020000020004" pitchFamily="49" charset="0"/>
                <a:cs typeface="Cascadia Code" panose="020B0609020000020004" pitchFamily="49" charset="0"/>
              </a:rPr>
              <a:t>Exprate 3 tolerated: 82.563</a:t>
            </a:r>
            <a:endParaRPr lang="zh-CN" altLang="en-US" dirty="0">
              <a:solidFill>
                <a:srgbClr val="CCCCCC"/>
              </a:solidFill>
              <a:latin typeface="Cascadia Code" panose="020B0609020000020004" pitchFamily="49" charset="0"/>
              <a:cs typeface="Cascadia Code" panose="020B0609020000020004" pitchFamily="49" charset="0"/>
            </a:endParaRPr>
          </a:p>
        </p:txBody>
      </p:sp>
      <p:sp>
        <p:nvSpPr>
          <p:cNvPr id="6" name="文本框 5">
            <a:extLst>
              <a:ext uri="{FF2B5EF4-FFF2-40B4-BE49-F238E27FC236}">
                <a16:creationId xmlns:a16="http://schemas.microsoft.com/office/drawing/2014/main" id="{E0C3D3AB-91E9-BBEB-B5DE-784AAB7301CA}"/>
              </a:ext>
            </a:extLst>
          </p:cNvPr>
          <p:cNvSpPr txBox="1"/>
          <p:nvPr/>
        </p:nvSpPr>
        <p:spPr>
          <a:xfrm>
            <a:off x="8364942" y="2321332"/>
            <a:ext cx="2771232" cy="3139321"/>
          </a:xfrm>
          <a:prstGeom prst="rect">
            <a:avLst/>
          </a:prstGeom>
          <a:noFill/>
        </p:spPr>
        <p:txBody>
          <a:bodyPr wrap="square">
            <a:spAutoFit/>
          </a:bodyPr>
          <a:lstStyle/>
          <a:p>
            <a:r>
              <a:rPr lang="en-US" altLang="zh-CN" dirty="0">
                <a:solidFill>
                  <a:srgbClr val="CCCCCC"/>
                </a:solidFill>
                <a:latin typeface="Cascadia Code" panose="020B0609020000020004" pitchFamily="49" charset="0"/>
                <a:ea typeface="Cascadia Code" panose="020B0609020000020004" pitchFamily="49" charset="0"/>
                <a:cs typeface="Cascadia Code" panose="020B0609020000020004" pitchFamily="49" charset="0"/>
              </a:rPr>
              <a:t>2019.txt</a:t>
            </a:r>
          </a:p>
          <a:p>
            <a:endParaRPr lang="en-US" altLang="zh-CN" dirty="0">
              <a:solidFill>
                <a:srgbClr val="CCCCCC"/>
              </a:solidFill>
              <a:latin typeface="Cascadia Code" panose="020B0609020000020004" pitchFamily="49" charset="0"/>
              <a:ea typeface="Cascadia Code" panose="020B0609020000020004" pitchFamily="49" charset="0"/>
              <a:cs typeface="Cascadia Code" panose="020B0609020000020004" pitchFamily="49" charset="0"/>
            </a:endParaRPr>
          </a:p>
          <a:p>
            <a:r>
              <a:rPr lang="en-US" altLang="zh-CN" dirty="0">
                <a:solidFill>
                  <a:srgbClr val="CCCCCC"/>
                </a:solidFill>
                <a:latin typeface="Cascadia Code" panose="020B0609020000020004" pitchFamily="49" charset="0"/>
                <a:ea typeface="Cascadia Code" panose="020B0609020000020004" pitchFamily="49" charset="0"/>
                <a:cs typeface="Cascadia Code" panose="020B0609020000020004" pitchFamily="49" charset="0"/>
              </a:rPr>
              <a:t>Struct Rate: 82.4</a:t>
            </a:r>
          </a:p>
          <a:p>
            <a:r>
              <a:rPr lang="en-US" altLang="zh-CN" dirty="0">
                <a:solidFill>
                  <a:srgbClr val="CCCCCC"/>
                </a:solidFill>
                <a:latin typeface="Cascadia Code" panose="020B0609020000020004" pitchFamily="49" charset="0"/>
                <a:ea typeface="Cascadia Code" panose="020B0609020000020004" pitchFamily="49" charset="0"/>
                <a:cs typeface="Cascadia Code" panose="020B0609020000020004" pitchFamily="49" charset="0"/>
              </a:rPr>
              <a:t>Exprate 0 tolerated: 62.969</a:t>
            </a:r>
          </a:p>
          <a:p>
            <a:r>
              <a:rPr lang="en-US" altLang="zh-CN" dirty="0">
                <a:solidFill>
                  <a:srgbClr val="CCCCCC"/>
                </a:solidFill>
                <a:latin typeface="Cascadia Code" panose="020B0609020000020004" pitchFamily="49" charset="0"/>
                <a:ea typeface="Cascadia Code" panose="020B0609020000020004" pitchFamily="49" charset="0"/>
                <a:cs typeface="Cascadia Code" panose="020B0609020000020004" pitchFamily="49" charset="0"/>
              </a:rPr>
              <a:t>Exprate 1 tolerated: 77.398</a:t>
            </a:r>
          </a:p>
          <a:p>
            <a:r>
              <a:rPr lang="en-US" altLang="zh-CN" dirty="0">
                <a:solidFill>
                  <a:srgbClr val="CCCCCC"/>
                </a:solidFill>
                <a:latin typeface="Cascadia Code" panose="020B0609020000020004" pitchFamily="49" charset="0"/>
                <a:ea typeface="Cascadia Code" panose="020B0609020000020004" pitchFamily="49" charset="0"/>
                <a:cs typeface="Cascadia Code" panose="020B0609020000020004" pitchFamily="49" charset="0"/>
              </a:rPr>
              <a:t>Exprate 2 tolerated: 81.401</a:t>
            </a:r>
          </a:p>
          <a:p>
            <a:r>
              <a:rPr lang="en-US" altLang="zh-CN" dirty="0">
                <a:solidFill>
                  <a:srgbClr val="CCCCCC"/>
                </a:solidFill>
                <a:latin typeface="Cascadia Code" panose="020B0609020000020004" pitchFamily="49" charset="0"/>
                <a:ea typeface="Cascadia Code" panose="020B0609020000020004" pitchFamily="49" charset="0"/>
                <a:cs typeface="Cascadia Code" panose="020B0609020000020004" pitchFamily="49" charset="0"/>
              </a:rPr>
              <a:t>Exprate 3 tolerated: 83.069</a:t>
            </a:r>
          </a:p>
        </p:txBody>
      </p:sp>
    </p:spTree>
    <p:extLst>
      <p:ext uri="{BB962C8B-B14F-4D97-AF65-F5344CB8AC3E}">
        <p14:creationId xmlns:p14="http://schemas.microsoft.com/office/powerpoint/2010/main" val="30324745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矩形 120"/>
          <p:cNvSpPr/>
          <p:nvPr/>
        </p:nvSpPr>
        <p:spPr>
          <a:xfrm>
            <a:off x="0" y="0"/>
            <a:ext cx="12192000" cy="6858000"/>
          </a:xfrm>
          <a:prstGeom prst="rect">
            <a:avLst/>
          </a:prstGeom>
          <a:solidFill>
            <a:srgbClr val="183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108" name="矩形 107"/>
          <p:cNvSpPr/>
          <p:nvPr/>
        </p:nvSpPr>
        <p:spPr>
          <a:xfrm>
            <a:off x="874713" y="5911685"/>
            <a:ext cx="10442575"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scadia Code" panose="020B0609020000020004" pitchFamily="49" charset="0"/>
              <a:cs typeface="Cascadia Code" panose="020B0609020000020004" pitchFamily="49" charset="0"/>
              <a:sym typeface="+mn-lt"/>
            </a:endParaRPr>
          </a:p>
        </p:txBody>
      </p:sp>
      <p:sp>
        <p:nvSpPr>
          <p:cNvPr id="101" name="文本框 2"/>
          <p:cNvSpPr txBox="1"/>
          <p:nvPr>
            <p:custDataLst>
              <p:tags r:id="rId1"/>
            </p:custDataLst>
          </p:nvPr>
        </p:nvSpPr>
        <p:spPr>
          <a:xfrm>
            <a:off x="9580161" y="4417882"/>
            <a:ext cx="2325426" cy="1862048"/>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11500" noProof="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rPr>
              <a:t>0</a:t>
            </a:r>
            <a:r>
              <a:rPr lang="en-US" altLang="zh-CN" sz="115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rPr>
              <a:t>3</a:t>
            </a:r>
            <a:endParaRPr kumimoji="0" lang="en-US" sz="11500" i="0" u="none" strike="noStrike" kern="1200" cap="none" spc="0" normalizeH="0" baseline="0" noProof="0" dirty="0">
              <a:ln>
                <a:noFill/>
              </a:ln>
              <a:solidFill>
                <a:schemeClr val="bg1"/>
              </a:solidFill>
              <a:effectLst/>
              <a:uLnTx/>
              <a:uFillTx/>
              <a:latin typeface="Cascadia Code" panose="020B0609020000020004" pitchFamily="49" charset="0"/>
              <a:ea typeface="Cascadia Code" panose="020B0609020000020004" pitchFamily="49" charset="0"/>
              <a:cs typeface="Cascadia Code" panose="020B0609020000020004" pitchFamily="49" charset="0"/>
              <a:sym typeface="+mn-lt"/>
            </a:endParaRPr>
          </a:p>
        </p:txBody>
      </p:sp>
      <p:sp>
        <p:nvSpPr>
          <p:cNvPr id="102" name="文本框 2"/>
          <p:cNvSpPr txBox="1"/>
          <p:nvPr>
            <p:custDataLst>
              <p:tags r:id="rId2"/>
            </p:custDataLst>
          </p:nvPr>
        </p:nvSpPr>
        <p:spPr>
          <a:xfrm>
            <a:off x="773372" y="2567221"/>
            <a:ext cx="3459961" cy="1015663"/>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0" normalizeH="0" baseline="0" dirty="0">
                <a:ln>
                  <a:noFill/>
                </a:ln>
                <a:solidFill>
                  <a:schemeClr val="bg1"/>
                </a:solidFill>
                <a:uLnTx/>
                <a:uFillTx/>
                <a:latin typeface="Cascadia Code" panose="020B0609020000020004" pitchFamily="49" charset="0"/>
                <a:cs typeface="Cascadia Code" panose="020B0609020000020004" pitchFamily="49" charset="0"/>
                <a:sym typeface="+mn-lt"/>
              </a:rPr>
              <a:t>算法改进</a:t>
            </a:r>
            <a:endParaRPr kumimoji="0" lang="zh-CN" altLang="en-US" sz="6000" b="1" i="0" u="none" strike="noStrike" kern="1200" cap="none" spc="0" normalizeH="0" baseline="0" noProof="0" dirty="0">
              <a:ln>
                <a:noFill/>
              </a:ln>
              <a:solidFill>
                <a:schemeClr val="bg1"/>
              </a:solidFill>
              <a:uLnTx/>
              <a:uFillTx/>
              <a:latin typeface="Cascadia Code" panose="020B0609020000020004" pitchFamily="49" charset="0"/>
              <a:cs typeface="Cascadia Code" panose="020B0609020000020004" pitchFamily="49" charset="0"/>
              <a:sym typeface="+mn-lt"/>
            </a:endParaRPr>
          </a:p>
        </p:txBody>
      </p:sp>
      <p:sp>
        <p:nvSpPr>
          <p:cNvPr id="104" name="文本框 103"/>
          <p:cNvSpPr txBox="1"/>
          <p:nvPr/>
        </p:nvSpPr>
        <p:spPr>
          <a:xfrm>
            <a:off x="773372" y="3557483"/>
            <a:ext cx="2460895" cy="461665"/>
          </a:xfrm>
          <a:prstGeom prst="rect">
            <a:avLst/>
          </a:prstGeom>
          <a:noFill/>
        </p:spPr>
        <p:txBody>
          <a:bodyPr wrap="square" rtlCol="0">
            <a:spAutoFit/>
          </a:bodyPr>
          <a:lstStyle/>
          <a:p>
            <a:pPr lvl="0">
              <a:defRPr/>
            </a:pPr>
            <a:r>
              <a:rPr lang="en-US" altLang="zh-CN" sz="24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sym typeface="+mn-lt"/>
              </a:rPr>
              <a:t>Improvement</a:t>
            </a:r>
          </a:p>
        </p:txBody>
      </p:sp>
      <p:sp>
        <p:nvSpPr>
          <p:cNvPr id="3" name="椭圆 2"/>
          <p:cNvSpPr/>
          <p:nvPr/>
        </p:nvSpPr>
        <p:spPr>
          <a:xfrm>
            <a:off x="874713" y="879231"/>
            <a:ext cx="134112" cy="134112"/>
          </a:xfrm>
          <a:prstGeom prst="ellipse">
            <a:avLst/>
          </a:prstGeom>
          <a:solidFill>
            <a:srgbClr val="EA7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19" name="椭圆 18"/>
          <p:cNvSpPr/>
          <p:nvPr/>
        </p:nvSpPr>
        <p:spPr>
          <a:xfrm>
            <a:off x="1109409" y="879231"/>
            <a:ext cx="134112" cy="1341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20" name="椭圆 19"/>
          <p:cNvSpPr/>
          <p:nvPr/>
        </p:nvSpPr>
        <p:spPr>
          <a:xfrm>
            <a:off x="1344105" y="884856"/>
            <a:ext cx="134112" cy="1341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21" name="椭圆 20"/>
          <p:cNvSpPr/>
          <p:nvPr/>
        </p:nvSpPr>
        <p:spPr>
          <a:xfrm>
            <a:off x="1578801" y="887718"/>
            <a:ext cx="134112" cy="1341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5" name="圆角矩形 4"/>
          <p:cNvSpPr/>
          <p:nvPr/>
        </p:nvSpPr>
        <p:spPr>
          <a:xfrm>
            <a:off x="10987088" y="873125"/>
            <a:ext cx="330200"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scadia Code" panose="020B0609020000020004" pitchFamily="49" charset="0"/>
              <a:cs typeface="Cascadia Code" panose="020B0609020000020004" pitchFamily="49" charset="0"/>
              <a:sym typeface="+mn-lt"/>
            </a:endParaRPr>
          </a:p>
        </p:txBody>
      </p:sp>
      <p:sp>
        <p:nvSpPr>
          <p:cNvPr id="2" name="矩形 1">
            <a:extLst>
              <a:ext uri="{FF2B5EF4-FFF2-40B4-BE49-F238E27FC236}">
                <a16:creationId xmlns:a16="http://schemas.microsoft.com/office/drawing/2014/main" id="{6ACB8005-4DEF-5F9D-B369-E777C44F5B23}"/>
              </a:ext>
            </a:extLst>
          </p:cNvPr>
          <p:cNvSpPr/>
          <p:nvPr/>
        </p:nvSpPr>
        <p:spPr>
          <a:xfrm>
            <a:off x="5158181" y="1385678"/>
            <a:ext cx="6946132" cy="2400657"/>
          </a:xfrm>
          <a:prstGeom prst="rect">
            <a:avLst/>
          </a:prstGeom>
        </p:spPr>
        <p:txBody>
          <a:bodyPr wrap="none">
            <a:spAutoFit/>
          </a:bodyPr>
          <a:lstStyle/>
          <a:p>
            <a:r>
              <a:rPr lang="en-US" altLang="zh-CN" sz="15000" b="1" dirty="0">
                <a:solidFill>
                  <a:schemeClr val="bg1">
                    <a:alpha val="10000"/>
                  </a:schemeClr>
                </a:solidFill>
                <a:latin typeface="Cascadia Code" panose="020B0609020000020004" pitchFamily="49" charset="0"/>
                <a:ea typeface="Cascadia Code" panose="020B0609020000020004" pitchFamily="49" charset="0"/>
                <a:cs typeface="Cascadia Code" panose="020B0609020000020004" pitchFamily="49" charset="0"/>
                <a:sym typeface="+mn-lt"/>
              </a:rPr>
              <a:t>AI3607</a:t>
            </a:r>
            <a:endParaRPr lang="zh-CN" altLang="en-US" sz="15000" b="1" dirty="0">
              <a:solidFill>
                <a:schemeClr val="bg1">
                  <a:alpha val="10000"/>
                </a:schemeClr>
              </a:solidFill>
              <a:latin typeface="Cascadia Code" panose="020B0609020000020004" pitchFamily="49" charset="0"/>
              <a:cs typeface="Cascadia Code" panose="020B0609020000020004" pitchFamily="49" charset="0"/>
              <a:sym typeface="+mn-lt"/>
            </a:endParaRPr>
          </a:p>
        </p:txBody>
      </p:sp>
    </p:spTree>
    <p:extLst>
      <p:ext uri="{BB962C8B-B14F-4D97-AF65-F5344CB8AC3E}">
        <p14:creationId xmlns:p14="http://schemas.microsoft.com/office/powerpoint/2010/main" val="35475542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19"/>
          <p:cNvSpPr/>
          <p:nvPr/>
        </p:nvSpPr>
        <p:spPr>
          <a:xfrm>
            <a:off x="874712" y="1889236"/>
            <a:ext cx="5020631" cy="1998062"/>
          </a:xfrm>
          <a:prstGeom prst="roundRect">
            <a:avLst>
              <a:gd name="adj" fmla="val 11333"/>
            </a:avLst>
          </a:prstGeom>
          <a:solidFill>
            <a:srgbClr val="DEEBF7">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529577"/>
              </a:solidFill>
              <a:latin typeface="Cascadia Code" panose="020B0609020000020004" pitchFamily="49" charset="0"/>
              <a:cs typeface="Cascadia Code" panose="020B0609020000020004" pitchFamily="49" charset="0"/>
              <a:sym typeface="+mn-lt"/>
            </a:endParaRPr>
          </a:p>
        </p:txBody>
      </p:sp>
      <p:sp>
        <p:nvSpPr>
          <p:cNvPr id="10" name="矩形: 对角圆角 22"/>
          <p:cNvSpPr/>
          <p:nvPr/>
        </p:nvSpPr>
        <p:spPr>
          <a:xfrm>
            <a:off x="874712" y="1703982"/>
            <a:ext cx="2292891" cy="539253"/>
          </a:xfrm>
          <a:prstGeom prst="round2DiagRect">
            <a:avLst>
              <a:gd name="adj1" fmla="val 50000"/>
              <a:gd name="adj2" fmla="val 0"/>
            </a:avLst>
          </a:prstGeom>
          <a:solidFill>
            <a:srgbClr val="183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scadia Code" panose="020B0609020000020004" pitchFamily="49" charset="0"/>
              <a:cs typeface="Cascadia Code" panose="020B0609020000020004" pitchFamily="49" charset="0"/>
              <a:sym typeface="+mn-lt"/>
            </a:endParaRPr>
          </a:p>
        </p:txBody>
      </p:sp>
      <p:sp>
        <p:nvSpPr>
          <p:cNvPr id="16" name="文本框 15"/>
          <p:cNvSpPr txBox="1"/>
          <p:nvPr/>
        </p:nvSpPr>
        <p:spPr>
          <a:xfrm>
            <a:off x="997623" y="2274026"/>
            <a:ext cx="4774807" cy="1564146"/>
          </a:xfrm>
          <a:prstGeom prst="rect">
            <a:avLst/>
          </a:prstGeom>
          <a:noFill/>
        </p:spPr>
        <p:txBody>
          <a:bodyPr wrap="square" rtlCol="0">
            <a:spAutoFit/>
          </a:bodyPr>
          <a:lstStyle/>
          <a:p>
            <a:pPr>
              <a:lnSpc>
                <a:spcPct val="130000"/>
              </a:lnSpc>
            </a:pPr>
            <a:r>
              <a:rPr lang="zh-CN" altLang="en-US" sz="1500" dirty="0">
                <a:solidFill>
                  <a:srgbClr val="183D8E"/>
                </a:solidFill>
                <a:latin typeface="Cascadia Code" panose="020B0609020000020004" pitchFamily="49" charset="0"/>
                <a:cs typeface="Cascadia Code" panose="020B0609020000020004" pitchFamily="49" charset="0"/>
                <a:sym typeface="+mn-lt"/>
              </a:rPr>
              <a:t>注意到原论文作者只对原始数据进行了随机裁剪，考虑到现实中可能有的字体倾斜以及比例不同，我们组对原始数据进行了随机小角度旋转（</a:t>
            </a:r>
            <a:r>
              <a:rPr lang="en-US" altLang="zh-CN" sz="1500" dirty="0">
                <a:solidFill>
                  <a:srgbClr val="183D8E"/>
                </a:solidFill>
                <a:latin typeface="Cascadia Code" panose="020B0609020000020004" pitchFamily="49" charset="0"/>
                <a:cs typeface="Cascadia Code" panose="020B0609020000020004" pitchFamily="49" charset="0"/>
                <a:sym typeface="+mn-lt"/>
              </a:rPr>
              <a:t>10°</a:t>
            </a:r>
            <a:r>
              <a:rPr lang="zh-CN" altLang="en-US" sz="1500" dirty="0">
                <a:solidFill>
                  <a:srgbClr val="183D8E"/>
                </a:solidFill>
                <a:latin typeface="Cascadia Code" panose="020B0609020000020004" pitchFamily="49" charset="0"/>
                <a:cs typeface="Cascadia Code" panose="020B0609020000020004" pitchFamily="49" charset="0"/>
                <a:sym typeface="+mn-lt"/>
              </a:rPr>
              <a:t>和</a:t>
            </a:r>
            <a:r>
              <a:rPr lang="en-US" altLang="zh-CN" sz="1500" dirty="0">
                <a:solidFill>
                  <a:srgbClr val="183D8E"/>
                </a:solidFill>
                <a:latin typeface="Cascadia Code" panose="020B0609020000020004" pitchFamily="49" charset="0"/>
                <a:cs typeface="Cascadia Code" panose="020B0609020000020004" pitchFamily="49" charset="0"/>
                <a:sym typeface="+mn-lt"/>
              </a:rPr>
              <a:t>5°</a:t>
            </a:r>
            <a:r>
              <a:rPr lang="zh-CN" altLang="en-US" sz="1500" dirty="0">
                <a:solidFill>
                  <a:srgbClr val="183D8E"/>
                </a:solidFill>
                <a:latin typeface="Cascadia Code" panose="020B0609020000020004" pitchFamily="49" charset="0"/>
                <a:cs typeface="Cascadia Code" panose="020B0609020000020004" pitchFamily="49" charset="0"/>
                <a:sym typeface="+mn-lt"/>
              </a:rPr>
              <a:t>两组），添加了一定比例（</a:t>
            </a:r>
            <a:r>
              <a:rPr lang="en-US" altLang="zh-CN" sz="1500" dirty="0">
                <a:solidFill>
                  <a:srgbClr val="183D8E"/>
                </a:solidFill>
                <a:latin typeface="Cascadia Code" panose="020B0609020000020004" pitchFamily="49" charset="0"/>
                <a:cs typeface="Cascadia Code" panose="020B0609020000020004" pitchFamily="49" charset="0"/>
                <a:sym typeface="+mn-lt"/>
              </a:rPr>
              <a:t>0.7-1.4</a:t>
            </a:r>
            <a:r>
              <a:rPr lang="zh-CN" altLang="en-US" sz="1500" dirty="0">
                <a:solidFill>
                  <a:srgbClr val="183D8E"/>
                </a:solidFill>
                <a:latin typeface="Cascadia Code" panose="020B0609020000020004" pitchFamily="49" charset="0"/>
                <a:cs typeface="Cascadia Code" panose="020B0609020000020004" pitchFamily="49" charset="0"/>
                <a:sym typeface="+mn-lt"/>
              </a:rPr>
              <a:t>倍）的水平拉伸以模拟不同人的字体风格。</a:t>
            </a:r>
          </a:p>
        </p:txBody>
      </p:sp>
      <p:sp>
        <p:nvSpPr>
          <p:cNvPr id="17" name="文本框1"/>
          <p:cNvSpPr txBox="1"/>
          <p:nvPr>
            <p:custDataLst>
              <p:tags r:id="rId1"/>
            </p:custDataLst>
          </p:nvPr>
        </p:nvSpPr>
        <p:spPr>
          <a:xfrm>
            <a:off x="1276025" y="1703981"/>
            <a:ext cx="1446305" cy="498983"/>
          </a:xfrm>
          <a:prstGeom prst="rect">
            <a:avLst/>
          </a:prstGeom>
        </p:spPr>
        <p:txBody>
          <a:bodyPr wrap="square">
            <a:spAutoFit/>
            <a:scene3d>
              <a:camera prst="orthographicFront"/>
              <a:lightRig rig="threePt" dir="t"/>
            </a:scene3d>
            <a:sp3d contourW="12700"/>
          </a:bodyPr>
          <a:lstStyle>
            <a:defPPr>
              <a:defRPr lang="zh-CN"/>
            </a:defPPr>
            <a:lvl1pPr marR="0" lvl="0" indent="0" algn="ctr" fontAlgn="auto">
              <a:lnSpc>
                <a:spcPct val="120000"/>
              </a:lnSpc>
              <a:spcBef>
                <a:spcPts val="0"/>
              </a:spcBef>
              <a:spcAft>
                <a:spcPts val="0"/>
              </a:spcAft>
              <a:buClrTx/>
              <a:buSzTx/>
              <a:buFontTx/>
              <a:buNone/>
              <a:defRPr kumimoji="0" sz="4000" b="0" i="0" u="none" strike="noStrike" cap="none" spc="0" normalizeH="0" baseline="0">
                <a:ln>
                  <a:noFill/>
                </a:ln>
                <a:gradFill>
                  <a:gsLst>
                    <a:gs pos="50000">
                      <a:srgbClr val="B39B73"/>
                    </a:gs>
                    <a:gs pos="21000">
                      <a:srgbClr val="987742"/>
                    </a:gs>
                    <a:gs pos="81000">
                      <a:srgbClr val="987742"/>
                    </a:gs>
                  </a:gsLst>
                  <a:lin ang="2700000" scaled="0"/>
                </a:gradFill>
                <a:effectLst/>
                <a:uLnTx/>
                <a:uFillTx/>
                <a:latin typeface="微软雅黑" panose="020B0503020204020204" charset="-122"/>
                <a:ea typeface="微软雅黑" panose="020B0503020204020204" charset="-122"/>
              </a:defRPr>
            </a:lvl1pPr>
          </a:lstStyle>
          <a:p>
            <a:r>
              <a:rPr lang="zh-CN" altLang="en-US" sz="2400" b="1" dirty="0">
                <a:solidFill>
                  <a:schemeClr val="bg1"/>
                </a:solidFill>
                <a:latin typeface="Cascadia Code" panose="020B0609020000020004" pitchFamily="49" charset="0"/>
                <a:ea typeface="+mn-ea"/>
                <a:cs typeface="Cascadia Code" panose="020B0609020000020004" pitchFamily="49" charset="0"/>
                <a:sym typeface="+mn-lt"/>
              </a:rPr>
              <a:t>数据增广</a:t>
            </a:r>
          </a:p>
        </p:txBody>
      </p:sp>
      <p:sp>
        <p:nvSpPr>
          <p:cNvPr id="31" name="矩形: 圆角 19"/>
          <p:cNvSpPr/>
          <p:nvPr/>
        </p:nvSpPr>
        <p:spPr>
          <a:xfrm>
            <a:off x="874712" y="4285262"/>
            <a:ext cx="5020631" cy="1998062"/>
          </a:xfrm>
          <a:prstGeom prst="roundRect">
            <a:avLst>
              <a:gd name="adj" fmla="val 11333"/>
            </a:avLst>
          </a:prstGeom>
          <a:solidFill>
            <a:srgbClr val="DEEBF7">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529577"/>
              </a:solidFill>
              <a:latin typeface="Cascadia Code" panose="020B0609020000020004" pitchFamily="49" charset="0"/>
              <a:cs typeface="Cascadia Code" panose="020B0609020000020004" pitchFamily="49" charset="0"/>
              <a:sym typeface="+mn-lt"/>
            </a:endParaRPr>
          </a:p>
        </p:txBody>
      </p:sp>
      <p:sp>
        <p:nvSpPr>
          <p:cNvPr id="32" name="矩形: 对角圆角 22"/>
          <p:cNvSpPr/>
          <p:nvPr/>
        </p:nvSpPr>
        <p:spPr>
          <a:xfrm>
            <a:off x="874712" y="4100008"/>
            <a:ext cx="2292891" cy="539253"/>
          </a:xfrm>
          <a:prstGeom prst="round2DiagRect">
            <a:avLst>
              <a:gd name="adj1" fmla="val 50000"/>
              <a:gd name="adj2" fmla="val 0"/>
            </a:avLst>
          </a:prstGeom>
          <a:solidFill>
            <a:srgbClr val="183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scadia Code" panose="020B0609020000020004" pitchFamily="49" charset="0"/>
              <a:cs typeface="Cascadia Code" panose="020B0609020000020004" pitchFamily="49" charset="0"/>
              <a:sym typeface="+mn-lt"/>
            </a:endParaRPr>
          </a:p>
        </p:txBody>
      </p:sp>
      <p:sp>
        <p:nvSpPr>
          <p:cNvPr id="34" name="文本框1"/>
          <p:cNvSpPr txBox="1"/>
          <p:nvPr>
            <p:custDataLst>
              <p:tags r:id="rId2"/>
            </p:custDataLst>
          </p:nvPr>
        </p:nvSpPr>
        <p:spPr>
          <a:xfrm>
            <a:off x="1276025" y="4100007"/>
            <a:ext cx="1446305" cy="498983"/>
          </a:xfrm>
          <a:prstGeom prst="rect">
            <a:avLst/>
          </a:prstGeom>
        </p:spPr>
        <p:txBody>
          <a:bodyPr wrap="square">
            <a:spAutoFit/>
            <a:scene3d>
              <a:camera prst="orthographicFront"/>
              <a:lightRig rig="threePt" dir="t"/>
            </a:scene3d>
            <a:sp3d contourW="12700"/>
          </a:bodyPr>
          <a:lstStyle>
            <a:defPPr>
              <a:defRPr lang="zh-CN"/>
            </a:defPPr>
            <a:lvl1pPr marR="0" lvl="0" indent="0" algn="ctr" fontAlgn="auto">
              <a:lnSpc>
                <a:spcPct val="120000"/>
              </a:lnSpc>
              <a:spcBef>
                <a:spcPts val="0"/>
              </a:spcBef>
              <a:spcAft>
                <a:spcPts val="0"/>
              </a:spcAft>
              <a:buClrTx/>
              <a:buSzTx/>
              <a:buFontTx/>
              <a:buNone/>
              <a:defRPr kumimoji="0" sz="4000" b="0" i="0" u="none" strike="noStrike" cap="none" spc="0" normalizeH="0" baseline="0">
                <a:ln>
                  <a:noFill/>
                </a:ln>
                <a:gradFill>
                  <a:gsLst>
                    <a:gs pos="50000">
                      <a:srgbClr val="B39B73"/>
                    </a:gs>
                    <a:gs pos="21000">
                      <a:srgbClr val="987742"/>
                    </a:gs>
                    <a:gs pos="81000">
                      <a:srgbClr val="987742"/>
                    </a:gs>
                  </a:gsLst>
                  <a:lin ang="2700000" scaled="0"/>
                </a:gradFill>
                <a:effectLst/>
                <a:uLnTx/>
                <a:uFillTx/>
                <a:latin typeface="微软雅黑" panose="020B0503020204020204" charset="-122"/>
                <a:ea typeface="微软雅黑" panose="020B0503020204020204" charset="-122"/>
              </a:defRPr>
            </a:lvl1pPr>
          </a:lstStyle>
          <a:p>
            <a:r>
              <a:rPr lang="zh-CN" altLang="en-US" sz="2400" b="1" dirty="0">
                <a:solidFill>
                  <a:schemeClr val="bg1"/>
                </a:solidFill>
                <a:latin typeface="Cascadia Code" panose="020B0609020000020004" pitchFamily="49" charset="0"/>
                <a:ea typeface="+mn-ea"/>
                <a:cs typeface="Cascadia Code" panose="020B0609020000020004" pitchFamily="49" charset="0"/>
                <a:sym typeface="+mn-lt"/>
              </a:rPr>
              <a:t>残差连接</a:t>
            </a:r>
          </a:p>
        </p:txBody>
      </p:sp>
      <p:sp>
        <p:nvSpPr>
          <p:cNvPr id="35" name="矩形: 圆角 19"/>
          <p:cNvSpPr/>
          <p:nvPr/>
        </p:nvSpPr>
        <p:spPr>
          <a:xfrm>
            <a:off x="6296656" y="965957"/>
            <a:ext cx="5020631" cy="1998062"/>
          </a:xfrm>
          <a:prstGeom prst="roundRect">
            <a:avLst>
              <a:gd name="adj" fmla="val 11333"/>
            </a:avLst>
          </a:prstGeom>
          <a:solidFill>
            <a:srgbClr val="DEEBF7">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529577"/>
              </a:solidFill>
              <a:latin typeface="Cascadia Code" panose="020B0609020000020004" pitchFamily="49" charset="0"/>
              <a:cs typeface="Cascadia Code" panose="020B0609020000020004" pitchFamily="49" charset="0"/>
              <a:sym typeface="+mn-lt"/>
            </a:endParaRPr>
          </a:p>
        </p:txBody>
      </p:sp>
      <p:sp>
        <p:nvSpPr>
          <p:cNvPr id="36" name="矩形: 对角圆角 22"/>
          <p:cNvSpPr/>
          <p:nvPr/>
        </p:nvSpPr>
        <p:spPr>
          <a:xfrm>
            <a:off x="6296656" y="780703"/>
            <a:ext cx="2292891" cy="539253"/>
          </a:xfrm>
          <a:prstGeom prst="round2DiagRect">
            <a:avLst>
              <a:gd name="adj1" fmla="val 50000"/>
              <a:gd name="adj2" fmla="val 0"/>
            </a:avLst>
          </a:prstGeom>
          <a:solidFill>
            <a:srgbClr val="183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scadia Code" panose="020B0609020000020004" pitchFamily="49" charset="0"/>
              <a:cs typeface="Cascadia Code" panose="020B0609020000020004" pitchFamily="49" charset="0"/>
              <a:sym typeface="+mn-lt"/>
            </a:endParaRPr>
          </a:p>
        </p:txBody>
      </p:sp>
      <p:sp>
        <p:nvSpPr>
          <p:cNvPr id="38" name="文本框1"/>
          <p:cNvSpPr txBox="1"/>
          <p:nvPr>
            <p:custDataLst>
              <p:tags r:id="rId3"/>
            </p:custDataLst>
          </p:nvPr>
        </p:nvSpPr>
        <p:spPr>
          <a:xfrm>
            <a:off x="6296656" y="780702"/>
            <a:ext cx="2292891" cy="498983"/>
          </a:xfrm>
          <a:prstGeom prst="rect">
            <a:avLst/>
          </a:prstGeom>
        </p:spPr>
        <p:txBody>
          <a:bodyPr wrap="square">
            <a:spAutoFit/>
            <a:scene3d>
              <a:camera prst="orthographicFront"/>
              <a:lightRig rig="threePt" dir="t"/>
            </a:scene3d>
            <a:sp3d contourW="12700"/>
          </a:bodyPr>
          <a:lstStyle>
            <a:defPPr>
              <a:defRPr lang="zh-CN"/>
            </a:defPPr>
            <a:lvl1pPr marR="0" lvl="0" indent="0" algn="ctr" fontAlgn="auto">
              <a:lnSpc>
                <a:spcPct val="120000"/>
              </a:lnSpc>
              <a:spcBef>
                <a:spcPts val="0"/>
              </a:spcBef>
              <a:spcAft>
                <a:spcPts val="0"/>
              </a:spcAft>
              <a:buClrTx/>
              <a:buSzTx/>
              <a:buFontTx/>
              <a:buNone/>
              <a:defRPr kumimoji="0" sz="4000" b="0" i="0" u="none" strike="noStrike" cap="none" spc="0" normalizeH="0" baseline="0">
                <a:ln>
                  <a:noFill/>
                </a:ln>
                <a:gradFill>
                  <a:gsLst>
                    <a:gs pos="50000">
                      <a:srgbClr val="B39B73"/>
                    </a:gs>
                    <a:gs pos="21000">
                      <a:srgbClr val="987742"/>
                    </a:gs>
                    <a:gs pos="81000">
                      <a:srgbClr val="987742"/>
                    </a:gs>
                  </a:gsLst>
                  <a:lin ang="2700000" scaled="0"/>
                </a:gradFill>
                <a:effectLst/>
                <a:uLnTx/>
                <a:uFillTx/>
                <a:latin typeface="微软雅黑" panose="020B0503020204020204" charset="-122"/>
                <a:ea typeface="微软雅黑" panose="020B0503020204020204" charset="-122"/>
              </a:defRPr>
            </a:lvl1pPr>
          </a:lstStyle>
          <a:p>
            <a:r>
              <a:rPr lang="zh-CN" altLang="en-US" sz="2400" b="1" dirty="0">
                <a:solidFill>
                  <a:schemeClr val="bg1"/>
                </a:solidFill>
                <a:latin typeface="Cascadia Code" panose="020B0609020000020004" pitchFamily="49" charset="0"/>
                <a:ea typeface="+mn-ea"/>
                <a:cs typeface="Cascadia Code" panose="020B0609020000020004" pitchFamily="49" charset="0"/>
                <a:sym typeface="+mn-lt"/>
              </a:rPr>
              <a:t>并行神经网络</a:t>
            </a:r>
          </a:p>
        </p:txBody>
      </p:sp>
      <p:sp>
        <p:nvSpPr>
          <p:cNvPr id="39" name="矩形: 圆角 19"/>
          <p:cNvSpPr/>
          <p:nvPr/>
        </p:nvSpPr>
        <p:spPr>
          <a:xfrm>
            <a:off x="6296656" y="3361983"/>
            <a:ext cx="5020631" cy="2639322"/>
          </a:xfrm>
          <a:prstGeom prst="roundRect">
            <a:avLst>
              <a:gd name="adj" fmla="val 11333"/>
            </a:avLst>
          </a:prstGeom>
          <a:solidFill>
            <a:srgbClr val="DEEBF7">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529577"/>
              </a:solidFill>
              <a:latin typeface="Cascadia Code" panose="020B0609020000020004" pitchFamily="49" charset="0"/>
              <a:cs typeface="Cascadia Code" panose="020B0609020000020004" pitchFamily="49" charset="0"/>
              <a:sym typeface="+mn-lt"/>
            </a:endParaRPr>
          </a:p>
        </p:txBody>
      </p:sp>
      <p:sp>
        <p:nvSpPr>
          <p:cNvPr id="40" name="矩形: 对角圆角 22"/>
          <p:cNvSpPr/>
          <p:nvPr/>
        </p:nvSpPr>
        <p:spPr>
          <a:xfrm>
            <a:off x="6296656" y="3176729"/>
            <a:ext cx="2292891" cy="539253"/>
          </a:xfrm>
          <a:prstGeom prst="round2DiagRect">
            <a:avLst>
              <a:gd name="adj1" fmla="val 50000"/>
              <a:gd name="adj2" fmla="val 0"/>
            </a:avLst>
          </a:prstGeom>
          <a:solidFill>
            <a:srgbClr val="183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scadia Code" panose="020B0609020000020004" pitchFamily="49" charset="0"/>
              <a:cs typeface="Cascadia Code" panose="020B0609020000020004" pitchFamily="49" charset="0"/>
              <a:sym typeface="+mn-lt"/>
            </a:endParaRPr>
          </a:p>
        </p:txBody>
      </p:sp>
      <p:sp>
        <p:nvSpPr>
          <p:cNvPr id="42" name="文本框1"/>
          <p:cNvSpPr txBox="1"/>
          <p:nvPr>
            <p:custDataLst>
              <p:tags r:id="rId4"/>
            </p:custDataLst>
          </p:nvPr>
        </p:nvSpPr>
        <p:spPr>
          <a:xfrm>
            <a:off x="6697968" y="3176728"/>
            <a:ext cx="1446305" cy="497957"/>
          </a:xfrm>
          <a:prstGeom prst="rect">
            <a:avLst/>
          </a:prstGeom>
        </p:spPr>
        <p:txBody>
          <a:bodyPr wrap="square">
            <a:spAutoFit/>
            <a:scene3d>
              <a:camera prst="orthographicFront"/>
              <a:lightRig rig="threePt" dir="t"/>
            </a:scene3d>
            <a:sp3d contourW="12700"/>
          </a:bodyPr>
          <a:lstStyle>
            <a:defPPr>
              <a:defRPr lang="zh-CN"/>
            </a:defPPr>
            <a:lvl1pPr marR="0" lvl="0" indent="0" algn="ctr" fontAlgn="auto">
              <a:lnSpc>
                <a:spcPct val="120000"/>
              </a:lnSpc>
              <a:spcBef>
                <a:spcPts val="0"/>
              </a:spcBef>
              <a:spcAft>
                <a:spcPts val="0"/>
              </a:spcAft>
              <a:buClrTx/>
              <a:buSzTx/>
              <a:buFontTx/>
              <a:buNone/>
              <a:defRPr kumimoji="0" sz="4000" b="0" i="0" u="none" strike="noStrike" cap="none" spc="0" normalizeH="0" baseline="0">
                <a:ln>
                  <a:noFill/>
                </a:ln>
                <a:gradFill>
                  <a:gsLst>
                    <a:gs pos="50000">
                      <a:srgbClr val="B39B73"/>
                    </a:gs>
                    <a:gs pos="21000">
                      <a:srgbClr val="987742"/>
                    </a:gs>
                    <a:gs pos="81000">
                      <a:srgbClr val="987742"/>
                    </a:gs>
                  </a:gsLst>
                  <a:lin ang="2700000" scaled="0"/>
                </a:gradFill>
                <a:effectLst/>
                <a:uLnTx/>
                <a:uFillTx/>
                <a:latin typeface="微软雅黑" panose="020B0503020204020204" charset="-122"/>
                <a:ea typeface="微软雅黑" panose="020B0503020204020204" charset="-122"/>
              </a:defRPr>
            </a:lvl1pPr>
          </a:lstStyle>
          <a:p>
            <a:r>
              <a:rPr lang="en-US" altLang="zh-CN" sz="2400" b="1" dirty="0">
                <a:solidFill>
                  <a:schemeClr val="bg1"/>
                </a:solidFill>
                <a:latin typeface="Cascadia Code" panose="020B0609020000020004" pitchFamily="49" charset="0"/>
                <a:ea typeface="+mn-ea"/>
                <a:cs typeface="Cascadia Code" panose="020B0609020000020004" pitchFamily="49" charset="0"/>
                <a:sym typeface="+mn-lt"/>
              </a:rPr>
              <a:t>MLP</a:t>
            </a:r>
            <a:endParaRPr lang="zh-CN" altLang="en-US" sz="2400" b="1" dirty="0">
              <a:solidFill>
                <a:schemeClr val="bg1"/>
              </a:solidFill>
              <a:latin typeface="Cascadia Code" panose="020B0609020000020004" pitchFamily="49" charset="0"/>
              <a:ea typeface="+mn-ea"/>
              <a:cs typeface="Cascadia Code" panose="020B0609020000020004" pitchFamily="49" charset="0"/>
              <a:sym typeface="+mn-lt"/>
            </a:endParaRPr>
          </a:p>
        </p:txBody>
      </p:sp>
      <p:sp>
        <p:nvSpPr>
          <p:cNvPr id="43" name="矩形 42"/>
          <p:cNvSpPr/>
          <p:nvPr/>
        </p:nvSpPr>
        <p:spPr>
          <a:xfrm>
            <a:off x="1372168" y="587711"/>
            <a:ext cx="1826141" cy="584775"/>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dirty="0">
                <a:ln>
                  <a:noFill/>
                </a:ln>
                <a:solidFill>
                  <a:srgbClr val="EA7F7A"/>
                </a:solidFill>
                <a:uLnTx/>
                <a:uFillTx/>
                <a:latin typeface="Cascadia Code" panose="020B0609020000020004" pitchFamily="49" charset="0"/>
                <a:cs typeface="Cascadia Code" panose="020B0609020000020004" pitchFamily="49" charset="0"/>
                <a:sym typeface="+mn-lt"/>
              </a:rPr>
              <a:t>改进方案</a:t>
            </a:r>
            <a:endParaRPr kumimoji="0" lang="zh-CN" altLang="en-US" sz="3200" b="1" i="0" u="none" strike="noStrike" kern="1200" cap="none" spc="0" normalizeH="0" baseline="0" noProof="0" dirty="0">
              <a:ln>
                <a:noFill/>
              </a:ln>
              <a:solidFill>
                <a:srgbClr val="EA7F7A"/>
              </a:solidFill>
              <a:uLnTx/>
              <a:uFillTx/>
              <a:latin typeface="Cascadia Code" panose="020B0609020000020004" pitchFamily="49" charset="0"/>
              <a:cs typeface="Cascadia Code" panose="020B0609020000020004" pitchFamily="49" charset="0"/>
              <a:sym typeface="+mn-lt"/>
            </a:endParaRPr>
          </a:p>
        </p:txBody>
      </p:sp>
      <p:grpSp>
        <p:nvGrpSpPr>
          <p:cNvPr id="44" name="组合 43"/>
          <p:cNvGrpSpPr/>
          <p:nvPr/>
        </p:nvGrpSpPr>
        <p:grpSpPr>
          <a:xfrm>
            <a:off x="874713" y="674476"/>
            <a:ext cx="443724" cy="395510"/>
            <a:chOff x="3782729" y="1424540"/>
            <a:chExt cx="838290" cy="606392"/>
          </a:xfrm>
          <a:solidFill>
            <a:srgbClr val="EA7F7A"/>
          </a:solidFill>
        </p:grpSpPr>
        <p:sp>
          <p:nvSpPr>
            <p:cNvPr id="45" name="圆角矩形 44"/>
            <p:cNvSpPr/>
            <p:nvPr/>
          </p:nvSpPr>
          <p:spPr>
            <a:xfrm>
              <a:off x="3782729"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A7F7A"/>
                </a:solidFill>
                <a:latin typeface="Cascadia Code" panose="020B0609020000020004" pitchFamily="49" charset="0"/>
                <a:cs typeface="Cascadia Code" panose="020B0609020000020004" pitchFamily="49" charset="0"/>
                <a:sym typeface="+mn-lt"/>
              </a:endParaRPr>
            </a:p>
          </p:txBody>
        </p:sp>
        <p:sp>
          <p:nvSpPr>
            <p:cNvPr id="46" name="圆角矩形 45"/>
            <p:cNvSpPr/>
            <p:nvPr/>
          </p:nvSpPr>
          <p:spPr>
            <a:xfrm>
              <a:off x="4095996"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A7F7A"/>
                </a:solidFill>
                <a:latin typeface="Cascadia Code" panose="020B0609020000020004" pitchFamily="49" charset="0"/>
                <a:cs typeface="Cascadia Code" panose="020B0609020000020004" pitchFamily="49" charset="0"/>
                <a:sym typeface="+mn-lt"/>
              </a:endParaRPr>
            </a:p>
          </p:txBody>
        </p:sp>
        <p:sp>
          <p:nvSpPr>
            <p:cNvPr id="47" name="圆角矩形 46"/>
            <p:cNvSpPr/>
            <p:nvPr/>
          </p:nvSpPr>
          <p:spPr>
            <a:xfrm>
              <a:off x="4409263" y="1424540"/>
              <a:ext cx="211756" cy="6063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A7F7A"/>
                </a:solidFill>
                <a:latin typeface="Cascadia Code" panose="020B0609020000020004" pitchFamily="49" charset="0"/>
                <a:cs typeface="Cascadia Code" panose="020B0609020000020004" pitchFamily="49" charset="0"/>
                <a:sym typeface="+mn-lt"/>
              </a:endParaRPr>
            </a:p>
          </p:txBody>
        </p:sp>
      </p:grpSp>
      <p:sp>
        <p:nvSpPr>
          <p:cNvPr id="2" name="文本框 1">
            <a:extLst>
              <a:ext uri="{FF2B5EF4-FFF2-40B4-BE49-F238E27FC236}">
                <a16:creationId xmlns:a16="http://schemas.microsoft.com/office/drawing/2014/main" id="{6668B543-C77A-2E67-F3B3-092C75645BA3}"/>
              </a:ext>
            </a:extLst>
          </p:cNvPr>
          <p:cNvSpPr txBox="1"/>
          <p:nvPr/>
        </p:nvSpPr>
        <p:spPr>
          <a:xfrm>
            <a:off x="6468852" y="1332953"/>
            <a:ext cx="4774807" cy="1564146"/>
          </a:xfrm>
          <a:prstGeom prst="rect">
            <a:avLst/>
          </a:prstGeom>
          <a:noFill/>
        </p:spPr>
        <p:txBody>
          <a:bodyPr wrap="square" rtlCol="0">
            <a:spAutoFit/>
          </a:bodyPr>
          <a:lstStyle/>
          <a:p>
            <a:pPr>
              <a:lnSpc>
                <a:spcPct val="130000"/>
              </a:lnSpc>
            </a:pPr>
            <a:r>
              <a:rPr lang="zh-CN" altLang="en-US" sz="1500" dirty="0">
                <a:solidFill>
                  <a:srgbClr val="183D8E"/>
                </a:solidFill>
                <a:latin typeface="Cascadia Code" panose="020B0609020000020004" pitchFamily="49" charset="0"/>
                <a:cs typeface="Cascadia Code" panose="020B0609020000020004" pitchFamily="49" charset="0"/>
                <a:sym typeface="+mn-lt"/>
              </a:rPr>
              <a:t>受</a:t>
            </a:r>
            <a:r>
              <a:rPr lang="en-US" altLang="zh-CN" sz="1500" dirty="0">
                <a:solidFill>
                  <a:srgbClr val="183D8E"/>
                </a:solidFill>
                <a:latin typeface="Cascadia Code" panose="020B0609020000020004" pitchFamily="49" charset="0"/>
                <a:cs typeface="Cascadia Code" panose="020B0609020000020004" pitchFamily="49" charset="0"/>
                <a:sym typeface="+mn-lt"/>
              </a:rPr>
              <a:t>CAN</a:t>
            </a:r>
            <a:r>
              <a:rPr lang="zh-CN" altLang="en-US" sz="1500" dirty="0">
                <a:solidFill>
                  <a:srgbClr val="183D8E"/>
                </a:solidFill>
                <a:latin typeface="Cascadia Code" panose="020B0609020000020004" pitchFamily="49" charset="0"/>
                <a:cs typeface="Cascadia Code" panose="020B0609020000020004" pitchFamily="49" charset="0"/>
                <a:sym typeface="+mn-lt"/>
              </a:rPr>
              <a:t>模型中计数符号时双核并行的启发，我们使用了两个并行的</a:t>
            </a:r>
            <a:r>
              <a:rPr lang="en-US" altLang="zh-CN" sz="1500" dirty="0">
                <a:solidFill>
                  <a:srgbClr val="183D8E"/>
                </a:solidFill>
                <a:latin typeface="Cascadia Code" panose="020B0609020000020004" pitchFamily="49" charset="0"/>
                <a:cs typeface="Cascadia Code" panose="020B0609020000020004" pitchFamily="49" charset="0"/>
                <a:sym typeface="+mn-lt"/>
              </a:rPr>
              <a:t>DenseNet</a:t>
            </a:r>
            <a:r>
              <a:rPr lang="zh-CN" altLang="en-US" sz="1500" dirty="0">
                <a:solidFill>
                  <a:srgbClr val="183D8E"/>
                </a:solidFill>
                <a:latin typeface="Cascadia Code" panose="020B0609020000020004" pitchFamily="49" charset="0"/>
                <a:cs typeface="Cascadia Code" panose="020B0609020000020004" pitchFamily="49" charset="0"/>
                <a:sym typeface="+mn-lt"/>
              </a:rPr>
              <a:t>采用大小不同的卷积核同时提取图像特征然后合并。其中小核因为感受野较小主要用于提取符号特征，大核则更多用于提取相对位置特征。同时，对于两个核的权重，我们将其设置为可学习的。</a:t>
            </a:r>
          </a:p>
        </p:txBody>
      </p:sp>
      <p:sp>
        <p:nvSpPr>
          <p:cNvPr id="3" name="文本框 2">
            <a:extLst>
              <a:ext uri="{FF2B5EF4-FFF2-40B4-BE49-F238E27FC236}">
                <a16:creationId xmlns:a16="http://schemas.microsoft.com/office/drawing/2014/main" id="{AEE2ECC9-4B16-EB32-226B-56B3206EE525}"/>
              </a:ext>
            </a:extLst>
          </p:cNvPr>
          <p:cNvSpPr txBox="1"/>
          <p:nvPr/>
        </p:nvSpPr>
        <p:spPr>
          <a:xfrm>
            <a:off x="997623" y="4679219"/>
            <a:ext cx="4774807" cy="1564146"/>
          </a:xfrm>
          <a:prstGeom prst="rect">
            <a:avLst/>
          </a:prstGeom>
          <a:noFill/>
        </p:spPr>
        <p:txBody>
          <a:bodyPr wrap="square" rtlCol="0">
            <a:spAutoFit/>
          </a:bodyPr>
          <a:lstStyle/>
          <a:p>
            <a:pPr>
              <a:lnSpc>
                <a:spcPct val="130000"/>
              </a:lnSpc>
            </a:pPr>
            <a:r>
              <a:rPr lang="zh-CN" altLang="en-US" sz="1500" dirty="0">
                <a:solidFill>
                  <a:srgbClr val="183D8E"/>
                </a:solidFill>
                <a:latin typeface="Cascadia Code" panose="020B0609020000020004" pitchFamily="49" charset="0"/>
                <a:cs typeface="Cascadia Code" panose="020B0609020000020004" pitchFamily="49" charset="0"/>
                <a:sym typeface="+mn-lt"/>
              </a:rPr>
              <a:t>并行</a:t>
            </a:r>
            <a:r>
              <a:rPr lang="en-US" altLang="zh-CN" sz="1500" dirty="0">
                <a:solidFill>
                  <a:srgbClr val="183D8E"/>
                </a:solidFill>
                <a:latin typeface="Cascadia Code" panose="020B0609020000020004" pitchFamily="49" charset="0"/>
                <a:cs typeface="Cascadia Code" panose="020B0609020000020004" pitchFamily="49" charset="0"/>
                <a:sym typeface="+mn-lt"/>
              </a:rPr>
              <a:t>DenseNet</a:t>
            </a:r>
            <a:r>
              <a:rPr lang="zh-CN" altLang="en-US" sz="1500" dirty="0">
                <a:solidFill>
                  <a:srgbClr val="183D8E"/>
                </a:solidFill>
                <a:latin typeface="Cascadia Code" panose="020B0609020000020004" pitchFamily="49" charset="0"/>
                <a:cs typeface="Cascadia Code" panose="020B0609020000020004" pitchFamily="49" charset="0"/>
                <a:sym typeface="+mn-lt"/>
              </a:rPr>
              <a:t>的问题之一是内存开销过大，因为本身</a:t>
            </a:r>
            <a:r>
              <a:rPr lang="en-US" altLang="zh-CN" sz="1500" dirty="0">
                <a:solidFill>
                  <a:srgbClr val="183D8E"/>
                </a:solidFill>
                <a:latin typeface="Cascadia Code" panose="020B0609020000020004" pitchFamily="49" charset="0"/>
                <a:cs typeface="Cascadia Code" panose="020B0609020000020004" pitchFamily="49" charset="0"/>
                <a:sym typeface="+mn-lt"/>
              </a:rPr>
              <a:t>DenseNet</a:t>
            </a:r>
            <a:r>
              <a:rPr lang="zh-CN" altLang="en-US" sz="1500" dirty="0">
                <a:solidFill>
                  <a:srgbClr val="183D8E"/>
                </a:solidFill>
                <a:latin typeface="Cascadia Code" panose="020B0609020000020004" pitchFamily="49" charset="0"/>
                <a:cs typeface="Cascadia Code" panose="020B0609020000020004" pitchFamily="49" charset="0"/>
                <a:sym typeface="+mn-lt"/>
              </a:rPr>
              <a:t>是密集连接。故我们试图将每个</a:t>
            </a:r>
            <a:r>
              <a:rPr lang="en-US" altLang="zh-CN" sz="1500" dirty="0">
                <a:solidFill>
                  <a:srgbClr val="183D8E"/>
                </a:solidFill>
                <a:latin typeface="Cascadia Code" panose="020B0609020000020004" pitchFamily="49" charset="0"/>
                <a:cs typeface="Cascadia Code" panose="020B0609020000020004" pitchFamily="49" charset="0"/>
                <a:sym typeface="+mn-lt"/>
              </a:rPr>
              <a:t>DenseNet</a:t>
            </a:r>
            <a:r>
              <a:rPr lang="zh-CN" altLang="en-US" sz="1500" dirty="0">
                <a:solidFill>
                  <a:srgbClr val="183D8E"/>
                </a:solidFill>
                <a:latin typeface="Cascadia Code" panose="020B0609020000020004" pitchFamily="49" charset="0"/>
                <a:cs typeface="Cascadia Code" panose="020B0609020000020004" pitchFamily="49" charset="0"/>
                <a:sym typeface="+mn-lt"/>
              </a:rPr>
              <a:t>划分为三层，用残差结构连接以减小内存开销，同时也尽量保持</a:t>
            </a:r>
            <a:r>
              <a:rPr lang="en-US" altLang="zh-CN" sz="1500" dirty="0">
                <a:solidFill>
                  <a:srgbClr val="183D8E"/>
                </a:solidFill>
                <a:latin typeface="Cascadia Code" panose="020B0609020000020004" pitchFamily="49" charset="0"/>
                <a:cs typeface="Cascadia Code" panose="020B0609020000020004" pitchFamily="49" charset="0"/>
                <a:sym typeface="+mn-lt"/>
              </a:rPr>
              <a:t>DenseNet</a:t>
            </a:r>
            <a:r>
              <a:rPr lang="zh-CN" altLang="en-US" sz="1500" dirty="0">
                <a:solidFill>
                  <a:srgbClr val="183D8E"/>
                </a:solidFill>
                <a:latin typeface="Cascadia Code" panose="020B0609020000020004" pitchFamily="49" charset="0"/>
                <a:cs typeface="Cascadia Code" panose="020B0609020000020004" pitchFamily="49" charset="0"/>
                <a:sym typeface="+mn-lt"/>
              </a:rPr>
              <a:t>的特征流动性和重用性。但是由于维度对齐上的</a:t>
            </a:r>
            <a:r>
              <a:rPr lang="en-US" altLang="zh-CN" sz="1500" dirty="0">
                <a:solidFill>
                  <a:srgbClr val="183D8E"/>
                </a:solidFill>
                <a:latin typeface="Cascadia Code" panose="020B0609020000020004" pitchFamily="49" charset="0"/>
                <a:cs typeface="Cascadia Code" panose="020B0609020000020004" pitchFamily="49" charset="0"/>
                <a:sym typeface="+mn-lt"/>
              </a:rPr>
              <a:t>bug</a:t>
            </a:r>
            <a:r>
              <a:rPr lang="zh-CN" altLang="en-US" sz="1500" dirty="0">
                <a:solidFill>
                  <a:srgbClr val="183D8E"/>
                </a:solidFill>
                <a:latin typeface="Cascadia Code" panose="020B0609020000020004" pitchFamily="49" charset="0"/>
                <a:cs typeface="Cascadia Code" panose="020B0609020000020004" pitchFamily="49" charset="0"/>
                <a:sym typeface="+mn-lt"/>
              </a:rPr>
              <a:t>，最终这个方案没有得到实现。</a:t>
            </a:r>
          </a:p>
        </p:txBody>
      </p:sp>
      <p:sp>
        <p:nvSpPr>
          <p:cNvPr id="4" name="文本框 3">
            <a:extLst>
              <a:ext uri="{FF2B5EF4-FFF2-40B4-BE49-F238E27FC236}">
                <a16:creationId xmlns:a16="http://schemas.microsoft.com/office/drawing/2014/main" id="{38D0914A-4707-12A6-B3E1-ECACB7A420F8}"/>
              </a:ext>
            </a:extLst>
          </p:cNvPr>
          <p:cNvSpPr txBox="1"/>
          <p:nvPr/>
        </p:nvSpPr>
        <p:spPr>
          <a:xfrm>
            <a:off x="6419567" y="3751003"/>
            <a:ext cx="4774807" cy="2164310"/>
          </a:xfrm>
          <a:prstGeom prst="rect">
            <a:avLst/>
          </a:prstGeom>
          <a:noFill/>
        </p:spPr>
        <p:txBody>
          <a:bodyPr wrap="square" rtlCol="0">
            <a:spAutoFit/>
          </a:bodyPr>
          <a:lstStyle/>
          <a:p>
            <a:pPr>
              <a:lnSpc>
                <a:spcPct val="130000"/>
              </a:lnSpc>
            </a:pPr>
            <a:r>
              <a:rPr lang="zh-CN" altLang="en-US" sz="1500" dirty="0">
                <a:solidFill>
                  <a:srgbClr val="183D8E"/>
                </a:solidFill>
                <a:latin typeface="Cascadia Code" panose="020B0609020000020004" pitchFamily="49" charset="0"/>
                <a:cs typeface="Cascadia Code" panose="020B0609020000020004" pitchFamily="49" charset="0"/>
                <a:sym typeface="+mn-lt"/>
              </a:rPr>
              <a:t>原论文注意力机制使用了</a:t>
            </a:r>
            <a:r>
              <a:rPr lang="en-US" altLang="zh-CN" sz="1500" dirty="0">
                <a:solidFill>
                  <a:srgbClr val="183D8E"/>
                </a:solidFill>
                <a:latin typeface="Cascadia Code" panose="020B0609020000020004" pitchFamily="49" charset="0"/>
                <a:cs typeface="Cascadia Code" panose="020B0609020000020004" pitchFamily="49" charset="0"/>
                <a:sym typeface="+mn-lt"/>
              </a:rPr>
              <a:t>Scaled dot product</a:t>
            </a:r>
            <a:r>
              <a:rPr lang="zh-CN" altLang="en-US" sz="1500" dirty="0">
                <a:solidFill>
                  <a:srgbClr val="183D8E"/>
                </a:solidFill>
                <a:latin typeface="Cascadia Code" panose="020B0609020000020004" pitchFamily="49" charset="0"/>
                <a:cs typeface="Cascadia Code" panose="020B0609020000020004" pitchFamily="49" charset="0"/>
                <a:sym typeface="+mn-lt"/>
              </a:rPr>
              <a:t>，它对向量的模长敏感，可能无法很好地处理长度差异较大的向量，在捕捉长距离依赖方面可能不够强大。考虑到特征向量序列长度可能变化，以及手写表达式往往会有长距离的依赖关系，我们试图将其替换为能够提取更复杂特征的</a:t>
            </a:r>
            <a:r>
              <a:rPr lang="en-US" altLang="zh-CN" sz="1500" dirty="0">
                <a:solidFill>
                  <a:srgbClr val="183D8E"/>
                </a:solidFill>
                <a:latin typeface="Cascadia Code" panose="020B0609020000020004" pitchFamily="49" charset="0"/>
                <a:cs typeface="Cascadia Code" panose="020B0609020000020004" pitchFamily="49" charset="0"/>
                <a:sym typeface="+mn-lt"/>
              </a:rPr>
              <a:t>MLP,</a:t>
            </a:r>
            <a:r>
              <a:rPr lang="zh-CN" altLang="en-US" sz="1500" dirty="0">
                <a:solidFill>
                  <a:srgbClr val="183D8E"/>
                </a:solidFill>
                <a:latin typeface="Cascadia Code" panose="020B0609020000020004" pitchFamily="49" charset="0"/>
                <a:cs typeface="Cascadia Code" panose="020B0609020000020004" pitchFamily="49" charset="0"/>
                <a:sym typeface="+mn-lt"/>
              </a:rPr>
              <a:t>但是其运算过于复杂，大大减慢了模型训练时间，我们没有进一步尝试。</a:t>
            </a:r>
          </a:p>
        </p:txBody>
      </p:sp>
    </p:spTree>
    <p:extLst>
      <p:ext uri="{BB962C8B-B14F-4D97-AF65-F5344CB8AC3E}">
        <p14:creationId xmlns:p14="http://schemas.microsoft.com/office/powerpoint/2010/main" val="23097596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jb3VudCI6MywiaGRpZCI6ImIzZDQ2MTJiMDZjOTU2Njk3ZDg2MTRjNjhmNmJiNjhmIiwidXNlckNvdW50IjozfQ=="/>
  <p:tag name="KSO_WPP_MARK_KEY" val="edb30633-b493-471c-b8b7-759527eff136"/>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l51vjt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51vjt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汉仪旗黑-45S"/>
        <a:ea typeface=""/>
        <a:cs typeface=""/>
        <a:font script="Jpan" typeface="游ゴシック"/>
        <a:font script="Hang" typeface="맑은 고딕"/>
        <a:font script="Hans" typeface="汉仪旗黑-45S"/>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45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汉仪旗黑-45S"/>
        <a:ea typeface=""/>
        <a:cs typeface=""/>
        <a:font script="Jpan" typeface="ＭＳ Ｐゴシック"/>
        <a:font script="Hang" typeface="맑은 고딕"/>
        <a:font script="Hans" typeface="汉仪旗黑-45S"/>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1481</Words>
  <Application>Microsoft Office PowerPoint</Application>
  <PresentationFormat>宽屏</PresentationFormat>
  <Paragraphs>250</Paragraphs>
  <Slides>15</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15</vt:i4>
      </vt:variant>
    </vt:vector>
  </HeadingPairs>
  <TitlesOfParts>
    <vt:vector size="22" baseType="lpstr">
      <vt:lpstr>Consolas</vt:lpstr>
      <vt:lpstr>汉仪旗黑-45S</vt:lpstr>
      <vt:lpstr>Arial</vt:lpstr>
      <vt:lpstr>Cascadia Code</vt:lpstr>
      <vt:lpstr>微软雅黑</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筠琪 桃</cp:lastModifiedBy>
  <cp:revision>237</cp:revision>
  <dcterms:created xsi:type="dcterms:W3CDTF">2022-05-05T08:25:00Z</dcterms:created>
  <dcterms:modified xsi:type="dcterms:W3CDTF">2024-06-02T05:06:24Z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4F44A5F1D3EE4BA18644884541C236BC_12</vt:lpwstr>
  </property>
  <property fmtid="{D5CDD505-2E9C-101B-9397-08002B2CF9AE}" pid="3" name="KSOProductBuildVer">
    <vt:lpwstr>2052-12.1.0.15120</vt:lpwstr>
  </property>
</Properties>
</file>