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13" r:id="rId3"/>
    <p:sldId id="257" r:id="rId4"/>
    <p:sldId id="439" r:id="rId6"/>
    <p:sldId id="440" r:id="rId7"/>
    <p:sldId id="441" r:id="rId8"/>
    <p:sldId id="442" r:id="rId9"/>
    <p:sldId id="412" r:id="rId10"/>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70" d="100"/>
          <a:sy n="70" d="100"/>
        </p:scale>
        <p:origin x="3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5.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when the Qresult is quarantine, which means that the client is isolated, perhaps because its seen as unsafe or has broken some rules, like maybe the clients send bad email to others so the client is isolated. </a:t>
            </a:r>
            <a:endParaRPr lang="en-US" altLang="zh-CN"/>
          </a:p>
          <a:p>
            <a:r>
              <a:rPr lang="en-US" altLang="zh-CN"/>
              <a:t>reason, if the user renew the dhcp for all the time, its maybe a anomaly behavoir and we want to excavate this.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because we consider the start position of the communication so we build our model for one src</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91279F6-3DEA-4D67-90F8-B24E462C03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1279F6-3DEA-4D67-90F8-B24E462C03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1279F6-3DEA-4D67-90F8-B24E462C03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1279F6-3DEA-4D67-90F8-B24E462C03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1279F6-3DEA-4D67-90F8-B24E462C03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91279F6-3DEA-4D67-90F8-B24E462C03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91279F6-3DEA-4D67-90F8-B24E462C034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91279F6-3DEA-4D67-90F8-B24E462C034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279F6-3DEA-4D67-90F8-B24E462C034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1279F6-3DEA-4D67-90F8-B24E462C03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1279F6-3DEA-4D67-90F8-B24E462C03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4C0E-18B2-4C99-BC9E-0CB1F73A850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279F6-3DEA-4D67-90F8-B24E462C034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44C0E-18B2-4C99-BC9E-0CB1F73A850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4.png"/><Relationship Id="rId7" Type="http://schemas.openxmlformats.org/officeDocument/2006/relationships/tags" Target="../tags/tag4.xml"/><Relationship Id="rId6" Type="http://schemas.openxmlformats.org/officeDocument/2006/relationships/image" Target="../media/image3.png"/><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6" Type="http://schemas.openxmlformats.org/officeDocument/2006/relationships/notesSlide" Target="../notesSlides/notesSlide1.xml"/><Relationship Id="rId15" Type="http://schemas.openxmlformats.org/officeDocument/2006/relationships/slideLayout" Target="../slideLayouts/slideLayout2.xml"/><Relationship Id="rId14" Type="http://schemas.openxmlformats.org/officeDocument/2006/relationships/image" Target="../media/image7.png"/><Relationship Id="rId13" Type="http://schemas.openxmlformats.org/officeDocument/2006/relationships/tags" Target="../tags/tag7.xml"/><Relationship Id="rId12" Type="http://schemas.openxmlformats.org/officeDocument/2006/relationships/image" Target="../media/image6.png"/><Relationship Id="rId11" Type="http://schemas.openxmlformats.org/officeDocument/2006/relationships/tags" Target="../tags/tag6.xml"/><Relationship Id="rId10"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8.png"/><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Anomaly Detection and Analysis for Potential Attack: Conn (network connection)</a:t>
            </a:r>
            <a:r>
              <a:rPr lang="en-US" dirty="0">
                <a:sym typeface="+mn-ea"/>
              </a:rPr>
              <a:t> D</a:t>
            </a:r>
            <a:r>
              <a:rPr lang="en-US" dirty="0">
                <a:sym typeface="+mn-ea"/>
              </a:rPr>
              <a:t>ata</a:t>
            </a:r>
            <a:endParaRPr lang="en-US" dirty="0">
              <a:sym typeface="+mn-ea"/>
            </a:endParaRPr>
          </a:p>
        </p:txBody>
      </p:sp>
      <p:sp>
        <p:nvSpPr>
          <p:cNvPr id="3" name="Subtitle 2"/>
          <p:cNvSpPr>
            <a:spLocks noGrp="1"/>
          </p:cNvSpPr>
          <p:nvPr>
            <p:ph type="subTitle" idx="1"/>
          </p:nvPr>
        </p:nvSpPr>
        <p:spPr/>
        <p:txBody>
          <a:bodyPr/>
          <a:lstStyle/>
          <a:p>
            <a:r>
              <a:rPr lang="en-US" dirty="0"/>
              <a:t>Huan Zhao</a:t>
            </a:r>
            <a:endParaRPr lang="en-US" dirty="0"/>
          </a:p>
          <a:p>
            <a:r>
              <a:rPr lang="en-US" dirty="0"/>
              <a:t>11/12/2024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9985"/>
            <a:ext cx="11353800" cy="4824095"/>
          </a:xfrm>
        </p:spPr>
        <p:txBody>
          <a:bodyPr>
            <a:normAutofit/>
          </a:bodyPr>
          <a:lstStyle/>
          <a:p>
            <a:r>
              <a:rPr lang="en-US" dirty="0"/>
              <a:t>Important features for </a:t>
            </a:r>
            <a:r>
              <a:rPr lang="en-US" dirty="0">
                <a:sym typeface="+mn-ea"/>
              </a:rPr>
              <a:t>Conn </a:t>
            </a:r>
            <a:r>
              <a:rPr lang="en-US" dirty="0">
                <a:sym typeface="+mn-ea"/>
              </a:rPr>
              <a:t>Data</a:t>
            </a:r>
            <a:r>
              <a:rPr lang="en-US" dirty="0"/>
              <a:t>:</a:t>
            </a:r>
            <a:endParaRPr lang="en-US" dirty="0"/>
          </a:p>
          <a:p>
            <a:pPr lvl="1"/>
            <a:r>
              <a:rPr lang="en-US" dirty="0"/>
              <a:t>'id.orig_h', 'id.resp_h', 'duration', 'orig_bytes', 'resp_bytes', 'orig_pkts', 'resp_pkts', 'conn_state', 'ts'</a:t>
            </a:r>
            <a:endParaRPr lang="en-US" dirty="0"/>
          </a:p>
        </p:txBody>
      </p:sp>
      <p:pic>
        <p:nvPicPr>
          <p:cNvPr id="6" name="图片 5"/>
          <p:cNvPicPr>
            <a:picLocks noChangeAspect="1"/>
          </p:cNvPicPr>
          <p:nvPr>
            <p:custDataLst>
              <p:tags r:id="rId1"/>
            </p:custDataLst>
          </p:nvPr>
        </p:nvPicPr>
        <p:blipFill>
          <a:blip r:embed="rId2"/>
          <a:stretch>
            <a:fillRect/>
          </a:stretch>
        </p:blipFill>
        <p:spPr>
          <a:xfrm>
            <a:off x="7544435" y="3148330"/>
            <a:ext cx="4632960" cy="302514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29845" y="2635885"/>
            <a:ext cx="7507605" cy="147510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50165" y="4060825"/>
            <a:ext cx="7398385" cy="376555"/>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50165" y="4413885"/>
            <a:ext cx="7345045" cy="314960"/>
          </a:xfrm>
          <a:prstGeom prst="rect">
            <a:avLst/>
          </a:prstGeom>
        </p:spPr>
      </p:pic>
      <p:pic>
        <p:nvPicPr>
          <p:cNvPr id="11" name="图片 10"/>
          <p:cNvPicPr>
            <a:picLocks noChangeAspect="1"/>
          </p:cNvPicPr>
          <p:nvPr>
            <p:custDataLst>
              <p:tags r:id="rId9"/>
            </p:custDataLst>
          </p:nvPr>
        </p:nvPicPr>
        <p:blipFill>
          <a:blip r:embed="rId10"/>
          <a:stretch>
            <a:fillRect/>
          </a:stretch>
        </p:blipFill>
        <p:spPr>
          <a:xfrm>
            <a:off x="24765" y="4703445"/>
            <a:ext cx="7366000" cy="1302385"/>
          </a:xfrm>
          <a:prstGeom prst="rect">
            <a:avLst/>
          </a:prstGeom>
        </p:spPr>
      </p:pic>
      <p:pic>
        <p:nvPicPr>
          <p:cNvPr id="12" name="图片 11"/>
          <p:cNvPicPr>
            <a:picLocks noChangeAspect="1"/>
          </p:cNvPicPr>
          <p:nvPr>
            <p:custDataLst>
              <p:tags r:id="rId11"/>
            </p:custDataLst>
          </p:nvPr>
        </p:nvPicPr>
        <p:blipFill>
          <a:blip r:embed="rId12"/>
          <a:stretch>
            <a:fillRect/>
          </a:stretch>
        </p:blipFill>
        <p:spPr>
          <a:xfrm>
            <a:off x="46355" y="6007735"/>
            <a:ext cx="7336790" cy="386715"/>
          </a:xfrm>
          <a:prstGeom prst="rect">
            <a:avLst/>
          </a:prstGeom>
        </p:spPr>
      </p:pic>
      <p:pic>
        <p:nvPicPr>
          <p:cNvPr id="13" name="图片 12"/>
          <p:cNvPicPr>
            <a:picLocks noChangeAspect="1"/>
          </p:cNvPicPr>
          <p:nvPr>
            <p:custDataLst>
              <p:tags r:id="rId13"/>
            </p:custDataLst>
          </p:nvPr>
        </p:nvPicPr>
        <p:blipFill>
          <a:blip r:embed="rId14"/>
          <a:stretch>
            <a:fillRect/>
          </a:stretch>
        </p:blipFill>
        <p:spPr>
          <a:xfrm>
            <a:off x="41275" y="6386830"/>
            <a:ext cx="7337425" cy="3765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Conn </a:t>
            </a:r>
            <a:r>
              <a:rPr lang="en-US">
                <a:sym typeface="+mn-ea"/>
              </a:rPr>
              <a:t>model for one src</a:t>
            </a:r>
            <a:endParaRPr lang="en-US" dirty="0"/>
          </a:p>
        </p:txBody>
      </p:sp>
      <p:sp>
        <p:nvSpPr>
          <p:cNvPr id="11" name="Content Placeholder 2"/>
          <p:cNvSpPr>
            <a:spLocks noGrp="1"/>
          </p:cNvSpPr>
          <p:nvPr>
            <p:custDataLst>
              <p:tags r:id="rId1"/>
            </p:custDataLst>
          </p:nvPr>
        </p:nvSpPr>
        <p:spPr>
          <a:xfrm>
            <a:off x="838200" y="1691005"/>
            <a:ext cx="11798935" cy="4351655"/>
          </a:xfrm>
          <a:prstGeom prst="rect">
            <a:avLst/>
          </a:prstGeom>
        </p:spPr>
        <p:txBody>
          <a:bodyPr vert="horz" lIns="91440" tIns="45720" rIns="91440" bIns="45720" rtlCol="0" anchor="t">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ym typeface="+mn-ea"/>
              </a:rPr>
              <a:t>Data source: </a:t>
            </a:r>
            <a:endParaRPr lang="en-US" sz="2800" dirty="0">
              <a:sym typeface="+mn-ea"/>
            </a:endParaRPr>
          </a:p>
          <a:p>
            <a:pPr lvl="1"/>
            <a:r>
              <a:rPr lang="en-US" sz="2000" dirty="0">
                <a:ea typeface="+mn-lt"/>
                <a:cs typeface="+mn-lt"/>
                <a:sym typeface="+mn-ea"/>
              </a:rPr>
              <a:t>http://www.secrepo.com/ </a:t>
            </a:r>
            <a:endParaRPr lang="en-US" sz="2000" dirty="0">
              <a:ea typeface="+mn-lt"/>
              <a:cs typeface="+mn-lt"/>
              <a:sym typeface="+mn-ea"/>
            </a:endParaRPr>
          </a:p>
          <a:p>
            <a:pPr lvl="1"/>
            <a:r>
              <a:rPr lang="en-US" sz="2000" dirty="0">
                <a:ea typeface="+mn-lt"/>
                <a:cs typeface="+mn-lt"/>
                <a:sym typeface="+mn-ea"/>
              </a:rPr>
              <a:t>conn.log.gz (524MB)</a:t>
            </a:r>
            <a:endParaRPr lang="en-US" sz="2000" dirty="0">
              <a:ea typeface="+mn-lt"/>
              <a:cs typeface="+mn-lt"/>
              <a:sym typeface="+mn-ea"/>
            </a:endParaRPr>
          </a:p>
          <a:p>
            <a:pPr marL="228600" lvl="0" indent="-228600">
              <a:buFont typeface="Arial" panose="020B0604020202020204" pitchFamily="34" charset="0"/>
              <a:buChar char="•"/>
            </a:pPr>
            <a:r>
              <a:rPr lang="en-US" dirty="0">
                <a:solidFill>
                  <a:schemeClr val="tx1"/>
                </a:solidFill>
                <a:sym typeface="+mn-ea"/>
              </a:rPr>
              <a:t>Src: ‘192.168.74.10’,  </a:t>
            </a:r>
            <a:endParaRPr lang="en-US" dirty="0">
              <a:solidFill>
                <a:schemeClr val="tx1"/>
              </a:solidFill>
              <a:sym typeface="+mn-ea"/>
            </a:endParaRPr>
          </a:p>
          <a:p>
            <a:pPr marL="228600" lvl="0" indent="-228600">
              <a:buFont typeface="Arial" panose="020B0604020202020204" pitchFamily="34" charset="0"/>
              <a:buChar char="•"/>
            </a:pPr>
            <a:r>
              <a:rPr lang="en-US" dirty="0">
                <a:solidFill>
                  <a:schemeClr val="tx1"/>
                </a:solidFill>
                <a:sym typeface="+mn-ea"/>
              </a:rPr>
              <a:t>Train Time: </a:t>
            </a:r>
            <a:r>
              <a:rPr lang="en-US" dirty="0">
                <a:sym typeface="+mn-ea"/>
              </a:rPr>
              <a:t>2011-07-22</a:t>
            </a:r>
            <a:r>
              <a:rPr lang="en-US" dirty="0">
                <a:solidFill>
                  <a:schemeClr val="tx1"/>
                </a:solidFill>
                <a:sym typeface="+mn-ea"/>
              </a:rPr>
              <a:t> – 2013-6-30</a:t>
            </a:r>
            <a:endParaRPr lang="en-US" dirty="0">
              <a:solidFill>
                <a:schemeClr val="tx1"/>
              </a:solidFill>
              <a:sym typeface="+mn-ea"/>
            </a:endParaRPr>
          </a:p>
          <a:p>
            <a:pPr marL="228600" lvl="0" indent="-228600">
              <a:buFont typeface="Arial" panose="020B0604020202020204" pitchFamily="34" charset="0"/>
              <a:buChar char="•"/>
            </a:pPr>
            <a:r>
              <a:rPr lang="en-US" sz="2800" dirty="0">
                <a:solidFill>
                  <a:schemeClr val="tx1"/>
                </a:solidFill>
                <a:sym typeface="+mn-ea"/>
              </a:rPr>
              <a:t>Predict Time: 2013-7-1  </a:t>
            </a:r>
            <a:r>
              <a:rPr lang="en-US" dirty="0">
                <a:sym typeface="+mn-ea"/>
              </a:rPr>
              <a:t>– 2014-03-24</a:t>
            </a:r>
            <a:endParaRPr lang="en-US" sz="2800" dirty="0">
              <a:solidFill>
                <a:schemeClr val="tx1"/>
              </a:solidFill>
            </a:endParaRPr>
          </a:p>
          <a:p>
            <a:r>
              <a:rPr lang="en-US" dirty="0">
                <a:sym typeface="+mn-ea"/>
              </a:rPr>
              <a:t>Original data:</a:t>
            </a:r>
            <a:endParaRPr lang="en-US" dirty="0">
              <a:sym typeface="+mn-ea"/>
            </a:endParaRPr>
          </a:p>
          <a:p>
            <a:endParaRPr lang="en-US" dirty="0">
              <a:sym typeface="+mn-ea"/>
            </a:endParaRPr>
          </a:p>
          <a:p>
            <a:endParaRPr lang="en-US" dirty="0">
              <a:sym typeface="+mn-ea"/>
            </a:endParaRPr>
          </a:p>
          <a:p>
            <a:pPr marL="0" indent="0">
              <a:buNone/>
            </a:pPr>
            <a:endParaRPr lang="en-US" dirty="0"/>
          </a:p>
        </p:txBody>
      </p:sp>
      <p:pic>
        <p:nvPicPr>
          <p:cNvPr id="4" name="图片 3"/>
          <p:cNvPicPr>
            <a:picLocks noChangeAspect="1"/>
          </p:cNvPicPr>
          <p:nvPr>
            <p:custDataLst>
              <p:tags r:id="rId2"/>
            </p:custDataLst>
          </p:nvPr>
        </p:nvPicPr>
        <p:blipFill>
          <a:blip r:embed="rId3"/>
          <a:stretch>
            <a:fillRect/>
          </a:stretch>
        </p:blipFill>
        <p:spPr>
          <a:xfrm>
            <a:off x="1025525" y="4657090"/>
            <a:ext cx="10141585" cy="1218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528570"/>
            <a:ext cx="10515600" cy="1325563"/>
          </a:xfrm>
        </p:spPr>
        <p:txBody>
          <a:bodyPr/>
          <a:lstStyle/>
          <a:p>
            <a:r>
              <a:rPr lang="en-US" dirty="0">
                <a:sym typeface="+mn-ea"/>
              </a:rPr>
              <a:t>Processed data</a:t>
            </a:r>
            <a:endParaRPr lang="en-US" dirty="0"/>
          </a:p>
        </p:txBody>
      </p:sp>
      <p:graphicFrame>
        <p:nvGraphicFramePr>
          <p:cNvPr id="5" name="表格 4"/>
          <p:cNvGraphicFramePr/>
          <p:nvPr/>
        </p:nvGraphicFramePr>
        <p:xfrm>
          <a:off x="609600" y="3675888"/>
          <a:ext cx="18303240" cy="1391920"/>
        </p:xfrm>
        <a:graphic>
          <a:graphicData uri="http://schemas.openxmlformats.org/drawingml/2006/table">
            <a:tbl>
              <a:tblPr/>
              <a:tblGrid>
                <a:gridCol w="488315"/>
                <a:gridCol w="443865"/>
                <a:gridCol w="579120"/>
                <a:gridCol w="579755"/>
                <a:gridCol w="579120"/>
                <a:gridCol w="676910"/>
                <a:gridCol w="675640"/>
                <a:gridCol w="676910"/>
                <a:gridCol w="675640"/>
                <a:gridCol w="675640"/>
                <a:gridCol w="676910"/>
                <a:gridCol w="624840"/>
                <a:gridCol w="625475"/>
                <a:gridCol w="624840"/>
                <a:gridCol w="626110"/>
                <a:gridCol w="625475"/>
                <a:gridCol w="625475"/>
                <a:gridCol w="149860"/>
                <a:gridCol w="150495"/>
                <a:gridCol w="192405"/>
              </a:tblGrid>
              <a:tr h="135890">
                <a:tc>
                  <a:txBody>
                    <a:bodyPr/>
                    <a:p>
                      <a:pPr indent="0">
                        <a:buNone/>
                      </a:pP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id.resp_h</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duration_tot</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duration_ave</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duration_max</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orig_bytes_tot</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orig_bytes_ave</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orig_bytes_max</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resp_bytes_tot</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resp_bytes_ave</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resp_bytes_max</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orig_pkts_tot</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orig_pkts_ave</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orig_pkts_max</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resp_pkts_tot</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resp_pkts_ave</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resp_pkts_max</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S0</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S1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1">
                          <a:solidFill>
                            <a:srgbClr val="000000"/>
                          </a:solidFill>
                          <a:latin typeface="SimSun" panose="02010600030101010101" pitchFamily="2" charset="-122"/>
                        </a:rPr>
                        <a:t>REJ</a:t>
                      </a:r>
                      <a:endParaRPr lang="en-US" altLang="en-US" sz="1200" b="1">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424180">
                <a:tc>
                  <a:txBody>
                    <a:bodyPr/>
                    <a:p>
                      <a:pPr indent="0">
                        <a:buNone/>
                      </a:pPr>
                      <a:r>
                        <a:rPr lang="en-US" sz="1200" b="1">
                          <a:solidFill>
                            <a:srgbClr val="000000"/>
                          </a:solidFill>
                          <a:latin typeface="SimSun" panose="02010600030101010101" pitchFamily="2" charset="-122"/>
                        </a:rPr>
                        <a:t>8/17/2011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861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5.937931034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14550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100.3448276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1919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14550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100.3448276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1919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660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4.551724138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195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525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3.620689655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289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424180">
                <a:tc>
                  <a:txBody>
                    <a:bodyPr/>
                    <a:p>
                      <a:pPr indent="0">
                        <a:buNone/>
                      </a:pPr>
                      <a:r>
                        <a:rPr lang="en-US" sz="1200" b="1">
                          <a:solidFill>
                            <a:srgbClr val="000000"/>
                          </a:solidFill>
                          <a:latin typeface="SimSun" panose="02010600030101010101" pitchFamily="2" charset="-122"/>
                        </a:rPr>
                        <a:t>9/10/2011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251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0.731778426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168507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491.2740525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1520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168507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491.2740525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1520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3555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10.36443149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277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4350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12.68221574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392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35890">
                <a:tc>
                  <a:txBody>
                    <a:bodyPr/>
                    <a:p>
                      <a:pPr indent="0">
                        <a:buNone/>
                      </a:pPr>
                      <a:r>
                        <a:rPr lang="en-US" sz="1200" b="1">
                          <a:solidFill>
                            <a:srgbClr val="000000"/>
                          </a:solidFill>
                          <a:latin typeface="SimSun" panose="02010600030101010101" pitchFamily="2" charset="-122"/>
                        </a:rPr>
                        <a:t>10/3/2011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334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7.76744186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21853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508.2093023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3904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21853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508.2093023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3904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930</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21.62790698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265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1294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30.09302326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401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35890">
                <a:tc>
                  <a:txBody>
                    <a:bodyPr/>
                    <a:p>
                      <a:pPr indent="0">
                        <a:buNone/>
                      </a:pPr>
                      <a:r>
                        <a:rPr lang="en-US" sz="1200" b="1">
                          <a:solidFill>
                            <a:srgbClr val="000000"/>
                          </a:solidFill>
                          <a:latin typeface="SimSun" panose="02010600030101010101" pitchFamily="2" charset="-122"/>
                        </a:rPr>
                        <a:t>10/9/2011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458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13.87878788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43862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1329.151515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9039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43862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1329.151515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9039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1407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42.63636364</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423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1995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60.45454545</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627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35890">
                <a:tc>
                  <a:txBody>
                    <a:bodyPr/>
                    <a:p>
                      <a:pPr indent="0">
                        <a:buNone/>
                      </a:pPr>
                      <a:r>
                        <a:rPr lang="en-US" sz="1200" b="1">
                          <a:solidFill>
                            <a:srgbClr val="000000"/>
                          </a:solidFill>
                          <a:latin typeface="SimSun" panose="02010600030101010101" pitchFamily="2" charset="-122"/>
                        </a:rPr>
                        <a:t>10/18/2011</a:t>
                      </a:r>
                      <a:endParaRPr lang="en-US" altLang="en-US" sz="1200" b="1">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148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10.57142857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8857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632.6428571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2433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8857</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632.6428571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2433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649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46.35714286</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208</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942</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67.28571429</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313</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1</a:t>
                      </a:r>
                      <a:endParaRPr lang="en-US" altLang="en-US" sz="1200" b="0">
                        <a:solidFill>
                          <a:srgbClr val="000000"/>
                        </a:solidFill>
                        <a:latin typeface="SimSun"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SimSun" panose="02010600030101010101" pitchFamily="2" charset="-122"/>
                        </a:rPr>
                        <a:t>0</a:t>
                      </a:r>
                      <a:endParaRPr lang="en-US" altLang="en-US" sz="1200" b="0">
                        <a:solidFill>
                          <a:srgbClr val="000000"/>
                        </a:solidFill>
                        <a:latin typeface="SimSun"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pic>
        <p:nvPicPr>
          <p:cNvPr id="6" name="图片 5"/>
          <p:cNvPicPr>
            <a:picLocks noChangeAspect="1"/>
          </p:cNvPicPr>
          <p:nvPr>
            <p:custDataLst>
              <p:tags r:id="rId1"/>
            </p:custDataLst>
          </p:nvPr>
        </p:nvPicPr>
        <p:blipFill>
          <a:blip r:embed="rId2"/>
          <a:stretch>
            <a:fillRect/>
          </a:stretch>
        </p:blipFill>
        <p:spPr>
          <a:xfrm>
            <a:off x="1148080" y="1310005"/>
            <a:ext cx="10141585" cy="1218565"/>
          </a:xfrm>
          <a:prstGeom prst="rect">
            <a:avLst/>
          </a:prstGeom>
        </p:spPr>
      </p:pic>
      <p:sp>
        <p:nvSpPr>
          <p:cNvPr id="8" name="Title 1"/>
          <p:cNvSpPr>
            <a:spLocks noGrp="1"/>
          </p:cNvSpPr>
          <p:nvPr>
            <p:custDataLst>
              <p:tags r:id="rId3"/>
            </p:custDataLst>
          </p:nvPr>
        </p:nvSpPr>
        <p:spPr>
          <a:xfrm>
            <a:off x="965200" y="3365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ym typeface="+mn-ea"/>
              </a:rPr>
              <a:t>Original </a:t>
            </a:r>
            <a:r>
              <a:rPr lang="en-US" dirty="0">
                <a:sym typeface="+mn-ea"/>
              </a:rPr>
              <a:t>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Conn </a:t>
            </a:r>
            <a:r>
              <a:rPr lang="en-US">
                <a:sym typeface="+mn-ea"/>
              </a:rPr>
              <a:t>model for one src</a:t>
            </a:r>
            <a:endParaRPr lang="en-US"/>
          </a:p>
        </p:txBody>
      </p:sp>
      <p:sp>
        <p:nvSpPr>
          <p:cNvPr id="4" name="Content Placeholder 2"/>
          <p:cNvSpPr txBox="1"/>
          <p:nvPr/>
        </p:nvSpPr>
        <p:spPr>
          <a:xfrm>
            <a:off x="838200" y="1536065"/>
            <a:ext cx="6807200" cy="4591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r>
              <a:rPr lang="en-US" sz="2800" dirty="0">
                <a:sym typeface="+mn-ea"/>
              </a:rPr>
              <a:t>Anomaly score for approximate 3 years</a:t>
            </a:r>
            <a:endParaRPr lang="en-US" sz="2800" dirty="0"/>
          </a:p>
          <a:p>
            <a:r>
              <a:rPr lang="en-US" sz="2800" dirty="0">
                <a:sym typeface="+mn-ea"/>
              </a:rPr>
              <a:t> </a:t>
            </a:r>
            <a:r>
              <a:rPr lang="en-US" dirty="0">
                <a:sym typeface="+mn-ea"/>
              </a:rPr>
              <a:t>Threshold: 10 percentile</a:t>
            </a:r>
            <a:endParaRPr lang="en-US" dirty="0">
              <a:sym typeface="+mn-ea"/>
            </a:endParaRPr>
          </a:p>
          <a:p>
            <a:r>
              <a:rPr lang="en-US" dirty="0">
                <a:sym typeface="+mn-ea"/>
              </a:rPr>
              <a:t>Anomaly dates: </a:t>
            </a:r>
            <a:endParaRPr lang="en-US" u="sng" dirty="0">
              <a:solidFill>
                <a:schemeClr val="tx1"/>
              </a:solidFill>
              <a:sym typeface="+mn-ea"/>
            </a:endParaRPr>
          </a:p>
        </p:txBody>
      </p:sp>
      <p:sp>
        <p:nvSpPr>
          <p:cNvPr id="6" name="文本框 5"/>
          <p:cNvSpPr txBox="1"/>
          <p:nvPr/>
        </p:nvSpPr>
        <p:spPr>
          <a:xfrm>
            <a:off x="1263015" y="3429000"/>
            <a:ext cx="1662430" cy="1198880"/>
          </a:xfrm>
          <a:prstGeom prst="rect">
            <a:avLst/>
          </a:prstGeom>
          <a:noFill/>
        </p:spPr>
        <p:txBody>
          <a:bodyPr wrap="square" rtlCol="0">
            <a:spAutoFit/>
          </a:bodyPr>
          <a:p>
            <a:r>
              <a:rPr lang="en-US" altLang="zh-CN"/>
              <a:t>Training</a:t>
            </a:r>
            <a:endParaRPr lang="en-US" altLang="zh-CN"/>
          </a:p>
          <a:p>
            <a:r>
              <a:rPr lang="en-US" altLang="zh-CN"/>
              <a:t>5/23/2012</a:t>
            </a:r>
            <a:endParaRPr lang="en-US" altLang="zh-CN"/>
          </a:p>
          <a:p>
            <a:r>
              <a:rPr lang="en-US" altLang="zh-CN"/>
              <a:t>8/18/2012</a:t>
            </a:r>
            <a:endParaRPr lang="en-US" altLang="zh-CN"/>
          </a:p>
          <a:p>
            <a:r>
              <a:rPr lang="en-US" altLang="zh-CN"/>
              <a:t>1/7/2013</a:t>
            </a:r>
            <a:endParaRPr lang="en-US" altLang="zh-CN"/>
          </a:p>
        </p:txBody>
      </p:sp>
      <p:sp>
        <p:nvSpPr>
          <p:cNvPr id="7" name="文本框 6"/>
          <p:cNvSpPr txBox="1"/>
          <p:nvPr>
            <p:custDataLst>
              <p:tags r:id="rId1"/>
            </p:custDataLst>
          </p:nvPr>
        </p:nvSpPr>
        <p:spPr>
          <a:xfrm>
            <a:off x="3147060" y="3429000"/>
            <a:ext cx="1662430" cy="645160"/>
          </a:xfrm>
          <a:prstGeom prst="rect">
            <a:avLst/>
          </a:prstGeom>
          <a:noFill/>
        </p:spPr>
        <p:txBody>
          <a:bodyPr wrap="square" rtlCol="0">
            <a:spAutoFit/>
          </a:bodyPr>
          <a:p>
            <a:r>
              <a:rPr lang="en-US" altLang="zh-CN"/>
              <a:t>Predict</a:t>
            </a:r>
            <a:endParaRPr lang="en-US" altLang="zh-CN"/>
          </a:p>
          <a:p>
            <a:r>
              <a:rPr lang="en-US" altLang="zh-CN"/>
              <a:t>11/30/2013</a:t>
            </a:r>
            <a:endParaRPr lang="en-US" altLang="zh-CN"/>
          </a:p>
        </p:txBody>
      </p:sp>
      <p:pic>
        <p:nvPicPr>
          <p:cNvPr id="9" name="图片 8"/>
          <p:cNvPicPr>
            <a:picLocks noChangeAspect="1"/>
          </p:cNvPicPr>
          <p:nvPr>
            <p:custDataLst>
              <p:tags r:id="rId2"/>
            </p:custDataLst>
          </p:nvPr>
        </p:nvPicPr>
        <p:blipFill>
          <a:blip r:embed="rId3"/>
          <a:stretch>
            <a:fillRect/>
          </a:stretch>
        </p:blipFill>
        <p:spPr>
          <a:xfrm>
            <a:off x="6295390" y="2270760"/>
            <a:ext cx="5326380" cy="4130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custDataLst>
              <p:tags r:id="rId1"/>
            </p:custDataLst>
          </p:nvPr>
        </p:nvSpPr>
        <p:spPr>
          <a:xfrm>
            <a:off x="965200" y="3365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sym typeface="+mn-ea"/>
              </a:rPr>
              <a:t>Alerts table</a:t>
            </a:r>
            <a:endParaRPr lang="en-US" dirty="0"/>
          </a:p>
        </p:txBody>
      </p:sp>
      <p:pic>
        <p:nvPicPr>
          <p:cNvPr id="2" name="图片 1"/>
          <p:cNvPicPr>
            <a:picLocks noChangeAspect="1"/>
          </p:cNvPicPr>
          <p:nvPr/>
        </p:nvPicPr>
        <p:blipFill>
          <a:blip r:embed="rId2"/>
          <a:stretch>
            <a:fillRect/>
          </a:stretch>
        </p:blipFill>
        <p:spPr>
          <a:xfrm>
            <a:off x="62230" y="1200785"/>
            <a:ext cx="12129770" cy="3673475"/>
          </a:xfrm>
          <a:prstGeom prst="rect">
            <a:avLst/>
          </a:prstGeom>
        </p:spPr>
      </p:pic>
      <p:pic>
        <p:nvPicPr>
          <p:cNvPr id="3" name="图片 2"/>
          <p:cNvPicPr>
            <a:picLocks noChangeAspect="1"/>
          </p:cNvPicPr>
          <p:nvPr/>
        </p:nvPicPr>
        <p:blipFill>
          <a:blip r:embed="rId3"/>
          <a:stretch>
            <a:fillRect/>
          </a:stretch>
        </p:blipFill>
        <p:spPr>
          <a:xfrm>
            <a:off x="-3810" y="5195570"/>
            <a:ext cx="12199620" cy="1516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24430" y="2845435"/>
            <a:ext cx="7331710" cy="583565"/>
          </a:xfrm>
          <a:prstGeom prst="rect">
            <a:avLst/>
          </a:prstGeom>
          <a:noFill/>
        </p:spPr>
        <p:txBody>
          <a:bodyPr wrap="square" rtlCol="0">
            <a:spAutoFit/>
          </a:bodyPr>
          <a:p>
            <a:pPr algn="ctr"/>
            <a:r>
              <a:rPr lang="en-US" altLang="zh-CN" sz="3200"/>
              <a:t>Thank you</a:t>
            </a:r>
            <a:endParaRPr lang="en-US" altLang="zh-CN" sz="32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PP_MARK_KEY" val="84d3cac4-55c9-4093-8b2d-df87f6f38943"/>
  <p:tag name="COMMONDATA" val="eyJoZGlkIjoiYzZkNzQ4ZWFiZmQ4NTRhOWRkZTk3YTMwMjlmMmZhYm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Words>
  <Application>WPS 演示</Application>
  <PresentationFormat>宽屏</PresentationFormat>
  <Paragraphs>281</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Calibri Light</vt:lpstr>
      <vt:lpstr>Calibri</vt:lpstr>
      <vt:lpstr>Microsoft YaHei</vt:lpstr>
      <vt:lpstr>Arial Unicode MS</vt:lpstr>
      <vt:lpstr>DengXian</vt:lpstr>
      <vt:lpstr>DengXian Light</vt:lpstr>
      <vt:lpstr>Office Theme</vt:lpstr>
      <vt:lpstr>Anomaly Detection and Analysis for Potential Attack: Conn (network connection) Data</vt:lpstr>
      <vt:lpstr>PowerPoint 演示文稿</vt:lpstr>
      <vt:lpstr>Conn model for one src</vt:lpstr>
      <vt:lpstr>Processed data</vt:lpstr>
      <vt:lpstr>Conn model for one src</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on Authentication Data</dc:title>
  <dc:creator>Zhang Meiying</dc:creator>
  <cp:lastModifiedBy>淡</cp:lastModifiedBy>
  <cp:revision>743</cp:revision>
  <dcterms:created xsi:type="dcterms:W3CDTF">2023-01-27T16:07:00Z</dcterms:created>
  <dcterms:modified xsi:type="dcterms:W3CDTF">2024-10-24T00:20:07Z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1A1701351C1848CCBA46069E748564D8_12</vt:lpwstr>
  </property>
  <property fmtid="{D5CDD505-2E9C-101B-9397-08002B2CF9AE}" pid="3" name="KSOProductBuildVer">
    <vt:lpwstr>2052-12.1.0.18608</vt:lpwstr>
  </property>
</Properties>
</file>