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2" r:id="rId3"/>
    <p:sldId id="29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4" r:id="rId12"/>
    <p:sldId id="305" r:id="rId13"/>
    <p:sldId id="306" r:id="rId14"/>
    <p:sldId id="307" r:id="rId15"/>
    <p:sldId id="308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000"/>
    <a:srgbClr val="FD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r>
              <a:rPr lang="en-US" sz="4000" dirty="0"/>
              <a:t>CS585/DS503</a:t>
            </a:r>
            <a:br>
              <a:rPr lang="en-US" sz="4000" dirty="0"/>
            </a:br>
            <a:r>
              <a:rPr lang="en-US" sz="4000" dirty="0"/>
              <a:t> Big</a:t>
            </a:r>
            <a:r>
              <a:rPr lang="en-US" sz="4400" dirty="0"/>
              <a:t> Data Management</a:t>
            </a:r>
            <a:br>
              <a:rPr lang="en-US" sz="4400" dirty="0"/>
            </a:br>
            <a:r>
              <a:rPr lang="en-US" sz="4400" dirty="0"/>
              <a:t>Spring 2019</a:t>
            </a:r>
            <a:br>
              <a:rPr lang="en-US" sz="44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800" y="3764891"/>
            <a:ext cx="7342188" cy="2358003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rgbClr val="800000"/>
                </a:solidFill>
              </a:rPr>
              <a:t>Relational DBs: Overview</a:t>
            </a:r>
          </a:p>
          <a:p>
            <a:endParaRPr lang="en-US" sz="4300" b="1" dirty="0">
              <a:solidFill>
                <a:srgbClr val="800000"/>
              </a:solidFill>
            </a:endParaRPr>
          </a:p>
          <a:p>
            <a:r>
              <a:rPr lang="en-US" sz="3600" b="1" dirty="0">
                <a:solidFill>
                  <a:srgbClr val="800000"/>
                </a:solidFill>
              </a:rPr>
              <a:t>Elke Rundensteiner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244158"/>
            <a:ext cx="8783391" cy="13398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SQL: Query Data (Select </a:t>
            </a:r>
            <a:r>
              <a:rPr lang="en-US" dirty="0" err="1"/>
              <a:t>Stmt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66DD3-202D-084F-925C-F079048442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925180"/>
            <a:ext cx="3581400" cy="1670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SELECT</a:t>
            </a:r>
            <a:r>
              <a:rPr lang="en-US" sz="1600" dirty="0">
                <a:solidFill>
                  <a:srgbClr val="800000"/>
                </a:solidFill>
                <a:cs typeface="+mn-cs"/>
              </a:rPr>
              <a:t> </a:t>
            </a:r>
            <a:r>
              <a:rPr lang="en-US" sz="1600" i="1" dirty="0">
                <a:cs typeface="+mn-cs"/>
              </a:rPr>
              <a:t>&lt;projection list&gt;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FROM</a:t>
            </a:r>
            <a:r>
              <a:rPr lang="en-US" sz="1600" dirty="0">
                <a:solidFill>
                  <a:srgbClr val="800000"/>
                </a:solidFill>
                <a:cs typeface="+mn-cs"/>
              </a:rPr>
              <a:t> </a:t>
            </a:r>
            <a:r>
              <a:rPr lang="en-US" sz="1600" i="1" dirty="0">
                <a:solidFill>
                  <a:srgbClr val="000000"/>
                </a:solidFill>
                <a:cs typeface="+mn-cs"/>
              </a:rPr>
              <a:t>&lt;relation names&gt;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WHERE </a:t>
            </a:r>
            <a:r>
              <a:rPr lang="en-US" sz="1600" i="1" dirty="0">
                <a:solidFill>
                  <a:srgbClr val="000000"/>
                </a:solidFill>
                <a:cs typeface="+mn-cs"/>
              </a:rPr>
              <a:t>&lt;conditions&gt;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GROUP BY </a:t>
            </a:r>
            <a:r>
              <a:rPr lang="en-US" sz="1600" i="1" dirty="0">
                <a:cs typeface="+mn-cs"/>
              </a:rPr>
              <a:t>&lt;grouping columns&gt;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HAVING </a:t>
            </a:r>
            <a:r>
              <a:rPr lang="en-US" sz="1600" i="1" dirty="0">
                <a:cs typeface="+mn-cs"/>
              </a:rPr>
              <a:t>&lt;grouping conditions&gt;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ORDER BY </a:t>
            </a:r>
            <a:r>
              <a:rPr lang="en-US" sz="1600" dirty="0">
                <a:cs typeface="+mn-cs"/>
              </a:rPr>
              <a:t>&lt;order columns&gt;;</a:t>
            </a:r>
          </a:p>
        </p:txBody>
      </p:sp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4599366" y="1800009"/>
            <a:ext cx="358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800000"/>
                </a:solidFill>
              </a:rPr>
              <a:t>Will be mapped to the algebraic operators</a:t>
            </a:r>
          </a:p>
        </p:txBody>
      </p:sp>
      <p:cxnSp>
        <p:nvCxnSpPr>
          <p:cNvPr id="8" name="Straight Arrow Connector 7"/>
          <p:cNvCxnSpPr>
            <a:endCxn id="23556" idx="1"/>
          </p:cNvCxnSpPr>
          <p:nvPr/>
        </p:nvCxnSpPr>
        <p:spPr>
          <a:xfrm flipV="1">
            <a:off x="3761166" y="2215508"/>
            <a:ext cx="838200" cy="575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193962" y="2631007"/>
            <a:ext cx="5731097" cy="3725344"/>
            <a:chOff x="3886200" y="3505200"/>
            <a:chExt cx="4227530" cy="2971800"/>
          </a:xfrm>
        </p:grpSpPr>
        <p:pic>
          <p:nvPicPr>
            <p:cNvPr id="23559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4267200"/>
              <a:ext cx="2482022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0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3886199"/>
              <a:ext cx="2398730" cy="1773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1" name="TextBox 9"/>
            <p:cNvSpPr txBox="1">
              <a:spLocks noChangeArrowheads="1"/>
            </p:cNvSpPr>
            <p:nvPr/>
          </p:nvSpPr>
          <p:spPr bwMode="auto">
            <a:xfrm>
              <a:off x="4953000" y="3505200"/>
              <a:ext cx="16811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sym typeface="Symbol" charset="0"/>
                </a:rPr>
                <a:t>Query Plans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0548" y="4684107"/>
            <a:ext cx="2373667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Very Powerful </a:t>
            </a:r>
          </a:p>
          <a:p>
            <a:r>
              <a:rPr lang="en-US" sz="2400" dirty="0">
                <a:solidFill>
                  <a:srgbClr val="FF6600"/>
                </a:solidFill>
              </a:rPr>
              <a:t>Query Language</a:t>
            </a:r>
          </a:p>
        </p:txBody>
      </p:sp>
    </p:spTree>
    <p:extLst>
      <p:ext uri="{BB962C8B-B14F-4D97-AF65-F5344CB8AC3E}">
        <p14:creationId xmlns:p14="http://schemas.microsoft.com/office/powerpoint/2010/main" val="24866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6400800" cy="1039689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3200" b="1" dirty="0">
                <a:solidFill>
                  <a:srgbClr val="800000"/>
                </a:solidFill>
                <a:ea typeface="+mn-ea"/>
                <a:cs typeface="+mn-cs"/>
              </a:rPr>
              <a:t>Query Processing (Ch. 15 &amp; 16)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20B69-24C2-7F41-BBD6-2B945993AB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3546" y="3697408"/>
            <a:ext cx="683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i="1" dirty="0"/>
              <a:t>Book </a:t>
            </a:r>
            <a:r>
              <a:rPr lang="en-US" sz="2000" i="1" dirty="0">
                <a:sym typeface="Wingdings" charset="0"/>
              </a:rPr>
              <a:t> </a:t>
            </a:r>
            <a:r>
              <a:rPr lang="en-US" sz="2000" i="1" dirty="0"/>
              <a:t>Database Systems: The Complete Book, Second Edition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268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05CDB-5387-5748-ACFE-AF89453205E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814" y="1704975"/>
            <a:ext cx="8077200" cy="365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alibri" charset="0"/>
              </a:rPr>
              <a:t>Data: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alibri" charset="0"/>
              </a:rPr>
              <a:t>       </a:t>
            </a:r>
            <a:r>
              <a:rPr lang="en-US" sz="3600" dirty="0">
                <a:latin typeface="Calibri" charset="0"/>
              </a:rPr>
              <a:t>relation R (A, B, C)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Calibri" charset="0"/>
              </a:rPr>
              <a:t>     relation S (C, D, E)</a:t>
            </a:r>
            <a:endParaRPr lang="en-US" sz="2400" dirty="0">
              <a:latin typeface="Calibri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alibri" charset="0"/>
              </a:rPr>
              <a:t>Query:</a:t>
            </a:r>
            <a:r>
              <a:rPr lang="en-US" sz="2400" dirty="0">
                <a:latin typeface="Calibri" charset="0"/>
              </a:rPr>
              <a:t> </a:t>
            </a:r>
          </a:p>
        </p:txBody>
      </p:sp>
      <p:sp>
        <p:nvSpPr>
          <p:cNvPr id="16388" name="Rectangle 18"/>
          <p:cNvSpPr>
            <a:spLocks noChangeArrowheads="1"/>
          </p:cNvSpPr>
          <p:nvPr/>
        </p:nvSpPr>
        <p:spPr bwMode="auto">
          <a:xfrm>
            <a:off x="465014" y="4565399"/>
            <a:ext cx="8397631" cy="1686616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</a:rPr>
              <a:t>Select</a:t>
            </a:r>
            <a:r>
              <a:rPr lang="en-US" sz="2800" dirty="0"/>
              <a:t>  B, D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</a:rPr>
              <a:t>From</a:t>
            </a:r>
            <a:r>
              <a:rPr lang="en-US" sz="2800" dirty="0"/>
              <a:t>   R,  S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</a:rPr>
              <a:t>Where</a:t>
            </a:r>
            <a:r>
              <a:rPr lang="en-US" sz="2800" dirty="0"/>
              <a:t>  R.A =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altLang="ja-JP" sz="2800" dirty="0"/>
              <a:t>c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/>
              <a:t> </a:t>
            </a:r>
            <a:r>
              <a:rPr lang="en-US" altLang="ja-JP" sz="2800" b="1" dirty="0">
                <a:solidFill>
                  <a:srgbClr val="0000FF"/>
                </a:solidFill>
              </a:rPr>
              <a:t>And</a:t>
            </a:r>
            <a:r>
              <a:rPr lang="en-US" altLang="ja-JP" sz="2800" dirty="0"/>
              <a:t>  S.E = 2 </a:t>
            </a:r>
            <a:r>
              <a:rPr lang="en-US" altLang="ja-JP" sz="2800" b="1" dirty="0">
                <a:solidFill>
                  <a:srgbClr val="0000FF"/>
                </a:solidFill>
              </a:rPr>
              <a:t>And</a:t>
            </a:r>
            <a:r>
              <a:rPr lang="en-US" altLang="ja-JP" sz="2800" dirty="0"/>
              <a:t>  R.C=S.C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365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B26C9-A49A-7B4C-A527-2EB3E19FE82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58150" cy="1143000"/>
          </a:xfrm>
        </p:spPr>
        <p:txBody>
          <a:bodyPr/>
          <a:lstStyle/>
          <a:p>
            <a:pPr algn="l"/>
            <a:r>
              <a:rPr lang="en-US" sz="3600">
                <a:latin typeface="Calibri" charset="0"/>
              </a:rPr>
              <a:t>Relational Algebra – Possible Query Plans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1371600" y="5457825"/>
            <a:ext cx="7772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u="sng" dirty="0">
                <a:sym typeface="Symbol" charset="0"/>
              </a:rPr>
              <a:t>OR:</a:t>
            </a:r>
            <a:r>
              <a:rPr lang="en-US" sz="2400" dirty="0">
                <a:sym typeface="Symbol" charset="0"/>
              </a:rPr>
              <a:t>  </a:t>
            </a:r>
            <a:r>
              <a:rPr lang="en-US" sz="2400" baseline="-25000" dirty="0">
                <a:sym typeface="Symbol" charset="0"/>
              </a:rPr>
              <a:t>B,D </a:t>
            </a:r>
            <a:r>
              <a:rPr lang="en-US" sz="2400" dirty="0">
                <a:sym typeface="Symbol" charset="0"/>
              </a:rPr>
              <a:t>[</a:t>
            </a:r>
            <a:r>
              <a:rPr lang="en-US" sz="2400" baseline="-25000" dirty="0">
                <a:sym typeface="Symbol" charset="0"/>
              </a:rPr>
              <a:t> </a:t>
            </a:r>
            <a:r>
              <a:rPr lang="en-US" sz="2800" dirty="0" err="1">
                <a:latin typeface="Symbol" charset="0"/>
                <a:sym typeface="Symbol" charset="0"/>
              </a:rPr>
              <a:t>s</a:t>
            </a:r>
            <a:r>
              <a:rPr lang="en-US" sz="2400" baseline="-25000" dirty="0" err="1">
                <a:sym typeface="Symbol" charset="0"/>
              </a:rPr>
              <a:t>R.A</a:t>
            </a:r>
            <a:r>
              <a:rPr lang="en-US" sz="2400" baseline="-25000" dirty="0">
                <a:sym typeface="Symbol" charset="0"/>
              </a:rPr>
              <a:t>=</a:t>
            </a:r>
            <a:r>
              <a:rPr lang="ja-JP" altLang="en-US" sz="2400" baseline="-25000" dirty="0">
                <a:latin typeface="Arial"/>
                <a:sym typeface="Symbol" charset="0"/>
              </a:rPr>
              <a:t>“</a:t>
            </a:r>
            <a:r>
              <a:rPr lang="en-US" sz="2400" baseline="-25000" dirty="0">
                <a:sym typeface="Symbol" charset="0"/>
              </a:rPr>
              <a:t>c</a:t>
            </a:r>
            <a:r>
              <a:rPr lang="ja-JP" altLang="en-US" sz="2400" baseline="-25000" dirty="0">
                <a:latin typeface="Arial"/>
                <a:sym typeface="Symbol" charset="0"/>
              </a:rPr>
              <a:t>”</a:t>
            </a:r>
            <a:r>
              <a:rPr lang="en-US" sz="2400" baseline="-25000" dirty="0">
                <a:sym typeface="Symbol" charset="0"/>
              </a:rPr>
              <a:t> S.E=2  R.C = S.C</a:t>
            </a:r>
            <a:r>
              <a:rPr lang="en-US" sz="2400" dirty="0">
                <a:sym typeface="Symbol" charset="0"/>
              </a:rPr>
              <a:t> (R X S)]</a:t>
            </a:r>
            <a:endParaRPr lang="en-US" sz="2400" dirty="0">
              <a:latin typeface="Symbol" charset="0"/>
              <a:sym typeface="Symbol" charset="0"/>
            </a:endParaRPr>
          </a:p>
        </p:txBody>
      </p:sp>
      <p:pic>
        <p:nvPicPr>
          <p:cNvPr id="17412" name="Picture 3" descr="Screen shot 2014-04-09 at 4.56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99" y="1771649"/>
            <a:ext cx="506528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9050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/>
              <a:t>Plan 1</a:t>
            </a:r>
          </a:p>
        </p:txBody>
      </p:sp>
      <p:sp>
        <p:nvSpPr>
          <p:cNvPr id="17414" name="Rectangle 18"/>
          <p:cNvSpPr>
            <a:spLocks noChangeArrowheads="1"/>
          </p:cNvSpPr>
          <p:nvPr/>
        </p:nvSpPr>
        <p:spPr bwMode="auto">
          <a:xfrm>
            <a:off x="381001" y="1198562"/>
            <a:ext cx="8286750" cy="34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 Select</a:t>
            </a:r>
            <a:r>
              <a:rPr lang="en-US" sz="1800" dirty="0"/>
              <a:t>  B, D   </a:t>
            </a:r>
            <a:r>
              <a:rPr lang="en-US" sz="1800" b="1" dirty="0">
                <a:solidFill>
                  <a:srgbClr val="0000FF"/>
                </a:solidFill>
              </a:rPr>
              <a:t>From</a:t>
            </a:r>
            <a:r>
              <a:rPr lang="en-US" sz="1800" dirty="0"/>
              <a:t>   R,  S   </a:t>
            </a:r>
            <a:r>
              <a:rPr lang="en-US" sz="1800" b="1" dirty="0">
                <a:solidFill>
                  <a:srgbClr val="0000FF"/>
                </a:solidFill>
              </a:rPr>
              <a:t>Where</a:t>
            </a:r>
            <a:r>
              <a:rPr lang="en-US" sz="1800" dirty="0"/>
              <a:t>  R.A = </a:t>
            </a:r>
            <a:r>
              <a:rPr lang="ja-JP" altLang="en-US" sz="1800" dirty="0">
                <a:latin typeface="Arial" charset="0"/>
              </a:rPr>
              <a:t>“</a:t>
            </a:r>
            <a:r>
              <a:rPr lang="en-US" altLang="ja-JP" sz="1800" dirty="0"/>
              <a:t>c</a:t>
            </a:r>
            <a:r>
              <a:rPr lang="ja-JP" altLang="en-US" sz="1800" dirty="0">
                <a:latin typeface="Arial" charset="0"/>
              </a:rPr>
              <a:t>”</a:t>
            </a:r>
            <a:r>
              <a:rPr lang="en-US" altLang="ja-JP" sz="1800" dirty="0"/>
              <a:t> </a:t>
            </a:r>
            <a:r>
              <a:rPr lang="en-US" altLang="ja-JP" sz="1800" b="1" dirty="0">
                <a:solidFill>
                  <a:srgbClr val="0000FF"/>
                </a:solidFill>
              </a:rPr>
              <a:t>And</a:t>
            </a:r>
            <a:r>
              <a:rPr lang="en-US" altLang="ja-JP" sz="1800" dirty="0"/>
              <a:t>  S.E = 2   </a:t>
            </a:r>
            <a:r>
              <a:rPr lang="en-US" altLang="ja-JP" sz="1800" b="1" dirty="0">
                <a:solidFill>
                  <a:srgbClr val="0000FF"/>
                </a:solidFill>
              </a:rPr>
              <a:t>And</a:t>
            </a:r>
            <a:r>
              <a:rPr lang="en-US" altLang="ja-JP" sz="1800" dirty="0"/>
              <a:t>  R.C=S.C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303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1AF3F-9BCE-984F-B95C-0BED0A918B6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8435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8058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alibri" charset="0"/>
              </a:rPr>
              <a:t>Relational Algebra – Possible Query Plans</a:t>
            </a:r>
          </a:p>
        </p:txBody>
      </p:sp>
      <p:pic>
        <p:nvPicPr>
          <p:cNvPr id="18436" name="Picture 3" descr="Screen shot 2014-04-09 at 5.0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6" y="1905000"/>
            <a:ext cx="4959796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33400" y="19050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/>
              <a:t>Plan 2</a:t>
            </a:r>
          </a:p>
        </p:txBody>
      </p:sp>
      <p:sp>
        <p:nvSpPr>
          <p:cNvPr id="18437" name="Rectangle 18"/>
          <p:cNvSpPr>
            <a:spLocks noChangeArrowheads="1"/>
          </p:cNvSpPr>
          <p:nvPr/>
        </p:nvSpPr>
        <p:spPr bwMode="auto">
          <a:xfrm>
            <a:off x="533400" y="1295400"/>
            <a:ext cx="8134350" cy="34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solidFill>
                  <a:srgbClr val="0000FF"/>
                </a:solidFill>
              </a:rPr>
              <a:t>Select</a:t>
            </a:r>
            <a:r>
              <a:rPr lang="en-US" sz="1800"/>
              <a:t>  B, D   </a:t>
            </a:r>
            <a:r>
              <a:rPr lang="en-US" sz="1800" b="1">
                <a:solidFill>
                  <a:srgbClr val="0000FF"/>
                </a:solidFill>
              </a:rPr>
              <a:t>From</a:t>
            </a:r>
            <a:r>
              <a:rPr lang="en-US" sz="1800"/>
              <a:t>   R,  S   </a:t>
            </a:r>
            <a:r>
              <a:rPr lang="en-US" sz="1800" b="1">
                <a:solidFill>
                  <a:srgbClr val="0000FF"/>
                </a:solidFill>
              </a:rPr>
              <a:t>Where</a:t>
            </a:r>
            <a:r>
              <a:rPr lang="en-US" sz="1800"/>
              <a:t>  R.A = </a:t>
            </a:r>
            <a:r>
              <a:rPr lang="ja-JP" altLang="en-US" sz="1800">
                <a:latin typeface="Arial" charset="0"/>
              </a:rPr>
              <a:t>“</a:t>
            </a:r>
            <a:r>
              <a:rPr lang="en-US" altLang="ja-JP" sz="1800"/>
              <a:t>c</a:t>
            </a:r>
            <a:r>
              <a:rPr lang="ja-JP" altLang="en-US" sz="1800">
                <a:latin typeface="Arial" charset="0"/>
              </a:rPr>
              <a:t>”</a:t>
            </a:r>
            <a:r>
              <a:rPr lang="en-US" altLang="ja-JP" sz="1800"/>
              <a:t> </a:t>
            </a:r>
            <a:r>
              <a:rPr lang="en-US" altLang="ja-JP" sz="1800" b="1">
                <a:solidFill>
                  <a:srgbClr val="0000FF"/>
                </a:solidFill>
              </a:rPr>
              <a:t>And</a:t>
            </a:r>
            <a:r>
              <a:rPr lang="en-US" altLang="ja-JP" sz="1800"/>
              <a:t>  S.E = 2 </a:t>
            </a:r>
            <a:r>
              <a:rPr lang="en-US" altLang="ja-JP" sz="1800" b="1">
                <a:solidFill>
                  <a:srgbClr val="0000FF"/>
                </a:solidFill>
              </a:rPr>
              <a:t>And</a:t>
            </a:r>
            <a:r>
              <a:rPr lang="en-US" altLang="ja-JP" sz="1800"/>
              <a:t>  R.C=S.C</a:t>
            </a:r>
            <a:endParaRPr lang="en-US" sz="180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09343" y="2944812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9" name="TextBox 7"/>
          <p:cNvSpPr txBox="1">
            <a:spLocks noChangeArrowheads="1"/>
          </p:cNvSpPr>
          <p:nvPr/>
        </p:nvSpPr>
        <p:spPr bwMode="auto">
          <a:xfrm>
            <a:off x="6265862" y="2693987"/>
            <a:ext cx="2555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Natural join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(C is common column)</a:t>
            </a:r>
          </a:p>
        </p:txBody>
      </p:sp>
    </p:spTree>
    <p:extLst>
      <p:ext uri="{BB962C8B-B14F-4D97-AF65-F5344CB8AC3E}">
        <p14:creationId xmlns:p14="http://schemas.microsoft.com/office/powerpoint/2010/main" val="43365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70021-F8CA-A241-B871-638CC6B3146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9458" name="Picture 5" descr="Screen shot 2014-04-09 at 5.04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83501"/>
            <a:ext cx="12684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18"/>
          <p:cNvSpPr>
            <a:spLocks noChangeArrowheads="1"/>
          </p:cNvSpPr>
          <p:nvPr/>
        </p:nvSpPr>
        <p:spPr bwMode="auto">
          <a:xfrm>
            <a:off x="431800" y="777631"/>
            <a:ext cx="8499231" cy="34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Select</a:t>
            </a:r>
            <a:r>
              <a:rPr lang="en-US" sz="1800" dirty="0"/>
              <a:t>  B, D   </a:t>
            </a:r>
            <a:r>
              <a:rPr lang="en-US" sz="1800" b="1" dirty="0">
                <a:solidFill>
                  <a:srgbClr val="0000FF"/>
                </a:solidFill>
              </a:rPr>
              <a:t>From</a:t>
            </a:r>
            <a:r>
              <a:rPr lang="en-US" sz="1800" dirty="0"/>
              <a:t>   R,  S   </a:t>
            </a:r>
            <a:r>
              <a:rPr lang="en-US" sz="1800" b="1" dirty="0">
                <a:solidFill>
                  <a:srgbClr val="0000FF"/>
                </a:solidFill>
              </a:rPr>
              <a:t>Where</a:t>
            </a:r>
            <a:r>
              <a:rPr lang="en-US" sz="1800" dirty="0"/>
              <a:t>  R.A = </a:t>
            </a:r>
            <a:r>
              <a:rPr lang="ja-JP" altLang="en-US" sz="1800" dirty="0">
                <a:latin typeface="Arial" charset="0"/>
              </a:rPr>
              <a:t>“</a:t>
            </a:r>
            <a:r>
              <a:rPr lang="en-US" altLang="ja-JP" sz="1800" dirty="0"/>
              <a:t>c</a:t>
            </a:r>
            <a:r>
              <a:rPr lang="ja-JP" altLang="en-US" sz="1800" dirty="0">
                <a:latin typeface="Arial" charset="0"/>
              </a:rPr>
              <a:t>”</a:t>
            </a:r>
            <a:r>
              <a:rPr lang="en-US" altLang="ja-JP" sz="1800" dirty="0"/>
              <a:t> </a:t>
            </a:r>
            <a:r>
              <a:rPr lang="en-US" altLang="ja-JP" sz="1800" b="1" dirty="0">
                <a:solidFill>
                  <a:srgbClr val="0000FF"/>
                </a:solidFill>
              </a:rPr>
              <a:t>And</a:t>
            </a:r>
            <a:r>
              <a:rPr lang="en-US" altLang="ja-JP" sz="1800" dirty="0"/>
              <a:t>  S.E = 2 </a:t>
            </a:r>
            <a:r>
              <a:rPr lang="en-US" altLang="ja-JP" sz="1800" b="1" dirty="0">
                <a:solidFill>
                  <a:srgbClr val="0000FF"/>
                </a:solidFill>
              </a:rPr>
              <a:t>And</a:t>
            </a:r>
            <a:r>
              <a:rPr lang="en-US" altLang="ja-JP" sz="1800" dirty="0"/>
              <a:t>  R.C=S.C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1843087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/>
              <a:t>Plan 2</a:t>
            </a:r>
          </a:p>
        </p:txBody>
      </p:sp>
      <p:pic>
        <p:nvPicPr>
          <p:cNvPr id="19461" name="Picture 7" descr="Screen shot 2014-04-09 at 5.04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59701"/>
            <a:ext cx="933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8" descr="Screen shot 2014-04-09 at 5.04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93101"/>
            <a:ext cx="13716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9" descr="Screen shot 2014-04-09 at 5.04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16901"/>
            <a:ext cx="114300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0" descr="Screen shot 2014-04-09 at 5.04.5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4321901"/>
            <a:ext cx="18732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1" descr="Screen shot 2014-04-09 at 5.01.1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76487"/>
            <a:ext cx="2133600" cy="1662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6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AAC26-1456-9143-A8E8-96611A5E35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1506" name="Picture 4" descr="Screen shot 2014-04-09 at 5.14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28971"/>
            <a:ext cx="22209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Screen shot 2014-04-09 at 5.14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52771"/>
            <a:ext cx="250031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4157663" y="2557571"/>
            <a:ext cx="1114425" cy="1227138"/>
            <a:chOff x="1947" y="450"/>
            <a:chExt cx="702" cy="882"/>
          </a:xfrm>
        </p:grpSpPr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2208" y="450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FF0000"/>
                  </a:solidFill>
                </a:rPr>
                <a:t>=</a:t>
              </a:r>
              <a:r>
                <a:rPr lang="ja-JP" altLang="en-US" sz="2000">
                  <a:solidFill>
                    <a:srgbClr val="FF0000"/>
                  </a:solidFill>
                  <a:latin typeface="Arial"/>
                </a:rPr>
                <a:t>“</a:t>
              </a:r>
              <a:r>
                <a:rPr lang="en-US" sz="2000">
                  <a:solidFill>
                    <a:srgbClr val="FF0000"/>
                  </a:solidFill>
                </a:rPr>
                <a:t>c</a:t>
              </a:r>
              <a:r>
                <a:rPr lang="ja-JP" altLang="en-US" sz="2000">
                  <a:solidFill>
                    <a:srgbClr val="FF0000"/>
                  </a:solidFill>
                  <a:latin typeface="Arial"/>
                </a:rPr>
                <a:t>”</a:t>
              </a:r>
              <a:endParaRPr lang="en-US" sz="2000"/>
            </a:p>
          </p:txBody>
        </p: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1947" y="1080"/>
              <a:ext cx="6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&lt;c,2,10&gt;</a:t>
              </a:r>
              <a:endParaRPr lang="en-US" sz="2000" dirty="0"/>
            </a:p>
          </p:txBody>
        </p:sp>
        <p:sp>
          <p:nvSpPr>
            <p:cNvPr id="10" name="Freeform 29"/>
            <p:cNvSpPr>
              <a:spLocks/>
            </p:cNvSpPr>
            <p:nvPr/>
          </p:nvSpPr>
          <p:spPr bwMode="auto">
            <a:xfrm>
              <a:off x="2114" y="888"/>
              <a:ext cx="65" cy="210"/>
            </a:xfrm>
            <a:custGeom>
              <a:avLst/>
              <a:gdLst>
                <a:gd name="T0" fmla="*/ 0 w 65"/>
                <a:gd name="T1" fmla="*/ 0 h 210"/>
                <a:gd name="T2" fmla="*/ 65 w 65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" h="210">
                  <a:moveTo>
                    <a:pt x="0" y="0"/>
                  </a:moveTo>
                  <a:cubicBezTo>
                    <a:pt x="56" y="56"/>
                    <a:pt x="65" y="133"/>
                    <a:pt x="65" y="21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/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4724400" y="2786171"/>
            <a:ext cx="1738313" cy="1235075"/>
            <a:chOff x="2304" y="829"/>
            <a:chExt cx="1095" cy="778"/>
          </a:xfrm>
        </p:grpSpPr>
        <p:sp>
          <p:nvSpPr>
            <p:cNvPr id="12" name="Oval 30"/>
            <p:cNvSpPr>
              <a:spLocks noChangeArrowheads="1"/>
            </p:cNvSpPr>
            <p:nvPr/>
          </p:nvSpPr>
          <p:spPr bwMode="auto">
            <a:xfrm>
              <a:off x="2304" y="1200"/>
              <a:ext cx="288" cy="288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2458" y="829"/>
              <a:ext cx="647" cy="371"/>
            </a:xfrm>
            <a:custGeom>
              <a:avLst/>
              <a:gdLst>
                <a:gd name="T0" fmla="*/ 0 w 647"/>
                <a:gd name="T1" fmla="*/ 371 h 371"/>
                <a:gd name="T2" fmla="*/ 36 w 647"/>
                <a:gd name="T3" fmla="*/ 313 h 371"/>
                <a:gd name="T4" fmla="*/ 124 w 647"/>
                <a:gd name="T5" fmla="*/ 226 h 371"/>
                <a:gd name="T6" fmla="*/ 247 w 647"/>
                <a:gd name="T7" fmla="*/ 117 h 371"/>
                <a:gd name="T8" fmla="*/ 502 w 647"/>
                <a:gd name="T9" fmla="*/ 0 h 371"/>
                <a:gd name="T10" fmla="*/ 647 w 647"/>
                <a:gd name="T11" fmla="*/ 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7" h="371">
                  <a:moveTo>
                    <a:pt x="0" y="371"/>
                  </a:moveTo>
                  <a:cubicBezTo>
                    <a:pt x="17" y="319"/>
                    <a:pt x="1" y="335"/>
                    <a:pt x="36" y="313"/>
                  </a:cubicBezTo>
                  <a:cubicBezTo>
                    <a:pt x="59" y="279"/>
                    <a:pt x="93" y="253"/>
                    <a:pt x="124" y="226"/>
                  </a:cubicBezTo>
                  <a:cubicBezTo>
                    <a:pt x="166" y="191"/>
                    <a:pt x="203" y="150"/>
                    <a:pt x="247" y="117"/>
                  </a:cubicBezTo>
                  <a:cubicBezTo>
                    <a:pt x="321" y="63"/>
                    <a:pt x="413" y="21"/>
                    <a:pt x="502" y="0"/>
                  </a:cubicBezTo>
                  <a:cubicBezTo>
                    <a:pt x="642" y="7"/>
                    <a:pt x="594" y="7"/>
                    <a:pt x="647" y="7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2755" y="1374"/>
              <a:ext cx="6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accent2"/>
                  </a:solidFill>
                </a:rPr>
                <a:t>&lt;10,x,2&gt;</a:t>
              </a:r>
              <a:endParaRPr lang="en-US" sz="1800" dirty="0"/>
            </a:p>
          </p:txBody>
        </p:sp>
        <p:sp>
          <p:nvSpPr>
            <p:cNvPr id="15" name="Freeform 33"/>
            <p:cNvSpPr>
              <a:spLocks/>
            </p:cNvSpPr>
            <p:nvPr/>
          </p:nvSpPr>
          <p:spPr bwMode="auto">
            <a:xfrm>
              <a:off x="3184" y="1094"/>
              <a:ext cx="160" cy="312"/>
            </a:xfrm>
            <a:custGeom>
              <a:avLst/>
              <a:gdLst>
                <a:gd name="T0" fmla="*/ 160 w 160"/>
                <a:gd name="T1" fmla="*/ 0 h 312"/>
                <a:gd name="T2" fmla="*/ 95 w 160"/>
                <a:gd name="T3" fmla="*/ 50 h 312"/>
                <a:gd name="T4" fmla="*/ 0 w 160"/>
                <a:gd name="T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312">
                  <a:moveTo>
                    <a:pt x="160" y="0"/>
                  </a:moveTo>
                  <a:cubicBezTo>
                    <a:pt x="122" y="9"/>
                    <a:pt x="118" y="22"/>
                    <a:pt x="95" y="50"/>
                  </a:cubicBezTo>
                  <a:cubicBezTo>
                    <a:pt x="21" y="138"/>
                    <a:pt x="0" y="195"/>
                    <a:pt x="0" y="312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4651375" y="3700571"/>
            <a:ext cx="2182813" cy="1741488"/>
            <a:chOff x="2301" y="1145"/>
            <a:chExt cx="1375" cy="1097"/>
          </a:xfrm>
        </p:grpSpPr>
        <p:sp>
          <p:nvSpPr>
            <p:cNvPr id="17" name="Oval 34"/>
            <p:cNvSpPr>
              <a:spLocks noChangeArrowheads="1"/>
            </p:cNvSpPr>
            <p:nvPr/>
          </p:nvSpPr>
          <p:spPr bwMode="auto">
            <a:xfrm>
              <a:off x="3191" y="1145"/>
              <a:ext cx="212" cy="24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2923" y="1652"/>
              <a:ext cx="75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008000"/>
                  </a:solidFill>
                </a:rPr>
                <a:t>Check E=2?</a:t>
              </a:r>
              <a:endParaRPr lang="en-US" sz="1600" dirty="0"/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2301" y="2009"/>
              <a:ext cx="9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008000"/>
                  </a:solidFill>
                </a:rPr>
                <a:t>output: &lt;2,x&gt;</a:t>
              </a:r>
              <a:endParaRPr lang="en-US" sz="1800" dirty="0"/>
            </a:p>
          </p:txBody>
        </p:sp>
        <p:sp>
          <p:nvSpPr>
            <p:cNvPr id="21" name="Freeform 38"/>
            <p:cNvSpPr>
              <a:spLocks/>
            </p:cNvSpPr>
            <p:nvPr/>
          </p:nvSpPr>
          <p:spPr bwMode="auto">
            <a:xfrm>
              <a:off x="2940" y="1385"/>
              <a:ext cx="318" cy="336"/>
            </a:xfrm>
            <a:custGeom>
              <a:avLst/>
              <a:gdLst>
                <a:gd name="T0" fmla="*/ 318 w 318"/>
                <a:gd name="T1" fmla="*/ 0 h 611"/>
                <a:gd name="T2" fmla="*/ 49 w 318"/>
                <a:gd name="T3" fmla="*/ 43 h 611"/>
                <a:gd name="T4" fmla="*/ 5 w 318"/>
                <a:gd name="T5" fmla="*/ 131 h 611"/>
                <a:gd name="T6" fmla="*/ 78 w 318"/>
                <a:gd name="T7" fmla="*/ 385 h 611"/>
                <a:gd name="T8" fmla="*/ 165 w 318"/>
                <a:gd name="T9" fmla="*/ 516 h 611"/>
                <a:gd name="T10" fmla="*/ 165 w 318"/>
                <a:gd name="T11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611">
                  <a:moveTo>
                    <a:pt x="318" y="0"/>
                  </a:moveTo>
                  <a:cubicBezTo>
                    <a:pt x="227" y="14"/>
                    <a:pt x="139" y="21"/>
                    <a:pt x="49" y="43"/>
                  </a:cubicBezTo>
                  <a:cubicBezTo>
                    <a:pt x="18" y="64"/>
                    <a:pt x="13" y="95"/>
                    <a:pt x="5" y="131"/>
                  </a:cubicBezTo>
                  <a:cubicBezTo>
                    <a:pt x="10" y="249"/>
                    <a:pt x="0" y="307"/>
                    <a:pt x="78" y="385"/>
                  </a:cubicBezTo>
                  <a:cubicBezTo>
                    <a:pt x="96" y="422"/>
                    <a:pt x="161" y="481"/>
                    <a:pt x="165" y="516"/>
                  </a:cubicBezTo>
                  <a:cubicBezTo>
                    <a:pt x="169" y="547"/>
                    <a:pt x="165" y="579"/>
                    <a:pt x="165" y="611"/>
                  </a:cubicBez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443402" y="647212"/>
            <a:ext cx="8165123" cy="34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Select</a:t>
            </a:r>
            <a:r>
              <a:rPr lang="en-US" sz="1800" dirty="0"/>
              <a:t>  B, D   </a:t>
            </a:r>
            <a:r>
              <a:rPr lang="en-US" sz="1800" b="1" dirty="0">
                <a:solidFill>
                  <a:srgbClr val="0000FF"/>
                </a:solidFill>
              </a:rPr>
              <a:t>From</a:t>
            </a:r>
            <a:r>
              <a:rPr lang="en-US" sz="1800" dirty="0"/>
              <a:t>   R,  S   </a:t>
            </a:r>
            <a:r>
              <a:rPr lang="en-US" sz="1800" b="1" dirty="0">
                <a:solidFill>
                  <a:srgbClr val="0000FF"/>
                </a:solidFill>
              </a:rPr>
              <a:t>Where</a:t>
            </a:r>
            <a:r>
              <a:rPr lang="en-US" sz="1800" dirty="0"/>
              <a:t>  R.A = </a:t>
            </a:r>
            <a:r>
              <a:rPr lang="ja-JP" altLang="en-US" sz="1800" dirty="0">
                <a:latin typeface="Arial" charset="0"/>
              </a:rPr>
              <a:t>“</a:t>
            </a:r>
            <a:r>
              <a:rPr lang="en-US" altLang="ja-JP" sz="1800" dirty="0"/>
              <a:t>c</a:t>
            </a:r>
            <a:r>
              <a:rPr lang="ja-JP" altLang="en-US" sz="1800" dirty="0">
                <a:latin typeface="Arial" charset="0"/>
              </a:rPr>
              <a:t>”</a:t>
            </a:r>
            <a:r>
              <a:rPr lang="en-US" altLang="ja-JP" sz="1800" dirty="0"/>
              <a:t> </a:t>
            </a:r>
            <a:r>
              <a:rPr lang="en-US" altLang="ja-JP" sz="1800" b="1" dirty="0">
                <a:solidFill>
                  <a:srgbClr val="0000FF"/>
                </a:solidFill>
              </a:rPr>
              <a:t>And</a:t>
            </a:r>
            <a:r>
              <a:rPr lang="en-US" altLang="ja-JP" sz="1800" dirty="0"/>
              <a:t>  S.E = 2 </a:t>
            </a:r>
            <a:r>
              <a:rPr lang="en-US" altLang="ja-JP" sz="1800" b="1" dirty="0">
                <a:solidFill>
                  <a:srgbClr val="0000FF"/>
                </a:solidFill>
              </a:rPr>
              <a:t>And</a:t>
            </a:r>
            <a:r>
              <a:rPr lang="en-US" altLang="ja-JP" sz="1800" dirty="0"/>
              <a:t>  R.C=S.C</a:t>
            </a:r>
            <a:endParaRPr lang="en-US" sz="1800" dirty="0"/>
          </a:p>
        </p:txBody>
      </p:sp>
      <p:sp>
        <p:nvSpPr>
          <p:cNvPr id="23" name="Down Arrow 22"/>
          <p:cNvSpPr/>
          <p:nvPr/>
        </p:nvSpPr>
        <p:spPr>
          <a:xfrm>
            <a:off x="5105400" y="4691171"/>
            <a:ext cx="5334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3402" y="2092569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/>
              <a:t>Plan 3</a:t>
            </a:r>
          </a:p>
        </p:txBody>
      </p:sp>
      <p:pic>
        <p:nvPicPr>
          <p:cNvPr id="21514" name="Picture 24" descr="Screen shot 2014-04-09 at 5.08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02" y="2702169"/>
            <a:ext cx="1676400" cy="226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537436" y="1420447"/>
            <a:ext cx="4021138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800000"/>
                </a:solidFill>
              </a:rPr>
              <a:t>Assume indexes on R.A and S.C</a:t>
            </a:r>
          </a:p>
        </p:txBody>
      </p:sp>
    </p:spTree>
    <p:extLst>
      <p:ext uri="{BB962C8B-B14F-4D97-AF65-F5344CB8AC3E}">
        <p14:creationId xmlns:p14="http://schemas.microsoft.com/office/powerpoint/2010/main" val="367254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4C7B9-7022-224A-B4FF-4F70A9E14B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253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785"/>
            <a:ext cx="5575300" cy="620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Brace 5"/>
          <p:cNvSpPr/>
          <p:nvPr/>
        </p:nvSpPr>
        <p:spPr>
          <a:xfrm rot="10800000">
            <a:off x="3429000" y="685800"/>
            <a:ext cx="609600" cy="1752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664309" y="1229092"/>
            <a:ext cx="3008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800000"/>
                </a:solidFill>
              </a:rPr>
              <a:t>Query Compilation, Optimization and Execution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6862" y="2475282"/>
            <a:ext cx="3471984" cy="2635352"/>
            <a:chOff x="386862" y="2475282"/>
            <a:chExt cx="3471984" cy="2635352"/>
          </a:xfrm>
        </p:grpSpPr>
        <p:sp>
          <p:nvSpPr>
            <p:cNvPr id="2" name="Right Arrow 1"/>
            <p:cNvSpPr/>
            <p:nvPr/>
          </p:nvSpPr>
          <p:spPr>
            <a:xfrm rot="19544332">
              <a:off x="2228796" y="2475282"/>
              <a:ext cx="1378145" cy="52753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86862" y="3356307"/>
              <a:ext cx="3471984" cy="1754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DB has the ability to optimize because:</a:t>
              </a:r>
            </a:p>
            <a:p>
              <a:endParaRPr lang="en-US" dirty="0"/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Schema &amp; structure is known</a:t>
              </a:r>
            </a:p>
            <a:p>
              <a:pPr marL="285750" indent="-285750">
                <a:buFont typeface="Arial"/>
                <a:buChar char="•"/>
              </a:pPr>
              <a:endParaRPr lang="en-US" dirty="0"/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The query is 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4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>
                <a:latin typeface="Calibri" charset="0"/>
              </a:rPr>
              <a:t>Overview of Query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A3312-FD69-514F-862E-8F3912181DD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072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7681"/>
            <a:ext cx="7467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222636" y="1010335"/>
            <a:ext cx="86987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00000"/>
                </a:solidFill>
              </a:rPr>
              <a:t>SQL Query </a:t>
            </a:r>
            <a:r>
              <a:rPr lang="en-US" dirty="0">
                <a:solidFill>
                  <a:srgbClr val="800000"/>
                </a:solidFill>
                <a:sym typeface="Wingdings" charset="0"/>
              </a:rPr>
              <a:t> Compile  </a:t>
            </a:r>
            <a:r>
              <a:rPr lang="en-US" sz="2400" dirty="0">
                <a:solidFill>
                  <a:srgbClr val="800000"/>
                </a:solidFill>
                <a:sym typeface="Wingdings" charset="0"/>
              </a:rPr>
              <a:t>Optimize</a:t>
            </a:r>
            <a:r>
              <a:rPr lang="en-US" dirty="0">
                <a:solidFill>
                  <a:srgbClr val="800000"/>
                </a:solidFill>
                <a:sym typeface="Wingdings" charset="0"/>
              </a:rPr>
              <a:t>  Execute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5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18680-C729-274E-89FC-45735E004D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3555" name="Rectangle 3"/>
          <p:cNvSpPr txBox="1">
            <a:spLocks noChangeArrowheads="1"/>
          </p:cNvSpPr>
          <p:nvPr/>
        </p:nvSpPr>
        <p:spPr bwMode="auto">
          <a:xfrm>
            <a:off x="666750" y="1781413"/>
            <a:ext cx="79502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Calibri" charset="0"/>
              </a:rPr>
              <a:t>Query : </a:t>
            </a:r>
            <a:r>
              <a:rPr lang="en-US" sz="2400" u="sng">
                <a:solidFill>
                  <a:schemeClr val="accent2"/>
                </a:solidFill>
                <a:latin typeface="Calibri" charset="0"/>
              </a:rPr>
              <a:t>Find the movies with stars born in 1960</a:t>
            </a:r>
          </a:p>
        </p:txBody>
      </p:sp>
      <p:sp>
        <p:nvSpPr>
          <p:cNvPr id="6" name="Rectangle 5"/>
          <p:cNvSpPr/>
          <p:nvPr/>
        </p:nvSpPr>
        <p:spPr>
          <a:xfrm>
            <a:off x="900113" y="2514599"/>
            <a:ext cx="7129462" cy="34385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r>
              <a:rPr lang="en-US" sz="2800" b="1" dirty="0"/>
              <a:t>SELECT title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2800" b="1" dirty="0"/>
              <a:t>FROM </a:t>
            </a:r>
            <a:r>
              <a:rPr lang="en-US" sz="2800" b="1" dirty="0" err="1"/>
              <a:t>StarsIn</a:t>
            </a:r>
            <a:endParaRPr lang="en-US" sz="2800" b="1" dirty="0"/>
          </a:p>
          <a:p>
            <a:pPr algn="l">
              <a:lnSpc>
                <a:spcPct val="90000"/>
              </a:lnSpc>
              <a:defRPr/>
            </a:pPr>
            <a:r>
              <a:rPr lang="en-US" sz="2800" b="1" dirty="0"/>
              <a:t>WHERE </a:t>
            </a:r>
            <a:r>
              <a:rPr lang="en-US" sz="2800" b="1" dirty="0" err="1"/>
              <a:t>starName</a:t>
            </a:r>
            <a:r>
              <a:rPr lang="en-US" sz="2800" b="1" dirty="0"/>
              <a:t> IN (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2800" b="1" dirty="0"/>
              <a:t>		SELECT name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2800" b="1" dirty="0"/>
              <a:t>		FROM </a:t>
            </a:r>
            <a:r>
              <a:rPr lang="en-US" sz="2800" b="1" dirty="0" err="1"/>
              <a:t>MovieStar</a:t>
            </a:r>
            <a:endParaRPr lang="en-US" sz="2800" b="1" dirty="0"/>
          </a:p>
          <a:p>
            <a:pPr algn="l">
              <a:lnSpc>
                <a:spcPct val="90000"/>
              </a:lnSpc>
              <a:defRPr/>
            </a:pPr>
            <a:r>
              <a:rPr lang="en-US" sz="2800" b="1" dirty="0"/>
              <a:t>		WHERE birthdate LIKE </a:t>
            </a:r>
            <a:r>
              <a:rPr lang="ja-JP" altLang="en-US" sz="2800" b="1" dirty="0">
                <a:latin typeface="Arial"/>
              </a:rPr>
              <a:t>‘</a:t>
            </a:r>
            <a:r>
              <a:rPr lang="en-US" altLang="ja-JP" sz="2800" b="1" dirty="0">
                <a:latin typeface="Arial"/>
              </a:rPr>
              <a:t>%</a:t>
            </a:r>
            <a:r>
              <a:rPr lang="en-US" sz="2800" b="1" dirty="0"/>
              <a:t>1960</a:t>
            </a:r>
            <a:r>
              <a:rPr lang="ja-JP" altLang="en-US" sz="2800" b="1" dirty="0">
                <a:latin typeface="Arial"/>
              </a:rPr>
              <a:t>’</a:t>
            </a:r>
            <a:r>
              <a:rPr lang="en-US" sz="28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2313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DBs: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462" y="1948657"/>
            <a:ext cx="3947013" cy="3931920"/>
          </a:xfrm>
        </p:spPr>
        <p:txBody>
          <a:bodyPr/>
          <a:lstStyle/>
          <a:p>
            <a:r>
              <a:rPr lang="en-US" dirty="0"/>
              <a:t>Started in mid 70s</a:t>
            </a:r>
          </a:p>
          <a:p>
            <a:endParaRPr lang="en-US" dirty="0"/>
          </a:p>
          <a:p>
            <a:r>
              <a:rPr lang="en-US" dirty="0"/>
              <a:t>IBM developed the relational DB model</a:t>
            </a:r>
          </a:p>
          <a:p>
            <a:endParaRPr lang="en-US" dirty="0"/>
          </a:p>
          <a:p>
            <a:r>
              <a:rPr lang="en-US" dirty="0"/>
              <a:t>System 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6" descr="Screen shot 2014-01-20 at 4.5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3" y="2513615"/>
            <a:ext cx="110648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65" y="3202590"/>
            <a:ext cx="9334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Screen shot 2014-01-20 at 5.0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3" y="4356703"/>
            <a:ext cx="1017587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1697940" y="2569178"/>
            <a:ext cx="1090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Banking</a:t>
            </a:r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1650315" y="3416903"/>
            <a:ext cx="1217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Retail Sys</a:t>
            </a:r>
          </a:p>
        </p:txBody>
      </p:sp>
      <p:sp>
        <p:nvSpPr>
          <p:cNvPr id="10" name="TextBox 24"/>
          <p:cNvSpPr txBox="1">
            <a:spLocks noChangeArrowheads="1"/>
          </p:cNvSpPr>
          <p:nvPr/>
        </p:nvSpPr>
        <p:spPr bwMode="auto">
          <a:xfrm>
            <a:off x="1697940" y="4532915"/>
            <a:ext cx="984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Airlines</a:t>
            </a:r>
          </a:p>
        </p:txBody>
      </p:sp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858609" y="1645818"/>
            <a:ext cx="15834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FF0000"/>
                </a:solidFill>
              </a:rPr>
              <a:t>Traditional</a:t>
            </a:r>
          </a:p>
          <a:p>
            <a:pPr algn="ctr" eaLnBrk="1" hangingPunct="1"/>
            <a:r>
              <a:rPr lang="en-US" sz="1800" b="1" dirty="0">
                <a:solidFill>
                  <a:srgbClr val="FF0000"/>
                </a:solidFill>
              </a:rPr>
              <a:t>Applications </a:t>
            </a:r>
          </a:p>
        </p:txBody>
      </p:sp>
      <p:pic>
        <p:nvPicPr>
          <p:cNvPr id="13" name="Picture 12" descr="Screen Shot 2015-01-18 at 1.43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3" y="5353538"/>
            <a:ext cx="1216832" cy="907561"/>
          </a:xfrm>
          <a:prstGeom prst="rect">
            <a:avLst/>
          </a:prstGeom>
        </p:spPr>
      </p:pic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1949895" y="5623161"/>
            <a:ext cx="14079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Universities</a:t>
            </a:r>
          </a:p>
        </p:txBody>
      </p:sp>
    </p:spTree>
    <p:extLst>
      <p:ext uri="{BB962C8B-B14F-4D97-AF65-F5344CB8AC3E}">
        <p14:creationId xmlns:p14="http://schemas.microsoft.com/office/powerpoint/2010/main" val="343711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Step 1: Generate Parse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6C628-D578-4C48-96E6-FBB6D05677C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174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0410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892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charset="0"/>
              </a:rPr>
              <a:t>Step 2: Relational Algebra &amp; Logical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4FAF1-6B98-1044-8261-D18B3C6EC32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4579" name="Picture 4" descr="Screen shot 2014-04-09 at 5.4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3775075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68399" y="1371600"/>
            <a:ext cx="6938963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r>
              <a:rPr lang="en-US" sz="1600" dirty="0"/>
              <a:t>SELECT title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600" dirty="0"/>
              <a:t>FROM </a:t>
            </a:r>
            <a:r>
              <a:rPr lang="en-US" sz="1600" dirty="0" err="1"/>
              <a:t>StarsIn</a:t>
            </a:r>
            <a:endParaRPr lang="en-US" sz="1600" dirty="0"/>
          </a:p>
          <a:p>
            <a:pPr algn="l">
              <a:lnSpc>
                <a:spcPct val="90000"/>
              </a:lnSpc>
              <a:defRPr/>
            </a:pPr>
            <a:r>
              <a:rPr lang="en-US" sz="1600" dirty="0"/>
              <a:t>WHERE </a:t>
            </a:r>
            <a:r>
              <a:rPr lang="en-US" sz="1600" dirty="0" err="1"/>
              <a:t>starName</a:t>
            </a:r>
            <a:r>
              <a:rPr lang="en-US" sz="1600" dirty="0"/>
              <a:t> IN (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600" dirty="0"/>
              <a:t>     SELECT name FROM </a:t>
            </a:r>
            <a:r>
              <a:rPr lang="en-US" sz="1600" dirty="0" err="1"/>
              <a:t>MovieStar</a:t>
            </a:r>
            <a:r>
              <a:rPr lang="en-US" sz="1600" dirty="0"/>
              <a:t> WHERE birthdate LIKE </a:t>
            </a:r>
            <a:r>
              <a:rPr lang="ja-JP" altLang="en-US" sz="1600" dirty="0">
                <a:latin typeface="Arial"/>
              </a:rPr>
              <a:t>‘</a:t>
            </a:r>
            <a:r>
              <a:rPr lang="en-US" sz="1600" dirty="0"/>
              <a:t>%1960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);</a:t>
            </a:r>
          </a:p>
        </p:txBody>
      </p:sp>
      <p:pic>
        <p:nvPicPr>
          <p:cNvPr id="2458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95600"/>
            <a:ext cx="3048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419600" y="3962400"/>
            <a:ext cx="838200" cy="7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4583" name="TextBox 8"/>
          <p:cNvSpPr txBox="1">
            <a:spLocks noChangeArrowheads="1"/>
          </p:cNvSpPr>
          <p:nvPr/>
        </p:nvSpPr>
        <p:spPr bwMode="auto">
          <a:xfrm>
            <a:off x="838200" y="2438400"/>
            <a:ext cx="2290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800000"/>
                </a:solidFill>
              </a:rPr>
              <a:t>Expression Tree</a:t>
            </a:r>
          </a:p>
        </p:txBody>
      </p:sp>
      <p:sp>
        <p:nvSpPr>
          <p:cNvPr id="24584" name="TextBox 9"/>
          <p:cNvSpPr txBox="1">
            <a:spLocks noChangeArrowheads="1"/>
          </p:cNvSpPr>
          <p:nvPr/>
        </p:nvSpPr>
        <p:spPr bwMode="auto">
          <a:xfrm>
            <a:off x="5486400" y="2438400"/>
            <a:ext cx="2747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800000"/>
                </a:solidFill>
              </a:rPr>
              <a:t>Logical Query Plan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609600" y="5943600"/>
            <a:ext cx="805570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0000FF"/>
                </a:solidFill>
              </a:rPr>
              <a:t>Expression Tree is a </a:t>
            </a:r>
            <a:r>
              <a:rPr lang="en-US" sz="1800" b="1" dirty="0">
                <a:solidFill>
                  <a:srgbClr val="0000FF"/>
                </a:solidFill>
                <a:sym typeface="Symbol" charset="0"/>
              </a:rPr>
              <a:t>midway between a parse tree and relational algebra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endParaRPr lang="en-US" sz="4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070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>
                <a:latin typeface="Calibri" charset="0"/>
              </a:rPr>
              <a:t>Step 3: Optimize &amp; Create Several Logical Plans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8EA6E-F898-7E46-9F58-6C87CB78B83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7847" y="1295400"/>
            <a:ext cx="722923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r>
              <a:rPr lang="en-US" sz="1600" dirty="0"/>
              <a:t>SELECT title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600" dirty="0"/>
              <a:t>FROM </a:t>
            </a:r>
            <a:r>
              <a:rPr lang="en-US" sz="1600" dirty="0" err="1"/>
              <a:t>StarsIn</a:t>
            </a:r>
            <a:endParaRPr lang="en-US" sz="1600" dirty="0"/>
          </a:p>
          <a:p>
            <a:pPr algn="l">
              <a:lnSpc>
                <a:spcPct val="90000"/>
              </a:lnSpc>
              <a:defRPr/>
            </a:pPr>
            <a:r>
              <a:rPr lang="en-US" sz="1600" dirty="0"/>
              <a:t>WHERE </a:t>
            </a:r>
            <a:r>
              <a:rPr lang="en-US" sz="1600" dirty="0" err="1"/>
              <a:t>starName</a:t>
            </a:r>
            <a:r>
              <a:rPr lang="en-US" sz="1600" dirty="0"/>
              <a:t> IN (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600" dirty="0"/>
              <a:t>     SELECT name FROM </a:t>
            </a:r>
            <a:r>
              <a:rPr lang="en-US" sz="1600" dirty="0" err="1"/>
              <a:t>MovieStar</a:t>
            </a:r>
            <a:r>
              <a:rPr lang="en-US" sz="1600" dirty="0"/>
              <a:t> WHERE birthdate LIKE </a:t>
            </a:r>
            <a:r>
              <a:rPr lang="ja-JP" altLang="en-US" sz="1600" dirty="0">
                <a:latin typeface="Arial"/>
              </a:rPr>
              <a:t>‘</a:t>
            </a:r>
            <a:r>
              <a:rPr lang="en-US" sz="1600" dirty="0"/>
              <a:t>%1960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);</a:t>
            </a:r>
          </a:p>
        </p:txBody>
      </p:sp>
      <p:pic>
        <p:nvPicPr>
          <p:cNvPr id="2560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28194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5" name="TextBox 9"/>
          <p:cNvSpPr txBox="1">
            <a:spLocks noChangeArrowheads="1"/>
          </p:cNvSpPr>
          <p:nvPr/>
        </p:nvSpPr>
        <p:spPr bwMode="auto">
          <a:xfrm>
            <a:off x="1066800" y="2357438"/>
            <a:ext cx="1014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800000"/>
                </a:solidFill>
              </a:rPr>
              <a:t>Plan 1</a:t>
            </a:r>
          </a:p>
        </p:txBody>
      </p:sp>
      <p:pic>
        <p:nvPicPr>
          <p:cNvPr id="2560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743200"/>
            <a:ext cx="28956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7" name="TextBox 13"/>
          <p:cNvSpPr txBox="1">
            <a:spLocks noChangeArrowheads="1"/>
          </p:cNvSpPr>
          <p:nvPr/>
        </p:nvSpPr>
        <p:spPr bwMode="auto">
          <a:xfrm>
            <a:off x="4343400" y="2362200"/>
            <a:ext cx="1014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800000"/>
                </a:solidFill>
              </a:rPr>
              <a:t>Plan 2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781800" y="3962400"/>
            <a:ext cx="609600" cy="0"/>
          </a:xfrm>
          <a:prstGeom prst="line">
            <a:avLst/>
          </a:prstGeom>
          <a:ln w="666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781800" y="4418766"/>
            <a:ext cx="2038350" cy="15696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760000"/>
                </a:solidFill>
              </a:rPr>
              <a:t>Question:</a:t>
            </a:r>
          </a:p>
          <a:p>
            <a:pPr>
              <a:defRPr/>
            </a:pPr>
            <a:r>
              <a:rPr lang="en-US" sz="2400" b="1" dirty="0">
                <a:solidFill>
                  <a:srgbClr val="760000"/>
                </a:solidFill>
              </a:rPr>
              <a:t>Push project to</a:t>
            </a:r>
          </a:p>
          <a:p>
            <a:pPr>
              <a:defRPr/>
            </a:pPr>
            <a:r>
              <a:rPr lang="en-US" sz="2400" b="1" dirty="0" err="1">
                <a:solidFill>
                  <a:srgbClr val="760000"/>
                </a:solidFill>
              </a:rPr>
              <a:t>StarsIn</a:t>
            </a:r>
            <a:r>
              <a:rPr lang="en-US" sz="2400" b="1" dirty="0">
                <a:solidFill>
                  <a:srgbClr val="76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3074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>
                <a:latin typeface="Calibri" charset="0"/>
              </a:rPr>
              <a:t>Overview of Query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9D684-2FC7-1042-9C22-AE28471C15A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2133600" y="1143000"/>
            <a:ext cx="5237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800000"/>
                </a:solidFill>
              </a:rPr>
              <a:t>SQL Query </a:t>
            </a:r>
            <a:r>
              <a:rPr lang="en-US" sz="2000">
                <a:solidFill>
                  <a:srgbClr val="800000"/>
                </a:solidFill>
                <a:sym typeface="Wingdings" charset="0"/>
              </a:rPr>
              <a:t> Compile  Optimize  Execute</a:t>
            </a:r>
            <a:endParaRPr lang="en-US" sz="2000">
              <a:solidFill>
                <a:srgbClr val="800000"/>
              </a:solidFill>
            </a:endParaRPr>
          </a:p>
        </p:txBody>
      </p:sp>
      <p:pic>
        <p:nvPicPr>
          <p:cNvPr id="3277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085830">
            <a:off x="1721644" y="2988469"/>
            <a:ext cx="86360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467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029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>
                <a:latin typeface="Calibri" charset="0"/>
              </a:rPr>
              <a:t>Step 4: Estimate the Sizes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1961659"/>
            <a:ext cx="5457825" cy="39343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charset="0"/>
              </a:rPr>
              <a:t>That is done for each plan</a:t>
            </a:r>
          </a:p>
          <a:p>
            <a:endParaRPr lang="en-US" sz="3200" dirty="0">
              <a:latin typeface="Calibri" charset="0"/>
            </a:endParaRPr>
          </a:p>
          <a:p>
            <a:r>
              <a:rPr lang="en-US" sz="3200" b="1" dirty="0">
                <a:solidFill>
                  <a:srgbClr val="800000"/>
                </a:solidFill>
                <a:latin typeface="Calibri" charset="0"/>
              </a:rPr>
              <a:t>Statistics Collection</a:t>
            </a:r>
          </a:p>
          <a:p>
            <a:pPr lvl="1"/>
            <a:r>
              <a:rPr lang="en-US" sz="3200" dirty="0">
                <a:latin typeface="Calibri" charset="0"/>
              </a:rPr>
              <a:t>For the entire relation </a:t>
            </a:r>
          </a:p>
          <a:p>
            <a:pPr lvl="1"/>
            <a:r>
              <a:rPr lang="en-US" sz="3200" dirty="0">
                <a:latin typeface="Calibri" charset="0"/>
              </a:rPr>
              <a:t>For each column</a:t>
            </a:r>
          </a:p>
          <a:p>
            <a:pPr lvl="1"/>
            <a:r>
              <a:rPr lang="en-US" sz="3200" dirty="0">
                <a:latin typeface="Calibri" charset="0"/>
              </a:rPr>
              <a:t>…</a:t>
            </a:r>
          </a:p>
          <a:p>
            <a:pPr lvl="1"/>
            <a:endParaRPr lang="en-US" sz="2200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00644-2162-9D46-8AB9-D99C47EB0E9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37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2250829"/>
            <a:ext cx="432435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252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</a:rPr>
              <a:t>Step 5: Consider Physical Plans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US" sz="2000" b="1">
                <a:latin typeface="Calibri" charset="0"/>
              </a:rPr>
              <a:t>Physical plan means how each operator will execute (which algorithm)</a:t>
            </a:r>
          </a:p>
          <a:p>
            <a:pPr lvl="1"/>
            <a:r>
              <a:rPr lang="en-US" sz="1800">
                <a:latin typeface="Calibri" charset="0"/>
              </a:rPr>
              <a:t>E.g., </a:t>
            </a:r>
            <a:r>
              <a:rPr lang="en-US" sz="1800" b="1">
                <a:solidFill>
                  <a:srgbClr val="FF0000"/>
                </a:solidFill>
                <a:latin typeface="Calibri" charset="0"/>
              </a:rPr>
              <a:t>Join</a:t>
            </a:r>
            <a:r>
              <a:rPr lang="en-US" sz="1800">
                <a:latin typeface="Calibri" charset="0"/>
              </a:rPr>
              <a:t> can be nested-loop, hash-based, merge-based, or sort-based</a:t>
            </a:r>
          </a:p>
          <a:p>
            <a:pPr lvl="1"/>
            <a:endParaRPr lang="en-US" sz="1800">
              <a:latin typeface="Calibri" charset="0"/>
            </a:endParaRPr>
          </a:p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Each logical plan will map to multiple physical plans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19DCF-C84E-D941-BD8C-5B53E10F6DE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26670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9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05200"/>
            <a:ext cx="472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0" name="TextBox 20"/>
          <p:cNvSpPr txBox="1">
            <a:spLocks noChangeArrowheads="1"/>
          </p:cNvSpPr>
          <p:nvPr/>
        </p:nvSpPr>
        <p:spPr bwMode="auto">
          <a:xfrm>
            <a:off x="709613" y="3211513"/>
            <a:ext cx="142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800000"/>
                </a:solidFill>
              </a:rPr>
              <a:t>Logical Plan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971800" y="4419600"/>
            <a:ext cx="457200" cy="304800"/>
          </a:xfrm>
          <a:prstGeom prst="straightConnector1">
            <a:avLst/>
          </a:prstGeom>
          <a:ln w="539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71800" y="5791200"/>
            <a:ext cx="457200" cy="381000"/>
          </a:xfrm>
          <a:prstGeom prst="straightConnector1">
            <a:avLst/>
          </a:prstGeom>
          <a:ln w="539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33800" y="6172200"/>
            <a:ext cx="609600" cy="0"/>
          </a:xfrm>
          <a:prstGeom prst="line">
            <a:avLst/>
          </a:prstGeom>
          <a:ln w="666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4" name="TextBox 26"/>
          <p:cNvSpPr txBox="1">
            <a:spLocks noChangeArrowheads="1"/>
          </p:cNvSpPr>
          <p:nvPr/>
        </p:nvSpPr>
        <p:spPr bwMode="auto">
          <a:xfrm>
            <a:off x="4648200" y="3124200"/>
            <a:ext cx="1979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800000"/>
                </a:solidFill>
              </a:rPr>
              <a:t>One Physical Plan</a:t>
            </a:r>
          </a:p>
        </p:txBody>
      </p:sp>
    </p:spTree>
    <p:extLst>
      <p:ext uri="{BB962C8B-B14F-4D97-AF65-F5344CB8AC3E}">
        <p14:creationId xmlns:p14="http://schemas.microsoft.com/office/powerpoint/2010/main" val="1779324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>
                <a:latin typeface="Calibri" charset="0"/>
              </a:rPr>
              <a:t>Overview of Query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29D376-9B11-904A-9816-7FBCBC5523C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2133600" y="1143000"/>
            <a:ext cx="5237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800000"/>
                </a:solidFill>
              </a:rPr>
              <a:t>SQL Query </a:t>
            </a:r>
            <a:r>
              <a:rPr lang="en-US" sz="2000">
                <a:solidFill>
                  <a:srgbClr val="800000"/>
                </a:solidFill>
                <a:sym typeface="Wingdings" charset="0"/>
              </a:rPr>
              <a:t> Compile  Optimize  Execute</a:t>
            </a:r>
            <a:endParaRPr lang="en-US" sz="2000">
              <a:solidFill>
                <a:srgbClr val="800000"/>
              </a:solidFill>
            </a:endParaRPr>
          </a:p>
        </p:txBody>
      </p:sp>
      <p:pic>
        <p:nvPicPr>
          <p:cNvPr id="3482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14800"/>
            <a:ext cx="8636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467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102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Step 6: Estimate the Cost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sz="2400">
                <a:latin typeface="Calibri" charset="0"/>
              </a:rPr>
              <a:t>This is done for each physical plan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F5309-F48D-D24C-A412-ED827F975BE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6324600" cy="271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5" name="TextBox 5"/>
          <p:cNvSpPr txBox="1">
            <a:spLocks noChangeArrowheads="1"/>
          </p:cNvSpPr>
          <p:nvPr/>
        </p:nvSpPr>
        <p:spPr bwMode="auto">
          <a:xfrm>
            <a:off x="2057400" y="5181600"/>
            <a:ext cx="503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800000"/>
                </a:solidFill>
              </a:rPr>
              <a:t>Select the cheapest to execute…</a:t>
            </a:r>
          </a:p>
        </p:txBody>
      </p:sp>
    </p:spTree>
    <p:extLst>
      <p:ext uri="{BB962C8B-B14F-4D97-AF65-F5344CB8AC3E}">
        <p14:creationId xmlns:p14="http://schemas.microsoft.com/office/powerpoint/2010/main" val="120267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>
                <a:latin typeface="Calibri" charset="0"/>
              </a:rPr>
              <a:t>Overview of Query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8D67E-599A-C347-AA66-604A56C723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2133600" y="1143000"/>
            <a:ext cx="5237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800000"/>
                </a:solidFill>
              </a:rPr>
              <a:t>SQL Query </a:t>
            </a:r>
            <a:r>
              <a:rPr lang="en-US" sz="2000">
                <a:solidFill>
                  <a:srgbClr val="800000"/>
                </a:solidFill>
                <a:sym typeface="Wingdings" charset="0"/>
              </a:rPr>
              <a:t> Compile  Optimize  Execute</a:t>
            </a:r>
            <a:endParaRPr lang="en-US" sz="2000">
              <a:solidFill>
                <a:srgbClr val="800000"/>
              </a:solidFill>
            </a:endParaRPr>
          </a:p>
        </p:txBody>
      </p:sp>
      <p:pic>
        <p:nvPicPr>
          <p:cNvPr id="3686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7525">
            <a:off x="7137400" y="1470025"/>
            <a:ext cx="8636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467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29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60" y="244158"/>
            <a:ext cx="8579190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DBs: Core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50" y="1846489"/>
            <a:ext cx="7610526" cy="3233512"/>
          </a:xfrm>
        </p:spPr>
        <p:txBody>
          <a:bodyPr/>
          <a:lstStyle/>
          <a:p>
            <a:r>
              <a:rPr lang="en-US" b="1" dirty="0"/>
              <a:t>Data is nicely structured (known in advance)</a:t>
            </a:r>
          </a:p>
          <a:p>
            <a:r>
              <a:rPr lang="en-US" b="1" dirty="0"/>
              <a:t>Data is correct &amp; certain</a:t>
            </a:r>
          </a:p>
          <a:p>
            <a:r>
              <a:rPr lang="en-US" b="1" dirty="0"/>
              <a:t>Data is relatively static &amp; small-mid size</a:t>
            </a:r>
          </a:p>
          <a:p>
            <a:r>
              <a:rPr lang="en-US" b="1" dirty="0"/>
              <a:t>Access pattern: Mix Read/Write</a:t>
            </a:r>
          </a:p>
          <a:p>
            <a:r>
              <a:rPr lang="en-US" b="1" dirty="0"/>
              <a:t>Notion of transactions (Interactive)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752600" y="5216769"/>
            <a:ext cx="6743700" cy="859693"/>
          </a:xfrm>
          <a:prstGeom prst="wedgeRoundRectCallout">
            <a:avLst>
              <a:gd name="adj1" fmla="val 21294"/>
              <a:gd name="adj2" fmla="val -13636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How these affected the design of DB Systems</a:t>
            </a:r>
          </a:p>
        </p:txBody>
      </p:sp>
    </p:spTree>
    <p:extLst>
      <p:ext uri="{BB962C8B-B14F-4D97-AF65-F5344CB8AC3E}">
        <p14:creationId xmlns:p14="http://schemas.microsoft.com/office/powerpoint/2010/main" val="378748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1667" y="228843"/>
            <a:ext cx="9427334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Contradicting </a:t>
            </a:r>
            <a:r>
              <a:rPr lang="en-US" dirty="0" err="1"/>
              <a:t>Assumptions:Big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86200" y="2882964"/>
            <a:ext cx="4562230" cy="219599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951" y="2559643"/>
            <a:ext cx="4806512" cy="2901357"/>
          </a:xfrm>
        </p:spPr>
        <p:txBody>
          <a:bodyPr>
            <a:normAutofit/>
          </a:bodyPr>
          <a:lstStyle/>
          <a:p>
            <a:r>
              <a:rPr lang="en-US" sz="1600" b="1" dirty="0"/>
              <a:t>Data is nicely structured (known in advance)</a:t>
            </a:r>
          </a:p>
          <a:p>
            <a:r>
              <a:rPr lang="en-US" sz="1600" b="1" dirty="0"/>
              <a:t>Data is correct &amp; certain</a:t>
            </a:r>
          </a:p>
          <a:p>
            <a:r>
              <a:rPr lang="en-US" sz="1600" b="1" dirty="0"/>
              <a:t>Data is relatively static &amp; small-mid size</a:t>
            </a:r>
          </a:p>
          <a:p>
            <a:endParaRPr lang="en-US" sz="1600" b="1" dirty="0"/>
          </a:p>
          <a:p>
            <a:r>
              <a:rPr lang="en-US" sz="1600" b="1" dirty="0"/>
              <a:t>Access pattern: Mix Read/Write</a:t>
            </a:r>
          </a:p>
          <a:p>
            <a:r>
              <a:rPr lang="en-US" sz="1600" b="1" dirty="0"/>
              <a:t>Notion of transactions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62385" y="2559644"/>
            <a:ext cx="3606933" cy="3702432"/>
            <a:chOff x="2862385" y="2559644"/>
            <a:chExt cx="3606933" cy="37024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6000" y="2754923"/>
              <a:ext cx="1643318" cy="664308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135923" y="2559644"/>
              <a:ext cx="3333395" cy="71304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62385" y="3849077"/>
              <a:ext cx="3606933" cy="810846"/>
            </a:xfrm>
            <a:prstGeom prst="line">
              <a:avLst/>
            </a:prstGeom>
            <a:ln>
              <a:solidFill>
                <a:srgbClr val="8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46769" y="3849077"/>
              <a:ext cx="2522549" cy="189523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/>
            <p:cNvSpPr/>
            <p:nvPr/>
          </p:nvSpPr>
          <p:spPr>
            <a:xfrm rot="1816960">
              <a:off x="3519550" y="4609358"/>
              <a:ext cx="283308" cy="104300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62385" y="5615745"/>
              <a:ext cx="3028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In Big Data</a:t>
              </a:r>
              <a:r>
                <a:rPr lang="en-US" dirty="0"/>
                <a:t>: </a:t>
              </a:r>
              <a:r>
                <a:rPr lang="en-US" b="1" i="1" dirty="0">
                  <a:solidFill>
                    <a:srgbClr val="0000FF"/>
                  </a:solidFill>
                </a:rPr>
                <a:t>It is read only, No notion of transactions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94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7" y="93120"/>
            <a:ext cx="9195515" cy="1143073"/>
          </a:xfrm>
        </p:spPr>
        <p:txBody>
          <a:bodyPr>
            <a:normAutofit/>
          </a:bodyPr>
          <a:lstStyle/>
          <a:p>
            <a:r>
              <a:rPr lang="en-US" dirty="0"/>
              <a:t>Assumptions </a:t>
            </a:r>
            <a:r>
              <a:rPr lang="en-US" dirty="0">
                <a:sym typeface="Wingdings"/>
              </a:rPr>
              <a:t>Design/Solution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3028" y="2857452"/>
            <a:ext cx="4806512" cy="2901357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800000"/>
                </a:solidFill>
              </a:rPr>
              <a:t>Data is nicely structured (known in advance)</a:t>
            </a:r>
          </a:p>
          <a:p>
            <a:r>
              <a:rPr lang="en-US" sz="1600" b="1" dirty="0">
                <a:solidFill>
                  <a:srgbClr val="0000FF"/>
                </a:solidFill>
              </a:rPr>
              <a:t>Data is correct &amp; certain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Data is relatively static &amp; small-mid size</a:t>
            </a:r>
          </a:p>
          <a:p>
            <a:r>
              <a:rPr lang="en-US" sz="1600" b="1" dirty="0">
                <a:solidFill>
                  <a:srgbClr val="FF6600"/>
                </a:solidFill>
              </a:rPr>
              <a:t>Access pattern: Mix Read/Write</a:t>
            </a:r>
          </a:p>
          <a:p>
            <a:r>
              <a:rPr lang="en-US" sz="1600" b="1" dirty="0"/>
              <a:t>Notion of transactions (Interactive)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62939" y="3131415"/>
            <a:ext cx="4071647" cy="1974396"/>
            <a:chOff x="4362939" y="3131415"/>
            <a:chExt cx="4071647" cy="1974396"/>
          </a:xfrm>
        </p:grpSpPr>
        <p:grpSp>
          <p:nvGrpSpPr>
            <p:cNvPr id="17" name="Group 16"/>
            <p:cNvGrpSpPr/>
            <p:nvPr/>
          </p:nvGrpSpPr>
          <p:grpSpPr>
            <a:xfrm>
              <a:off x="7091316" y="3131415"/>
              <a:ext cx="1343270" cy="1097085"/>
              <a:chOff x="4953000" y="4334408"/>
              <a:chExt cx="1343270" cy="1097085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53000" y="4334408"/>
                <a:ext cx="1343270" cy="109708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055577" y="4659924"/>
                <a:ext cx="1240693" cy="58477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8000"/>
                    </a:solidFill>
                  </a:rPr>
                  <a:t>Disk-based Processing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062299" y="4052484"/>
              <a:ext cx="1326004" cy="1053327"/>
              <a:chOff x="5765312" y="4161693"/>
              <a:chExt cx="1326004" cy="1053327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5312" y="4161693"/>
                <a:ext cx="1176215" cy="1053327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765312" y="4767385"/>
                <a:ext cx="1326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Centralized</a:t>
                </a:r>
              </a:p>
            </p:txBody>
          </p:sp>
        </p:grpSp>
        <p:cxnSp>
          <p:nvCxnSpPr>
            <p:cNvPr id="35" name="Straight Connector 34"/>
            <p:cNvCxnSpPr>
              <a:endCxn id="13" idx="1"/>
            </p:cNvCxnSpPr>
            <p:nvPr/>
          </p:nvCxnSpPr>
          <p:spPr>
            <a:xfrm flipV="1">
              <a:off x="4362939" y="3679958"/>
              <a:ext cx="2728377" cy="36175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16" idx="1"/>
            </p:cNvCxnSpPr>
            <p:nvPr/>
          </p:nvCxnSpPr>
          <p:spPr>
            <a:xfrm>
              <a:off x="4362939" y="4052484"/>
              <a:ext cx="1699360" cy="52666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31846" y="4579148"/>
            <a:ext cx="3462047" cy="1556491"/>
            <a:chOff x="3731846" y="4579148"/>
            <a:chExt cx="3462047" cy="1556491"/>
          </a:xfrm>
        </p:grpSpPr>
        <p:sp>
          <p:nvSpPr>
            <p:cNvPr id="24" name="TextBox 23"/>
            <p:cNvSpPr txBox="1"/>
            <p:nvPr/>
          </p:nvSpPr>
          <p:spPr>
            <a:xfrm>
              <a:off x="5640585" y="5127761"/>
              <a:ext cx="155330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FF6600"/>
                  </a:solidFill>
                </a:rPr>
                <a:t>Concurrency Control</a:t>
              </a:r>
            </a:p>
          </p:txBody>
        </p:sp>
        <p:pic>
          <p:nvPicPr>
            <p:cNvPr id="23" name="Picture 22" descr="Screen Shot 2015-01-18 at 1.59.22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540" y="5381979"/>
              <a:ext cx="1064848" cy="75366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>
              <a:off x="3731846" y="4579148"/>
              <a:ext cx="1908739" cy="548613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1846" y="4579148"/>
              <a:ext cx="1455616" cy="95023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044970" y="5127761"/>
            <a:ext cx="2872491" cy="1155111"/>
            <a:chOff x="1044970" y="5127761"/>
            <a:chExt cx="2872491" cy="1155111"/>
          </a:xfrm>
        </p:grpSpPr>
        <p:sp>
          <p:nvSpPr>
            <p:cNvPr id="46" name="TextBox 45"/>
            <p:cNvSpPr txBox="1"/>
            <p:nvPr/>
          </p:nvSpPr>
          <p:spPr>
            <a:xfrm>
              <a:off x="2598446" y="5636541"/>
              <a:ext cx="13190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0000"/>
                  </a:solidFill>
                </a:rPr>
                <a:t>Recovery Control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44970" y="5529385"/>
              <a:ext cx="13190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ACID Properties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1475154" y="5127761"/>
              <a:ext cx="742461" cy="401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46" idx="0"/>
            </p:cNvCxnSpPr>
            <p:nvPr/>
          </p:nvCxnSpPr>
          <p:spPr>
            <a:xfrm>
              <a:off x="2217615" y="5127761"/>
              <a:ext cx="1040339" cy="508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1693" y="1103923"/>
            <a:ext cx="6001727" cy="1846385"/>
            <a:chOff x="351693" y="1103923"/>
            <a:chExt cx="6001727" cy="1846385"/>
          </a:xfrm>
        </p:grpSpPr>
        <p:pic>
          <p:nvPicPr>
            <p:cNvPr id="7" name="Picture 6" descr="Screen Shot 2015-01-18 at 1.51.10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154" y="1103923"/>
              <a:ext cx="2432538" cy="138229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8582" y="1747767"/>
              <a:ext cx="1784838" cy="933839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 flipH="1" flipV="1">
              <a:off x="3077308" y="2486222"/>
              <a:ext cx="576384" cy="464086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653692" y="2479912"/>
              <a:ext cx="1064848" cy="470396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693" y="1747767"/>
              <a:ext cx="1250461" cy="702600"/>
            </a:xfrm>
            <a:prstGeom prst="rect">
              <a:avLst/>
            </a:prstGeom>
          </p:spPr>
        </p:pic>
        <p:cxnSp>
          <p:nvCxnSpPr>
            <p:cNvPr id="55" name="Straight Connector 54"/>
            <p:cNvCxnSpPr>
              <a:endCxn id="54" idx="2"/>
            </p:cNvCxnSpPr>
            <p:nvPr/>
          </p:nvCxnSpPr>
          <p:spPr>
            <a:xfrm flipH="1" flipV="1">
              <a:off x="976924" y="2450367"/>
              <a:ext cx="2676768" cy="499941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077308" y="2479912"/>
            <a:ext cx="5476141" cy="1076089"/>
            <a:chOff x="3077308" y="2479912"/>
            <a:chExt cx="5476141" cy="1076089"/>
          </a:xfrm>
        </p:grpSpPr>
        <p:sp>
          <p:nvSpPr>
            <p:cNvPr id="11" name="TextBox 10"/>
            <p:cNvSpPr txBox="1"/>
            <p:nvPr/>
          </p:nvSpPr>
          <p:spPr>
            <a:xfrm>
              <a:off x="6179527" y="2479912"/>
              <a:ext cx="2373922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rgbClr val="0000FF"/>
                  </a:solidFill>
                </a:rPr>
                <a:t>Simple data types, Straightforward processing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3077308" y="3064688"/>
              <a:ext cx="3102219" cy="4913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980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4" y="1825625"/>
            <a:ext cx="46482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57200" y="2407908"/>
            <a:ext cx="272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Order of rows &amp; columns does not matter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5446" y="3634155"/>
            <a:ext cx="7480025" cy="2722196"/>
            <a:chOff x="605446" y="3634155"/>
            <a:chExt cx="7480025" cy="2722196"/>
          </a:xfrm>
        </p:grpSpPr>
        <p:pic>
          <p:nvPicPr>
            <p:cNvPr id="7" name="Picture 6" descr="Screen Shot 2015-01-18 at 1.51.10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8539" y="3634155"/>
              <a:ext cx="4636932" cy="272219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05446" y="4738847"/>
              <a:ext cx="2728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DB is a set of interconnected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76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18" y="303896"/>
            <a:ext cx="8078050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SQL: Structured Query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734835"/>
            <a:ext cx="8303297" cy="4708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800000"/>
                </a:solidFill>
              </a:rPr>
              <a:t>The interface for interaction with DBMSs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23" y="2437533"/>
            <a:ext cx="3976077" cy="211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723" y="2384180"/>
            <a:ext cx="3495431" cy="156709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400" dirty="0">
                <a:latin typeface="Book Antiqua" charset="0"/>
                <a:cs typeface="+mn-cs"/>
              </a:rPr>
              <a:t>CREATE TABLE Students</a:t>
            </a:r>
            <a:endParaRPr lang="en-US" sz="1600" dirty="0">
              <a:latin typeface="Book Antiqua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(</a:t>
            </a:r>
            <a:r>
              <a:rPr lang="en-US" sz="1600" dirty="0" err="1">
                <a:latin typeface="Book Antiqua" charset="0"/>
                <a:cs typeface="+mn-cs"/>
              </a:rPr>
              <a:t>sid</a:t>
            </a:r>
            <a:r>
              <a:rPr lang="en-US" sz="1600" dirty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CHAR(20) </a:t>
            </a:r>
            <a:r>
              <a:rPr lang="en-US" sz="1400" dirty="0">
                <a:solidFill>
                  <a:srgbClr val="FF0000"/>
                </a:solidFill>
                <a:latin typeface="Book Antiqua" charset="0"/>
                <a:cs typeface="+mn-cs"/>
              </a:rPr>
              <a:t>Primary Key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name </a:t>
            </a:r>
            <a:r>
              <a:rPr lang="en-US" sz="1400" dirty="0">
                <a:latin typeface="Book Antiqua" charset="0"/>
                <a:cs typeface="+mn-cs"/>
              </a:rPr>
              <a:t>CHAR(20)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login </a:t>
            </a:r>
            <a:r>
              <a:rPr lang="en-US" sz="1400" dirty="0">
                <a:latin typeface="Book Antiqua" charset="0"/>
                <a:cs typeface="+mn-cs"/>
              </a:rPr>
              <a:t>CHAR(10) </a:t>
            </a:r>
            <a:r>
              <a:rPr lang="en-US" sz="1400" dirty="0">
                <a:solidFill>
                  <a:srgbClr val="FF0000"/>
                </a:solidFill>
                <a:latin typeface="Book Antiqua" charset="0"/>
                <a:cs typeface="+mn-cs"/>
              </a:rPr>
              <a:t>Unique</a:t>
            </a:r>
            <a:r>
              <a:rPr lang="en-US" sz="1400" dirty="0">
                <a:latin typeface="Book Antiqua" charset="0"/>
                <a:cs typeface="+mn-cs"/>
              </a:rPr>
              <a:t>,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age </a:t>
            </a:r>
            <a:r>
              <a:rPr lang="en-US" sz="1400" dirty="0">
                <a:latin typeface="Book Antiqua" charset="0"/>
                <a:cs typeface="+mn-cs"/>
              </a:rPr>
              <a:t>INTEGER</a:t>
            </a:r>
            <a:r>
              <a:rPr lang="en-US" sz="1600" dirty="0">
                <a:latin typeface="Book Antiqua" charset="0"/>
                <a:cs typeface="+mn-cs"/>
              </a:rPr>
              <a:t>,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</a:t>
            </a:r>
            <a:r>
              <a:rPr lang="en-US" sz="1600" dirty="0" err="1">
                <a:latin typeface="Book Antiqua" charset="0"/>
                <a:cs typeface="+mn-cs"/>
              </a:rPr>
              <a:t>gpa</a:t>
            </a:r>
            <a:r>
              <a:rPr lang="en-US" sz="1600" dirty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REAL</a:t>
            </a:r>
            <a:r>
              <a:rPr lang="en-US" sz="1600" dirty="0">
                <a:latin typeface="Book Antiqua" charset="0"/>
                <a:cs typeface="+mn-cs"/>
              </a:rPr>
              <a:t>); 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308" y="4295042"/>
            <a:ext cx="3810000" cy="132087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400" dirty="0">
                <a:latin typeface="Book Antiqua" charset="0"/>
                <a:cs typeface="+mn-cs"/>
              </a:rPr>
              <a:t>CREATE TABLE Courses</a:t>
            </a:r>
            <a:endParaRPr lang="en-US" sz="1600" dirty="0">
              <a:latin typeface="Book Antiqua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         (</a:t>
            </a:r>
            <a:r>
              <a:rPr lang="en-US" sz="1600" dirty="0" err="1">
                <a:latin typeface="Book Antiqua" charset="0"/>
                <a:cs typeface="+mn-cs"/>
              </a:rPr>
              <a:t>cid</a:t>
            </a:r>
            <a:r>
              <a:rPr lang="en-US" sz="1600" dirty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Varchar2(20) </a:t>
            </a:r>
            <a:r>
              <a:rPr lang="en-US" sz="1400" dirty="0">
                <a:solidFill>
                  <a:srgbClr val="FF0000"/>
                </a:solidFill>
                <a:latin typeface="Book Antiqua" charset="0"/>
                <a:cs typeface="+mn-cs"/>
              </a:rPr>
              <a:t>Primary Key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          name </a:t>
            </a:r>
            <a:r>
              <a:rPr lang="en-US" sz="1400" dirty="0">
                <a:latin typeface="Book Antiqua" charset="0"/>
                <a:cs typeface="+mn-cs"/>
              </a:rPr>
              <a:t>varchar2(50)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          </a:t>
            </a:r>
            <a:r>
              <a:rPr lang="en-US" sz="1600" dirty="0" err="1">
                <a:latin typeface="Book Antiqua" charset="0"/>
                <a:cs typeface="+mn-cs"/>
              </a:rPr>
              <a:t>maxCredits</a:t>
            </a:r>
            <a:r>
              <a:rPr lang="en-US" sz="1600" dirty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integer,</a:t>
            </a:r>
          </a:p>
          <a:p>
            <a:pPr eaLnBrk="0" hangingPunct="0">
              <a:defRPr/>
            </a:pPr>
            <a:r>
              <a:rPr lang="en-US" sz="1400" dirty="0">
                <a:latin typeface="Book Antiqua" charset="0"/>
                <a:cs typeface="+mn-cs"/>
              </a:rPr>
              <a:t>           </a:t>
            </a:r>
            <a:r>
              <a:rPr lang="en-US" sz="1400" dirty="0" err="1">
                <a:latin typeface="Book Antiqua" charset="0"/>
                <a:cs typeface="+mn-cs"/>
              </a:rPr>
              <a:t>graduateFlag</a:t>
            </a:r>
            <a:r>
              <a:rPr lang="en-US" sz="1400" dirty="0">
                <a:latin typeface="Book Antiqua" charset="0"/>
                <a:cs typeface="+mn-cs"/>
              </a:rPr>
              <a:t> char(1)</a:t>
            </a:r>
            <a:r>
              <a:rPr lang="en-US" sz="1600" dirty="0">
                <a:latin typeface="Book Antiqua" charset="0"/>
                <a:cs typeface="+mn-cs"/>
              </a:rPr>
              <a:t>);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9473" y="4547687"/>
            <a:ext cx="3352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800000"/>
                </a:solidFill>
              </a:rPr>
              <a:t>High-Level Declarative Language </a:t>
            </a:r>
          </a:p>
        </p:txBody>
      </p:sp>
    </p:spTree>
    <p:extLst>
      <p:ext uri="{BB962C8B-B14F-4D97-AF65-F5344CB8AC3E}">
        <p14:creationId xmlns:p14="http://schemas.microsoft.com/office/powerpoint/2010/main" val="333947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244158"/>
            <a:ext cx="7345363" cy="1339850"/>
          </a:xfrm>
        </p:spPr>
        <p:txBody>
          <a:bodyPr/>
          <a:lstStyle/>
          <a:p>
            <a:r>
              <a:rPr lang="en-US" dirty="0"/>
              <a:t>Foreign Keys in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900112" y="1773371"/>
            <a:ext cx="3124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sz="1600">
                <a:cs typeface="+mn-cs"/>
              </a:rPr>
              <a:t>Create “Students”  relation</a:t>
            </a:r>
            <a:endParaRPr lang="en-US" sz="1600" dirty="0"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33912" y="2306771"/>
            <a:ext cx="3352800" cy="1320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400" dirty="0">
                <a:latin typeface="Book Antiqua" charset="0"/>
                <a:cs typeface="+mn-cs"/>
              </a:rPr>
              <a:t>CREATE TABLE Courses</a:t>
            </a:r>
            <a:endParaRPr lang="en-US" sz="1600" dirty="0">
              <a:latin typeface="Book Antiqua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         (</a:t>
            </a:r>
            <a:r>
              <a:rPr lang="en-US" sz="1600" dirty="0" err="1">
                <a:latin typeface="Book Antiqua" charset="0"/>
                <a:cs typeface="+mn-cs"/>
              </a:rPr>
              <a:t>cid</a:t>
            </a:r>
            <a:r>
              <a:rPr lang="en-US" sz="1600" dirty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Varchar2(20) </a:t>
            </a:r>
            <a:r>
              <a:rPr lang="en-US" sz="1600" dirty="0">
                <a:solidFill>
                  <a:srgbClr val="FF0000"/>
                </a:solidFill>
                <a:latin typeface="Book Antiqua" charset="0"/>
              </a:rPr>
              <a:t>Primary Key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          name </a:t>
            </a:r>
            <a:r>
              <a:rPr lang="en-US" sz="1400" dirty="0">
                <a:latin typeface="Book Antiqua" charset="0"/>
                <a:cs typeface="+mn-cs"/>
              </a:rPr>
              <a:t>varchar2(50)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          </a:t>
            </a:r>
            <a:r>
              <a:rPr lang="en-US" sz="1600" dirty="0" err="1">
                <a:latin typeface="Book Antiqua" charset="0"/>
                <a:cs typeface="+mn-cs"/>
              </a:rPr>
              <a:t>maxCredits</a:t>
            </a:r>
            <a:r>
              <a:rPr lang="en-US" sz="1600" dirty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integer,</a:t>
            </a:r>
          </a:p>
          <a:p>
            <a:pPr eaLnBrk="0" hangingPunct="0">
              <a:defRPr/>
            </a:pPr>
            <a:r>
              <a:rPr lang="en-US" sz="1400" dirty="0">
                <a:latin typeface="Book Antiqua" charset="0"/>
                <a:cs typeface="+mn-cs"/>
              </a:rPr>
              <a:t>           </a:t>
            </a:r>
            <a:r>
              <a:rPr lang="en-US" sz="1400" dirty="0" err="1">
                <a:latin typeface="Book Antiqua" charset="0"/>
                <a:cs typeface="+mn-cs"/>
              </a:rPr>
              <a:t>graduateFlag</a:t>
            </a:r>
            <a:r>
              <a:rPr lang="en-US" sz="1400" dirty="0">
                <a:latin typeface="Book Antiqua" charset="0"/>
                <a:cs typeface="+mn-cs"/>
              </a:rPr>
              <a:t> char(1)</a:t>
            </a:r>
            <a:r>
              <a:rPr lang="en-US" sz="1600" dirty="0">
                <a:latin typeface="Book Antiqua" charset="0"/>
                <a:cs typeface="+mn-cs"/>
              </a:rPr>
              <a:t>);  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811712" y="1773371"/>
            <a:ext cx="3276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cs typeface="+mn-cs"/>
              </a:rPr>
              <a:t>Create “Courses”  relation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3465" y="4364081"/>
            <a:ext cx="6248400" cy="15668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400" dirty="0">
                <a:latin typeface="Book Antiqua" charset="0"/>
                <a:cs typeface="+mn-cs"/>
              </a:rPr>
              <a:t>CREATE TABLE Enrolled</a:t>
            </a:r>
            <a:endParaRPr lang="en-US" sz="1600" dirty="0">
              <a:latin typeface="Book Antiqua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(</a:t>
            </a:r>
            <a:r>
              <a:rPr lang="en-US" sz="1600" dirty="0" err="1">
                <a:latin typeface="Book Antiqua" charset="0"/>
                <a:cs typeface="+mn-cs"/>
              </a:rPr>
              <a:t>sid</a:t>
            </a:r>
            <a:r>
              <a:rPr lang="en-US" sz="1600" dirty="0">
                <a:latin typeface="Book Antiqua" charset="0"/>
                <a:cs typeface="+mn-cs"/>
              </a:rPr>
              <a:t>: </a:t>
            </a:r>
            <a:r>
              <a:rPr lang="en-US" sz="1400" dirty="0">
                <a:latin typeface="Book Antiqua" charset="0"/>
                <a:cs typeface="+mn-cs"/>
              </a:rPr>
              <a:t>CHAR(20) </a:t>
            </a:r>
            <a:r>
              <a:rPr lang="en-US" sz="1400" dirty="0">
                <a:solidFill>
                  <a:srgbClr val="FF0000"/>
                </a:solidFill>
                <a:latin typeface="Book Antiqua" charset="0"/>
                <a:cs typeface="+mn-cs"/>
              </a:rPr>
              <a:t>Foreign Key References Students (</a:t>
            </a:r>
            <a:r>
              <a:rPr lang="en-US" sz="1400" dirty="0" err="1">
                <a:solidFill>
                  <a:srgbClr val="FF0000"/>
                </a:solidFill>
                <a:latin typeface="Book Antiqua" charset="0"/>
                <a:cs typeface="+mn-cs"/>
              </a:rPr>
              <a:t>sid</a:t>
            </a:r>
            <a:r>
              <a:rPr lang="en-US" sz="1400" dirty="0">
                <a:solidFill>
                  <a:srgbClr val="FF0000"/>
                </a:solidFill>
                <a:latin typeface="Book Antiqua" charset="0"/>
                <a:cs typeface="+mn-cs"/>
              </a:rPr>
              <a:t>)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X: </a:t>
            </a:r>
            <a:r>
              <a:rPr lang="en-US" sz="1400" dirty="0">
                <a:latin typeface="Book Antiqua" charset="0"/>
                <a:cs typeface="+mn-cs"/>
              </a:rPr>
              <a:t>Varchar2(20)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</a:t>
            </a:r>
            <a:r>
              <a:rPr lang="en-US" sz="1600" dirty="0" err="1">
                <a:latin typeface="Book Antiqua" charset="0"/>
                <a:cs typeface="+mn-cs"/>
              </a:rPr>
              <a:t>enrollDate</a:t>
            </a:r>
            <a:r>
              <a:rPr lang="en-US" sz="1600" dirty="0">
                <a:latin typeface="Book Antiqua" charset="0"/>
                <a:cs typeface="+mn-cs"/>
              </a:rPr>
              <a:t>: date,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grade: </a:t>
            </a:r>
            <a:r>
              <a:rPr lang="en-US" sz="1400" dirty="0">
                <a:latin typeface="Book Antiqua" charset="0"/>
                <a:cs typeface="+mn-cs"/>
              </a:rPr>
              <a:t>CHAR</a:t>
            </a:r>
            <a:r>
              <a:rPr lang="en-US" sz="1600" dirty="0">
                <a:latin typeface="Book Antiqua" charset="0"/>
                <a:cs typeface="+mn-cs"/>
              </a:rPr>
              <a:t>(2), </a:t>
            </a:r>
          </a:p>
          <a:p>
            <a:pPr eaLnBrk="0" hangingPunct="0">
              <a:defRPr/>
            </a:pPr>
            <a:r>
              <a:rPr lang="en-US" sz="1600" dirty="0">
                <a:solidFill>
                  <a:srgbClr val="FF0000"/>
                </a:solidFill>
                <a:latin typeface="Book Antiqua" charset="0"/>
                <a:cs typeface="+mn-cs"/>
              </a:rPr>
              <a:t> Constraint </a:t>
            </a:r>
            <a:r>
              <a:rPr lang="en-US" sz="1600" dirty="0" err="1">
                <a:solidFill>
                  <a:srgbClr val="FF0000"/>
                </a:solidFill>
                <a:latin typeface="Book Antiqua" charset="0"/>
                <a:cs typeface="+mn-cs"/>
              </a:rPr>
              <a:t>fk_cid</a:t>
            </a:r>
            <a:r>
              <a:rPr lang="en-US" sz="1600" dirty="0">
                <a:solidFill>
                  <a:srgbClr val="FF0000"/>
                </a:solidFill>
                <a:latin typeface="Book Antiqua" charset="0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Book Antiqua" charset="0"/>
              </a:rPr>
              <a:t>Foreign Key (X) References Courses (</a:t>
            </a:r>
            <a:r>
              <a:rPr lang="en-US" sz="1600" dirty="0" err="1">
                <a:solidFill>
                  <a:srgbClr val="FF0000"/>
                </a:solidFill>
                <a:latin typeface="Book Antiqua" charset="0"/>
              </a:rPr>
              <a:t>cid</a:t>
            </a:r>
            <a:r>
              <a:rPr lang="en-US" sz="1600" dirty="0">
                <a:solidFill>
                  <a:srgbClr val="FF0000"/>
                </a:solidFill>
                <a:latin typeface="Book Antiqua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Book Antiqua" charset="0"/>
                <a:cs typeface="+mn-cs"/>
              </a:rPr>
              <a:t>);  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755265" y="4035468"/>
            <a:ext cx="3276600" cy="328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cs typeface="+mn-cs"/>
              </a:rPr>
              <a:t>Create “Enrolled”  relation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431665" y="4635543"/>
            <a:ext cx="3444875" cy="990600"/>
            <a:chOff x="4800600" y="4495800"/>
            <a:chExt cx="3444875" cy="99060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800600" y="4800600"/>
              <a:ext cx="10668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876800" y="5029200"/>
              <a:ext cx="990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5867400" y="4495800"/>
              <a:ext cx="2378075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Two ways to </a:t>
              </a:r>
            </a:p>
            <a:p>
              <a:pPr eaLnBrk="1" hangingPunct="1"/>
              <a:r>
                <a:rPr lang="en-US" sz="1600" dirty="0"/>
                <a:t>define the FK constraint </a:t>
              </a:r>
            </a:p>
            <a:p>
              <a:pPr eaLnBrk="1" hangingPunct="1"/>
              <a:r>
                <a:rPr lang="en-US" sz="1600" dirty="0"/>
                <a:t>while creating a table</a:t>
              </a:r>
            </a:p>
          </p:txBody>
        </p:sp>
      </p:grp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09881" y="2306771"/>
            <a:ext cx="3175137" cy="156709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400" dirty="0">
                <a:latin typeface="Book Antiqua" charset="0"/>
                <a:cs typeface="+mn-cs"/>
              </a:rPr>
              <a:t>CREATE TABLE Students</a:t>
            </a:r>
            <a:endParaRPr lang="en-US" sz="1600" dirty="0">
              <a:latin typeface="Book Antiqua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(</a:t>
            </a:r>
            <a:r>
              <a:rPr lang="en-US" sz="1600" dirty="0" err="1">
                <a:latin typeface="Book Antiqua" charset="0"/>
                <a:cs typeface="+mn-cs"/>
              </a:rPr>
              <a:t>sid</a:t>
            </a:r>
            <a:r>
              <a:rPr lang="en-US" sz="1600" dirty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CHAR(20) </a:t>
            </a:r>
            <a:r>
              <a:rPr lang="en-US" sz="1600" dirty="0">
                <a:solidFill>
                  <a:srgbClr val="FF0000"/>
                </a:solidFill>
                <a:latin typeface="Book Antiqua" charset="0"/>
              </a:rPr>
              <a:t>Primary Key 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name </a:t>
            </a:r>
            <a:r>
              <a:rPr lang="en-US" sz="1400" dirty="0">
                <a:latin typeface="Book Antiqua" charset="0"/>
                <a:cs typeface="+mn-cs"/>
              </a:rPr>
              <a:t>CHAR(20) </a:t>
            </a:r>
            <a:r>
              <a:rPr lang="en-US" sz="1400" dirty="0">
                <a:solidFill>
                  <a:srgbClr val="3333FF"/>
                </a:solidFill>
                <a:latin typeface="Book Antiqua" charset="0"/>
                <a:cs typeface="+mn-cs"/>
              </a:rPr>
              <a:t>NOT NULL</a:t>
            </a:r>
            <a:r>
              <a:rPr lang="en-US" sz="1600" dirty="0">
                <a:latin typeface="Book Antiqua" charset="0"/>
                <a:cs typeface="+mn-cs"/>
              </a:rPr>
              <a:t>, 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login </a:t>
            </a:r>
            <a:r>
              <a:rPr lang="en-US" sz="1400" dirty="0">
                <a:latin typeface="Book Antiqua" charset="0"/>
                <a:cs typeface="+mn-cs"/>
              </a:rPr>
              <a:t>CHAR(10),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age </a:t>
            </a:r>
            <a:r>
              <a:rPr lang="en-US" sz="1400" dirty="0">
                <a:latin typeface="Book Antiqua" charset="0"/>
                <a:cs typeface="+mn-cs"/>
              </a:rPr>
              <a:t>INTEGER</a:t>
            </a:r>
            <a:r>
              <a:rPr lang="en-US" sz="1600" dirty="0">
                <a:latin typeface="Book Antiqua" charset="0"/>
                <a:cs typeface="+mn-cs"/>
              </a:rPr>
              <a:t>,</a:t>
            </a:r>
          </a:p>
          <a:p>
            <a:pPr eaLnBrk="0" hangingPunct="0">
              <a:defRPr/>
            </a:pPr>
            <a:r>
              <a:rPr lang="en-US" sz="1600" dirty="0">
                <a:latin typeface="Book Antiqua" charset="0"/>
                <a:cs typeface="+mn-cs"/>
              </a:rPr>
              <a:t>	 </a:t>
            </a:r>
            <a:r>
              <a:rPr lang="en-US" sz="1600" dirty="0" err="1">
                <a:latin typeface="Book Antiqua" charset="0"/>
                <a:cs typeface="+mn-cs"/>
              </a:rPr>
              <a:t>gpa</a:t>
            </a:r>
            <a:r>
              <a:rPr lang="en-US" sz="1600" dirty="0">
                <a:latin typeface="Book Antiqua" charset="0"/>
                <a:cs typeface="+mn-cs"/>
              </a:rPr>
              <a:t> </a:t>
            </a:r>
            <a:r>
              <a:rPr lang="en-US" sz="1400" dirty="0">
                <a:latin typeface="Book Antiqua" charset="0"/>
                <a:cs typeface="+mn-cs"/>
              </a:rPr>
              <a:t>REAL </a:t>
            </a:r>
            <a:r>
              <a:rPr lang="en-US" sz="1400" dirty="0">
                <a:solidFill>
                  <a:srgbClr val="3333FF"/>
                </a:solidFill>
                <a:latin typeface="Book Antiqua" charset="0"/>
                <a:cs typeface="+mn-cs"/>
              </a:rPr>
              <a:t>Default 0</a:t>
            </a:r>
            <a:r>
              <a:rPr lang="en-US" sz="1600" dirty="0">
                <a:latin typeface="Book Antiqua" charset="0"/>
              </a:rPr>
              <a:t>);  </a:t>
            </a:r>
          </a:p>
        </p:txBody>
      </p:sp>
    </p:spTree>
    <p:extLst>
      <p:ext uri="{BB962C8B-B14F-4D97-AF65-F5344CB8AC3E}">
        <p14:creationId xmlns:p14="http://schemas.microsoft.com/office/powerpoint/2010/main" val="29719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2" y="272992"/>
            <a:ext cx="9053848" cy="13398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SQL: Insert, Update, &amp; Delete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8" y="1967524"/>
            <a:ext cx="8269633" cy="393142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000" b="1" i="1" dirty="0">
                <a:solidFill>
                  <a:srgbClr val="800000"/>
                </a:solidFill>
              </a:rPr>
              <a:t>Performed using Data Manipulation Language of SQL (DML)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Insertion</a:t>
            </a:r>
          </a:p>
          <a:p>
            <a:pPr lvl="1">
              <a:defRPr/>
            </a:pPr>
            <a:r>
              <a:rPr lang="en-US" sz="2400" i="1" dirty="0">
                <a:latin typeface="Courier"/>
                <a:cs typeface="Courier"/>
              </a:rPr>
              <a:t>Insert into Students values (‘1111’, …);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Deletion</a:t>
            </a:r>
          </a:p>
          <a:p>
            <a:pPr lvl="1">
              <a:defRPr/>
            </a:pPr>
            <a:r>
              <a:rPr lang="en-US" sz="2400" i="1" dirty="0">
                <a:latin typeface="Courier"/>
                <a:cs typeface="Courier"/>
              </a:rPr>
              <a:t>Delete from Students Where </a:t>
            </a:r>
            <a:r>
              <a:rPr lang="en-US" sz="2400" i="1" dirty="0" err="1">
                <a:latin typeface="Courier"/>
                <a:cs typeface="Courier"/>
              </a:rPr>
              <a:t>sid</a:t>
            </a:r>
            <a:r>
              <a:rPr lang="en-US" sz="2400" i="1" dirty="0">
                <a:latin typeface="Courier"/>
                <a:cs typeface="Courier"/>
              </a:rPr>
              <a:t> = ‘1111’;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Update</a:t>
            </a:r>
          </a:p>
          <a:p>
            <a:pPr lvl="1">
              <a:defRPr/>
            </a:pPr>
            <a:r>
              <a:rPr lang="en-US" sz="2400" i="1" dirty="0">
                <a:latin typeface="Courier"/>
                <a:cs typeface="Courier"/>
              </a:rPr>
              <a:t>Update Students Set GPA = GPA + 0.4   Where </a:t>
            </a:r>
            <a:r>
              <a:rPr lang="en-US" sz="2400" i="1" dirty="0" err="1">
                <a:latin typeface="Courier"/>
                <a:cs typeface="Courier"/>
              </a:rPr>
              <a:t>sid</a:t>
            </a:r>
            <a:r>
              <a:rPr lang="en-US" sz="2400" i="1" dirty="0">
                <a:latin typeface="Courier"/>
                <a:cs typeface="Courier"/>
              </a:rPr>
              <a:t> = ‘1111’;</a:t>
            </a:r>
          </a:p>
          <a:p>
            <a:pPr marL="0" indent="0">
              <a:buFont typeface="Wingdings" charset="0"/>
              <a:buNone/>
              <a:defRPr/>
            </a:pPr>
            <a:endParaRPr lang="en-US" i="1" dirty="0">
              <a:latin typeface="Courier"/>
              <a:cs typeface="Courier"/>
            </a:endParaRPr>
          </a:p>
          <a:p>
            <a:pPr>
              <a:defRPr/>
            </a:pPr>
            <a:endParaRPr lang="en-US" sz="2000" i="1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3537E-1368-BB4D-9033-7DD6B54AF03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036862">
            <a:off x="4817421" y="3943300"/>
            <a:ext cx="343705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Record-Level Operations</a:t>
            </a:r>
          </a:p>
        </p:txBody>
      </p:sp>
    </p:spTree>
    <p:extLst>
      <p:ext uri="{BB962C8B-B14F-4D97-AF65-F5344CB8AC3E}">
        <p14:creationId xmlns:p14="http://schemas.microsoft.com/office/powerpoint/2010/main" val="32322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1545</TotalTime>
  <Words>1003</Words>
  <Application>Microsoft Office PowerPoint</Application>
  <PresentationFormat>On-screen Show (4:3)</PresentationFormat>
  <Paragraphs>219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Book Antiqua</vt:lpstr>
      <vt:lpstr>Brush Script MT</vt:lpstr>
      <vt:lpstr>Calibri</vt:lpstr>
      <vt:lpstr>Calisto MT</vt:lpstr>
      <vt:lpstr>Century Gothic</vt:lpstr>
      <vt:lpstr>Courier</vt:lpstr>
      <vt:lpstr>Symbol</vt:lpstr>
      <vt:lpstr>Times New Roman</vt:lpstr>
      <vt:lpstr>Wingdings</vt:lpstr>
      <vt:lpstr>Capital</vt:lpstr>
      <vt:lpstr>CS585/DS503  Big Data Management Spring 2019 </vt:lpstr>
      <vt:lpstr>Relational DBs: History</vt:lpstr>
      <vt:lpstr>Relational DBs: Core Assumptions</vt:lpstr>
      <vt:lpstr>Contradicting Assumptions:Big Data</vt:lpstr>
      <vt:lpstr>Assumptions Design/Solution </vt:lpstr>
      <vt:lpstr>Relational Model </vt:lpstr>
      <vt:lpstr>SQL: Structured Query Language </vt:lpstr>
      <vt:lpstr>Foreign Keys in SQL</vt:lpstr>
      <vt:lpstr>SQL: Insert, Update, &amp; Delete Data</vt:lpstr>
      <vt:lpstr>SQL: Query Data (Select Stmt)</vt:lpstr>
      <vt:lpstr>PowerPoint Presentation</vt:lpstr>
      <vt:lpstr>Example</vt:lpstr>
      <vt:lpstr>Relational Algebra – Possible Query Plans</vt:lpstr>
      <vt:lpstr>PowerPoint Presentation</vt:lpstr>
      <vt:lpstr>PowerPoint Presentation</vt:lpstr>
      <vt:lpstr>PowerPoint Presentation</vt:lpstr>
      <vt:lpstr>PowerPoint Presentation</vt:lpstr>
      <vt:lpstr>Overview of Query Execution</vt:lpstr>
      <vt:lpstr>Example</vt:lpstr>
      <vt:lpstr>Step 1: Generate Parse Tree</vt:lpstr>
      <vt:lpstr>Step 2: Relational Algebra &amp; Logical Plan</vt:lpstr>
      <vt:lpstr>Step 3: Optimize &amp; Create Several Logical Plans</vt:lpstr>
      <vt:lpstr>Overview of Query Execution</vt:lpstr>
      <vt:lpstr>Step 4: Estimate the Sizes</vt:lpstr>
      <vt:lpstr>Step 5: Consider Physical Plans</vt:lpstr>
      <vt:lpstr>Overview of Query Execution</vt:lpstr>
      <vt:lpstr>Step 6: Estimate the Cost</vt:lpstr>
      <vt:lpstr>Overview of Query Execution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Elke Rundensteiner</cp:lastModifiedBy>
  <cp:revision>157</cp:revision>
  <dcterms:created xsi:type="dcterms:W3CDTF">2013-01-13T20:33:29Z</dcterms:created>
  <dcterms:modified xsi:type="dcterms:W3CDTF">2019-01-09T05:10:39Z</dcterms:modified>
</cp:coreProperties>
</file>