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2014/9/28</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ACM</a:t>
            </a:r>
            <a:r>
              <a:rPr lang="zh-CN" altLang="en-US" dirty="0" smtClean="0"/>
              <a:t>关于矩阵的算法</a:t>
            </a:r>
            <a:endParaRPr lang="zh-CN" altLang="en-US" dirty="0"/>
          </a:p>
        </p:txBody>
      </p:sp>
      <p:sp>
        <p:nvSpPr>
          <p:cNvPr id="3" name="副标题 2"/>
          <p:cNvSpPr>
            <a:spLocks noGrp="1"/>
          </p:cNvSpPr>
          <p:nvPr>
            <p:ph type="subTitle" idx="1"/>
          </p:nvPr>
        </p:nvSpPr>
        <p:spPr/>
        <p:txBody>
          <a:bodyPr/>
          <a:lstStyle/>
          <a:p>
            <a:r>
              <a:rPr lang="zh-CN" altLang="en-US" dirty="0" smtClean="0"/>
              <a:t>超简明教程</a:t>
            </a:r>
            <a:endParaRPr lang="zh-CN" altLang="en-US" dirty="0"/>
          </a:p>
        </p:txBody>
      </p:sp>
      <p:sp>
        <p:nvSpPr>
          <p:cNvPr id="4" name="内容占位符 2"/>
          <p:cNvSpPr txBox="1">
            <a:spLocks/>
          </p:cNvSpPr>
          <p:nvPr/>
        </p:nvSpPr>
        <p:spPr>
          <a:xfrm>
            <a:off x="5715008" y="3786190"/>
            <a:ext cx="3071834" cy="2857520"/>
          </a:xfrm>
          <a:prstGeom prst="rect">
            <a:avLst/>
          </a:prstGeom>
        </p:spPr>
        <p:txBody>
          <a:bodyPr vert="horz" lIns="0" rIns="18288">
            <a:normAutofit/>
          </a:bodyPr>
          <a:lstStyle/>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zh-CN" altLang="en-US" b="0" i="0" u="none" strike="noStrike" kern="1200" cap="none" spc="0" normalizeH="0" baseline="0" noProof="0" dirty="0" smtClean="0">
                <a:ln>
                  <a:noFill/>
                </a:ln>
                <a:solidFill>
                  <a:schemeClr val="tx1"/>
                </a:solidFill>
                <a:effectLst/>
                <a:uLnTx/>
                <a:uFillTx/>
                <a:latin typeface="+mn-lt"/>
                <a:ea typeface="+mn-ea"/>
                <a:cs typeface="+mn-cs"/>
              </a:rPr>
              <a:t>作者：马鑫宇</a:t>
            </a: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雅克比方法</a:t>
            </a:r>
            <a:endParaRPr lang="zh-CN" altLang="en-US" dirty="0"/>
          </a:p>
        </p:txBody>
      </p:sp>
      <p:sp>
        <p:nvSpPr>
          <p:cNvPr id="3" name="内容占位符 2"/>
          <p:cNvSpPr>
            <a:spLocks noGrp="1"/>
          </p:cNvSpPr>
          <p:nvPr>
            <p:ph idx="1"/>
          </p:nvPr>
        </p:nvSpPr>
        <p:spPr/>
        <p:txBody>
          <a:bodyPr/>
          <a:lstStyle/>
          <a:p>
            <a:r>
              <a:rPr lang="en-US" altLang="zh-CN" dirty="0" smtClean="0"/>
              <a:t>Jacobi</a:t>
            </a:r>
            <a:r>
              <a:rPr lang="zh-CN" altLang="en-US" dirty="0" smtClean="0"/>
              <a:t>方法通过一系列平面旋转变换将矩阵对角化，从而得到矩阵的全部特征根和相应的特征向量。</a:t>
            </a:r>
            <a:endParaRPr lang="en-US" altLang="zh-CN" dirty="0" smtClean="0"/>
          </a:p>
          <a:p>
            <a:r>
              <a:rPr lang="zh-CN" altLang="en-US" dirty="0" smtClean="0"/>
              <a:t>相比于</a:t>
            </a:r>
            <a:r>
              <a:rPr lang="en-US" altLang="zh-CN" dirty="0" smtClean="0"/>
              <a:t>QR</a:t>
            </a:r>
            <a:r>
              <a:rPr lang="zh-CN" altLang="en-US" dirty="0" smtClean="0"/>
              <a:t>方法，</a:t>
            </a:r>
            <a:r>
              <a:rPr lang="en-US" altLang="zh-CN" dirty="0" smtClean="0"/>
              <a:t>Jacobi</a:t>
            </a:r>
            <a:r>
              <a:rPr lang="zh-CN" altLang="en-US" dirty="0" smtClean="0"/>
              <a:t>方法更容易理解些，精度也较高，但是时间复杂度较高，特别是矩阵阶数较大时非常慢，不用于解题。</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镜面变换</a:t>
            </a:r>
            <a:r>
              <a:rPr lang="en-US" altLang="zh-CN" dirty="0" smtClean="0"/>
              <a:t>(Householder</a:t>
            </a:r>
            <a:r>
              <a:rPr lang="zh-CN" altLang="en-US" dirty="0" smtClean="0"/>
              <a:t>变换</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设</a:t>
            </a:r>
            <a:r>
              <a:rPr lang="en-US" altLang="zh-CN" dirty="0" smtClean="0"/>
              <a:t>w</a:t>
            </a:r>
            <a:r>
              <a:rPr lang="zh-CN" altLang="en-US" dirty="0" smtClean="0"/>
              <a:t>是一个</a:t>
            </a:r>
            <a:r>
              <a:rPr lang="en-US" altLang="zh-CN" dirty="0" smtClean="0"/>
              <a:t>N</a:t>
            </a:r>
            <a:r>
              <a:rPr lang="zh-CN" altLang="en-US" dirty="0" smtClean="0"/>
              <a:t>阶单位长度向量，则定义</a:t>
            </a:r>
            <a:endParaRPr lang="en-US" altLang="zh-CN" dirty="0" smtClean="0"/>
          </a:p>
          <a:p>
            <a:pPr lvl="2">
              <a:buNone/>
            </a:pPr>
            <a:r>
              <a:rPr lang="en-US" altLang="zh-CN" sz="2800" dirty="0" smtClean="0"/>
              <a:t>H=I-2ww’</a:t>
            </a:r>
            <a:r>
              <a:rPr lang="zh-CN" altLang="en-US" sz="2800" dirty="0" smtClean="0"/>
              <a:t>，</a:t>
            </a:r>
            <a:r>
              <a:rPr lang="en-US" altLang="zh-CN" sz="2800" dirty="0" smtClean="0"/>
              <a:t>w’</a:t>
            </a:r>
            <a:r>
              <a:rPr lang="zh-CN" altLang="en-US" sz="2800" dirty="0" smtClean="0"/>
              <a:t>为</a:t>
            </a:r>
            <a:r>
              <a:rPr lang="en-US" altLang="zh-CN" sz="2800" dirty="0" smtClean="0"/>
              <a:t>w</a:t>
            </a:r>
            <a:r>
              <a:rPr lang="zh-CN" altLang="en-US" sz="2800" dirty="0" smtClean="0"/>
              <a:t>的转置</a:t>
            </a:r>
            <a:endParaRPr lang="en-US" altLang="zh-CN" sz="2800" dirty="0" smtClean="0"/>
          </a:p>
          <a:p>
            <a:r>
              <a:rPr lang="en-US" altLang="zh-CN" sz="2800" dirty="0" smtClean="0"/>
              <a:t>H</a:t>
            </a:r>
            <a:r>
              <a:rPr lang="zh-CN" altLang="en-US" sz="2800" dirty="0" smtClean="0"/>
              <a:t>称为</a:t>
            </a:r>
            <a:r>
              <a:rPr lang="en-US" altLang="zh-CN" sz="2800" dirty="0" smtClean="0"/>
              <a:t>Householder</a:t>
            </a:r>
            <a:r>
              <a:rPr lang="zh-CN" altLang="en-US" sz="2800" dirty="0" smtClean="0"/>
              <a:t>变换，满足对称性、正交性、对合性（平方为</a:t>
            </a:r>
            <a:r>
              <a:rPr lang="en-US" altLang="zh-CN" sz="2800" dirty="0" smtClean="0"/>
              <a:t>I</a:t>
            </a:r>
            <a:r>
              <a:rPr lang="zh-CN" altLang="en-US" sz="2800" dirty="0" smtClean="0"/>
              <a:t>），和反射性（代表一个以</a:t>
            </a:r>
            <a:r>
              <a:rPr lang="en-US" altLang="zh-CN" sz="2800" dirty="0" smtClean="0"/>
              <a:t>w</a:t>
            </a:r>
            <a:r>
              <a:rPr lang="zh-CN" altLang="en-US" sz="2800" dirty="0" smtClean="0"/>
              <a:t>为法向量的超平面的镜面反射）</a:t>
            </a:r>
            <a:endParaRPr lang="en-US" altLang="zh-CN" dirty="0" smtClean="0"/>
          </a:p>
          <a:p>
            <a:r>
              <a:rPr lang="zh-CN" altLang="en-US" dirty="0" smtClean="0"/>
              <a:t>该变换可以将向量中的某些元素（不同于</a:t>
            </a:r>
            <a:r>
              <a:rPr lang="en-US" altLang="zh-CN" dirty="0" smtClean="0"/>
              <a:t>Givens</a:t>
            </a:r>
            <a:r>
              <a:rPr lang="zh-CN" altLang="en-US" dirty="0" smtClean="0"/>
              <a:t>变换的是，这些元素通常是连续元素）置为</a:t>
            </a:r>
            <a:r>
              <a:rPr lang="en-US" altLang="zh-CN" dirty="0" smtClean="0"/>
              <a:t>0</a:t>
            </a:r>
            <a:r>
              <a:rPr lang="zh-CN" altLang="en-US" dirty="0" smtClean="0"/>
              <a:t>，而保持向量的长度不变。</a:t>
            </a:r>
            <a:endParaRPr lang="en-US" altLang="zh-CN" dirty="0" smtClean="0"/>
          </a:p>
          <a:p>
            <a:r>
              <a:rPr lang="zh-CN" altLang="en-US" sz="2400" dirty="0" smtClean="0"/>
              <a:t>该变换是</a:t>
            </a:r>
            <a:r>
              <a:rPr lang="en-US" altLang="zh-CN" sz="2400" dirty="0" smtClean="0"/>
              <a:t>QR</a:t>
            </a:r>
            <a:r>
              <a:rPr lang="zh-CN" altLang="en-US" sz="2400" dirty="0" smtClean="0"/>
              <a:t>分解和</a:t>
            </a:r>
            <a:r>
              <a:rPr lang="en-US" altLang="zh-CN" sz="2400" dirty="0" smtClean="0"/>
              <a:t>SVD</a:t>
            </a:r>
            <a:r>
              <a:rPr lang="zh-CN" altLang="en-US" sz="2400" dirty="0" smtClean="0"/>
              <a:t>分解中迭代算法的基础。</a:t>
            </a:r>
            <a:endParaRPr lang="en-US" altLang="zh-CN" sz="2400" dirty="0" smtClean="0"/>
          </a:p>
          <a:p>
            <a:pPr lvl="2">
              <a:buNone/>
            </a:pPr>
            <a:endParaRPr lang="en-US" altLang="zh-CN"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Strassen</a:t>
            </a:r>
            <a:r>
              <a:rPr lang="zh-CN" altLang="en-US" dirty="0" smtClean="0"/>
              <a:t>乘法</a:t>
            </a:r>
            <a:endParaRPr lang="zh-CN" altLang="en-US" dirty="0"/>
          </a:p>
        </p:txBody>
      </p:sp>
      <p:sp>
        <p:nvSpPr>
          <p:cNvPr id="3" name="内容占位符 2"/>
          <p:cNvSpPr>
            <a:spLocks noGrp="1"/>
          </p:cNvSpPr>
          <p:nvPr>
            <p:ph idx="1"/>
          </p:nvPr>
        </p:nvSpPr>
        <p:spPr/>
        <p:txBody>
          <a:bodyPr/>
          <a:lstStyle/>
          <a:p>
            <a:r>
              <a:rPr lang="zh-CN" altLang="en-US" dirty="0" smtClean="0"/>
              <a:t>该算法利用分治降低了矩阵乘法的时间复杂度，但是常数巨大，通常不采用，了解即可。（</a:t>
            </a:r>
            <a:r>
              <a:rPr lang="en-US" altLang="zh-CN" dirty="0" smtClean="0"/>
              <a:t>Coppersmith-</a:t>
            </a:r>
            <a:r>
              <a:rPr lang="en-US" altLang="zh-CN" dirty="0" err="1" smtClean="0"/>
              <a:t>Winograds</a:t>
            </a:r>
            <a:r>
              <a:rPr lang="zh-CN" altLang="en-US" dirty="0" smtClean="0"/>
              <a:t>算法也是同样）</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Hamilton-</a:t>
            </a:r>
            <a:r>
              <a:rPr lang="en-US" altLang="zh-CN" dirty="0" err="1" smtClean="0"/>
              <a:t>Cayley</a:t>
            </a:r>
            <a:r>
              <a:rPr lang="zh-CN" altLang="en-US" dirty="0" smtClean="0"/>
              <a:t>定理</a:t>
            </a:r>
            <a:endParaRPr lang="zh-CN" altLang="en-US" dirty="0"/>
          </a:p>
        </p:txBody>
      </p:sp>
      <p:sp>
        <p:nvSpPr>
          <p:cNvPr id="3" name="内容占位符 2"/>
          <p:cNvSpPr>
            <a:spLocks noGrp="1"/>
          </p:cNvSpPr>
          <p:nvPr>
            <p:ph idx="1"/>
          </p:nvPr>
        </p:nvSpPr>
        <p:spPr/>
        <p:txBody>
          <a:bodyPr/>
          <a:lstStyle/>
          <a:p>
            <a:r>
              <a:rPr lang="zh-CN" altLang="en-US" dirty="0" smtClean="0"/>
              <a:t>设矩阵</a:t>
            </a:r>
            <a:r>
              <a:rPr lang="en-US" altLang="zh-CN" dirty="0" smtClean="0"/>
              <a:t>A</a:t>
            </a:r>
            <a:r>
              <a:rPr lang="zh-CN" altLang="en-US" dirty="0" smtClean="0"/>
              <a:t>的特征多项式为</a:t>
            </a:r>
            <a:r>
              <a:rPr lang="en-US" altLang="zh-CN" dirty="0" smtClean="0"/>
              <a:t>p(X)</a:t>
            </a:r>
            <a:r>
              <a:rPr lang="zh-CN" altLang="en-US" dirty="0" smtClean="0"/>
              <a:t>，那么</a:t>
            </a:r>
            <a:r>
              <a:rPr lang="en-US" altLang="zh-CN" dirty="0" smtClean="0"/>
              <a:t>p(A)</a:t>
            </a:r>
            <a:r>
              <a:rPr lang="zh-CN" altLang="en-US" dirty="0" smtClean="0"/>
              <a:t>为</a:t>
            </a:r>
            <a:r>
              <a:rPr lang="en-US" altLang="zh-CN" dirty="0" smtClean="0"/>
              <a:t>0</a:t>
            </a:r>
            <a:r>
              <a:rPr lang="zh-CN" altLang="en-US" dirty="0" smtClean="0"/>
              <a:t>矩阵。</a:t>
            </a:r>
            <a:endParaRPr lang="en-US" altLang="zh-CN" dirty="0" smtClean="0"/>
          </a:p>
          <a:p>
            <a:r>
              <a:rPr lang="zh-CN" altLang="en-US" dirty="0" smtClean="0"/>
              <a:t>借助该定理，我们可以用多项式的乘法、取余等运算简化大矩阵快速幂算法。使其时间复杂度降低为</a:t>
            </a:r>
            <a:r>
              <a:rPr lang="en-US" altLang="zh-CN" dirty="0" smtClean="0"/>
              <a:t>O(N^2*log k)</a:t>
            </a:r>
            <a:r>
              <a:rPr lang="zh-CN" altLang="en-US" dirty="0" smtClean="0"/>
              <a:t>（代价是常数的增大、编程复杂度的提高，以及必须预先求出特征多项式）</a:t>
            </a:r>
            <a:endParaRPr lang="en-US" altLang="zh-CN" dirty="0" smtClean="0"/>
          </a:p>
          <a:p>
            <a:r>
              <a:rPr lang="zh-CN" altLang="en-US" dirty="0" smtClean="0"/>
              <a:t>适用于个别题目需要大矩阵快速幂的场合。</a:t>
            </a:r>
            <a:endParaRPr lang="en-US" altLang="zh-CN"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1802" y="2357430"/>
            <a:ext cx="8229600" cy="1143000"/>
          </a:xfrm>
        </p:spPr>
        <p:txBody>
          <a:bodyPr/>
          <a:lstStyle/>
          <a:p>
            <a:r>
              <a:rPr lang="zh-CN" altLang="en-US" dirty="0" smtClean="0"/>
              <a:t>谢谢观看！</a:t>
            </a:r>
            <a:endParaRPr lang="zh-CN" altLang="en-US" dirty="0"/>
          </a:p>
        </p:txBody>
      </p:sp>
      <p:sp>
        <p:nvSpPr>
          <p:cNvPr id="4" name="TextBox 3"/>
          <p:cNvSpPr txBox="1"/>
          <p:nvPr/>
        </p:nvSpPr>
        <p:spPr>
          <a:xfrm>
            <a:off x="571472" y="5786454"/>
            <a:ext cx="5052986" cy="369332"/>
          </a:xfrm>
          <a:prstGeom prst="rect">
            <a:avLst/>
          </a:prstGeom>
          <a:noFill/>
        </p:spPr>
        <p:txBody>
          <a:bodyPr wrap="none" rtlCol="0">
            <a:spAutoFit/>
          </a:bodyPr>
          <a:lstStyle/>
          <a:p>
            <a:r>
              <a:rPr lang="en-US" altLang="zh-CN" dirty="0" smtClean="0"/>
              <a:t>PS</a:t>
            </a:r>
            <a:r>
              <a:rPr lang="zh-CN" altLang="en-US" dirty="0" smtClean="0"/>
              <a:t>：算法需多练，切莫“胸中了了，指下难明”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矩阵的乘法</a:t>
            </a:r>
            <a:endParaRPr lang="zh-CN" altLang="en-US" dirty="0"/>
          </a:p>
        </p:txBody>
      </p:sp>
      <p:sp>
        <p:nvSpPr>
          <p:cNvPr id="3" name="内容占位符 2"/>
          <p:cNvSpPr>
            <a:spLocks noGrp="1"/>
          </p:cNvSpPr>
          <p:nvPr>
            <p:ph idx="1"/>
          </p:nvPr>
        </p:nvSpPr>
        <p:spPr/>
        <p:txBody>
          <a:bodyPr/>
          <a:lstStyle/>
          <a:p>
            <a:r>
              <a:rPr lang="zh-CN" altLang="en-US" dirty="0" smtClean="0"/>
              <a:t>假定矩阵为</a:t>
            </a:r>
            <a:r>
              <a:rPr lang="en-US" altLang="zh-CN" dirty="0" err="1" smtClean="0"/>
              <a:t>NxM</a:t>
            </a:r>
            <a:r>
              <a:rPr lang="zh-CN" altLang="en-US" dirty="0" smtClean="0"/>
              <a:t>尺寸，矩阵的所有算法空间复杂度都是</a:t>
            </a:r>
            <a:r>
              <a:rPr lang="en-US" altLang="zh-CN" dirty="0" smtClean="0"/>
              <a:t>O(N^2)</a:t>
            </a:r>
            <a:r>
              <a:rPr lang="zh-CN" altLang="en-US" dirty="0" smtClean="0"/>
              <a:t>的。</a:t>
            </a:r>
            <a:endParaRPr lang="en-US" altLang="zh-CN" dirty="0" smtClean="0"/>
          </a:p>
          <a:p>
            <a:r>
              <a:rPr lang="zh-CN" altLang="en-US" dirty="0" smtClean="0"/>
              <a:t>普通的矩阵乘法需要三重循环，是</a:t>
            </a:r>
            <a:r>
              <a:rPr lang="en-US" altLang="zh-CN" dirty="0" smtClean="0"/>
              <a:t>O(N^3)</a:t>
            </a:r>
            <a:r>
              <a:rPr lang="zh-CN" altLang="en-US" dirty="0" smtClean="0"/>
              <a:t>的。</a:t>
            </a:r>
            <a:endParaRPr lang="en-US" altLang="zh-CN" dirty="0" smtClean="0"/>
          </a:p>
          <a:p>
            <a:r>
              <a:rPr lang="zh-CN" altLang="en-US" dirty="0" smtClean="0"/>
              <a:t>稀疏矩阵用十字链表可以实现加速。是用行和列的行号作为链表头，把每一个非零元素存储在对应的行列两个链表中。</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矩阵的乘方</a:t>
            </a:r>
            <a:endParaRPr lang="zh-CN" altLang="en-US" dirty="0"/>
          </a:p>
        </p:txBody>
      </p:sp>
      <p:sp>
        <p:nvSpPr>
          <p:cNvPr id="3" name="内容占位符 2"/>
          <p:cNvSpPr>
            <a:spLocks noGrp="1"/>
          </p:cNvSpPr>
          <p:nvPr>
            <p:ph idx="1"/>
          </p:nvPr>
        </p:nvSpPr>
        <p:spPr/>
        <p:txBody>
          <a:bodyPr/>
          <a:lstStyle/>
          <a:p>
            <a:r>
              <a:rPr lang="zh-CN" altLang="en-US" dirty="0" smtClean="0"/>
              <a:t>矩阵的乘</a:t>
            </a:r>
            <a:r>
              <a:rPr lang="en-US" altLang="zh-CN" dirty="0" smtClean="0"/>
              <a:t>k</a:t>
            </a:r>
            <a:r>
              <a:rPr lang="zh-CN" altLang="en-US" dirty="0" smtClean="0"/>
              <a:t>次方一定会用矩阵快速幂来计算，和通常的乘法快速幂类似，不表。时间复杂度是</a:t>
            </a:r>
            <a:r>
              <a:rPr lang="en-US" altLang="zh-CN" dirty="0" smtClean="0"/>
              <a:t>O(N^3 log k)</a:t>
            </a:r>
          </a:p>
          <a:p>
            <a:r>
              <a:rPr lang="zh-CN" altLang="en-US" dirty="0" smtClean="0"/>
              <a:t>有规律的数列问题，通常都会用矩阵快速幂来解决。把数列或者数列和等的连续项并为向量，一个系数矩阵描述其间的一次关系，连续做乘法（快速幂）就可以由初始项得到任一项。</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变换矩阵</a:t>
            </a:r>
            <a:endParaRPr lang="zh-CN" altLang="en-US" dirty="0"/>
          </a:p>
        </p:txBody>
      </p:sp>
      <p:sp>
        <p:nvSpPr>
          <p:cNvPr id="3" name="内容占位符 2"/>
          <p:cNvSpPr>
            <a:spLocks noGrp="1"/>
          </p:cNvSpPr>
          <p:nvPr>
            <p:ph idx="1"/>
          </p:nvPr>
        </p:nvSpPr>
        <p:spPr/>
        <p:txBody>
          <a:bodyPr/>
          <a:lstStyle/>
          <a:p>
            <a:r>
              <a:rPr lang="zh-CN" altLang="en-US" dirty="0" smtClean="0"/>
              <a:t>二阶方阵可以做平面的旋转变换，公式不表。</a:t>
            </a:r>
            <a:endParaRPr lang="en-US" altLang="zh-CN" dirty="0" smtClean="0"/>
          </a:p>
          <a:p>
            <a:r>
              <a:rPr lang="zh-CN" altLang="en-US" dirty="0" smtClean="0"/>
              <a:t>四阶方阵被用来作为空间的任意欧几里得变换，包括缩放、旋转和平移。之所以是四阶是因为最后一维是除数。</a:t>
            </a:r>
            <a:endParaRPr lang="en-US" altLang="zh-CN" dirty="0" smtClean="0"/>
          </a:p>
          <a:p>
            <a:r>
              <a:rPr lang="zh-CN" altLang="en-US" dirty="0" smtClean="0"/>
              <a:t>四阶方阵分解为三变换，通常优先单位化矩阵并分解平移量（唯一影响第四行前三个元素），然后处理三个缩放量，除去缩放因子后分解为四元数，最后用四元数得出变换的欧拉角。不过一般情况下如果我们只需要旋转轴和角度的话，四元数足够。</a:t>
            </a:r>
            <a:endParaRPr lang="en-US" altLang="zh-CN" dirty="0" smtClean="0"/>
          </a:p>
          <a:p>
            <a:r>
              <a:rPr lang="zh-CN" altLang="en-US" dirty="0" smtClean="0"/>
              <a:t>相关公式可以从网上找到。</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三角分解</a:t>
            </a:r>
            <a:r>
              <a:rPr lang="en-US" altLang="zh-CN" dirty="0" smtClean="0"/>
              <a:t>(LU)</a:t>
            </a:r>
            <a:endParaRPr lang="zh-CN" altLang="en-US" dirty="0"/>
          </a:p>
        </p:txBody>
      </p:sp>
      <p:sp>
        <p:nvSpPr>
          <p:cNvPr id="3" name="内容占位符 2"/>
          <p:cNvSpPr>
            <a:spLocks noGrp="1"/>
          </p:cNvSpPr>
          <p:nvPr>
            <p:ph idx="1"/>
          </p:nvPr>
        </p:nvSpPr>
        <p:spPr/>
        <p:txBody>
          <a:bodyPr/>
          <a:lstStyle/>
          <a:p>
            <a:r>
              <a:rPr lang="zh-CN" altLang="en-US" dirty="0" smtClean="0"/>
              <a:t>矩阵的三角分解将一个方阵分解为一个主对角元全部为</a:t>
            </a:r>
            <a:r>
              <a:rPr lang="en-US" altLang="zh-CN" dirty="0" smtClean="0"/>
              <a:t>1</a:t>
            </a:r>
            <a:r>
              <a:rPr lang="zh-CN" altLang="en-US" dirty="0" smtClean="0"/>
              <a:t>的下对角矩阵</a:t>
            </a:r>
            <a:r>
              <a:rPr lang="en-US" altLang="zh-CN" dirty="0" smtClean="0"/>
              <a:t>L</a:t>
            </a:r>
            <a:r>
              <a:rPr lang="zh-CN" altLang="en-US" dirty="0" smtClean="0"/>
              <a:t>和一个上对角矩阵</a:t>
            </a:r>
            <a:r>
              <a:rPr lang="en-US" altLang="zh-CN" dirty="0" smtClean="0"/>
              <a:t>U</a:t>
            </a:r>
            <a:r>
              <a:rPr lang="zh-CN" altLang="en-US" dirty="0" smtClean="0"/>
              <a:t>的乘积。</a:t>
            </a:r>
            <a:endParaRPr lang="en-US" altLang="zh-CN" dirty="0" smtClean="0"/>
          </a:p>
          <a:p>
            <a:r>
              <a:rPr lang="zh-CN" altLang="en-US" dirty="0" smtClean="0"/>
              <a:t>三角分解的时间复杂度是</a:t>
            </a:r>
            <a:r>
              <a:rPr lang="en-US" altLang="zh-CN" dirty="0" smtClean="0"/>
              <a:t>O(N^3)</a:t>
            </a:r>
          </a:p>
          <a:p>
            <a:r>
              <a:rPr lang="zh-CN" altLang="en-US" dirty="0" smtClean="0"/>
              <a:t>三角分解求解线性方程组比高斯消元的常数小，适合于系数矩阵相同的大量方程组的求解。三角分解后的矩阵作为系数矩阵时，每个方程组的求解时间下降到</a:t>
            </a:r>
            <a:r>
              <a:rPr lang="en-US" altLang="zh-CN" dirty="0" smtClean="0"/>
              <a:t>O(N^2)</a:t>
            </a:r>
          </a:p>
          <a:p>
            <a:r>
              <a:rPr lang="zh-CN" altLang="en-US" dirty="0" smtClean="0"/>
              <a:t>非奇异矩阵一定可以三角分解，相应的线性方程组也有唯一解或者无解。</a:t>
            </a:r>
            <a:endParaRPr lang="en-US" altLang="zh-CN" dirty="0" smtClean="0"/>
          </a:p>
          <a:p>
            <a:r>
              <a:rPr lang="en-US" altLang="zh-CN" dirty="0" smtClean="0"/>
              <a:t>LU</a:t>
            </a:r>
            <a:r>
              <a:rPr lang="zh-CN" altLang="en-US" dirty="0" smtClean="0"/>
              <a:t>分解通常采用消元的算法进行。</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正交分解</a:t>
            </a:r>
            <a:r>
              <a:rPr lang="en-US" altLang="zh-CN" dirty="0" smtClean="0"/>
              <a:t>(QR)</a:t>
            </a:r>
            <a:endParaRPr lang="zh-CN" altLang="en-US" dirty="0"/>
          </a:p>
        </p:txBody>
      </p:sp>
      <p:sp>
        <p:nvSpPr>
          <p:cNvPr id="3" name="内容占位符 2"/>
          <p:cNvSpPr>
            <a:spLocks noGrp="1"/>
          </p:cNvSpPr>
          <p:nvPr>
            <p:ph idx="1"/>
          </p:nvPr>
        </p:nvSpPr>
        <p:spPr/>
        <p:txBody>
          <a:bodyPr/>
          <a:lstStyle/>
          <a:p>
            <a:r>
              <a:rPr lang="zh-CN" altLang="en-US" dirty="0" smtClean="0"/>
              <a:t>矩阵的正交分解把一个非奇异方阵分解为一个半正交矩阵和一个上三角矩阵的乘积。</a:t>
            </a:r>
            <a:endParaRPr lang="en-US" altLang="zh-CN" dirty="0" smtClean="0"/>
          </a:p>
          <a:p>
            <a:r>
              <a:rPr lang="en-US" altLang="zh-CN" dirty="0" smtClean="0"/>
              <a:t>QR</a:t>
            </a:r>
            <a:r>
              <a:rPr lang="zh-CN" altLang="en-US" dirty="0" smtClean="0"/>
              <a:t>分解具有</a:t>
            </a:r>
            <a:r>
              <a:rPr lang="en-US" altLang="zh-CN" dirty="0" smtClean="0"/>
              <a:t>O(N^3)</a:t>
            </a:r>
            <a:r>
              <a:rPr lang="zh-CN" altLang="en-US" dirty="0" smtClean="0"/>
              <a:t>的时间复杂度</a:t>
            </a:r>
            <a:endParaRPr lang="en-US" altLang="zh-CN" dirty="0" smtClean="0"/>
          </a:p>
          <a:p>
            <a:r>
              <a:rPr lang="zh-CN" altLang="en-US" dirty="0" smtClean="0"/>
              <a:t>值得注意的是，</a:t>
            </a:r>
            <a:r>
              <a:rPr lang="en-US" altLang="zh-CN" dirty="0" smtClean="0"/>
              <a:t>ACM</a:t>
            </a:r>
            <a:r>
              <a:rPr lang="zh-CN" altLang="en-US" dirty="0" smtClean="0"/>
              <a:t>中通常采用</a:t>
            </a:r>
            <a:r>
              <a:rPr lang="en-US" altLang="zh-CN" dirty="0" smtClean="0"/>
              <a:t>QR</a:t>
            </a:r>
            <a:r>
              <a:rPr lang="zh-CN" altLang="en-US" dirty="0" smtClean="0"/>
              <a:t>方法而非单纯的</a:t>
            </a:r>
            <a:r>
              <a:rPr lang="en-US" altLang="zh-CN" dirty="0" smtClean="0"/>
              <a:t>QR</a:t>
            </a:r>
            <a:r>
              <a:rPr lang="zh-CN" altLang="en-US" dirty="0" smtClean="0"/>
              <a:t>分解。</a:t>
            </a:r>
            <a:r>
              <a:rPr lang="en-US" altLang="zh-CN" dirty="0" smtClean="0"/>
              <a:t>QR</a:t>
            </a:r>
            <a:r>
              <a:rPr lang="zh-CN" altLang="en-US" dirty="0" smtClean="0"/>
              <a:t>方法的思想是：原始矩阵</a:t>
            </a:r>
            <a:r>
              <a:rPr lang="en-US" altLang="zh-CN" dirty="0" smtClean="0"/>
              <a:t>A0</a:t>
            </a:r>
            <a:r>
              <a:rPr lang="zh-CN" altLang="en-US" dirty="0" smtClean="0"/>
              <a:t>分解</a:t>
            </a:r>
            <a:r>
              <a:rPr lang="zh-CN" altLang="en-US" dirty="0" smtClean="0"/>
              <a:t>为</a:t>
            </a:r>
            <a:r>
              <a:rPr lang="en-US" altLang="zh-CN" dirty="0" smtClean="0"/>
              <a:t>Q0R0</a:t>
            </a:r>
            <a:r>
              <a:rPr lang="zh-CN" altLang="en-US" dirty="0" smtClean="0"/>
              <a:t>，另</a:t>
            </a:r>
            <a:r>
              <a:rPr lang="en-US" altLang="zh-CN" dirty="0" smtClean="0"/>
              <a:t>A1=R0Q0</a:t>
            </a:r>
            <a:r>
              <a:rPr lang="zh-CN" altLang="en-US" dirty="0" smtClean="0"/>
              <a:t>，再次迭代分解直至三角矩阵</a:t>
            </a:r>
            <a:r>
              <a:rPr lang="en-US" altLang="zh-CN" dirty="0" smtClean="0"/>
              <a:t>R</a:t>
            </a:r>
            <a:r>
              <a:rPr lang="zh-CN" altLang="en-US" dirty="0" smtClean="0"/>
              <a:t>为对角矩阵（通常迭代次数不多），</a:t>
            </a:r>
            <a:r>
              <a:rPr lang="zh-CN" altLang="en-US" dirty="0" smtClean="0"/>
              <a:t>此时</a:t>
            </a:r>
            <a:r>
              <a:rPr lang="en-US" altLang="zh-CN" dirty="0" err="1" smtClean="0"/>
              <a:t>Ak</a:t>
            </a:r>
            <a:r>
              <a:rPr lang="zh-CN" altLang="en-US" dirty="0" smtClean="0"/>
              <a:t>矩阵</a:t>
            </a:r>
            <a:r>
              <a:rPr lang="zh-CN" altLang="en-US" dirty="0" smtClean="0"/>
              <a:t>的对角</a:t>
            </a:r>
            <a:r>
              <a:rPr lang="zh-CN" altLang="en-US" dirty="0" smtClean="0"/>
              <a:t>元即为</a:t>
            </a:r>
            <a:r>
              <a:rPr lang="en-US" altLang="zh-CN" dirty="0" smtClean="0"/>
              <a:t>A0</a:t>
            </a:r>
            <a:r>
              <a:rPr lang="zh-CN" altLang="en-US" dirty="0" smtClean="0"/>
              <a:t>的</a:t>
            </a:r>
            <a:r>
              <a:rPr lang="zh-CN" altLang="en-US" dirty="0" smtClean="0"/>
              <a:t>全部特征根。</a:t>
            </a:r>
            <a:endParaRPr lang="en-US" altLang="zh-CN" dirty="0" smtClean="0"/>
          </a:p>
          <a:p>
            <a:r>
              <a:rPr lang="zh-CN" altLang="en-US" dirty="0" smtClean="0"/>
              <a:t>矩阵较大时可能收敛较慢，我们采用带原点平移的</a:t>
            </a:r>
            <a:r>
              <a:rPr lang="en-US" altLang="zh-CN" dirty="0" smtClean="0"/>
              <a:t>QR</a:t>
            </a:r>
            <a:r>
              <a:rPr lang="zh-CN" altLang="en-US" dirty="0" smtClean="0"/>
              <a:t>方法解决。相关算法数值分析书上会有伪代码。不表。</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正交分解（续）</a:t>
            </a:r>
            <a:endParaRPr lang="zh-CN" altLang="en-US" dirty="0"/>
          </a:p>
        </p:txBody>
      </p:sp>
      <p:sp>
        <p:nvSpPr>
          <p:cNvPr id="3" name="内容占位符 2"/>
          <p:cNvSpPr>
            <a:spLocks noGrp="1"/>
          </p:cNvSpPr>
          <p:nvPr>
            <p:ph idx="1"/>
          </p:nvPr>
        </p:nvSpPr>
        <p:spPr/>
        <p:txBody>
          <a:bodyPr/>
          <a:lstStyle/>
          <a:p>
            <a:r>
              <a:rPr lang="zh-CN" altLang="en-US" dirty="0" smtClean="0"/>
              <a:t>要求高精度的场合，我们也可以采用</a:t>
            </a:r>
            <a:r>
              <a:rPr lang="en-US" altLang="zh-CN" dirty="0" smtClean="0"/>
              <a:t>QR</a:t>
            </a:r>
            <a:r>
              <a:rPr lang="zh-CN" altLang="en-US" dirty="0" smtClean="0"/>
              <a:t>分解来计算线性方程组，但是常数巨大（视迭代次数而定），一般做题请注意平衡精度和时间。</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奇异分解（</a:t>
            </a:r>
            <a:r>
              <a:rPr lang="en-US" altLang="zh-CN" dirty="0" smtClean="0"/>
              <a:t>SVD</a:t>
            </a:r>
            <a:r>
              <a:rPr lang="zh-CN" altLang="en-US" dirty="0" smtClean="0"/>
              <a:t>分解）</a:t>
            </a:r>
            <a:endParaRPr lang="zh-CN" altLang="en-US" dirty="0"/>
          </a:p>
        </p:txBody>
      </p:sp>
      <p:sp>
        <p:nvSpPr>
          <p:cNvPr id="3" name="内容占位符 2"/>
          <p:cNvSpPr>
            <a:spLocks noGrp="1"/>
          </p:cNvSpPr>
          <p:nvPr>
            <p:ph idx="1"/>
          </p:nvPr>
        </p:nvSpPr>
        <p:spPr/>
        <p:txBody>
          <a:bodyPr/>
          <a:lstStyle/>
          <a:p>
            <a:r>
              <a:rPr lang="en-US" altLang="zh-CN" dirty="0" smtClean="0"/>
              <a:t>SVD</a:t>
            </a:r>
            <a:r>
              <a:rPr lang="zh-CN" altLang="en-US" dirty="0" smtClean="0"/>
              <a:t>分解是唯一一个对矩阵没有任何要求的方法（如果你用迭代算法那么矩阵迭代不收敛是唯一可能的失败条件，概率很小）。该方法把一个</a:t>
            </a:r>
            <a:r>
              <a:rPr lang="en-US" altLang="zh-CN" dirty="0" err="1" smtClean="0"/>
              <a:t>MxN</a:t>
            </a:r>
            <a:r>
              <a:rPr lang="zh-CN" altLang="en-US" dirty="0" smtClean="0"/>
              <a:t>矩阵分解为一个</a:t>
            </a:r>
            <a:r>
              <a:rPr lang="en-US" altLang="zh-CN" dirty="0" err="1" smtClean="0"/>
              <a:t>MxM</a:t>
            </a:r>
            <a:r>
              <a:rPr lang="zh-CN" altLang="en-US" dirty="0" smtClean="0"/>
              <a:t>酉矩阵</a:t>
            </a:r>
            <a:r>
              <a:rPr lang="en-US" altLang="zh-CN" dirty="0" smtClean="0"/>
              <a:t>U</a:t>
            </a:r>
            <a:r>
              <a:rPr lang="zh-CN" altLang="en-US" dirty="0" smtClean="0"/>
              <a:t>，一个</a:t>
            </a:r>
            <a:r>
              <a:rPr lang="en-US" altLang="zh-CN" dirty="0" err="1" smtClean="0"/>
              <a:t>MxN</a:t>
            </a:r>
            <a:r>
              <a:rPr lang="zh-CN" altLang="en-US" dirty="0" smtClean="0"/>
              <a:t>半正定对角矩阵</a:t>
            </a:r>
            <a:r>
              <a:rPr lang="en-US" altLang="zh-CN" dirty="0" smtClean="0"/>
              <a:t>Σ</a:t>
            </a:r>
            <a:r>
              <a:rPr lang="zh-CN" altLang="en-US" dirty="0" smtClean="0"/>
              <a:t>和一个</a:t>
            </a:r>
            <a:r>
              <a:rPr lang="en-US" altLang="zh-CN" dirty="0" err="1" smtClean="0"/>
              <a:t>NxN</a:t>
            </a:r>
            <a:r>
              <a:rPr lang="zh-CN" altLang="en-US" dirty="0" smtClean="0"/>
              <a:t>酉矩阵</a:t>
            </a:r>
            <a:r>
              <a:rPr lang="en-US" altLang="zh-CN" dirty="0" smtClean="0"/>
              <a:t>V</a:t>
            </a:r>
            <a:r>
              <a:rPr lang="zh-CN" altLang="en-US" dirty="0" smtClean="0"/>
              <a:t>共轭转置的乘积，</a:t>
            </a:r>
            <a:r>
              <a:rPr lang="en-US" altLang="zh-CN" dirty="0" smtClean="0"/>
              <a:t>A=UΣV*</a:t>
            </a:r>
            <a:r>
              <a:rPr lang="zh-CN" altLang="en-US" dirty="0" smtClean="0"/>
              <a:t>。</a:t>
            </a:r>
            <a:endParaRPr lang="en-US" altLang="zh-CN" dirty="0" smtClean="0"/>
          </a:p>
          <a:p>
            <a:r>
              <a:rPr lang="zh-CN" altLang="en-US" dirty="0" smtClean="0"/>
              <a:t>这种做法相当于把一个矩阵</a:t>
            </a:r>
            <a:r>
              <a:rPr lang="en-US" altLang="zh-CN" dirty="0" smtClean="0"/>
              <a:t>A</a:t>
            </a:r>
            <a:r>
              <a:rPr lang="zh-CN" altLang="en-US" dirty="0" smtClean="0"/>
              <a:t>理解为一个旋转变换</a:t>
            </a:r>
            <a:r>
              <a:rPr lang="en-US" altLang="zh-CN" dirty="0" smtClean="0"/>
              <a:t>V</a:t>
            </a:r>
            <a:r>
              <a:rPr lang="zh-CN" altLang="en-US" dirty="0" smtClean="0"/>
              <a:t>、一个缩放变换</a:t>
            </a:r>
            <a:r>
              <a:rPr lang="en-US" altLang="zh-CN" dirty="0" smtClean="0"/>
              <a:t>Σ</a:t>
            </a:r>
            <a:r>
              <a:rPr lang="zh-CN" altLang="en-US" dirty="0" smtClean="0"/>
              <a:t>和一个旋转变换</a:t>
            </a:r>
            <a:r>
              <a:rPr lang="en-US" altLang="zh-CN" dirty="0" smtClean="0"/>
              <a:t>U</a:t>
            </a:r>
            <a:r>
              <a:rPr lang="zh-CN" altLang="en-US" dirty="0" smtClean="0"/>
              <a:t>的乘积。其中</a:t>
            </a:r>
            <a:r>
              <a:rPr lang="en-US" altLang="zh-CN" dirty="0" smtClean="0"/>
              <a:t>Σ</a:t>
            </a:r>
            <a:r>
              <a:rPr lang="zh-CN" altLang="en-US" dirty="0" smtClean="0"/>
              <a:t>的对角元控制了变换的影响强度，</a:t>
            </a:r>
            <a:r>
              <a:rPr lang="en-US" altLang="zh-CN" dirty="0" smtClean="0"/>
              <a:t>Σ</a:t>
            </a:r>
            <a:r>
              <a:rPr lang="zh-CN" altLang="en-US" dirty="0" smtClean="0"/>
              <a:t>中很小的元素对应于</a:t>
            </a:r>
            <a:r>
              <a:rPr lang="en-US" altLang="zh-CN" dirty="0" smtClean="0"/>
              <a:t>U</a:t>
            </a:r>
            <a:r>
              <a:rPr lang="zh-CN" altLang="en-US" dirty="0" smtClean="0"/>
              <a:t>、</a:t>
            </a:r>
            <a:r>
              <a:rPr lang="en-US" altLang="zh-CN" dirty="0" smtClean="0"/>
              <a:t>V</a:t>
            </a:r>
            <a:r>
              <a:rPr lang="zh-CN" altLang="en-US" dirty="0" smtClean="0"/>
              <a:t>中的列对原矩阵的影响很小。我们可以以此来压缩矩阵或者提取主要成分。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奇异分解（续）</a:t>
            </a:r>
            <a:endParaRPr lang="zh-CN" altLang="en-US" dirty="0"/>
          </a:p>
        </p:txBody>
      </p:sp>
      <p:sp>
        <p:nvSpPr>
          <p:cNvPr id="3" name="内容占位符 2"/>
          <p:cNvSpPr>
            <a:spLocks noGrp="1"/>
          </p:cNvSpPr>
          <p:nvPr>
            <p:ph idx="1"/>
          </p:nvPr>
        </p:nvSpPr>
        <p:spPr/>
        <p:txBody>
          <a:bodyPr/>
          <a:lstStyle/>
          <a:p>
            <a:r>
              <a:rPr lang="zh-CN" altLang="en-US" dirty="0" smtClean="0"/>
              <a:t>选取</a:t>
            </a:r>
            <a:r>
              <a:rPr lang="en-US" altLang="zh-CN" dirty="0" smtClean="0"/>
              <a:t>Σ</a:t>
            </a:r>
            <a:r>
              <a:rPr lang="zh-CN" altLang="en-US" dirty="0" smtClean="0"/>
              <a:t>中的</a:t>
            </a:r>
            <a:r>
              <a:rPr lang="en-US" altLang="zh-CN" dirty="0" smtClean="0"/>
              <a:t>k</a:t>
            </a:r>
            <a:r>
              <a:rPr lang="zh-CN" altLang="en-US" dirty="0" smtClean="0"/>
              <a:t>个最大的元素，以及</a:t>
            </a:r>
            <a:r>
              <a:rPr lang="en-US" altLang="zh-CN" dirty="0" smtClean="0"/>
              <a:t>U</a:t>
            </a:r>
            <a:r>
              <a:rPr lang="zh-CN" altLang="en-US" dirty="0" smtClean="0"/>
              <a:t>、</a:t>
            </a:r>
            <a:r>
              <a:rPr lang="en-US" altLang="zh-CN" dirty="0" smtClean="0"/>
              <a:t>V</a:t>
            </a:r>
            <a:r>
              <a:rPr lang="zh-CN" altLang="en-US" dirty="0" smtClean="0"/>
              <a:t>的相应</a:t>
            </a:r>
            <a:r>
              <a:rPr lang="en-US" altLang="zh-CN" dirty="0" smtClean="0"/>
              <a:t>k</a:t>
            </a:r>
            <a:r>
              <a:rPr lang="zh-CN" altLang="en-US" dirty="0" smtClean="0"/>
              <a:t>列，得到压缩后的</a:t>
            </a:r>
            <a:r>
              <a:rPr lang="en-US" altLang="zh-CN" dirty="0" smtClean="0"/>
              <a:t>U’</a:t>
            </a:r>
            <a:r>
              <a:rPr lang="zh-CN" altLang="en-US" dirty="0" smtClean="0"/>
              <a:t>、</a:t>
            </a:r>
            <a:r>
              <a:rPr lang="en-US" altLang="zh-CN" dirty="0" smtClean="0"/>
              <a:t>Σ’</a:t>
            </a:r>
            <a:r>
              <a:rPr lang="zh-CN" altLang="en-US" dirty="0" smtClean="0"/>
              <a:t>、</a:t>
            </a:r>
            <a:r>
              <a:rPr lang="en-US" altLang="zh-CN" dirty="0" smtClean="0"/>
              <a:t>V’</a:t>
            </a:r>
            <a:r>
              <a:rPr lang="zh-CN" altLang="en-US" dirty="0" smtClean="0"/>
              <a:t>，计算</a:t>
            </a:r>
            <a:r>
              <a:rPr lang="en-US" altLang="zh-CN" dirty="0" smtClean="0"/>
              <a:t>A’=U’Σ’V’*</a:t>
            </a:r>
            <a:r>
              <a:rPr lang="zh-CN" altLang="en-US" dirty="0" smtClean="0"/>
              <a:t>可以作为</a:t>
            </a:r>
            <a:r>
              <a:rPr lang="en-US" altLang="zh-CN" dirty="0" smtClean="0"/>
              <a:t>A</a:t>
            </a:r>
            <a:r>
              <a:rPr lang="zh-CN" altLang="en-US" dirty="0" smtClean="0"/>
              <a:t>的很好的近似，在图像压缩方面有不逊色于</a:t>
            </a:r>
            <a:r>
              <a:rPr lang="en-US" altLang="zh-CN" dirty="0" smtClean="0"/>
              <a:t>DCT</a:t>
            </a:r>
            <a:r>
              <a:rPr lang="zh-CN" altLang="en-US" dirty="0" smtClean="0"/>
              <a:t>的表现。</a:t>
            </a:r>
            <a:endParaRPr lang="en-US" altLang="zh-CN" dirty="0" smtClean="0"/>
          </a:p>
          <a:p>
            <a:r>
              <a:rPr lang="zh-CN" altLang="en-US" dirty="0" smtClean="0"/>
              <a:t>主成分分析也常采用这种分解。</a:t>
            </a:r>
            <a:endParaRPr lang="en-US" altLang="zh-CN" dirty="0" smtClean="0"/>
          </a:p>
          <a:p>
            <a:r>
              <a:rPr lang="en-US" altLang="zh-CN" dirty="0" smtClean="0"/>
              <a:t>SVD</a:t>
            </a:r>
            <a:r>
              <a:rPr lang="zh-CN" altLang="en-US" dirty="0" smtClean="0"/>
              <a:t>分解通常采用</a:t>
            </a:r>
            <a:r>
              <a:rPr lang="en-US" altLang="zh-CN" dirty="0" smtClean="0"/>
              <a:t>Householder</a:t>
            </a:r>
            <a:r>
              <a:rPr lang="zh-CN" altLang="en-US" dirty="0" smtClean="0"/>
              <a:t>迭代法实现，时间复杂度为</a:t>
            </a:r>
            <a:r>
              <a:rPr lang="en-US" altLang="zh-CN" dirty="0" smtClean="0"/>
              <a:t>O(N^3)</a:t>
            </a:r>
            <a:r>
              <a:rPr lang="zh-CN" altLang="en-US" dirty="0" smtClean="0"/>
              <a:t>，常数较大。</a:t>
            </a:r>
            <a:endParaRPr lang="en-US" altLang="zh-CN" dirty="0" smtClean="0"/>
          </a:p>
          <a:p>
            <a:r>
              <a:rPr lang="en-US" altLang="zh-CN" dirty="0" smtClean="0"/>
              <a:t>SVD</a:t>
            </a:r>
            <a:r>
              <a:rPr lang="zh-CN" altLang="en-US" dirty="0" smtClean="0"/>
              <a:t>分解可以求线性方程组的最小二乘解，以及系数矩阵为病态矩阵的线性方程组的高精度解。但是通常情况下我们不用这种方法解线性方程组。</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TotalTime>
  <Words>1153</Words>
  <PresentationFormat>全屏显示(4:3)</PresentationFormat>
  <Paragraphs>56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流畅</vt:lpstr>
      <vt:lpstr>ACM关于矩阵的算法</vt:lpstr>
      <vt:lpstr>矩阵的乘法</vt:lpstr>
      <vt:lpstr>矩阵的乘方</vt:lpstr>
      <vt:lpstr>变换矩阵</vt:lpstr>
      <vt:lpstr>三角分解(LU)</vt:lpstr>
      <vt:lpstr>正交分解(QR)</vt:lpstr>
      <vt:lpstr>正交分解（续）</vt:lpstr>
      <vt:lpstr>奇异分解（SVD分解）</vt:lpstr>
      <vt:lpstr>奇异分解（续）</vt:lpstr>
      <vt:lpstr>雅克比方法</vt:lpstr>
      <vt:lpstr>镜面变换(Householder变换)</vt:lpstr>
      <vt:lpstr>Strassen乘法</vt:lpstr>
      <vt:lpstr>Hamilton-Cayley定理</vt:lpstr>
      <vt:lpstr>谢谢观看！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关于矩阵</dc:title>
  <dc:creator>MXY</dc:creator>
  <cp:lastModifiedBy>MXY</cp:lastModifiedBy>
  <cp:revision>112</cp:revision>
  <dcterms:created xsi:type="dcterms:W3CDTF">2014-09-27T14:04:32Z</dcterms:created>
  <dcterms:modified xsi:type="dcterms:W3CDTF">2014-09-28T13:21:40Z</dcterms:modified>
</cp:coreProperties>
</file>