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3" r:id="rId7"/>
    <p:sldId id="303" r:id="rId8"/>
    <p:sldId id="264" r:id="rId9"/>
    <p:sldId id="266" r:id="rId10"/>
    <p:sldId id="267" r:id="rId11"/>
    <p:sldId id="261" r:id="rId12"/>
    <p:sldId id="262" r:id="rId13"/>
    <p:sldId id="268" r:id="rId14"/>
    <p:sldId id="269" r:id="rId15"/>
    <p:sldId id="270" r:id="rId16"/>
    <p:sldId id="271" r:id="rId17"/>
    <p:sldId id="272" r:id="rId18"/>
    <p:sldId id="273" r:id="rId19"/>
    <p:sldId id="274" r:id="rId20"/>
    <p:sldId id="275" r:id="rId21"/>
    <p:sldId id="276" r:id="rId22"/>
    <p:sldId id="304" r:id="rId23"/>
    <p:sldId id="299"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0" r:id="rId37"/>
    <p:sldId id="291" r:id="rId38"/>
    <p:sldId id="292" r:id="rId39"/>
    <p:sldId id="293" r:id="rId40"/>
    <p:sldId id="298" r:id="rId41"/>
    <p:sldId id="289" r:id="rId42"/>
    <p:sldId id="300" r:id="rId43"/>
    <p:sldId id="294" r:id="rId44"/>
    <p:sldId id="295" r:id="rId45"/>
    <p:sldId id="296" r:id="rId46"/>
    <p:sldId id="297" r:id="rId47"/>
    <p:sldId id="301" r:id="rId48"/>
    <p:sldId id="302" r:id="rId49"/>
    <p:sldId id="26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5955DE-5998-43E3-A1BC-32EC27E26037}">
          <p14:sldIdLst>
            <p14:sldId id="256"/>
          </p14:sldIdLst>
        </p14:section>
        <p14:section name="Introduction" id="{D0D86F17-3718-4D3F-8538-A8229E019156}">
          <p14:sldIdLst>
            <p14:sldId id="257"/>
            <p14:sldId id="258"/>
            <p14:sldId id="260"/>
            <p14:sldId id="259"/>
            <p14:sldId id="263"/>
            <p14:sldId id="303"/>
            <p14:sldId id="264"/>
            <p14:sldId id="266"/>
            <p14:sldId id="267"/>
          </p14:sldIdLst>
        </p14:section>
        <p14:section name="Warm Up" id="{3F3B4920-9F6A-46B4-8A84-43327A4A324E}">
          <p14:sldIdLst>
            <p14:sldId id="261"/>
            <p14:sldId id="262"/>
            <p14:sldId id="268"/>
            <p14:sldId id="269"/>
            <p14:sldId id="270"/>
            <p14:sldId id="271"/>
            <p14:sldId id="272"/>
            <p14:sldId id="273"/>
            <p14:sldId id="274"/>
            <p14:sldId id="275"/>
            <p14:sldId id="276"/>
            <p14:sldId id="304"/>
          </p14:sldIdLst>
        </p14:section>
        <p14:section name="Principle" id="{BEDC289A-1719-0D44-B8AF-FD938E992AFF}">
          <p14:sldIdLst>
            <p14:sldId id="299"/>
            <p14:sldId id="277"/>
            <p14:sldId id="278"/>
            <p14:sldId id="279"/>
            <p14:sldId id="280"/>
            <p14:sldId id="281"/>
            <p14:sldId id="282"/>
            <p14:sldId id="283"/>
            <p14:sldId id="284"/>
            <p14:sldId id="285"/>
            <p14:sldId id="286"/>
            <p14:sldId id="287"/>
            <p14:sldId id="288"/>
            <p14:sldId id="290"/>
            <p14:sldId id="291"/>
            <p14:sldId id="292"/>
            <p14:sldId id="293"/>
            <p14:sldId id="298"/>
            <p14:sldId id="289"/>
          </p14:sldIdLst>
        </p14:section>
        <p14:section name="Application" id="{121E2C2F-79AB-6349-B1F7-690BDA55CABE}">
          <p14:sldIdLst>
            <p14:sldId id="300"/>
            <p14:sldId id="294"/>
            <p14:sldId id="295"/>
            <p14:sldId id="296"/>
            <p14:sldId id="297"/>
          </p14:sldIdLst>
        </p14:section>
        <p14:section name="Conclusion" id="{F10509E5-F1F5-4CA7-AE23-47A1DEE63D8C}">
          <p14:sldIdLst>
            <p14:sldId id="301"/>
            <p14:sldId id="30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p:cViewPr varScale="1">
        <p:scale>
          <a:sx n="90" d="100"/>
          <a:sy n="90" d="100"/>
        </p:scale>
        <p:origin x="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9144000" cy="6858000"/>
            <a:chOff x="0" y="0"/>
            <a:chExt cx="5760" cy="4320"/>
          </a:xfrm>
        </p:grpSpPr>
        <p:grpSp>
          <p:nvGrpSpPr>
            <p:cNvPr id="15363" name="Group 3"/>
            <p:cNvGrpSpPr>
              <a:grpSpLocks/>
            </p:cNvGrpSpPr>
            <p:nvPr/>
          </p:nvGrpSpPr>
          <p:grpSpPr bwMode="auto">
            <a:xfrm>
              <a:off x="0" y="0"/>
              <a:ext cx="5760" cy="4320"/>
              <a:chOff x="0" y="0"/>
              <a:chExt cx="5760" cy="4320"/>
            </a:xfrm>
          </p:grpSpPr>
          <p:sp>
            <p:nvSpPr>
              <p:cNvPr id="1536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5" name="Group 5"/>
              <p:cNvGrpSpPr>
                <a:grpSpLocks/>
              </p:cNvGrpSpPr>
              <p:nvPr/>
            </p:nvGrpSpPr>
            <p:grpSpPr bwMode="auto">
              <a:xfrm>
                <a:off x="0" y="0"/>
                <a:ext cx="5760" cy="4320"/>
                <a:chOff x="0" y="0"/>
                <a:chExt cx="5760" cy="4320"/>
              </a:xfrm>
            </p:grpSpPr>
            <p:sp>
              <p:nvSpPr>
                <p:cNvPr id="1536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18" name="Group 58"/>
            <p:cNvGrpSpPr>
              <a:grpSpLocks/>
            </p:cNvGrpSpPr>
            <p:nvPr/>
          </p:nvGrpSpPr>
          <p:grpSpPr bwMode="auto">
            <a:xfrm>
              <a:off x="3" y="559"/>
              <a:ext cx="4192" cy="1796"/>
              <a:chOff x="3" y="559"/>
              <a:chExt cx="4192" cy="1796"/>
            </a:xfrm>
          </p:grpSpPr>
          <p:sp>
            <p:nvSpPr>
              <p:cNvPr id="1541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23" name="Group 63"/>
            <p:cNvGrpSpPr>
              <a:grpSpLocks/>
            </p:cNvGrpSpPr>
            <p:nvPr/>
          </p:nvGrpSpPr>
          <p:grpSpPr bwMode="auto">
            <a:xfrm>
              <a:off x="1480" y="1952"/>
              <a:ext cx="3808" cy="1812"/>
              <a:chOff x="1480" y="1952"/>
              <a:chExt cx="3808" cy="1812"/>
            </a:xfrm>
          </p:grpSpPr>
          <p:sp>
            <p:nvSpPr>
              <p:cNvPr id="1542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427"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endParaRPr lang="en-US" altLang="zh-CN" noProof="0" smtClean="0"/>
          </a:p>
        </p:txBody>
      </p:sp>
      <p:sp>
        <p:nvSpPr>
          <p:cNvPr id="1542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zh-CN" altLang="en-US" noProof="0" smtClean="0"/>
              <a:t>单击此处编辑母版副标题样式</a:t>
            </a:r>
            <a:endParaRPr lang="en-US" altLang="zh-CN" noProof="0" smtClean="0"/>
          </a:p>
        </p:txBody>
      </p:sp>
      <p:sp>
        <p:nvSpPr>
          <p:cNvPr id="15429" name="Rectangle 69"/>
          <p:cNvSpPr>
            <a:spLocks noGrp="1" noChangeArrowheads="1"/>
          </p:cNvSpPr>
          <p:nvPr>
            <p:ph type="dt" sz="quarter" idx="2"/>
          </p:nvPr>
        </p:nvSpPr>
        <p:spPr/>
        <p:txBody>
          <a:bodyPr/>
          <a:lstStyle>
            <a:lvl1pPr>
              <a:defRPr/>
            </a:lvl1pPr>
          </a:lstStyle>
          <a:p>
            <a:fld id="{FB5D549C-2A42-44D6-ABD6-BF0858D44180}" type="datetimeFigureOut">
              <a:rPr lang="zh-CN" altLang="en-US" smtClean="0"/>
              <a:t>2017/2/13</a:t>
            </a:fld>
            <a:endParaRPr lang="zh-CN" altLang="en-US"/>
          </a:p>
        </p:txBody>
      </p:sp>
      <p:sp>
        <p:nvSpPr>
          <p:cNvPr id="15430" name="Rectangle 70"/>
          <p:cNvSpPr>
            <a:spLocks noGrp="1" noChangeArrowheads="1"/>
          </p:cNvSpPr>
          <p:nvPr>
            <p:ph type="ftr" sz="quarter" idx="3"/>
          </p:nvPr>
        </p:nvSpPr>
        <p:spPr/>
        <p:txBody>
          <a:bodyPr/>
          <a:lstStyle>
            <a:lvl1pPr>
              <a:defRPr/>
            </a:lvl1pPr>
          </a:lstStyle>
          <a:p>
            <a:endParaRPr lang="zh-CN" altLang="en-US"/>
          </a:p>
        </p:txBody>
      </p:sp>
      <p:sp>
        <p:nvSpPr>
          <p:cNvPr id="15431" name="Rectangle 71"/>
          <p:cNvSpPr>
            <a:spLocks noGrp="1" noChangeArrowheads="1"/>
          </p:cNvSpPr>
          <p:nvPr>
            <p:ph type="sldNum" sz="quarter" idx="4"/>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81362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158741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197443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905000"/>
            <a:ext cx="7772400" cy="41148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FB5D549C-2A42-44D6-ABD6-BF0858D44180}" type="datetimeFigureOut">
              <a:rPr lang="zh-CN" altLang="en-US" smtClean="0"/>
              <a:t>2017/2/13</a:t>
            </a:fld>
            <a:endParaRPr lang="zh-CN" altLang="en-US"/>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271681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149464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39417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345915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6451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217021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245227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20647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B5D549C-2A42-44D6-ABD6-BF0858D44180}" type="datetimeFigureOut">
              <a:rPr lang="zh-CN" altLang="en-US" smtClean="0"/>
              <a:t>2017/2/13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428349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0" cy="6858000"/>
            <a:chOff x="0" y="0"/>
            <a:chExt cx="5760" cy="4320"/>
          </a:xfrm>
        </p:grpSpPr>
        <p:grpSp>
          <p:nvGrpSpPr>
            <p:cNvPr id="14339" name="Group 3"/>
            <p:cNvGrpSpPr>
              <a:grpSpLocks/>
            </p:cNvGrpSpPr>
            <p:nvPr/>
          </p:nvGrpSpPr>
          <p:grpSpPr bwMode="auto">
            <a:xfrm>
              <a:off x="0" y="0"/>
              <a:ext cx="5760" cy="4320"/>
              <a:chOff x="0" y="0"/>
              <a:chExt cx="5760" cy="4320"/>
            </a:xfrm>
          </p:grpSpPr>
          <p:grpSp>
            <p:nvGrpSpPr>
              <p:cNvPr id="14340" name="Group 4"/>
              <p:cNvGrpSpPr>
                <a:grpSpLocks/>
              </p:cNvGrpSpPr>
              <p:nvPr/>
            </p:nvGrpSpPr>
            <p:grpSpPr bwMode="auto">
              <a:xfrm>
                <a:off x="0" y="192"/>
                <a:ext cx="5760" cy="4032"/>
                <a:chOff x="0" y="192"/>
                <a:chExt cx="5760" cy="4032"/>
              </a:xfrm>
            </p:grpSpPr>
            <p:sp>
              <p:nvSpPr>
                <p:cNvPr id="1434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3" name="Group 27"/>
              <p:cNvGrpSpPr>
                <a:grpSpLocks/>
              </p:cNvGrpSpPr>
              <p:nvPr/>
            </p:nvGrpSpPr>
            <p:grpSpPr bwMode="auto">
              <a:xfrm>
                <a:off x="192" y="0"/>
                <a:ext cx="5376" cy="4320"/>
                <a:chOff x="192" y="0"/>
                <a:chExt cx="5376" cy="4320"/>
              </a:xfrm>
            </p:grpSpPr>
            <p:sp>
              <p:nvSpPr>
                <p:cNvPr id="1436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95" name="Group 59"/>
            <p:cNvGrpSpPr>
              <a:grpSpLocks/>
            </p:cNvGrpSpPr>
            <p:nvPr/>
          </p:nvGrpSpPr>
          <p:grpSpPr bwMode="auto">
            <a:xfrm>
              <a:off x="261" y="892"/>
              <a:ext cx="1124" cy="1464"/>
              <a:chOff x="96" y="916"/>
              <a:chExt cx="2208" cy="2876"/>
            </a:xfrm>
          </p:grpSpPr>
          <p:sp>
            <p:nvSpPr>
              <p:cNvPr id="1439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9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44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40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charset="-122"/>
              </a:defRPr>
            </a:lvl1pPr>
          </a:lstStyle>
          <a:p>
            <a:fld id="{FB5D549C-2A42-44D6-ABD6-BF0858D44180}" type="datetimeFigureOut">
              <a:rPr lang="zh-CN" altLang="en-US" smtClean="0"/>
              <a:t>2017/2/13</a:t>
            </a:fld>
            <a:endParaRPr lang="zh-CN" altLang="en-US"/>
          </a:p>
        </p:txBody>
      </p:sp>
      <p:sp>
        <p:nvSpPr>
          <p:cNvPr id="1440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a typeface="宋体" charset="-122"/>
              </a:defRPr>
            </a:lvl1pPr>
          </a:lstStyle>
          <a:p>
            <a:endParaRPr lang="zh-CN" altLang="en-US"/>
          </a:p>
        </p:txBody>
      </p:sp>
      <p:sp>
        <p:nvSpPr>
          <p:cNvPr id="1440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a typeface="宋体" charset="-122"/>
              </a:defRPr>
            </a:lvl1pPr>
          </a:lstStyle>
          <a:p>
            <a:fld id="{AF1F5A2F-D894-4013-9979-22E810F52231}" type="slidenum">
              <a:rPr lang="zh-CN" altLang="en-US" smtClean="0"/>
              <a:t>‹#›</a:t>
            </a:fld>
            <a:endParaRPr lang="zh-CN" altLang="en-US"/>
          </a:p>
        </p:txBody>
      </p:sp>
    </p:spTree>
    <p:extLst>
      <p:ext uri="{BB962C8B-B14F-4D97-AF65-F5344CB8AC3E}">
        <p14:creationId xmlns:p14="http://schemas.microsoft.com/office/powerpoint/2010/main" val="449586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Times New Roman" pitchFamily="18" charset="0"/>
        </a:defRPr>
      </a:lvl2pPr>
      <a:lvl3pPr algn="l" rtl="0" eaLnBrk="1" fontAlgn="base" hangingPunct="1">
        <a:spcBef>
          <a:spcPct val="0"/>
        </a:spcBef>
        <a:spcAft>
          <a:spcPct val="0"/>
        </a:spcAft>
        <a:defRPr sz="4400">
          <a:solidFill>
            <a:schemeClr val="tx2"/>
          </a:solidFill>
          <a:latin typeface="Tahoma" pitchFamily="34" charset="0"/>
          <a:cs typeface="Times New Roman" pitchFamily="18" charset="0"/>
        </a:defRPr>
      </a:lvl3pPr>
      <a:lvl4pPr algn="l" rtl="0" eaLnBrk="1" fontAlgn="base" hangingPunct="1">
        <a:spcBef>
          <a:spcPct val="0"/>
        </a:spcBef>
        <a:spcAft>
          <a:spcPct val="0"/>
        </a:spcAft>
        <a:defRPr sz="4400">
          <a:solidFill>
            <a:schemeClr val="tx2"/>
          </a:solidFill>
          <a:latin typeface="Tahoma" pitchFamily="34" charset="0"/>
          <a:cs typeface="Times New Roman" pitchFamily="18" charset="0"/>
        </a:defRPr>
      </a:lvl4pPr>
      <a:lvl5pPr algn="l" rtl="0" eaLnBrk="1" fontAlgn="base" hangingPunct="1">
        <a:spcBef>
          <a:spcPct val="0"/>
        </a:spcBef>
        <a:spcAft>
          <a:spcPct val="0"/>
        </a:spcAft>
        <a:defRPr sz="4400">
          <a:solidFill>
            <a:schemeClr val="tx2"/>
          </a:solidFill>
          <a:latin typeface="Tahoma" pitchFamily="34" charset="0"/>
          <a:cs typeface="Times New Roman" pitchFamily="18" charset="0"/>
        </a:defRPr>
      </a:lvl5pPr>
      <a:lvl6pPr marL="457200" algn="l" rtl="0" eaLnBrk="1" fontAlgn="base" hangingPunct="1">
        <a:spcBef>
          <a:spcPct val="0"/>
        </a:spcBef>
        <a:spcAft>
          <a:spcPct val="0"/>
        </a:spcAft>
        <a:defRPr sz="4400">
          <a:solidFill>
            <a:schemeClr val="tx2"/>
          </a:solidFill>
          <a:latin typeface="Tahoma" pitchFamily="34" charset="0"/>
          <a:cs typeface="Times New Roman" pitchFamily="18" charset="0"/>
        </a:defRPr>
      </a:lvl6pPr>
      <a:lvl7pPr marL="914400" algn="l" rtl="0" eaLnBrk="1" fontAlgn="base" hangingPunct="1">
        <a:spcBef>
          <a:spcPct val="0"/>
        </a:spcBef>
        <a:spcAft>
          <a:spcPct val="0"/>
        </a:spcAft>
        <a:defRPr sz="4400">
          <a:solidFill>
            <a:schemeClr val="tx2"/>
          </a:solidFill>
          <a:latin typeface="Tahoma" pitchFamily="34" charset="0"/>
          <a:cs typeface="Times New Roman" pitchFamily="18" charset="0"/>
        </a:defRPr>
      </a:lvl7pPr>
      <a:lvl8pPr marL="1371600" algn="l" rtl="0" eaLnBrk="1" fontAlgn="base" hangingPunct="1">
        <a:spcBef>
          <a:spcPct val="0"/>
        </a:spcBef>
        <a:spcAft>
          <a:spcPct val="0"/>
        </a:spcAft>
        <a:defRPr sz="4400">
          <a:solidFill>
            <a:schemeClr val="tx2"/>
          </a:solidFill>
          <a:latin typeface="Tahoma" pitchFamily="34" charset="0"/>
          <a:cs typeface="Times New Roman" pitchFamily="18" charset="0"/>
        </a:defRPr>
      </a:lvl8pPr>
      <a:lvl9pPr marL="1828800" algn="l" rtl="0" eaLnBrk="1" fontAlgn="base" hangingPunct="1">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1" fontAlgn="base" hangingPunct="1">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60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hlink"/>
        </a:buClr>
        <a:buSzPct val="95000"/>
        <a:buFont typeface="Wingdings" pitchFamily="2" charset="2"/>
        <a:buChar char="w"/>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SzPct val="6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log.miskcoo.com/2015/05/polynomial-divi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dpc.contest.atcoder.jp/tasks/tdpc_fibonacc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codeforces.com/problemset/problem/641/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ukicoder.me/wiki/black_box_linear_algebr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ukicoder.me/wiki/black_box_linear_algeb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Black Box Linear Algebra</a:t>
            </a:r>
            <a:endParaRPr lang="zh-CN" altLang="en-US" dirty="0"/>
          </a:p>
        </p:txBody>
      </p:sp>
      <p:sp>
        <p:nvSpPr>
          <p:cNvPr id="3" name="副标题 2"/>
          <p:cNvSpPr>
            <a:spLocks noGrp="1"/>
          </p:cNvSpPr>
          <p:nvPr>
            <p:ph type="subTitle" idx="1"/>
          </p:nvPr>
        </p:nvSpPr>
        <p:spPr/>
        <p:txBody>
          <a:bodyPr/>
          <a:lstStyle/>
          <a:p>
            <a:pPr algn="r"/>
            <a:r>
              <a:rPr lang="en-US" altLang="zh-CN" dirty="0" smtClean="0"/>
              <a:t>ICPCCamp’17 Staff</a:t>
            </a:r>
          </a:p>
          <a:p>
            <a:pPr algn="r"/>
            <a:r>
              <a:rPr lang="en-US" altLang="zh-CN" dirty="0" smtClean="0"/>
              <a:t>[Retired] </a:t>
            </a:r>
            <a:r>
              <a:rPr lang="en-US" altLang="zh-CN" dirty="0" err="1" smtClean="0"/>
              <a:t>TankEngineer</a:t>
            </a:r>
            <a:endParaRPr lang="en-US" altLang="zh-CN" dirty="0" smtClean="0"/>
          </a:p>
          <a:p>
            <a:pPr algn="r"/>
            <a:r>
              <a:rPr lang="zh-CN" altLang="en-US" dirty="0" smtClean="0"/>
              <a:t>倪昊斌</a:t>
            </a:r>
            <a:endParaRPr lang="zh-CN" altLang="en-US" dirty="0"/>
          </a:p>
        </p:txBody>
      </p:sp>
    </p:spTree>
    <p:extLst>
      <p:ext uri="{BB962C8B-B14F-4D97-AF65-F5344CB8AC3E}">
        <p14:creationId xmlns:p14="http://schemas.microsoft.com/office/powerpoint/2010/main" val="1787550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r>
              <a:rPr lang="zh-CN" altLang="en-US" dirty="0" smtClean="0"/>
              <a:t> </a:t>
            </a:r>
            <a:r>
              <a:rPr lang="en-US" altLang="zh-CN" dirty="0" smtClean="0"/>
              <a:t>Note</a:t>
            </a:r>
            <a:endParaRPr lang="zh-CN" altLang="en-US" dirty="0"/>
          </a:p>
        </p:txBody>
      </p:sp>
      <p:sp>
        <p:nvSpPr>
          <p:cNvPr id="3" name="内容占位符 2"/>
          <p:cNvSpPr>
            <a:spLocks noGrp="1"/>
          </p:cNvSpPr>
          <p:nvPr>
            <p:ph idx="1"/>
          </p:nvPr>
        </p:nvSpPr>
        <p:spPr/>
        <p:txBody>
          <a:bodyPr/>
          <a:lstStyle/>
          <a:p>
            <a:r>
              <a:rPr lang="zh-CN" altLang="en-US" dirty="0" smtClean="0"/>
              <a:t>重视</a:t>
            </a:r>
            <a:r>
              <a:rPr lang="en-US" altLang="zh-CN" dirty="0" smtClean="0"/>
              <a:t>ACM</a:t>
            </a:r>
            <a:r>
              <a:rPr lang="zh-CN" altLang="en-US" dirty="0" smtClean="0"/>
              <a:t>比赛中的实现和应用</a:t>
            </a:r>
            <a:endParaRPr lang="en-US" altLang="zh-CN" dirty="0" smtClean="0"/>
          </a:p>
          <a:p>
            <a:pPr lvl="1"/>
            <a:r>
              <a:rPr lang="zh-CN" altLang="en-US" dirty="0" smtClean="0"/>
              <a:t>对概念给出数学定义</a:t>
            </a:r>
            <a:endParaRPr lang="en-US" altLang="zh-CN" dirty="0" smtClean="0"/>
          </a:p>
          <a:p>
            <a:pPr lvl="1"/>
            <a:r>
              <a:rPr lang="zh-CN" altLang="en-US" dirty="0" smtClean="0"/>
              <a:t>对算法过程尽可能直观解释</a:t>
            </a:r>
            <a:endParaRPr lang="en-US" altLang="zh-CN" dirty="0" smtClean="0"/>
          </a:p>
          <a:p>
            <a:pPr lvl="1"/>
            <a:r>
              <a:rPr lang="zh-CN" altLang="en-US" dirty="0" smtClean="0"/>
              <a:t>省略大部分证明</a:t>
            </a:r>
            <a:endParaRPr lang="en-US" altLang="zh-CN" dirty="0" smtClean="0"/>
          </a:p>
        </p:txBody>
      </p:sp>
    </p:spTree>
    <p:extLst>
      <p:ext uri="{BB962C8B-B14F-4D97-AF65-F5344CB8AC3E}">
        <p14:creationId xmlns:p14="http://schemas.microsoft.com/office/powerpoint/2010/main" val="3207077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Warm-up</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051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r>
              <a:rPr lang="en-US" altLang="zh-CN" dirty="0" smtClean="0"/>
              <a:t>1</a:t>
            </a:r>
            <a:r>
              <a:rPr lang="zh-CN" altLang="en-US" dirty="0" smtClean="0"/>
              <a:t>：线性递归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域</a:t>
                </a:r>
                <a14:m>
                  <m:oMath xmlns:m="http://schemas.openxmlformats.org/officeDocument/2006/math">
                    <m:r>
                      <a:rPr lang="en-US" altLang="zh-CN" i="1" dirty="0" smtClean="0">
                        <a:latin typeface="Cambria Math" charset="0"/>
                      </a:rPr>
                      <m:t>𝐹</m:t>
                    </m:r>
                  </m:oMath>
                </a14:m>
                <a:r>
                  <a:rPr lang="zh-CN" altLang="en-US" dirty="0" smtClean="0"/>
                  <a:t>上的数列</a:t>
                </a:r>
                <a14:m>
                  <m:oMath xmlns:m="http://schemas.openxmlformats.org/officeDocument/2006/math">
                    <m:sSub>
                      <m:sSubPr>
                        <m:ctrlPr>
                          <a:rPr lang="en-US" altLang="zh-CN"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e>
                        </m:d>
                      </m:e>
                      <m:sub>
                        <m:r>
                          <a:rPr lang="en-US" altLang="zh-CN" b="0" i="1" smtClean="0">
                            <a:latin typeface="Cambria Math" charset="0"/>
                          </a:rPr>
                          <m:t>𝑖</m:t>
                        </m:r>
                      </m:sub>
                    </m:sSub>
                  </m:oMath>
                </a14:m>
                <a:r>
                  <a:rPr lang="zh-CN" altLang="en-US" dirty="0" smtClean="0"/>
                  <a:t>是</a:t>
                </a:r>
                <a:r>
                  <a:rPr lang="en-US" altLang="zh-CN" dirty="0" smtClean="0"/>
                  <a:t>n</a:t>
                </a:r>
                <a:r>
                  <a:rPr lang="zh-CN" altLang="en-US" dirty="0" smtClean="0"/>
                  <a:t>阶齐次线性递归，当且仅当</a:t>
                </a:r>
                <a:r>
                  <a:rPr lang="zh-CN" altLang="en-US" dirty="0"/>
                  <a:t>存在域</a:t>
                </a:r>
                <a14:m>
                  <m:oMath xmlns:m="http://schemas.openxmlformats.org/officeDocument/2006/math">
                    <m:r>
                      <a:rPr lang="en-US" altLang="zh-CN" i="1" dirty="0">
                        <a:latin typeface="Cambria Math" charset="0"/>
                      </a:rPr>
                      <m:t>𝐹</m:t>
                    </m:r>
                  </m:oMath>
                </a14:m>
                <a:r>
                  <a:rPr lang="zh-CN" altLang="en-US" dirty="0" smtClean="0"/>
                  <a:t>上的系数</a:t>
                </a:r>
                <a14:m>
                  <m:oMath xmlns:m="http://schemas.openxmlformats.org/officeDocument/2006/math">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𝑐</m:t>
                        </m:r>
                      </m:e>
                      <m:sub>
                        <m:r>
                          <a:rPr lang="en-US" altLang="zh-CN" b="0" i="1" smtClean="0">
                            <a:latin typeface="Cambria Math" charset="0"/>
                          </a:rPr>
                          <m:t>1</m:t>
                        </m:r>
                      </m:sub>
                    </m:sSub>
                    <m:r>
                      <a:rPr lang="en-US" altLang="zh-CN" b="0" i="1" smtClean="0">
                        <a:latin typeface="Cambria Math" charset="0"/>
                      </a:rPr>
                      <m:t>,</m:t>
                    </m:r>
                    <m:r>
                      <a:rPr lang="zh-CN" altLang="en-US" b="0" i="1" smtClean="0">
                        <a:latin typeface="Cambria Math" charset="0"/>
                      </a:rPr>
                      <m:t> </m:t>
                    </m:r>
                    <m:sSub>
                      <m:sSubPr>
                        <m:ctrlPr>
                          <a:rPr lang="en-US" altLang="zh-CN" b="0" i="1" smtClean="0">
                            <a:latin typeface="Cambria Math" panose="02040503050406030204" pitchFamily="18" charset="0"/>
                          </a:rPr>
                        </m:ctrlPr>
                      </m:sSubPr>
                      <m:e>
                        <m:r>
                          <a:rPr lang="en-US" altLang="zh-CN" b="0" i="1" smtClean="0">
                            <a:latin typeface="Cambria Math" charset="0"/>
                          </a:rPr>
                          <m:t>𝑐</m:t>
                        </m:r>
                      </m:e>
                      <m:sub>
                        <m:r>
                          <a:rPr lang="en-US" altLang="zh-CN" b="0" i="1" smtClean="0">
                            <a:latin typeface="Cambria Math" charset="0"/>
                          </a:rPr>
                          <m:t>2</m:t>
                        </m:r>
                      </m:sub>
                    </m:sSub>
                    <m:r>
                      <a:rPr lang="en-US" altLang="zh-CN" b="0" i="1" smtClean="0">
                        <a:latin typeface="Cambria Math" charset="0"/>
                      </a:rPr>
                      <m:t>,</m:t>
                    </m:r>
                    <m:r>
                      <a:rPr lang="en-US" altLang="zh-CN" b="0" i="1" smtClean="0">
                        <a:latin typeface="Cambria Math" charset="0"/>
                        <a:ea typeface="Cambria Math" charset="0"/>
                        <a:cs typeface="Cambria Math" charset="0"/>
                      </a:rPr>
                      <m:t>⋯,</m:t>
                    </m:r>
                    <m:sSub>
                      <m:sSubPr>
                        <m:ctrlPr>
                          <a:rPr lang="en-US" altLang="zh-CN" b="0" i="1" smtClean="0">
                            <a:latin typeface="Cambria Math" panose="02040503050406030204" pitchFamily="18" charset="0"/>
                            <a:ea typeface="Cambria Math" charset="0"/>
                            <a:cs typeface="Cambria Math" charset="0"/>
                          </a:rPr>
                        </m:ctrlPr>
                      </m:sSubPr>
                      <m:e>
                        <m:r>
                          <a:rPr lang="en-US" altLang="zh-CN" b="0" i="1" smtClean="0">
                            <a:latin typeface="Cambria Math" charset="0"/>
                            <a:ea typeface="Cambria Math" charset="0"/>
                            <a:cs typeface="Cambria Math" charset="0"/>
                          </a:rPr>
                          <m:t>𝑐</m:t>
                        </m:r>
                      </m:e>
                      <m:sub>
                        <m:r>
                          <a:rPr lang="en-US" altLang="zh-CN" b="0" i="1" smtClean="0">
                            <a:latin typeface="Cambria Math" charset="0"/>
                            <a:ea typeface="Cambria Math" charset="0"/>
                            <a:cs typeface="Cambria Math" charset="0"/>
                          </a:rPr>
                          <m:t>𝑛</m:t>
                        </m:r>
                      </m:sub>
                    </m:sSub>
                    <m:r>
                      <a:rPr lang="en-US" altLang="zh-CN" b="0" i="1" smtClean="0">
                        <a:latin typeface="Cambria Math" charset="0"/>
                      </a:rPr>
                      <m:t>}</m:t>
                    </m:r>
                  </m:oMath>
                </a14:m>
                <a:r>
                  <a:rPr lang="en-US" altLang="zh-CN" dirty="0" smtClean="0"/>
                  <a:t> </a:t>
                </a:r>
                <a:r>
                  <a:rPr lang="zh-CN" altLang="en-US" dirty="0" smtClean="0"/>
                  <a:t>使</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1</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r>
                            <a:rPr lang="en-US" altLang="zh-CN" i="1">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2</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r>
                            <a:rPr lang="en-US" altLang="zh-CN" i="1">
                              <a:latin typeface="Cambria Math" charset="0"/>
                            </a:rPr>
                            <m:t>−2</m:t>
                          </m:r>
                        </m:sub>
                      </m:sSub>
                      <m:r>
                        <a:rPr lang="en-US" altLang="zh-CN" i="1">
                          <a:latin typeface="Cambria Math" charset="0"/>
                        </a:rPr>
                        <m:t>+</m:t>
                      </m:r>
                      <m:r>
                        <a:rPr lang="en-US" altLang="zh-CN" i="1">
                          <a:latin typeface="Cambria Math" charset="0"/>
                          <a:ea typeface="Cambria Math" charset="0"/>
                          <a:cs typeface="Cambria Math" charset="0"/>
                        </a:rPr>
                        <m:t>⋯+</m:t>
                      </m:r>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𝑐</m:t>
                          </m:r>
                        </m:e>
                        <m:sub>
                          <m:r>
                            <a:rPr lang="en-US" altLang="zh-CN" i="1">
                              <a:latin typeface="Cambria Math" charset="0"/>
                              <a:ea typeface="Cambria Math" charset="0"/>
                              <a:cs typeface="Cambria Math" charset="0"/>
                            </a:rPr>
                            <m:t>𝑛</m:t>
                          </m:r>
                        </m:sub>
                      </m:sSub>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𝑎</m:t>
                          </m:r>
                        </m:e>
                        <m:sub>
                          <m:r>
                            <a:rPr lang="en-US" altLang="zh-CN" i="1">
                              <a:latin typeface="Cambria Math" charset="0"/>
                              <a:ea typeface="Cambria Math" charset="0"/>
                              <a:cs typeface="Cambria Math" charset="0"/>
                            </a:rPr>
                            <m:t>𝑖</m:t>
                          </m:r>
                          <m:r>
                            <a:rPr lang="en-US" altLang="zh-CN" i="1">
                              <a:latin typeface="Cambria Math" charset="0"/>
                              <a:ea typeface="Cambria Math" charset="0"/>
                              <a:cs typeface="Cambria Math" charset="0"/>
                            </a:rPr>
                            <m:t>−</m:t>
                          </m:r>
                          <m:r>
                            <a:rPr lang="en-US" altLang="zh-CN" i="1">
                              <a:latin typeface="Cambria Math" charset="0"/>
                              <a:ea typeface="Cambria Math" charset="0"/>
                              <a:cs typeface="Cambria Math" charset="0"/>
                            </a:rPr>
                            <m:t>𝑛</m:t>
                          </m:r>
                        </m:sub>
                      </m:sSub>
                    </m:oMath>
                  </m:oMathPara>
                </a14:m>
                <a:endParaRPr lang="en-US" altLang="zh-CN" dirty="0" smtClean="0"/>
              </a:p>
              <a:p>
                <a:r>
                  <a:rPr lang="zh-CN" altLang="en-US" dirty="0" smtClean="0"/>
                  <a:t>对</a:t>
                </a:r>
                <a14:m>
                  <m:oMath xmlns:m="http://schemas.openxmlformats.org/officeDocument/2006/math">
                    <m:r>
                      <a:rPr lang="en-US" altLang="zh-CN" b="0" i="1" dirty="0" smtClean="0">
                        <a:latin typeface="Cambria Math" charset="0"/>
                      </a:rPr>
                      <m:t>𝑖</m:t>
                    </m:r>
                    <m:r>
                      <a:rPr lang="en-US" altLang="zh-CN" b="0" i="1" dirty="0" smtClean="0">
                        <a:latin typeface="Cambria Math" charset="0"/>
                      </a:rPr>
                      <m:t>&gt;</m:t>
                    </m:r>
                    <m:r>
                      <a:rPr lang="en-US" altLang="zh-CN" b="0" i="1" dirty="0" smtClean="0">
                        <a:latin typeface="Cambria Math" charset="0"/>
                      </a:rPr>
                      <m:t>𝑛</m:t>
                    </m:r>
                  </m:oMath>
                </a14:m>
                <a:r>
                  <a:rPr lang="zh-CN" altLang="en-US" dirty="0" smtClean="0"/>
                  <a:t>恒成立</a:t>
                </a:r>
                <a:endParaRPr lang="en-US" altLang="zh-CN" dirty="0" smtClean="0"/>
              </a:p>
              <a:p>
                <a:endParaRPr lang="en-US" altLang="zh-CN" dirty="0"/>
              </a:p>
              <a:p>
                <a:r>
                  <a:rPr lang="zh-CN" altLang="en-US" dirty="0" smtClean="0"/>
                  <a:t>解释：就是大家熟悉的递归数列</a:t>
                </a:r>
                <a:endParaRPr lang="en-US" altLang="zh-CN" dirty="0" smtClean="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2370"/>
                </a:stretch>
              </a:blipFill>
            </p:spPr>
            <p:txBody>
              <a:bodyPr/>
              <a:lstStyle/>
              <a:p>
                <a:r>
                  <a:rPr lang="en-US">
                    <a:noFill/>
                  </a:rPr>
                  <a:t> </a:t>
                </a:r>
              </a:p>
            </p:txBody>
          </p:sp>
        </mc:Fallback>
      </mc:AlternateContent>
    </p:spTree>
    <p:extLst>
      <p:ext uri="{BB962C8B-B14F-4D97-AF65-F5344CB8AC3E}">
        <p14:creationId xmlns:p14="http://schemas.microsoft.com/office/powerpoint/2010/main" val="135829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a:t>
            </a:r>
            <a:r>
              <a:rPr lang="en-US" altLang="zh-CN" dirty="0" smtClean="0"/>
              <a:t>1</a:t>
            </a:r>
            <a:r>
              <a:rPr lang="zh-CN" altLang="en-US" dirty="0" smtClean="0"/>
              <a:t>：求线性递归数列第</a:t>
            </a:r>
            <a:r>
              <a:rPr lang="en-US" altLang="zh-CN" dirty="0" smtClean="0"/>
              <a:t>k</a:t>
            </a:r>
            <a:r>
              <a:rPr lang="zh-CN" altLang="en-US" dirty="0" smtClean="0"/>
              <a:t>项</a:t>
            </a:r>
            <a:endParaRPr lang="en-US" dirty="0"/>
          </a:p>
        </p:txBody>
      </p:sp>
      <p:sp>
        <p:nvSpPr>
          <p:cNvPr id="3" name="Content Placeholder 2"/>
          <p:cNvSpPr>
            <a:spLocks noGrp="1"/>
          </p:cNvSpPr>
          <p:nvPr>
            <p:ph idx="1"/>
          </p:nvPr>
        </p:nvSpPr>
        <p:spPr/>
        <p:txBody>
          <a:bodyPr/>
          <a:lstStyle/>
          <a:p>
            <a:r>
              <a:rPr lang="zh-CN" altLang="en-US" dirty="0" smtClean="0"/>
              <a:t>给定这样一个</a:t>
            </a:r>
            <a:r>
              <a:rPr lang="en-US" altLang="zh-CN" dirty="0" smtClean="0"/>
              <a:t>n</a:t>
            </a:r>
            <a:r>
              <a:rPr lang="zh-CN" altLang="en-US" dirty="0" smtClean="0"/>
              <a:t>阶齐次线性递归数列。输入</a:t>
            </a:r>
            <a:r>
              <a:rPr lang="en-US" altLang="zh-CN" dirty="0" smtClean="0"/>
              <a:t>n</a:t>
            </a:r>
            <a:r>
              <a:rPr lang="zh-CN" altLang="en-US" dirty="0" smtClean="0"/>
              <a:t>个首项和转移系数，求第</a:t>
            </a:r>
            <a:r>
              <a:rPr lang="en-US" altLang="zh-CN" dirty="0" smtClean="0"/>
              <a:t>k</a:t>
            </a:r>
            <a:r>
              <a:rPr lang="zh-CN" altLang="en-US" dirty="0" smtClean="0"/>
              <a:t>项。</a:t>
            </a:r>
            <a:endParaRPr lang="en-US" altLang="zh-CN" dirty="0" smtClean="0"/>
          </a:p>
          <a:p>
            <a:r>
              <a:rPr lang="en-US" altLang="zh-CN" dirty="0"/>
              <a:t>n</a:t>
            </a:r>
            <a:r>
              <a:rPr lang="en-US" altLang="zh-CN" dirty="0" smtClean="0"/>
              <a:t>&lt;=1000</a:t>
            </a:r>
            <a:r>
              <a:rPr lang="zh-CN" altLang="en-US" dirty="0" smtClean="0"/>
              <a:t>，</a:t>
            </a:r>
            <a:r>
              <a:rPr lang="en-US" altLang="zh-CN" dirty="0" smtClean="0"/>
              <a:t>k&lt;=10^9</a:t>
            </a:r>
            <a:endParaRPr lang="en-US" dirty="0"/>
          </a:p>
        </p:txBody>
      </p:sp>
    </p:spTree>
    <p:extLst>
      <p:ext uri="{BB962C8B-B14F-4D97-AF65-F5344CB8AC3E}">
        <p14:creationId xmlns:p14="http://schemas.microsoft.com/office/powerpoint/2010/main" val="115834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（假的）解法</a:t>
            </a:r>
            <a:endParaRPr lang="en-US" dirty="0"/>
          </a:p>
        </p:txBody>
      </p:sp>
      <p:sp>
        <p:nvSpPr>
          <p:cNvPr id="3" name="Content Placeholder 2"/>
          <p:cNvSpPr>
            <a:spLocks noGrp="1"/>
          </p:cNvSpPr>
          <p:nvPr>
            <p:ph idx="1"/>
          </p:nvPr>
        </p:nvSpPr>
        <p:spPr/>
        <p:txBody>
          <a:bodyPr/>
          <a:lstStyle/>
          <a:p>
            <a:r>
              <a:rPr lang="zh-CN" altLang="en-US" dirty="0" smtClean="0"/>
              <a:t>大家都会的矩乘倍增</a:t>
            </a:r>
            <a:endParaRPr lang="en-US" altLang="zh-CN" dirty="0" smtClean="0"/>
          </a:p>
          <a:p>
            <a:pPr lvl="1"/>
            <a:r>
              <a:rPr lang="en-US" altLang="zh-CN" dirty="0" smtClean="0"/>
              <a:t>O(n^3logk)</a:t>
            </a:r>
            <a:r>
              <a:rPr lang="zh-CN" altLang="en-US" dirty="0" smtClean="0"/>
              <a:t> </a:t>
            </a:r>
            <a:r>
              <a:rPr lang="en-US" altLang="zh-CN" dirty="0" smtClean="0">
                <a:sym typeface="Wingdings"/>
              </a:rPr>
              <a:t></a:t>
            </a:r>
            <a:r>
              <a:rPr lang="zh-CN" altLang="en-US" dirty="0" smtClean="0">
                <a:sym typeface="Wingdings"/>
              </a:rPr>
              <a:t> </a:t>
            </a:r>
            <a:r>
              <a:rPr lang="en-US" altLang="zh-CN" dirty="0" smtClean="0">
                <a:sym typeface="Wingdings"/>
              </a:rPr>
              <a:t>TLE</a:t>
            </a:r>
          </a:p>
          <a:p>
            <a:pPr lvl="1"/>
            <a:r>
              <a:rPr lang="zh-CN" altLang="en-US" dirty="0" smtClean="0">
                <a:sym typeface="Wingdings"/>
              </a:rPr>
              <a:t>无比绝望的眼神</a:t>
            </a:r>
            <a:r>
              <a:rPr lang="en-US" altLang="zh-CN" dirty="0" smtClean="0">
                <a:sym typeface="Wingdings"/>
              </a:rPr>
              <a:t>.jpg</a:t>
            </a:r>
          </a:p>
          <a:p>
            <a:endParaRPr lang="en-US" dirty="0">
              <a:sym typeface="Wingdings"/>
            </a:endParaRPr>
          </a:p>
          <a:p>
            <a:endParaRPr lang="en-US" dirty="0">
              <a:sym typeface="Wingdings"/>
            </a:endParaRPr>
          </a:p>
          <a:p>
            <a:endParaRPr lang="en-US" dirty="0"/>
          </a:p>
        </p:txBody>
      </p:sp>
    </p:spTree>
    <p:extLst>
      <p:ext uri="{BB962C8B-B14F-4D97-AF65-F5344CB8AC3E}">
        <p14:creationId xmlns:p14="http://schemas.microsoft.com/office/powerpoint/2010/main" val="1398257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思路</a:t>
            </a:r>
            <a:endParaRPr lang="en-US" dirty="0"/>
          </a:p>
        </p:txBody>
      </p:sp>
      <p:sp>
        <p:nvSpPr>
          <p:cNvPr id="3" name="Content Placeholder 2"/>
          <p:cNvSpPr>
            <a:spLocks noGrp="1"/>
          </p:cNvSpPr>
          <p:nvPr>
            <p:ph idx="1"/>
          </p:nvPr>
        </p:nvSpPr>
        <p:spPr/>
        <p:txBody>
          <a:bodyPr/>
          <a:lstStyle/>
          <a:p>
            <a:r>
              <a:rPr lang="zh-CN" altLang="en-US" dirty="0" smtClean="0"/>
              <a:t>速度瓶颈：矩阵乘法</a:t>
            </a:r>
            <a:endParaRPr lang="en-US" altLang="zh-CN" dirty="0"/>
          </a:p>
          <a:p>
            <a:pPr lvl="1"/>
            <a:r>
              <a:rPr lang="zh-CN" altLang="en-US" dirty="0" smtClean="0"/>
              <a:t>矩阵：</a:t>
            </a:r>
            <a:r>
              <a:rPr lang="en-US" altLang="zh-CN" dirty="0" smtClean="0"/>
              <a:t>n^2</a:t>
            </a:r>
            <a:r>
              <a:rPr lang="zh-CN" altLang="en-US" dirty="0" smtClean="0"/>
              <a:t> 转移：</a:t>
            </a:r>
            <a:r>
              <a:rPr lang="en-US" altLang="zh-CN" dirty="0" smtClean="0"/>
              <a:t>O(n^3)</a:t>
            </a:r>
          </a:p>
          <a:p>
            <a:endParaRPr lang="en-US" altLang="zh-CN" dirty="0" smtClean="0"/>
          </a:p>
          <a:p>
            <a:r>
              <a:rPr lang="zh-CN" altLang="en-US" dirty="0" smtClean="0"/>
              <a:t>考虑使用其他表示方法来优化计算</a:t>
            </a:r>
            <a:endParaRPr lang="en-US" altLang="zh-CN" dirty="0" smtClean="0"/>
          </a:p>
          <a:p>
            <a:pPr lvl="1"/>
            <a:r>
              <a:rPr lang="en-US" altLang="zh-CN" dirty="0" smtClean="0"/>
              <a:t>???</a:t>
            </a:r>
            <a:r>
              <a:rPr lang="zh-CN" altLang="en-US" dirty="0" smtClean="0"/>
              <a:t>：</a:t>
            </a:r>
            <a:r>
              <a:rPr lang="en-US" altLang="zh-CN" dirty="0" smtClean="0"/>
              <a:t>n</a:t>
            </a:r>
            <a:r>
              <a:rPr lang="zh-CN" altLang="en-US" dirty="0" smtClean="0"/>
              <a:t> 转移：</a:t>
            </a:r>
            <a:r>
              <a:rPr lang="en-US" altLang="zh-CN" dirty="0" smtClean="0"/>
              <a:t>O(n^2)</a:t>
            </a:r>
            <a:r>
              <a:rPr lang="zh-CN" altLang="en-US" dirty="0" smtClean="0"/>
              <a:t> </a:t>
            </a:r>
            <a:r>
              <a:rPr lang="en-US" altLang="zh-CN" dirty="0" smtClean="0"/>
              <a:t>or</a:t>
            </a:r>
            <a:r>
              <a:rPr lang="zh-CN" altLang="en-US" dirty="0" smtClean="0"/>
              <a:t> </a:t>
            </a:r>
            <a:r>
              <a:rPr lang="en-US" altLang="zh-CN" dirty="0" smtClean="0"/>
              <a:t>less</a:t>
            </a:r>
          </a:p>
        </p:txBody>
      </p:sp>
    </p:spTree>
    <p:extLst>
      <p:ext uri="{BB962C8B-B14F-4D97-AF65-F5344CB8AC3E}">
        <p14:creationId xmlns:p14="http://schemas.microsoft.com/office/powerpoint/2010/main" val="55560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考虑</a:t>
                </a:r>
                <a:r>
                  <a:rPr lang="zh-CN" altLang="en-US" dirty="0"/>
                  <a:t>矩乘的过程，显然有任意一项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oMath>
                </a14:m>
                <a:r>
                  <a:rPr lang="zh-CN" altLang="en-US" dirty="0"/>
                  <a:t>都可以表示为</a:t>
                </a:r>
                <a:r>
                  <a:rPr lang="en-US" altLang="zh-CN" dirty="0"/>
                  <a:t>n</a:t>
                </a:r>
                <a:r>
                  <a:rPr lang="zh-CN" altLang="en-US" dirty="0"/>
                  <a:t>个首项的线性组合，设</a:t>
                </a:r>
                <a:r>
                  <a:rPr lang="zh-CN" altLang="en-US" dirty="0" smtClean="0"/>
                  <a:t>为</a:t>
                </a: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m:t>
                          </m:r>
                          <m:r>
                            <a:rPr lang="en-US" altLang="zh-CN" i="1">
                              <a:latin typeface="Cambria Math" charset="0"/>
                            </a:rPr>
                            <m:t>1</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1</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m:t>
                          </m:r>
                          <m:r>
                            <a:rPr lang="en-US" altLang="zh-CN" i="1">
                              <a:latin typeface="Cambria Math" charset="0"/>
                            </a:rPr>
                            <m:t>2</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2</m:t>
                          </m:r>
                        </m:sub>
                      </m:sSub>
                      <m:r>
                        <a:rPr lang="en-US" altLang="zh-CN" i="1">
                          <a:latin typeface="Cambria Math" charset="0"/>
                        </a:rPr>
                        <m:t>+</m:t>
                      </m:r>
                      <m:r>
                        <a:rPr lang="en-US" altLang="zh-CN" i="1">
                          <a:latin typeface="Cambria Math" charset="0"/>
                          <a:ea typeface="Cambria Math" charset="0"/>
                          <a:cs typeface="Cambria Math" charset="0"/>
                        </a:rPr>
                        <m:t>⋯+</m:t>
                      </m:r>
                      <m:sSub>
                        <m:sSubPr>
                          <m:ctrlPr>
                            <a:rPr lang="en-US" altLang="zh-CN" i="1">
                              <a:latin typeface="Cambria Math" panose="02040503050406030204" pitchFamily="18" charset="0"/>
                              <a:ea typeface="Cambria Math" charset="0"/>
                              <a:cs typeface="Cambria Math" charset="0"/>
                            </a:rPr>
                          </m:ctrlPr>
                        </m:sSubPr>
                        <m:e>
                          <m:r>
                            <a:rPr lang="en-US" altLang="zh-CN" b="0" i="1" smtClean="0">
                              <a:latin typeface="Cambria Math" charset="0"/>
                              <a:ea typeface="Cambria Math" charset="0"/>
                              <a:cs typeface="Cambria Math" charset="0"/>
                            </a:rPr>
                            <m:t>𝑠</m:t>
                          </m:r>
                        </m:e>
                        <m:sub>
                          <m:r>
                            <a:rPr lang="en-US" altLang="zh-CN" b="0" i="1" smtClean="0">
                              <a:latin typeface="Cambria Math" charset="0"/>
                              <a:ea typeface="Cambria Math" charset="0"/>
                              <a:cs typeface="Cambria Math" charset="0"/>
                            </a:rPr>
                            <m:t>𝑖𝑛</m:t>
                          </m:r>
                        </m:sub>
                      </m:sSub>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𝑎</m:t>
                          </m:r>
                        </m:e>
                        <m:sub>
                          <m:r>
                            <a:rPr lang="en-US" altLang="zh-CN" i="1">
                              <a:latin typeface="Cambria Math" charset="0"/>
                              <a:ea typeface="Cambria Math" charset="0"/>
                              <a:cs typeface="Cambria Math" charset="0"/>
                            </a:rPr>
                            <m:t>𝑛</m:t>
                          </m:r>
                        </m:sub>
                      </m:sSub>
                    </m:oMath>
                  </m:oMathPara>
                </a14:m>
                <a:endParaRPr lang="en-US" altLang="zh-CN" dirty="0" smtClean="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r>
                        <a:rPr lang="en-US" altLang="zh-CN" i="1">
                          <a:latin typeface="Cambria Math" charset="0"/>
                        </a:rPr>
                        <m:t>=</m:t>
                      </m:r>
                      <m:nary>
                        <m:naryPr>
                          <m:chr m:val="∑"/>
                          <m:ctrlPr>
                            <a:rPr lang="is-IS" altLang="zh-CN" i="1" smtClean="0">
                              <a:latin typeface="Cambria Math" panose="02040503050406030204" pitchFamily="18" charset="0"/>
                            </a:rPr>
                          </m:ctrlPr>
                        </m:naryPr>
                        <m:sub>
                          <m:r>
                            <m:rPr>
                              <m:brk m:alnAt="23"/>
                            </m:rPr>
                            <a:rPr lang="en-US" altLang="zh-CN" b="0" i="1" smtClean="0">
                              <a:latin typeface="Cambria Math" charset="0"/>
                            </a:rPr>
                            <m:t>𝑗</m:t>
                          </m:r>
                          <m:r>
                            <a:rPr lang="en-US" altLang="zh-CN" b="0" i="1" smtClean="0">
                              <a:latin typeface="Cambria Math" charset="0"/>
                            </a:rPr>
                            <m:t>=1</m:t>
                          </m:r>
                        </m:sub>
                        <m:sup>
                          <m:r>
                            <a:rPr lang="en-US" altLang="zh-CN" b="0" i="1" smtClean="0">
                              <a:latin typeface="Cambria Math" charset="0"/>
                            </a:rPr>
                            <m:t>𝑛</m:t>
                          </m:r>
                        </m:sup>
                        <m:e>
                          <m:sSub>
                            <m:sSubPr>
                              <m:ctrlPr>
                                <a:rPr lang="en-US" altLang="zh-CN"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𝑖𝑗</m:t>
                              </m:r>
                            </m:sub>
                          </m:sSub>
                          <m:sSub>
                            <m:sSubPr>
                              <m:ctrlPr>
                                <a:rPr lang="en-US" altLang="zh-CN" i="1" smtClean="0">
                                  <a:latin typeface="Cambria Math" panose="02040503050406030204" pitchFamily="18" charset="0"/>
                                </a:rPr>
                              </m:ctrlPr>
                            </m:sSubPr>
                            <m:e>
                              <m:r>
                                <a:rPr lang="en-US" altLang="zh-CN" b="0" i="1" smtClean="0">
                                  <a:latin typeface="Cambria Math" charset="0"/>
                                </a:rPr>
                                <m:t>𝑎</m:t>
                              </m:r>
                            </m:e>
                            <m:sub>
                              <m:r>
                                <a:rPr lang="en-US" altLang="zh-CN" b="0" i="1" smtClean="0">
                                  <a:latin typeface="Cambria Math" charset="0"/>
                                </a:rPr>
                                <m:t>𝑗</m:t>
                              </m:r>
                            </m:sub>
                          </m:sSub>
                        </m:e>
                      </m:nary>
                    </m:oMath>
                  </m:oMathPara>
                </a14:m>
                <a:endParaRPr lang="en-US" dirty="0" smtClean="0"/>
              </a:p>
              <a:p>
                <a:endParaRPr lang="en-US" altLang="zh-CN" dirty="0" smtClean="0"/>
              </a:p>
              <a:p>
                <a:r>
                  <a:rPr lang="zh-CN" altLang="en-US" dirty="0" smtClean="0"/>
                  <a:t>我们想继续用倍增的思想，求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2</m:t>
                        </m:r>
                        <m:r>
                          <a:rPr lang="en-US" altLang="zh-CN" i="1">
                            <a:latin typeface="Cambria Math" charset="0"/>
                          </a:rPr>
                          <m:t>𝑖</m:t>
                        </m:r>
                      </m:sub>
                    </m:sSub>
                  </m:oMath>
                </a14:m>
                <a:r>
                  <a:rPr lang="zh-CN" altLang="en-US" dirty="0" smtClean="0"/>
                  <a:t>的表示</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370" b="-4148"/>
                </a:stretch>
              </a:blipFill>
            </p:spPr>
            <p:txBody>
              <a:bodyPr/>
              <a:lstStyle/>
              <a:p>
                <a:r>
                  <a:rPr lang="en-US">
                    <a:noFill/>
                  </a:rPr>
                  <a:t> </a:t>
                </a:r>
              </a:p>
            </p:txBody>
          </p:sp>
        </mc:Fallback>
      </mc:AlternateContent>
    </p:spTree>
    <p:extLst>
      <p:ext uri="{BB962C8B-B14F-4D97-AF65-F5344CB8AC3E}">
        <p14:creationId xmlns:p14="http://schemas.microsoft.com/office/powerpoint/2010/main" val="7810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 </a:t>
            </a:r>
            <a:r>
              <a:rPr lang="en-US" altLang="zh-CN" dirty="0" smtClean="0"/>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05000"/>
                <a:ext cx="7848600" cy="4114800"/>
              </a:xfrm>
            </p:spPr>
            <p:txBody>
              <a:bodyPr/>
              <a:lstStyle/>
              <a:p>
                <a:r>
                  <a:rPr lang="zh-CN" altLang="en-US" dirty="0" smtClean="0"/>
                  <a:t>把</a:t>
                </a:r>
                <a:r>
                  <a:rPr lang="zh-CN" altLang="en-US" dirty="0"/>
                  <a:t>整个等式</a:t>
                </a:r>
                <a:r>
                  <a:rPr lang="en-US" altLang="zh-CN" dirty="0"/>
                  <a:t>shift</a:t>
                </a:r>
                <a:r>
                  <a:rPr lang="zh-CN" altLang="en-US" dirty="0" smtClean="0"/>
                  <a:t>一下，关系依然成立</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r>
                            <a:rPr lang="en-US" altLang="zh-CN" b="0" i="1" smtClean="0">
                              <a:latin typeface="Cambria Math" charset="0"/>
                            </a:rPr>
                            <m:t>+</m:t>
                          </m:r>
                          <m:r>
                            <a:rPr lang="en-US" altLang="zh-CN" b="0" i="1" smtClean="0">
                              <a:latin typeface="Cambria Math" charset="0"/>
                            </a:rPr>
                            <m:t>𝑖</m:t>
                          </m:r>
                        </m:sub>
                      </m:sSub>
                      <m:r>
                        <a:rPr lang="en-US" altLang="zh-CN" i="1">
                          <a:latin typeface="Cambria Math" charset="0"/>
                        </a:rPr>
                        <m:t>=</m:t>
                      </m:r>
                      <m:nary>
                        <m:naryPr>
                          <m:chr m:val="∑"/>
                          <m:ctrlPr>
                            <a:rPr lang="is-IS" altLang="zh-CN" i="1">
                              <a:latin typeface="Cambria Math" panose="02040503050406030204" pitchFamily="18" charset="0"/>
                            </a:rPr>
                          </m:ctrlPr>
                        </m:naryPr>
                        <m:sub>
                          <m:r>
                            <m:rPr>
                              <m:brk m:alnAt="23"/>
                            </m:rPr>
                            <a:rPr lang="en-US" altLang="zh-CN" i="1">
                              <a:latin typeface="Cambria Math" charset="0"/>
                            </a:rPr>
                            <m:t>𝑗</m:t>
                          </m:r>
                          <m:r>
                            <a:rPr lang="en-US" altLang="zh-CN" i="1">
                              <a:latin typeface="Cambria Math" charset="0"/>
                            </a:rPr>
                            <m:t>=1</m:t>
                          </m:r>
                        </m:sub>
                        <m:sup>
                          <m:r>
                            <a:rPr lang="en-US" altLang="zh-CN" i="1">
                              <a:latin typeface="Cambria Math" charset="0"/>
                            </a:rPr>
                            <m:t>𝑛</m:t>
                          </m:r>
                        </m:sup>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𝑖𝑗</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𝑗</m:t>
                              </m:r>
                              <m:r>
                                <a:rPr lang="en-US" altLang="zh-CN" b="0" i="1" smtClean="0">
                                  <a:latin typeface="Cambria Math" charset="0"/>
                                </a:rPr>
                                <m:t>+</m:t>
                              </m:r>
                              <m:r>
                                <a:rPr lang="en-US" altLang="zh-CN" b="0" i="1" smtClean="0">
                                  <a:latin typeface="Cambria Math" charset="0"/>
                                </a:rPr>
                                <m:t>𝑖</m:t>
                              </m:r>
                            </m:sub>
                          </m:sSub>
                        </m:e>
                      </m:nary>
                    </m:oMath>
                  </m:oMathPara>
                </a14:m>
                <a:endParaRPr lang="en-US" dirty="0"/>
              </a:p>
              <a:p>
                <a:r>
                  <a:rPr lang="zh-CN" altLang="en-US" dirty="0" smtClean="0"/>
                  <a:t>展开</a:t>
                </a:r>
                <a:r>
                  <a:rPr lang="zh-CN" altLang="en-US" dirty="0"/>
                  <a:t>等式右边的</a:t>
                </a:r>
                <a:r>
                  <a:rPr lang="zh-CN" altLang="en-US" dirty="0" smtClean="0"/>
                  <a:t>项得</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2</m:t>
                          </m:r>
                          <m:r>
                            <a:rPr lang="en-US" altLang="zh-CN" i="1">
                              <a:latin typeface="Cambria Math" charset="0"/>
                            </a:rPr>
                            <m:t>𝑖</m:t>
                          </m:r>
                        </m:sub>
                      </m:sSub>
                      <m:r>
                        <a:rPr lang="en-US" altLang="zh-CN" i="1">
                          <a:latin typeface="Cambria Math" charset="0"/>
                        </a:rPr>
                        <m:t>=</m:t>
                      </m:r>
                      <m:nary>
                        <m:naryPr>
                          <m:chr m:val="∑"/>
                          <m:ctrlPr>
                            <a:rPr lang="is-IS" altLang="zh-CN" i="1">
                              <a:latin typeface="Cambria Math" panose="02040503050406030204" pitchFamily="18" charset="0"/>
                            </a:rPr>
                          </m:ctrlPr>
                        </m:naryPr>
                        <m:sub>
                          <m:r>
                            <m:rPr>
                              <m:brk m:alnAt="23"/>
                            </m:rPr>
                            <a:rPr lang="en-US" altLang="zh-CN" i="1">
                              <a:latin typeface="Cambria Math" charset="0"/>
                            </a:rPr>
                            <m:t>𝑗</m:t>
                          </m:r>
                          <m:r>
                            <a:rPr lang="en-US" altLang="zh-CN" i="1">
                              <a:latin typeface="Cambria Math" charset="0"/>
                            </a:rPr>
                            <m:t>=1</m:t>
                          </m:r>
                        </m:sub>
                        <m:sup>
                          <m:r>
                            <a:rPr lang="en-US" altLang="zh-CN" i="1">
                              <a:latin typeface="Cambria Math" charset="0"/>
                            </a:rPr>
                            <m:t>𝑛</m:t>
                          </m:r>
                        </m:sup>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𝑖𝑗</m:t>
                              </m:r>
                            </m:sub>
                          </m:sSub>
                          <m:nary>
                            <m:naryPr>
                              <m:chr m:val="∑"/>
                              <m:ctrlPr>
                                <a:rPr lang="is-IS" altLang="zh-CN" i="1" smtClean="0">
                                  <a:latin typeface="Cambria Math" panose="02040503050406030204" pitchFamily="18" charset="0"/>
                                </a:rPr>
                              </m:ctrlPr>
                            </m:naryPr>
                            <m:sub>
                              <m:r>
                                <m:rPr>
                                  <m:brk m:alnAt="23"/>
                                </m:rPr>
                                <a:rPr lang="en-US" altLang="zh-CN" b="0" i="1" smtClean="0">
                                  <a:latin typeface="Cambria Math" charset="0"/>
                                </a:rPr>
                                <m:t>𝑘</m:t>
                              </m:r>
                              <m:r>
                                <a:rPr lang="en-US" altLang="zh-CN" b="0" i="1" smtClean="0">
                                  <a:latin typeface="Cambria Math" charset="0"/>
                                </a:rPr>
                                <m:t>=1</m:t>
                              </m:r>
                            </m:sub>
                            <m:sup>
                              <m:r>
                                <a:rPr lang="en-US" altLang="zh-CN" b="0" i="1" smtClean="0">
                                  <a:latin typeface="Cambria Math" charset="0"/>
                                </a:rPr>
                                <m:t>𝑛</m:t>
                              </m:r>
                            </m:sup>
                            <m:e>
                              <m:sSub>
                                <m:sSubPr>
                                  <m:ctrlPr>
                                    <a:rPr lang="en-US" altLang="zh-CN"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𝑖𝑘</m:t>
                                  </m:r>
                                </m:sub>
                              </m:sSub>
                            </m:e>
                          </m:nary>
                          <m:sSub>
                            <m:sSubPr>
                              <m:ctrlPr>
                                <a:rPr lang="en-US" altLang="zh-CN" i="1" smtClean="0">
                                  <a:latin typeface="Cambria Math" panose="02040503050406030204" pitchFamily="18" charset="0"/>
                                </a:rPr>
                              </m:ctrlPr>
                            </m:sSubPr>
                            <m:e>
                              <m:r>
                                <a:rPr lang="en-US" altLang="zh-CN" b="0" i="1" smtClean="0">
                                  <a:latin typeface="Cambria Math" charset="0"/>
                                </a:rPr>
                                <m:t>𝑎</m:t>
                              </m:r>
                            </m:e>
                            <m:sub>
                              <m:r>
                                <a:rPr lang="en-US" altLang="zh-CN" b="0" i="1" smtClean="0">
                                  <a:latin typeface="Cambria Math" charset="0"/>
                                </a:rPr>
                                <m:t>𝑗</m:t>
                              </m:r>
                              <m:r>
                                <a:rPr lang="en-US" altLang="zh-CN" b="0" i="1" smtClean="0">
                                  <a:latin typeface="Cambria Math" charset="0"/>
                                </a:rPr>
                                <m:t>+</m:t>
                              </m:r>
                              <m:r>
                                <a:rPr lang="en-US" altLang="zh-CN" b="0" i="1" smtClean="0">
                                  <a:latin typeface="Cambria Math" charset="0"/>
                                </a:rPr>
                                <m:t>𝑘</m:t>
                              </m:r>
                            </m:sub>
                          </m:sSub>
                        </m:e>
                      </m:nary>
                      <m:r>
                        <a:rPr lang="en-US" altLang="zh-CN" b="0" i="1" smtClean="0">
                          <a:latin typeface="Cambria Math" charset="0"/>
                        </a:rPr>
                        <m:t>=</m:t>
                      </m:r>
                      <m:nary>
                        <m:naryPr>
                          <m:chr m:val="∑"/>
                          <m:ctrlPr>
                            <a:rPr lang="is-IS" altLang="zh-CN" b="0" i="1" smtClean="0">
                              <a:latin typeface="Cambria Math" panose="02040503050406030204" pitchFamily="18" charset="0"/>
                            </a:rPr>
                          </m:ctrlPr>
                        </m:naryPr>
                        <m:sub>
                          <m:r>
                            <m:rPr>
                              <m:brk m:alnAt="23"/>
                            </m:rPr>
                            <a:rPr lang="en-US" altLang="zh-CN" b="0" i="1" smtClean="0">
                              <a:latin typeface="Cambria Math" charset="0"/>
                            </a:rPr>
                            <m:t>𝑙</m:t>
                          </m:r>
                          <m:r>
                            <a:rPr lang="en-US" altLang="zh-CN" b="0" i="1" smtClean="0">
                              <a:latin typeface="Cambria Math" charset="0"/>
                            </a:rPr>
                            <m:t>=1</m:t>
                          </m:r>
                        </m:sub>
                        <m:sup>
                          <m:r>
                            <a:rPr lang="en-US" altLang="zh-CN" b="0" i="1" smtClean="0">
                              <a:latin typeface="Cambria Math" charset="0"/>
                            </a:rPr>
                            <m:t>2</m:t>
                          </m:r>
                          <m:r>
                            <a:rPr lang="en-US" altLang="zh-CN" b="0" i="1" smtClean="0">
                              <a:latin typeface="Cambria Math" charset="0"/>
                            </a:rPr>
                            <m:t>𝑛</m:t>
                          </m:r>
                        </m:sup>
                        <m:e>
                          <m:sSub>
                            <m:sSubPr>
                              <m:ctrlPr>
                                <a:rPr lang="en-US" altLang="zh-CN" b="0" i="1" smtClean="0">
                                  <a:latin typeface="Cambria Math" panose="02040503050406030204" pitchFamily="18" charset="0"/>
                                </a:rPr>
                              </m:ctrlPr>
                            </m:sSubPr>
                            <m:e>
                              <m:r>
                                <a:rPr lang="en-US" altLang="zh-CN" b="0" i="1" smtClean="0">
                                  <a:latin typeface="Cambria Math" charset="0"/>
                                </a:rPr>
                                <m:t>𝑎</m:t>
                              </m:r>
                            </m:e>
                            <m:sub>
                              <m:r>
                                <a:rPr lang="en-US" altLang="zh-CN" b="0" i="1" smtClean="0">
                                  <a:latin typeface="Cambria Math" charset="0"/>
                                </a:rPr>
                                <m:t>𝑙</m:t>
                              </m:r>
                            </m:sub>
                          </m:sSub>
                        </m:e>
                      </m:nary>
                      <m:nary>
                        <m:naryPr>
                          <m:chr m:val="∑"/>
                          <m:ctrlPr>
                            <a:rPr lang="is-IS" altLang="zh-CN" b="0" i="1" smtClean="0">
                              <a:latin typeface="Cambria Math" panose="02040503050406030204" pitchFamily="18" charset="0"/>
                            </a:rPr>
                          </m:ctrlPr>
                        </m:naryPr>
                        <m:sub>
                          <m:r>
                            <m:rPr>
                              <m:brk m:alnAt="23"/>
                            </m:rPr>
                            <a:rPr lang="en-US" altLang="zh-CN" b="0" i="1" smtClean="0">
                              <a:latin typeface="Cambria Math" charset="0"/>
                            </a:rPr>
                            <m:t>𝑗</m:t>
                          </m:r>
                          <m:r>
                            <a:rPr lang="en-US" altLang="zh-CN" b="0" i="1" smtClean="0">
                              <a:latin typeface="Cambria Math" charset="0"/>
                            </a:rPr>
                            <m:t>+</m:t>
                          </m:r>
                          <m:r>
                            <a:rPr lang="en-US" altLang="zh-CN" b="0" i="1" smtClean="0">
                              <a:latin typeface="Cambria Math" charset="0"/>
                            </a:rPr>
                            <m:t>𝑘</m:t>
                          </m:r>
                          <m:r>
                            <a:rPr lang="en-US" altLang="zh-CN" b="0" i="1" smtClean="0">
                              <a:latin typeface="Cambria Math" charset="0"/>
                            </a:rPr>
                            <m:t>=</m:t>
                          </m:r>
                          <m:r>
                            <a:rPr lang="en-US" altLang="zh-CN" b="0" i="1" smtClean="0">
                              <a:latin typeface="Cambria Math" charset="0"/>
                            </a:rPr>
                            <m:t>𝑙</m:t>
                          </m:r>
                        </m:sub>
                        <m:sup/>
                        <m:e>
                          <m:sSub>
                            <m:sSubPr>
                              <m:ctrlPr>
                                <a:rPr lang="en-US" altLang="zh-CN" b="0"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𝑖𝑗</m:t>
                              </m:r>
                            </m:sub>
                          </m:sSub>
                          <m:sSub>
                            <m:sSubPr>
                              <m:ctrlPr>
                                <a:rPr lang="en-US" altLang="zh-CN" b="0"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𝑖𝑘</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05000"/>
                <a:ext cx="7848600" cy="4114800"/>
              </a:xfrm>
              <a:blipFill rotWithShape="0">
                <a:blip r:embed="rId2"/>
                <a:stretch>
                  <a:fillRect t="-2222"/>
                </a:stretch>
              </a:blipFill>
            </p:spPr>
            <p:txBody>
              <a:bodyPr/>
              <a:lstStyle/>
              <a:p>
                <a:r>
                  <a:rPr lang="en-US">
                    <a:noFill/>
                  </a:rPr>
                  <a:t> </a:t>
                </a:r>
              </a:p>
            </p:txBody>
          </p:sp>
        </mc:Fallback>
      </mc:AlternateContent>
    </p:spTree>
    <p:extLst>
      <p:ext uri="{BB962C8B-B14F-4D97-AF65-F5344CB8AC3E}">
        <p14:creationId xmlns:p14="http://schemas.microsoft.com/office/powerpoint/2010/main" val="177230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 </a:t>
            </a:r>
            <a:r>
              <a:rPr lang="en-US" altLang="zh-CN" dirty="0" smtClean="0"/>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大家一眼看出这是个</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charset="0"/>
                          </a:rPr>
                          <m:t>𝑠</m:t>
                        </m:r>
                      </m:e>
                      <m:sub>
                        <m:r>
                          <a:rPr lang="en-US" altLang="zh-CN" i="1">
                            <a:latin typeface="Cambria Math" charset="0"/>
                          </a:rPr>
                          <m:t>𝑖</m:t>
                        </m:r>
                      </m:sub>
                    </m:sSub>
                  </m:oMath>
                </a14:m>
                <a:r>
                  <a:rPr lang="zh-CN" altLang="en-US" dirty="0" smtClean="0"/>
                  <a:t>的卷积可以</a:t>
                </a:r>
                <a:r>
                  <a:rPr lang="en-US" altLang="zh-CN" dirty="0" smtClean="0"/>
                  <a:t>FFT</a:t>
                </a:r>
                <a:r>
                  <a:rPr lang="zh-CN" altLang="en-US" dirty="0" smtClean="0"/>
                  <a:t>，但无论如何我们都可以</a:t>
                </a:r>
                <a:r>
                  <a:rPr lang="en-US" altLang="zh-CN" dirty="0" smtClean="0"/>
                  <a:t>n^2</a:t>
                </a:r>
                <a:r>
                  <a:rPr lang="zh-CN" altLang="en-US" dirty="0" smtClean="0"/>
                  <a:t>计算</a:t>
                </a:r>
                <a:endParaRPr lang="en-US" altLang="zh-CN" dirty="0" smtClean="0"/>
              </a:p>
              <a:p>
                <a:endParaRPr lang="en-US" altLang="zh-CN" dirty="0" smtClean="0"/>
              </a:p>
              <a:p>
                <a:r>
                  <a:rPr lang="zh-CN" altLang="en-US" dirty="0" smtClean="0"/>
                  <a:t>问题在于我们得到的表示有</a:t>
                </a:r>
                <a:r>
                  <a:rPr lang="en-US" altLang="zh-CN" dirty="0" smtClean="0"/>
                  <a:t>2n</a:t>
                </a:r>
                <a:r>
                  <a:rPr lang="zh-CN" altLang="en-US" dirty="0" smtClean="0"/>
                  <a:t>项，我们需要将其化简为</a:t>
                </a:r>
                <a:r>
                  <a:rPr lang="en-US" altLang="zh-CN" dirty="0" smtClean="0"/>
                  <a:t>n</a:t>
                </a:r>
                <a:r>
                  <a:rPr lang="zh-CN" altLang="en-US" dirty="0" smtClean="0"/>
                  <a:t>项</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370"/>
                </a:stretch>
              </a:blipFill>
            </p:spPr>
            <p:txBody>
              <a:bodyPr/>
              <a:lstStyle/>
              <a:p>
                <a:r>
                  <a:rPr lang="en-US">
                    <a:noFill/>
                  </a:rPr>
                  <a:t> </a:t>
                </a:r>
              </a:p>
            </p:txBody>
          </p:sp>
        </mc:Fallback>
      </mc:AlternateContent>
    </p:spTree>
    <p:extLst>
      <p:ext uri="{BB962C8B-B14F-4D97-AF65-F5344CB8AC3E}">
        <p14:creationId xmlns:p14="http://schemas.microsoft.com/office/powerpoint/2010/main" val="16204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方法一：暴力化简</a:t>
            </a:r>
            <a:endParaRPr lang="en-US" altLang="zh-CN" dirty="0" smtClean="0"/>
          </a:p>
          <a:p>
            <a:pPr lvl="1"/>
            <a:r>
              <a:rPr lang="zh-CN" altLang="en-US" dirty="0" smtClean="0"/>
              <a:t>每次讲最后一项的用元转移方程消掉</a:t>
            </a:r>
            <a:endParaRPr lang="en-US" altLang="zh-CN" dirty="0" smtClean="0"/>
          </a:p>
          <a:p>
            <a:pPr lvl="1"/>
            <a:r>
              <a:rPr lang="en-US" altLang="zh-CN" dirty="0" smtClean="0"/>
              <a:t>O(n^2)</a:t>
            </a:r>
          </a:p>
          <a:p>
            <a:endParaRPr lang="en-US" dirty="0"/>
          </a:p>
          <a:p>
            <a:r>
              <a:rPr lang="zh-CN" altLang="en-US" dirty="0" smtClean="0"/>
              <a:t>方法二：多项式取模</a:t>
            </a:r>
            <a:endParaRPr lang="en-US" altLang="zh-CN" dirty="0" smtClean="0"/>
          </a:p>
          <a:p>
            <a:pPr lvl="1"/>
            <a:r>
              <a:rPr lang="zh-CN" altLang="en-US" dirty="0" smtClean="0"/>
              <a:t>把这对元转移方程（一边</a:t>
            </a:r>
            <a:r>
              <a:rPr lang="en-US" altLang="zh-CN" dirty="0" smtClean="0"/>
              <a:t>=0</a:t>
            </a:r>
            <a:r>
              <a:rPr lang="zh-CN" altLang="en-US" dirty="0" smtClean="0"/>
              <a:t>的形式）取模</a:t>
            </a:r>
            <a:endParaRPr lang="en-US" altLang="zh-CN" dirty="0" smtClean="0"/>
          </a:p>
          <a:p>
            <a:pPr lvl="1"/>
            <a:r>
              <a:rPr lang="zh-CN" altLang="en-US" dirty="0" smtClean="0"/>
              <a:t>可以</a:t>
            </a:r>
            <a:r>
              <a:rPr lang="en-US" altLang="zh-CN" dirty="0" smtClean="0"/>
              <a:t>FFT</a:t>
            </a:r>
            <a:r>
              <a:rPr lang="zh-CN" altLang="en-US" dirty="0" smtClean="0"/>
              <a:t> </a:t>
            </a:r>
            <a:endParaRPr lang="en-US" altLang="zh-CN" dirty="0" smtClean="0"/>
          </a:p>
          <a:p>
            <a:pPr lvl="1"/>
            <a:r>
              <a:rPr lang="en-US" altLang="zh-CN" dirty="0" smtClean="0">
                <a:hlinkClick r:id="rId2"/>
              </a:rPr>
              <a:t>http</a:t>
            </a:r>
            <a:r>
              <a:rPr lang="en-US" altLang="zh-CN" dirty="0">
                <a:hlinkClick r:id="rId2"/>
              </a:rPr>
              <a:t>://</a:t>
            </a:r>
            <a:r>
              <a:rPr lang="en-US" altLang="zh-CN" dirty="0" smtClean="0">
                <a:hlinkClick r:id="rId2"/>
              </a:rPr>
              <a:t>blog.miskcoo.com/2015/05/polynomial-division</a:t>
            </a:r>
            <a:r>
              <a:rPr lang="zh-CN" altLang="en-US" dirty="0" smtClean="0"/>
              <a:t> </a:t>
            </a:r>
            <a:endParaRPr lang="en-US" dirty="0"/>
          </a:p>
        </p:txBody>
      </p:sp>
    </p:spTree>
    <p:extLst>
      <p:ext uri="{BB962C8B-B14F-4D97-AF65-F5344CB8AC3E}">
        <p14:creationId xmlns:p14="http://schemas.microsoft.com/office/powerpoint/2010/main" val="141836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效果拔群的黑科技</a:t>
            </a:r>
            <a:endParaRPr lang="zh-CN" altLang="en-US" dirty="0"/>
          </a:p>
        </p:txBody>
      </p:sp>
      <p:sp>
        <p:nvSpPr>
          <p:cNvPr id="3" name="内容占位符 2"/>
          <p:cNvSpPr>
            <a:spLocks noGrp="1"/>
          </p:cNvSpPr>
          <p:nvPr>
            <p:ph idx="1"/>
          </p:nvPr>
        </p:nvSpPr>
        <p:spPr/>
        <p:txBody>
          <a:bodyPr/>
          <a:lstStyle/>
          <a:p>
            <a:r>
              <a:rPr lang="zh-CN" altLang="en-US" dirty="0" smtClean="0"/>
              <a:t>黑科技</a:t>
            </a:r>
            <a:endParaRPr lang="en-US" altLang="zh-CN" dirty="0" smtClean="0"/>
          </a:p>
          <a:p>
            <a:pPr lvl="1"/>
            <a:r>
              <a:rPr lang="zh-CN" altLang="en-US" dirty="0" smtClean="0"/>
              <a:t>特点</a:t>
            </a:r>
            <a:endParaRPr lang="en-US" altLang="zh-CN" dirty="0" smtClean="0"/>
          </a:p>
          <a:p>
            <a:pPr lvl="2"/>
            <a:r>
              <a:rPr lang="zh-CN" altLang="en-US" dirty="0" smtClean="0"/>
              <a:t>赛场上想不出</a:t>
            </a:r>
            <a:endParaRPr lang="en-US" altLang="zh-CN" dirty="0" smtClean="0"/>
          </a:p>
          <a:p>
            <a:pPr lvl="2"/>
            <a:r>
              <a:rPr lang="zh-CN" altLang="en-US" dirty="0" smtClean="0"/>
              <a:t>普及度不高</a:t>
            </a:r>
            <a:endParaRPr lang="en-US" altLang="zh-CN" dirty="0" smtClean="0"/>
          </a:p>
          <a:p>
            <a:pPr lvl="2"/>
            <a:r>
              <a:rPr lang="zh-CN" altLang="en-US" dirty="0" smtClean="0"/>
              <a:t>效果</a:t>
            </a:r>
            <a:r>
              <a:rPr lang="zh-CN" altLang="en-US" dirty="0"/>
              <a:t>拔群</a:t>
            </a:r>
            <a:endParaRPr lang="en-US" altLang="zh-CN" dirty="0" smtClean="0"/>
          </a:p>
          <a:p>
            <a:pPr lvl="1"/>
            <a:r>
              <a:rPr lang="zh-CN" altLang="en-US" dirty="0" smtClean="0"/>
              <a:t>效用</a:t>
            </a:r>
            <a:endParaRPr lang="en-US" altLang="zh-CN" dirty="0" smtClean="0"/>
          </a:p>
          <a:p>
            <a:pPr lvl="2"/>
            <a:r>
              <a:rPr lang="zh-CN" altLang="en-US" dirty="0" smtClean="0"/>
              <a:t>极大简化解题过程</a:t>
            </a:r>
            <a:endParaRPr lang="en-US" altLang="zh-CN" dirty="0" smtClean="0"/>
          </a:p>
          <a:p>
            <a:pPr lvl="2"/>
            <a:r>
              <a:rPr lang="zh-CN" altLang="en-US" dirty="0" smtClean="0"/>
              <a:t>做出其他人不会的题</a:t>
            </a:r>
            <a:endParaRPr lang="zh-CN" altLang="en-US" dirty="0"/>
          </a:p>
        </p:txBody>
      </p:sp>
    </p:spTree>
    <p:extLst>
      <p:ext uri="{BB962C8B-B14F-4D97-AF65-F5344CB8AC3E}">
        <p14:creationId xmlns:p14="http://schemas.microsoft.com/office/powerpoint/2010/main" val="96177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 </a:t>
            </a:r>
            <a:r>
              <a:rPr lang="en-US" altLang="zh-CN" dirty="0" smtClean="0"/>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至此，我们已经可以通过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sub>
                    </m:sSub>
                  </m:oMath>
                </a14:m>
                <a:r>
                  <a:rPr lang="zh-CN" altLang="en-US" dirty="0" smtClean="0"/>
                  <a:t>的表示计算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2</m:t>
                        </m:r>
                        <m:r>
                          <a:rPr lang="en-US" altLang="zh-CN" b="0" i="1" smtClean="0">
                            <a:latin typeface="Cambria Math" charset="0"/>
                          </a:rPr>
                          <m:t>𝑖</m:t>
                        </m:r>
                      </m:sub>
                    </m:sSub>
                  </m:oMath>
                </a14:m>
                <a:r>
                  <a:rPr lang="zh-CN" altLang="en-US" dirty="0" smtClean="0"/>
                  <a:t>的表示了</a:t>
                </a:r>
                <a:endParaRPr lang="en-US" altLang="zh-CN" dirty="0" smtClean="0"/>
              </a:p>
              <a:p>
                <a:endParaRPr lang="en-US" dirty="0"/>
              </a:p>
              <a:p>
                <a:r>
                  <a:rPr lang="zh-CN" altLang="en-US" dirty="0" smtClean="0"/>
                  <a:t>怎么求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𝑘</m:t>
                        </m:r>
                      </m:sub>
                    </m:sSub>
                  </m:oMath>
                </a14:m>
                <a:r>
                  <a:rPr lang="zh-CN" alt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370"/>
                </a:stretch>
              </a:blipFill>
            </p:spPr>
            <p:txBody>
              <a:bodyPr/>
              <a:lstStyle/>
              <a:p>
                <a:r>
                  <a:rPr lang="en-US">
                    <a:noFill/>
                  </a:rPr>
                  <a:t> </a:t>
                </a:r>
              </a:p>
            </p:txBody>
          </p:sp>
        </mc:Fallback>
      </mc:AlternateContent>
    </p:spTree>
    <p:extLst>
      <p:ext uri="{BB962C8B-B14F-4D97-AF65-F5344CB8AC3E}">
        <p14:creationId xmlns:p14="http://schemas.microsoft.com/office/powerpoint/2010/main" val="145675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如何优化 </a:t>
            </a:r>
            <a:r>
              <a:rPr lang="en-US" altLang="zh-CN" dirty="0" smtClean="0"/>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905000"/>
                <a:ext cx="8196943" cy="4114800"/>
              </a:xfrm>
            </p:spPr>
            <p:txBody>
              <a:bodyPr/>
              <a:lstStyle/>
              <a:p>
                <a:r>
                  <a:rPr lang="zh-CN" altLang="en-US" dirty="0" smtClean="0"/>
                  <a:t>利用和刚才一样的办法合并不同的二进制幂</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𝑖</m:t>
                          </m:r>
                          <m:r>
                            <a:rPr lang="en-US" altLang="zh-CN" i="1">
                              <a:latin typeface="Cambria Math" charset="0"/>
                            </a:rPr>
                            <m:t>+</m:t>
                          </m:r>
                          <m:r>
                            <a:rPr lang="en-US" altLang="zh-CN" i="1">
                              <a:latin typeface="Cambria Math" charset="0"/>
                            </a:rPr>
                            <m:t>𝑗</m:t>
                          </m:r>
                        </m:sub>
                      </m:sSub>
                      <m:r>
                        <a:rPr lang="en-US" altLang="zh-CN" i="1">
                          <a:latin typeface="Cambria Math" charset="0"/>
                        </a:rPr>
                        <m:t>=</m:t>
                      </m:r>
                      <m:nary>
                        <m:naryPr>
                          <m:chr m:val="∑"/>
                          <m:ctrlPr>
                            <a:rPr lang="is-IS" altLang="zh-CN" i="1">
                              <a:latin typeface="Cambria Math" panose="02040503050406030204" pitchFamily="18" charset="0"/>
                            </a:rPr>
                          </m:ctrlPr>
                        </m:naryPr>
                        <m:sub>
                          <m:r>
                            <m:rPr>
                              <m:brk m:alnAt="23"/>
                            </m:rPr>
                            <a:rPr lang="en-US" altLang="zh-CN" i="1">
                              <a:latin typeface="Cambria Math" charset="0"/>
                            </a:rPr>
                            <m:t>𝑘</m:t>
                          </m:r>
                          <m:r>
                            <a:rPr lang="en-US" altLang="zh-CN" i="1">
                              <a:latin typeface="Cambria Math" charset="0"/>
                            </a:rPr>
                            <m:t>=1</m:t>
                          </m:r>
                        </m:sub>
                        <m:sup>
                          <m:r>
                            <a:rPr lang="en-US" altLang="zh-CN" i="1">
                              <a:latin typeface="Cambria Math" charset="0"/>
                            </a:rPr>
                            <m:t>𝑛</m:t>
                          </m:r>
                        </m:sup>
                        <m:e>
                          <m:nary>
                            <m:naryPr>
                              <m:chr m:val="∑"/>
                              <m:ctrlPr>
                                <a:rPr lang="is-IS" altLang="zh-CN" i="1">
                                  <a:latin typeface="Cambria Math" panose="02040503050406030204" pitchFamily="18" charset="0"/>
                                </a:rPr>
                              </m:ctrlPr>
                            </m:naryPr>
                            <m:sub>
                              <m:r>
                                <m:rPr>
                                  <m:brk m:alnAt="23"/>
                                </m:rPr>
                                <a:rPr lang="en-US" altLang="zh-CN" i="1">
                                  <a:latin typeface="Cambria Math" charset="0"/>
                                </a:rPr>
                                <m:t>𝑙</m:t>
                              </m:r>
                              <m:r>
                                <a:rPr lang="en-US" altLang="zh-CN" i="1">
                                  <a:latin typeface="Cambria Math" charset="0"/>
                                </a:rPr>
                                <m:t>=1</m:t>
                              </m:r>
                            </m:sub>
                            <m:sup>
                              <m:r>
                                <a:rPr lang="en-US" altLang="zh-CN" i="1">
                                  <a:latin typeface="Cambria Math" charset="0"/>
                                </a:rPr>
                                <m:t>𝑛</m:t>
                              </m:r>
                            </m:sup>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𝑖𝑘</m:t>
                                  </m:r>
                                </m:sub>
                              </m:sSub>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𝑗𝑙</m:t>
                                  </m:r>
                                </m:sub>
                              </m:sSub>
                              <m:sSub>
                                <m:sSubPr>
                                  <m:ctrlPr>
                                    <a:rPr lang="en-US" altLang="zh-CN" i="1">
                                      <a:latin typeface="Cambria Math" panose="02040503050406030204" pitchFamily="18" charset="0"/>
                                    </a:rPr>
                                  </m:ctrlPr>
                                </m:sSubPr>
                                <m:e>
                                  <m:r>
                                    <a:rPr lang="en-US" altLang="zh-CN" i="1">
                                      <a:latin typeface="Cambria Math" charset="0"/>
                                    </a:rPr>
                                    <m:t>𝑎</m:t>
                                  </m:r>
                                </m:e>
                                <m:sub>
                                  <m:r>
                                    <a:rPr lang="en-US" altLang="zh-CN" i="1">
                                      <a:latin typeface="Cambria Math" charset="0"/>
                                    </a:rPr>
                                    <m:t>𝑘</m:t>
                                  </m:r>
                                  <m:r>
                                    <a:rPr lang="en-US" altLang="zh-CN" i="1">
                                      <a:latin typeface="Cambria Math" charset="0"/>
                                    </a:rPr>
                                    <m:t>+</m:t>
                                  </m:r>
                                  <m:r>
                                    <a:rPr lang="en-US" altLang="zh-CN" i="1">
                                      <a:latin typeface="Cambria Math" charset="0"/>
                                    </a:rPr>
                                    <m:t>𝑙</m:t>
                                  </m:r>
                                </m:sub>
                              </m:sSub>
                            </m:e>
                          </m:nary>
                        </m:e>
                      </m:nary>
                    </m:oMath>
                  </m:oMathPara>
                </a14:m>
                <a:endParaRPr lang="en-US" altLang="zh-CN" dirty="0" smtClean="0"/>
              </a:p>
              <a:p>
                <a:endParaRPr lang="en-US" altLang="zh-CN" dirty="0" smtClean="0"/>
              </a:p>
              <a:p>
                <a:r>
                  <a:rPr lang="zh-CN" altLang="en-US" dirty="0" smtClean="0"/>
                  <a:t>注意：从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1</m:t>
                        </m:r>
                      </m:sub>
                    </m:sSub>
                  </m:oMath>
                </a14:m>
                <a:r>
                  <a:rPr lang="zh-CN" altLang="en-US" dirty="0" smtClean="0"/>
                  <a:t>而不是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𝑎</m:t>
                        </m:r>
                      </m:e>
                      <m:sub>
                        <m:r>
                          <a:rPr lang="en-US" altLang="zh-CN" b="0" i="1" smtClean="0">
                            <a:latin typeface="Cambria Math" charset="0"/>
                          </a:rPr>
                          <m:t>𝑛</m:t>
                        </m:r>
                        <m:r>
                          <a:rPr lang="en-US" altLang="zh-CN" b="0" i="1" smtClean="0">
                            <a:latin typeface="Cambria Math" charset="0"/>
                          </a:rPr>
                          <m:t>+1</m:t>
                        </m:r>
                      </m:sub>
                    </m:sSub>
                  </m:oMath>
                </a14:m>
                <a:r>
                  <a:rPr lang="zh-CN" altLang="en-US" dirty="0" smtClean="0"/>
                  <a:t>开始倍增</a:t>
                </a:r>
                <a:endParaRPr lang="en-US" altLang="zh-CN" dirty="0" smtClean="0"/>
              </a:p>
              <a:p>
                <a:r>
                  <a:rPr lang="zh-CN" altLang="en-US" dirty="0" smtClean="0"/>
                  <a:t>复杂度：暴力</a:t>
                </a:r>
                <a:r>
                  <a:rPr lang="en-US" altLang="zh-CN" dirty="0" smtClean="0"/>
                  <a:t>O(n^2logk)</a:t>
                </a:r>
                <a:r>
                  <a:rPr lang="zh-CN" altLang="en-US" dirty="0" smtClean="0"/>
                  <a:t> </a:t>
                </a:r>
                <a:r>
                  <a:rPr lang="en-US" altLang="zh-CN" dirty="0" smtClean="0"/>
                  <a:t>FFT</a:t>
                </a:r>
                <a:r>
                  <a:rPr lang="zh-CN" altLang="en-US" dirty="0" smtClean="0"/>
                  <a:t> </a:t>
                </a:r>
                <a:r>
                  <a:rPr lang="en-US" altLang="zh-CN" dirty="0" smtClean="0"/>
                  <a:t>O(</a:t>
                </a:r>
                <a:r>
                  <a:rPr lang="en-US" altLang="zh-CN" dirty="0" err="1" smtClean="0"/>
                  <a:t>nlognlogk</a:t>
                </a:r>
                <a:r>
                  <a:rPr lang="en-US" altLang="zh-CN" dirty="0" smtClean="0"/>
                  <a:t>)</a:t>
                </a:r>
              </a:p>
              <a:p>
                <a:pPr marL="0" indent="0">
                  <a:buNone/>
                </a:pPr>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905000"/>
                <a:ext cx="8196943" cy="4114800"/>
              </a:xfrm>
              <a:blipFill rotWithShape="0">
                <a:blip r:embed="rId2"/>
                <a:stretch>
                  <a:fillRect t="-1926" r="-3197" b="-5778"/>
                </a:stretch>
              </a:blipFill>
            </p:spPr>
            <p:txBody>
              <a:bodyPr/>
              <a:lstStyle/>
              <a:p>
                <a:r>
                  <a:rPr lang="en-US">
                    <a:noFill/>
                  </a:rPr>
                  <a:t> </a:t>
                </a:r>
              </a:p>
            </p:txBody>
          </p:sp>
        </mc:Fallback>
      </mc:AlternateContent>
    </p:spTree>
    <p:extLst>
      <p:ext uri="{BB962C8B-B14F-4D97-AF65-F5344CB8AC3E}">
        <p14:creationId xmlns:p14="http://schemas.microsoft.com/office/powerpoint/2010/main" val="75995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en-US" altLang="zh-CN" dirty="0" smtClean="0">
                <a:hlinkClick r:id="rId2"/>
              </a:rPr>
              <a:t>http://abc009.contest.atcoder.jp/tasks/abc009_4</a:t>
            </a:r>
          </a:p>
          <a:p>
            <a:endParaRPr lang="en-US" altLang="zh-CN" dirty="0">
              <a:hlinkClick r:id="rId2"/>
            </a:endParaRPr>
          </a:p>
          <a:p>
            <a:r>
              <a:rPr lang="en-US" altLang="zh-CN" dirty="0" smtClean="0">
                <a:hlinkClick r:id="rId2"/>
              </a:rPr>
              <a:t>http</a:t>
            </a:r>
            <a:r>
              <a:rPr lang="en-US" altLang="zh-CN" dirty="0">
                <a:hlinkClick r:id="rId2"/>
              </a:rPr>
              <a:t>://</a:t>
            </a:r>
            <a:r>
              <a:rPr lang="en-US" altLang="zh-CN" dirty="0" smtClean="0">
                <a:hlinkClick r:id="rId2"/>
              </a:rPr>
              <a:t>tdpc.contest.atcoder.jp/tasks/tdpc_fibonacci</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55912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Principle</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8443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a:t>
            </a:r>
            <a:r>
              <a:rPr lang="en-US" altLang="zh-CN" dirty="0" smtClean="0"/>
              <a:t>2</a:t>
            </a:r>
            <a:r>
              <a:rPr lang="zh-CN" altLang="en-US" dirty="0" smtClean="0"/>
              <a:t>：优化矩阵乘法</a:t>
            </a:r>
            <a:endParaRPr lang="en-US" dirty="0"/>
          </a:p>
        </p:txBody>
      </p:sp>
      <p:sp>
        <p:nvSpPr>
          <p:cNvPr id="3" name="Content Placeholder 2"/>
          <p:cNvSpPr>
            <a:spLocks noGrp="1"/>
          </p:cNvSpPr>
          <p:nvPr>
            <p:ph idx="1"/>
          </p:nvPr>
        </p:nvSpPr>
        <p:spPr/>
        <p:txBody>
          <a:bodyPr/>
          <a:lstStyle/>
          <a:p>
            <a:r>
              <a:rPr lang="zh-CN" altLang="en-US" dirty="0" smtClean="0"/>
              <a:t>给出转移矩阵</a:t>
            </a:r>
            <a:r>
              <a:rPr lang="en-US" altLang="zh-CN" dirty="0" smtClean="0"/>
              <a:t>A</a:t>
            </a:r>
            <a:r>
              <a:rPr lang="zh-CN" altLang="en-US" dirty="0" smtClean="0"/>
              <a:t>和初始向量</a:t>
            </a:r>
            <a:r>
              <a:rPr lang="en-US" altLang="zh-CN" dirty="0" smtClean="0"/>
              <a:t>b</a:t>
            </a:r>
            <a:r>
              <a:rPr lang="zh-CN" altLang="en-US" dirty="0" smtClean="0"/>
              <a:t>求</a:t>
            </a:r>
            <a:r>
              <a:rPr lang="en-US" altLang="zh-CN" dirty="0" err="1" smtClean="0"/>
              <a:t>A^kb</a:t>
            </a:r>
            <a:endParaRPr lang="en-US" dirty="0"/>
          </a:p>
          <a:p>
            <a:r>
              <a:rPr lang="zh-CN" altLang="en-US" dirty="0" smtClean="0"/>
              <a:t>常见于</a:t>
            </a:r>
            <a:r>
              <a:rPr lang="en-US" altLang="zh-CN" dirty="0" smtClean="0"/>
              <a:t>DP</a:t>
            </a:r>
            <a:r>
              <a:rPr lang="zh-CN" altLang="en-US" dirty="0" smtClean="0"/>
              <a:t>优化</a:t>
            </a:r>
            <a:endParaRPr lang="en-US" altLang="zh-CN" dirty="0" smtClean="0"/>
          </a:p>
          <a:p>
            <a:endParaRPr lang="en-US" dirty="0"/>
          </a:p>
          <a:p>
            <a:r>
              <a:rPr lang="zh-CN" altLang="en-US" dirty="0" smtClean="0"/>
              <a:t>大家都会的做法：</a:t>
            </a:r>
            <a:r>
              <a:rPr lang="en-US" altLang="zh-CN" dirty="0" smtClean="0"/>
              <a:t>O(n^3logk)</a:t>
            </a:r>
          </a:p>
          <a:p>
            <a:pPr lvl="1"/>
            <a:r>
              <a:rPr lang="zh-CN" altLang="en-US" dirty="0" smtClean="0"/>
              <a:t>循环矩阵：</a:t>
            </a:r>
            <a:r>
              <a:rPr lang="en-US" altLang="zh-CN" dirty="0" smtClean="0"/>
              <a:t>O(n^2logk)</a:t>
            </a:r>
          </a:p>
          <a:p>
            <a:r>
              <a:rPr lang="zh-CN" altLang="en-US" dirty="0" smtClean="0"/>
              <a:t>黑科技：</a:t>
            </a:r>
            <a:r>
              <a:rPr lang="en-US" altLang="zh-CN" dirty="0" smtClean="0"/>
              <a:t>O(n^3</a:t>
            </a:r>
            <a:r>
              <a:rPr lang="zh-CN" altLang="en-US" dirty="0" smtClean="0"/>
              <a:t> </a:t>
            </a:r>
            <a:r>
              <a:rPr lang="en-US" altLang="zh-CN" dirty="0" smtClean="0"/>
              <a:t>+</a:t>
            </a:r>
            <a:r>
              <a:rPr lang="zh-CN" altLang="en-US" dirty="0" smtClean="0"/>
              <a:t> </a:t>
            </a:r>
            <a:r>
              <a:rPr lang="en-US" altLang="zh-CN" dirty="0" smtClean="0"/>
              <a:t>M(n)</a:t>
            </a:r>
            <a:r>
              <a:rPr lang="en-US" altLang="zh-CN" dirty="0" err="1" smtClean="0"/>
              <a:t>logk</a:t>
            </a:r>
            <a:r>
              <a:rPr lang="en-US" altLang="zh-CN" dirty="0" smtClean="0"/>
              <a:t>)</a:t>
            </a:r>
          </a:p>
          <a:p>
            <a:pPr lvl="1"/>
            <a:r>
              <a:rPr lang="zh-CN" altLang="en-US" dirty="0" smtClean="0"/>
              <a:t>稀疏矩阵：</a:t>
            </a:r>
            <a:r>
              <a:rPr lang="en-US" altLang="zh-CN" dirty="0" smtClean="0"/>
              <a:t>O(n^2</a:t>
            </a:r>
            <a:r>
              <a:rPr lang="zh-CN" altLang="en-US" dirty="0" smtClean="0"/>
              <a:t> </a:t>
            </a:r>
            <a:r>
              <a:rPr lang="en-US" altLang="zh-CN" dirty="0" smtClean="0"/>
              <a:t>+</a:t>
            </a:r>
            <a:r>
              <a:rPr lang="zh-CN" altLang="en-US" dirty="0" smtClean="0"/>
              <a:t> </a:t>
            </a:r>
            <a:r>
              <a:rPr lang="en-US" altLang="zh-CN" dirty="0" err="1" smtClean="0"/>
              <a:t>nS</a:t>
            </a:r>
            <a:r>
              <a:rPr lang="zh-CN" altLang="en-US" dirty="0" smtClean="0"/>
              <a:t> </a:t>
            </a:r>
            <a:r>
              <a:rPr lang="en-US" altLang="zh-CN" dirty="0" smtClean="0"/>
              <a:t>+</a:t>
            </a:r>
            <a:r>
              <a:rPr lang="zh-CN" altLang="en-US" dirty="0" smtClean="0"/>
              <a:t> </a:t>
            </a:r>
            <a:r>
              <a:rPr lang="en-US" altLang="zh-CN" dirty="0" smtClean="0"/>
              <a:t>M(n)</a:t>
            </a:r>
            <a:r>
              <a:rPr lang="en-US" altLang="zh-CN" dirty="0" err="1" smtClean="0"/>
              <a:t>logk</a:t>
            </a:r>
            <a:r>
              <a:rPr lang="en-US" altLang="zh-CN" dirty="0" smtClean="0"/>
              <a:t>)</a:t>
            </a:r>
          </a:p>
          <a:p>
            <a:pPr lvl="1"/>
            <a:r>
              <a:rPr lang="en-US" altLang="zh-CN" dirty="0" smtClean="0"/>
              <a:t>S</a:t>
            </a:r>
            <a:r>
              <a:rPr lang="zh-CN" altLang="en-US" dirty="0" smtClean="0"/>
              <a:t>是稀疏矩阵元素个数，</a:t>
            </a:r>
            <a:r>
              <a:rPr lang="en-US" altLang="zh-CN" dirty="0" smtClean="0"/>
              <a:t>M(n)</a:t>
            </a:r>
            <a:r>
              <a:rPr lang="zh-CN" altLang="en-US" dirty="0" smtClean="0"/>
              <a:t>是暴力</a:t>
            </a:r>
            <a:r>
              <a:rPr lang="en-US" altLang="zh-CN" dirty="0" err="1" smtClean="0"/>
              <a:t>orFFT</a:t>
            </a:r>
            <a:endParaRPr lang="en-US" dirty="0"/>
          </a:p>
        </p:txBody>
      </p:sp>
    </p:spTree>
    <p:extLst>
      <p:ext uri="{BB962C8B-B14F-4D97-AF65-F5344CB8AC3E}">
        <p14:creationId xmlns:p14="http://schemas.microsoft.com/office/powerpoint/2010/main" val="3432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思路</a:t>
            </a:r>
            <a:endParaRPr lang="en-US" dirty="0"/>
          </a:p>
        </p:txBody>
      </p:sp>
      <p:sp>
        <p:nvSpPr>
          <p:cNvPr id="3" name="Content Placeholder 2"/>
          <p:cNvSpPr>
            <a:spLocks noGrp="1"/>
          </p:cNvSpPr>
          <p:nvPr>
            <p:ph idx="1"/>
          </p:nvPr>
        </p:nvSpPr>
        <p:spPr/>
        <p:txBody>
          <a:bodyPr/>
          <a:lstStyle/>
          <a:p>
            <a:r>
              <a:rPr lang="zh-CN" altLang="en-US" dirty="0" smtClean="0"/>
              <a:t>直接用刚才的做法？</a:t>
            </a:r>
            <a:endParaRPr lang="en-US" altLang="zh-CN" dirty="0" smtClean="0"/>
          </a:p>
          <a:p>
            <a:pPr lvl="1"/>
            <a:r>
              <a:rPr lang="en-US" altLang="zh-CN" dirty="0" smtClean="0"/>
              <a:t>Q1:</a:t>
            </a:r>
            <a:r>
              <a:rPr lang="zh-CN" altLang="en-US" dirty="0" smtClean="0"/>
              <a:t>矩阵之间</a:t>
            </a:r>
            <a:r>
              <a:rPr lang="zh-CN" altLang="en-US" dirty="0"/>
              <a:t>的线性递推</a:t>
            </a:r>
            <a:r>
              <a:rPr lang="zh-CN" altLang="en-US" dirty="0" smtClean="0"/>
              <a:t>关系？</a:t>
            </a:r>
            <a:endParaRPr lang="en-US" altLang="zh-CN" dirty="0" smtClean="0"/>
          </a:p>
          <a:p>
            <a:pPr lvl="1"/>
            <a:r>
              <a:rPr lang="en-US" altLang="zh-CN" dirty="0" smtClean="0">
                <a:sym typeface="Wingdings"/>
              </a:rPr>
              <a:t>Q2:</a:t>
            </a:r>
            <a:r>
              <a:rPr lang="zh-CN" altLang="en-US" dirty="0" smtClean="0">
                <a:sym typeface="Wingdings"/>
              </a:rPr>
              <a:t>矩阵数列</a:t>
            </a:r>
            <a:r>
              <a:rPr lang="zh-CN" altLang="en-US" dirty="0" smtClean="0"/>
              <a:t>？</a:t>
            </a:r>
            <a:endParaRPr lang="en-US" altLang="zh-CN" dirty="0" smtClean="0"/>
          </a:p>
          <a:p>
            <a:pPr lvl="1"/>
            <a:endParaRPr lang="en-US" altLang="zh-CN" dirty="0"/>
          </a:p>
          <a:p>
            <a:r>
              <a:rPr lang="en-US" altLang="zh-CN" dirty="0" smtClean="0"/>
              <a:t>Why</a:t>
            </a:r>
            <a:r>
              <a:rPr lang="zh-CN" altLang="en-US" dirty="0" smtClean="0"/>
              <a:t> </a:t>
            </a:r>
            <a:r>
              <a:rPr lang="en-US" altLang="zh-CN" dirty="0" smtClean="0"/>
              <a:t>this?</a:t>
            </a:r>
          </a:p>
          <a:p>
            <a:pPr lvl="1"/>
            <a:r>
              <a:rPr lang="en-US" altLang="zh-CN" dirty="0" smtClean="0"/>
              <a:t>A1:</a:t>
            </a:r>
            <a:r>
              <a:rPr lang="zh-CN" altLang="en-US" dirty="0" smtClean="0"/>
              <a:t>好像在梦里见过有个东西叫零化多项式</a:t>
            </a:r>
            <a:endParaRPr lang="en-US" altLang="zh-CN" dirty="0" smtClean="0"/>
          </a:p>
          <a:p>
            <a:pPr lvl="1"/>
            <a:r>
              <a:rPr lang="en-US" altLang="zh-CN" dirty="0" smtClean="0"/>
              <a:t>A2:</a:t>
            </a:r>
            <a:r>
              <a:rPr lang="zh-CN" altLang="en-US" dirty="0" smtClean="0"/>
              <a:t>大不了把每个元素拆开就是复杂度爆炸</a:t>
            </a:r>
            <a:endParaRPr lang="en-US" altLang="zh-CN" dirty="0" smtClean="0"/>
          </a:p>
          <a:p>
            <a:pPr lvl="1"/>
            <a:r>
              <a:rPr lang="en-US" altLang="zh-CN" strike="sngStrike" dirty="0" smtClean="0"/>
              <a:t>A3:</a:t>
            </a:r>
            <a:r>
              <a:rPr lang="zh-CN" altLang="en-US" strike="sngStrike" dirty="0" smtClean="0"/>
              <a:t>不然你刚才在讲些啥</a:t>
            </a:r>
            <a:endParaRPr lang="en-US" altLang="zh-CN" strike="sngStrike" dirty="0" smtClean="0"/>
          </a:p>
        </p:txBody>
      </p:sp>
    </p:spTree>
    <p:extLst>
      <p:ext uri="{BB962C8B-B14F-4D97-AF65-F5344CB8AC3E}">
        <p14:creationId xmlns:p14="http://schemas.microsoft.com/office/powerpoint/2010/main" val="144902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定义</a:t>
            </a:r>
            <a:r>
              <a:rPr lang="en-US" altLang="zh-CN" dirty="0" smtClean="0"/>
              <a:t>2</a:t>
            </a:r>
            <a:r>
              <a:rPr lang="zh-CN" altLang="en-US" dirty="0" smtClean="0"/>
              <a:t>：矩阵的最小多项式</a:t>
            </a:r>
            <a:endParaRPr lang="en-US" dirty="0"/>
          </a:p>
        </p:txBody>
      </p:sp>
      <p:sp>
        <p:nvSpPr>
          <p:cNvPr id="3" name="Content Placeholder 2"/>
          <p:cNvSpPr>
            <a:spLocks noGrp="1"/>
          </p:cNvSpPr>
          <p:nvPr>
            <p:ph idx="1"/>
          </p:nvPr>
        </p:nvSpPr>
        <p:spPr/>
        <p:txBody>
          <a:bodyPr/>
          <a:lstStyle/>
          <a:p>
            <a:r>
              <a:rPr lang="zh-CN" altLang="en-US" dirty="0" smtClean="0"/>
              <a:t>对于域</a:t>
            </a:r>
            <a:r>
              <a:rPr lang="en-US" altLang="zh-CN" dirty="0" smtClean="0"/>
              <a:t>F</a:t>
            </a:r>
            <a:r>
              <a:rPr lang="zh-CN" altLang="en-US" dirty="0" smtClean="0"/>
              <a:t>上的方阵</a:t>
            </a:r>
            <a:r>
              <a:rPr lang="en-US" altLang="zh-CN" dirty="0" smtClean="0"/>
              <a:t>A</a:t>
            </a:r>
            <a:r>
              <a:rPr lang="zh-CN" altLang="en-US" dirty="0" smtClean="0"/>
              <a:t>，若同在</a:t>
            </a:r>
            <a:r>
              <a:rPr lang="en-US" altLang="zh-CN" dirty="0" smtClean="0"/>
              <a:t>F</a:t>
            </a:r>
            <a:r>
              <a:rPr lang="zh-CN" altLang="en-US" dirty="0" smtClean="0"/>
              <a:t>上的非零多项式</a:t>
            </a:r>
            <a:r>
              <a:rPr lang="en-US" altLang="zh-CN" dirty="0" smtClean="0"/>
              <a:t>f</a:t>
            </a:r>
            <a:r>
              <a:rPr lang="zh-CN" altLang="en-US" dirty="0" smtClean="0"/>
              <a:t>满足</a:t>
            </a:r>
            <a:r>
              <a:rPr lang="en-US" altLang="zh-CN" dirty="0" smtClean="0"/>
              <a:t>f(A)=0</a:t>
            </a:r>
            <a:r>
              <a:rPr lang="zh-CN" altLang="en-US" dirty="0" smtClean="0"/>
              <a:t>则称</a:t>
            </a:r>
            <a:r>
              <a:rPr lang="en-US" altLang="zh-CN" dirty="0" smtClean="0"/>
              <a:t>f</a:t>
            </a:r>
            <a:r>
              <a:rPr lang="zh-CN" altLang="en-US" dirty="0" smtClean="0"/>
              <a:t>是</a:t>
            </a:r>
            <a:r>
              <a:rPr lang="en-US" altLang="zh-CN" dirty="0" smtClean="0"/>
              <a:t>A</a:t>
            </a:r>
            <a:r>
              <a:rPr lang="zh-CN" altLang="en-US" dirty="0" smtClean="0"/>
              <a:t>的零化多项式</a:t>
            </a:r>
            <a:endParaRPr lang="en-US" altLang="zh-CN" dirty="0" smtClean="0"/>
          </a:p>
          <a:p>
            <a:endParaRPr lang="en-US" altLang="zh-CN" dirty="0" smtClean="0"/>
          </a:p>
          <a:p>
            <a:r>
              <a:rPr lang="zh-CN" altLang="en-US" dirty="0" smtClean="0"/>
              <a:t>凯莱</a:t>
            </a:r>
            <a:r>
              <a:rPr lang="en-US" altLang="zh-CN" dirty="0" smtClean="0"/>
              <a:t>-</a:t>
            </a:r>
            <a:r>
              <a:rPr lang="zh-CN" altLang="en-US" dirty="0" smtClean="0"/>
              <a:t>哈密顿定理：交换环上的矩阵</a:t>
            </a:r>
            <a:r>
              <a:rPr lang="en-US" altLang="zh-CN" dirty="0" smtClean="0"/>
              <a:t>A</a:t>
            </a:r>
            <a:r>
              <a:rPr lang="zh-CN" altLang="en-US" dirty="0" smtClean="0"/>
              <a:t>满足其特征多项式</a:t>
            </a:r>
            <a:r>
              <a:rPr lang="en-US" altLang="zh-CN" dirty="0" smtClean="0"/>
              <a:t>f(x)=</a:t>
            </a:r>
            <a:r>
              <a:rPr lang="en-US" altLang="zh-CN" dirty="0" err="1" smtClean="0"/>
              <a:t>det</a:t>
            </a:r>
            <a:r>
              <a:rPr lang="en-US" altLang="zh-CN" dirty="0" smtClean="0"/>
              <a:t>(</a:t>
            </a:r>
            <a:r>
              <a:rPr lang="en-US" altLang="zh-CN" dirty="0" err="1" smtClean="0"/>
              <a:t>xI</a:t>
            </a:r>
            <a:r>
              <a:rPr lang="en-US" altLang="zh-CN" dirty="0" smtClean="0"/>
              <a:t>-A)</a:t>
            </a:r>
            <a:r>
              <a:rPr lang="zh-CN" altLang="en-US" dirty="0" smtClean="0"/>
              <a:t>即</a:t>
            </a:r>
            <a:r>
              <a:rPr lang="en-US" altLang="zh-CN" dirty="0" smtClean="0"/>
              <a:t>f(A)=0</a:t>
            </a:r>
            <a:endParaRPr lang="en-US" altLang="zh-CN" dirty="0"/>
          </a:p>
          <a:p>
            <a:endParaRPr lang="en-US" altLang="zh-CN" dirty="0" smtClean="0"/>
          </a:p>
          <a:p>
            <a:r>
              <a:rPr lang="zh-CN" altLang="en-US" dirty="0" smtClean="0"/>
              <a:t>则零化多项式集合非空，构成多项式环上的理想，其存在唯一的首一生成元，这个多项式被称为最小多项式</a:t>
            </a:r>
            <a:endParaRPr lang="en-US" altLang="zh-CN" dirty="0"/>
          </a:p>
        </p:txBody>
      </p:sp>
    </p:spTree>
    <p:extLst>
      <p:ext uri="{BB962C8B-B14F-4D97-AF65-F5344CB8AC3E}">
        <p14:creationId xmlns:p14="http://schemas.microsoft.com/office/powerpoint/2010/main" val="15963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精神缓冲</a:t>
            </a:r>
            <a:endParaRPr lang="en-US" dirty="0"/>
          </a:p>
        </p:txBody>
      </p:sp>
      <p:pic>
        <p:nvPicPr>
          <p:cNvPr id="4" name="Content Placeholder 3"/>
          <p:cNvPicPr>
            <a:picLocks noGrp="1" noChangeAspect="1"/>
          </p:cNvPicPr>
          <p:nvPr>
            <p:ph idx="1"/>
          </p:nvPr>
        </p:nvPicPr>
        <p:blipFill>
          <a:blip r:embed="rId2"/>
          <a:stretch>
            <a:fillRect/>
          </a:stretch>
        </p:blipFill>
        <p:spPr>
          <a:xfrm>
            <a:off x="2994932" y="2476583"/>
            <a:ext cx="3001736" cy="3047917"/>
          </a:xfrm>
          <a:prstGeom prst="rect">
            <a:avLst/>
          </a:prstGeom>
        </p:spPr>
      </p:pic>
    </p:spTree>
    <p:extLst>
      <p:ext uri="{BB962C8B-B14F-4D97-AF65-F5344CB8AC3E}">
        <p14:creationId xmlns:p14="http://schemas.microsoft.com/office/powerpoint/2010/main" val="886539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ACM</a:t>
            </a:r>
            <a:r>
              <a:rPr lang="zh-CN" altLang="en-US" dirty="0" smtClean="0"/>
              <a:t>竞赛向的解释</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我们想对于矩阵列</a:t>
                </a:r>
                <a14:m>
                  <m:oMath xmlns:m="http://schemas.openxmlformats.org/officeDocument/2006/math">
                    <m:r>
                      <a:rPr lang="en-US" altLang="zh-CN" i="1" dirty="0" smtClean="0">
                        <a:latin typeface="Cambria Math" charset="0"/>
                      </a:rPr>
                      <m:t>{</m:t>
                    </m:r>
                    <m:sSup>
                      <m:sSupPr>
                        <m:ctrlPr>
                          <a:rPr lang="en-US" altLang="zh-CN" i="1" dirty="0" smtClean="0">
                            <a:latin typeface="Cambria Math" panose="02040503050406030204" pitchFamily="18" charset="0"/>
                          </a:rPr>
                        </m:ctrlPr>
                      </m:sSupPr>
                      <m:e>
                        <m:r>
                          <a:rPr lang="en-US" altLang="zh-CN" b="0" i="1" dirty="0" smtClean="0">
                            <a:latin typeface="Cambria Math" charset="0"/>
                          </a:rPr>
                          <m:t>𝐴</m:t>
                        </m:r>
                      </m:e>
                      <m:sup>
                        <m:r>
                          <a:rPr lang="en-US" altLang="zh-CN" b="0" i="1" dirty="0" smtClean="0">
                            <a:latin typeface="Cambria Math" charset="0"/>
                          </a:rPr>
                          <m:t>𝑖</m:t>
                        </m:r>
                      </m:sup>
                    </m:sSup>
                    <m:r>
                      <a:rPr lang="en-US" altLang="zh-CN" i="1" dirty="0" smtClean="0">
                        <a:latin typeface="Cambria Math" charset="0"/>
                      </a:rPr>
                      <m:t>}</m:t>
                    </m:r>
                  </m:oMath>
                </a14:m>
                <a:r>
                  <a:rPr lang="zh-CN" altLang="en-US" dirty="0" smtClean="0"/>
                  <a:t>找一个类似的线性递推关系，这样就可以用前面的方法了</a:t>
                </a:r>
                <a:endParaRPr lang="en-US" altLang="zh-CN" dirty="0" smtClean="0"/>
              </a:p>
              <a:p>
                <a:pPr marL="0" indent="0">
                  <a:buNone/>
                </a:pPr>
                <a14:m>
                  <m:oMathPara xmlns:m="http://schemas.openxmlformats.org/officeDocument/2006/math">
                    <m:oMathParaPr>
                      <m:jc m:val="center"/>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charset="0"/>
                            </a:rPr>
                            <m:t>𝐴</m:t>
                          </m:r>
                        </m:e>
                        <m:sup>
                          <m:r>
                            <a:rPr lang="en-US" altLang="zh-CN" b="0" i="1" smtClean="0">
                              <a:latin typeface="Cambria Math" charset="0"/>
                            </a:rPr>
                            <m:t>𝑖</m:t>
                          </m:r>
                        </m:sup>
                      </m:sSup>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1</m:t>
                          </m:r>
                        </m:sub>
                      </m:sSub>
                      <m:sSup>
                        <m:sSupPr>
                          <m:ctrlPr>
                            <a:rPr lang="en-US" altLang="zh-CN" i="1" smtClean="0">
                              <a:latin typeface="Cambria Math" panose="02040503050406030204" pitchFamily="18" charset="0"/>
                            </a:rPr>
                          </m:ctrlPr>
                        </m:sSupPr>
                        <m:e>
                          <m:r>
                            <a:rPr lang="en-US" altLang="zh-CN" b="0" i="1" smtClean="0">
                              <a:latin typeface="Cambria Math" charset="0"/>
                            </a:rPr>
                            <m:t>𝐴</m:t>
                          </m:r>
                        </m:e>
                        <m:sup>
                          <m:r>
                            <a:rPr lang="en-US" altLang="zh-CN" b="0" i="1" smtClean="0">
                              <a:latin typeface="Cambria Math" charset="0"/>
                            </a:rPr>
                            <m:t>𝑖</m:t>
                          </m:r>
                          <m:r>
                            <a:rPr lang="en-US" altLang="zh-CN" b="0" i="1" smtClean="0">
                              <a:latin typeface="Cambria Math" charset="0"/>
                            </a:rPr>
                            <m:t>−1</m:t>
                          </m:r>
                        </m:sup>
                      </m:sSup>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2</m:t>
                          </m:r>
                        </m:sub>
                      </m:sSub>
                      <m:sSup>
                        <m:sSupPr>
                          <m:ctrlPr>
                            <a:rPr lang="en-US" altLang="zh-CN" i="1" smtClean="0">
                              <a:latin typeface="Cambria Math" panose="02040503050406030204" pitchFamily="18" charset="0"/>
                            </a:rPr>
                          </m:ctrlPr>
                        </m:sSupPr>
                        <m:e>
                          <m:r>
                            <a:rPr lang="en-US" altLang="zh-CN" b="0" i="1" smtClean="0">
                              <a:latin typeface="Cambria Math" charset="0"/>
                            </a:rPr>
                            <m:t>𝐴</m:t>
                          </m:r>
                        </m:e>
                        <m:sup>
                          <m:r>
                            <a:rPr lang="en-US" altLang="zh-CN" b="0" i="1" smtClean="0">
                              <a:latin typeface="Cambria Math" charset="0"/>
                            </a:rPr>
                            <m:t>𝑖</m:t>
                          </m:r>
                          <m:r>
                            <a:rPr lang="en-US" altLang="zh-CN" b="0" i="1" smtClean="0">
                              <a:latin typeface="Cambria Math" charset="0"/>
                            </a:rPr>
                            <m:t>−2</m:t>
                          </m:r>
                        </m:sup>
                      </m:sSup>
                      <m:r>
                        <a:rPr lang="en-US" altLang="zh-CN" i="1">
                          <a:latin typeface="Cambria Math" charset="0"/>
                        </a:rPr>
                        <m:t>+</m:t>
                      </m:r>
                      <m:r>
                        <a:rPr lang="en-US" altLang="zh-CN" i="1">
                          <a:latin typeface="Cambria Math" charset="0"/>
                          <a:ea typeface="Cambria Math" charset="0"/>
                          <a:cs typeface="Cambria Math" charset="0"/>
                        </a:rPr>
                        <m:t>⋯+</m:t>
                      </m:r>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𝑐</m:t>
                          </m:r>
                        </m:e>
                        <m:sub>
                          <m:r>
                            <a:rPr lang="en-US" altLang="zh-CN" i="1">
                              <a:latin typeface="Cambria Math" charset="0"/>
                              <a:ea typeface="Cambria Math" charset="0"/>
                              <a:cs typeface="Cambria Math" charset="0"/>
                            </a:rPr>
                            <m:t>𝑛</m:t>
                          </m:r>
                        </m:sub>
                      </m:sSub>
                      <m:sSup>
                        <m:sSupPr>
                          <m:ctrlPr>
                            <a:rPr lang="en-US" altLang="zh-CN" i="1" smtClean="0">
                              <a:latin typeface="Cambria Math" panose="02040503050406030204" pitchFamily="18" charset="0"/>
                              <a:ea typeface="Cambria Math" charset="0"/>
                              <a:cs typeface="Cambria Math" charset="0"/>
                            </a:rPr>
                          </m:ctrlPr>
                        </m:sSupPr>
                        <m:e>
                          <m:r>
                            <a:rPr lang="en-US" altLang="zh-CN" b="0" i="1" smtClean="0">
                              <a:latin typeface="Cambria Math" charset="0"/>
                              <a:ea typeface="Cambria Math" charset="0"/>
                              <a:cs typeface="Cambria Math" charset="0"/>
                            </a:rPr>
                            <m:t>𝐴</m:t>
                          </m:r>
                        </m:e>
                        <m:sup>
                          <m:r>
                            <a:rPr lang="en-US" altLang="zh-CN" b="0" i="1" smtClean="0">
                              <a:latin typeface="Cambria Math" charset="0"/>
                              <a:ea typeface="Cambria Math" charset="0"/>
                              <a:cs typeface="Cambria Math" charset="0"/>
                            </a:rPr>
                            <m:t>𝑖</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𝑛</m:t>
                          </m:r>
                        </m:sup>
                      </m:sSup>
                    </m:oMath>
                  </m:oMathPara>
                </a14:m>
                <a:endParaRPr lang="en-US" altLang="zh-CN" dirty="0" smtClean="0">
                  <a:ea typeface="Cambria Math" charset="0"/>
                  <a:cs typeface="Cambria Math" charset="0"/>
                </a:endParaRPr>
              </a:p>
              <a:p>
                <a:endParaRPr lang="en-US" altLang="zh-CN" dirty="0" smtClean="0"/>
              </a:p>
              <a:p>
                <a:r>
                  <a:rPr lang="zh-CN" altLang="en-US" dirty="0" smtClean="0"/>
                  <a:t>把</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charset="0"/>
                          </a:rPr>
                          <m:t>𝐴</m:t>
                        </m:r>
                      </m:e>
                      <m:sup>
                        <m:r>
                          <a:rPr lang="en-US" altLang="zh-CN" i="1">
                            <a:latin typeface="Cambria Math" charset="0"/>
                          </a:rPr>
                          <m:t>𝑖</m:t>
                        </m:r>
                      </m:sup>
                    </m:sSup>
                  </m:oMath>
                </a14:m>
                <a:r>
                  <a:rPr lang="zh-CN" altLang="en-US" dirty="0" smtClean="0"/>
                  <a:t>移到右边，那么我们就得到了一个</a:t>
                </a:r>
                <a:r>
                  <a:rPr lang="en-US" altLang="zh-CN" dirty="0" smtClean="0"/>
                  <a:t>=0</a:t>
                </a:r>
                <a:r>
                  <a:rPr lang="zh-CN" altLang="en-US" dirty="0" smtClean="0"/>
                  <a:t>的多项式</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charset="0"/>
                            </a:rPr>
                            <m:t>0=−</m:t>
                          </m:r>
                          <m:r>
                            <a:rPr lang="en-US" altLang="zh-CN" i="1">
                              <a:latin typeface="Cambria Math" charset="0"/>
                            </a:rPr>
                            <m:t>𝐴</m:t>
                          </m:r>
                        </m:e>
                        <m:sup>
                          <m:r>
                            <a:rPr lang="en-US" altLang="zh-CN" i="1">
                              <a:latin typeface="Cambria Math" charset="0"/>
                            </a:rPr>
                            <m:t>𝑖</m:t>
                          </m:r>
                        </m:sup>
                      </m:sSup>
                      <m:r>
                        <a:rPr lang="en-US" altLang="zh-CN" b="0" i="1" smtClean="0">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1</m:t>
                          </m:r>
                        </m:sub>
                      </m:sSub>
                      <m:sSup>
                        <m:sSupPr>
                          <m:ctrlPr>
                            <a:rPr lang="en-US" altLang="zh-CN" i="1">
                              <a:latin typeface="Cambria Math" panose="02040503050406030204" pitchFamily="18" charset="0"/>
                            </a:rPr>
                          </m:ctrlPr>
                        </m:sSupPr>
                        <m:e>
                          <m:r>
                            <a:rPr lang="en-US" altLang="zh-CN" i="1">
                              <a:latin typeface="Cambria Math" charset="0"/>
                            </a:rPr>
                            <m:t>𝐴</m:t>
                          </m:r>
                        </m:e>
                        <m:sup>
                          <m:r>
                            <a:rPr lang="en-US" altLang="zh-CN" i="1">
                              <a:latin typeface="Cambria Math" charset="0"/>
                            </a:rPr>
                            <m:t>𝑖</m:t>
                          </m:r>
                          <m:r>
                            <a:rPr lang="en-US" altLang="zh-CN" i="1">
                              <a:latin typeface="Cambria Math" charset="0"/>
                            </a:rPr>
                            <m:t>−1</m:t>
                          </m:r>
                        </m:sup>
                      </m:sSup>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𝑐</m:t>
                          </m:r>
                        </m:e>
                        <m:sub>
                          <m:r>
                            <a:rPr lang="en-US" altLang="zh-CN" i="1">
                              <a:latin typeface="Cambria Math" charset="0"/>
                            </a:rPr>
                            <m:t>2</m:t>
                          </m:r>
                        </m:sub>
                      </m:sSub>
                      <m:sSup>
                        <m:sSupPr>
                          <m:ctrlPr>
                            <a:rPr lang="en-US" altLang="zh-CN" i="1">
                              <a:latin typeface="Cambria Math" panose="02040503050406030204" pitchFamily="18" charset="0"/>
                            </a:rPr>
                          </m:ctrlPr>
                        </m:sSupPr>
                        <m:e>
                          <m:r>
                            <a:rPr lang="en-US" altLang="zh-CN" i="1">
                              <a:latin typeface="Cambria Math" charset="0"/>
                            </a:rPr>
                            <m:t>𝐴</m:t>
                          </m:r>
                        </m:e>
                        <m:sup>
                          <m:r>
                            <a:rPr lang="en-US" altLang="zh-CN" i="1">
                              <a:latin typeface="Cambria Math" charset="0"/>
                            </a:rPr>
                            <m:t>𝑖</m:t>
                          </m:r>
                          <m:r>
                            <a:rPr lang="en-US" altLang="zh-CN" i="1">
                              <a:latin typeface="Cambria Math" charset="0"/>
                            </a:rPr>
                            <m:t>−2</m:t>
                          </m:r>
                        </m:sup>
                      </m:sSup>
                      <m:r>
                        <a:rPr lang="en-US" altLang="zh-CN" i="1">
                          <a:latin typeface="Cambria Math" charset="0"/>
                        </a:rPr>
                        <m:t>+</m:t>
                      </m:r>
                      <m:r>
                        <a:rPr lang="en-US" altLang="zh-CN" i="1">
                          <a:latin typeface="Cambria Math" charset="0"/>
                          <a:ea typeface="Cambria Math" charset="0"/>
                          <a:cs typeface="Cambria Math" charset="0"/>
                        </a:rPr>
                        <m:t>⋯+</m:t>
                      </m:r>
                      <m:sSub>
                        <m:sSubPr>
                          <m:ctrlPr>
                            <a:rPr lang="en-US" altLang="zh-CN" i="1">
                              <a:latin typeface="Cambria Math" panose="02040503050406030204" pitchFamily="18" charset="0"/>
                              <a:ea typeface="Cambria Math" charset="0"/>
                              <a:cs typeface="Cambria Math" charset="0"/>
                            </a:rPr>
                          </m:ctrlPr>
                        </m:sSubPr>
                        <m:e>
                          <m:r>
                            <a:rPr lang="en-US" altLang="zh-CN" i="1">
                              <a:latin typeface="Cambria Math" charset="0"/>
                              <a:ea typeface="Cambria Math" charset="0"/>
                              <a:cs typeface="Cambria Math" charset="0"/>
                            </a:rPr>
                            <m:t>𝑐</m:t>
                          </m:r>
                        </m:e>
                        <m:sub>
                          <m:r>
                            <a:rPr lang="en-US" altLang="zh-CN" i="1">
                              <a:latin typeface="Cambria Math" charset="0"/>
                              <a:ea typeface="Cambria Math" charset="0"/>
                              <a:cs typeface="Cambria Math" charset="0"/>
                            </a:rPr>
                            <m:t>𝑛</m:t>
                          </m:r>
                        </m:sub>
                      </m:sSub>
                      <m:sSup>
                        <m:sSupPr>
                          <m:ctrlPr>
                            <a:rPr lang="en-US" altLang="zh-CN" i="1">
                              <a:latin typeface="Cambria Math" panose="02040503050406030204" pitchFamily="18" charset="0"/>
                              <a:ea typeface="Cambria Math" charset="0"/>
                              <a:cs typeface="Cambria Math" charset="0"/>
                            </a:rPr>
                          </m:ctrlPr>
                        </m:sSupPr>
                        <m:e>
                          <m:r>
                            <a:rPr lang="en-US" altLang="zh-CN" i="1">
                              <a:latin typeface="Cambria Math" charset="0"/>
                              <a:ea typeface="Cambria Math" charset="0"/>
                              <a:cs typeface="Cambria Math" charset="0"/>
                            </a:rPr>
                            <m:t>𝐴</m:t>
                          </m:r>
                        </m:e>
                        <m:sup>
                          <m:r>
                            <a:rPr lang="en-US" altLang="zh-CN" i="1">
                              <a:latin typeface="Cambria Math" charset="0"/>
                              <a:ea typeface="Cambria Math" charset="0"/>
                              <a:cs typeface="Cambria Math" charset="0"/>
                            </a:rPr>
                            <m:t>𝑖</m:t>
                          </m:r>
                          <m:r>
                            <a:rPr lang="en-US" altLang="zh-CN" i="1">
                              <a:latin typeface="Cambria Math" charset="0"/>
                              <a:ea typeface="Cambria Math" charset="0"/>
                              <a:cs typeface="Cambria Math" charset="0"/>
                            </a:rPr>
                            <m:t>−</m:t>
                          </m:r>
                          <m:r>
                            <a:rPr lang="en-US" altLang="zh-CN" i="1">
                              <a:latin typeface="Cambria Math" charset="0"/>
                              <a:ea typeface="Cambria Math" charset="0"/>
                              <a:cs typeface="Cambria Math" charset="0"/>
                            </a:rPr>
                            <m:t>𝑛</m:t>
                          </m:r>
                        </m:sup>
                      </m:sSup>
                    </m:oMath>
                  </m:oMathPara>
                </a14:m>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074" r="-1647"/>
                </a:stretch>
              </a:blipFill>
            </p:spPr>
            <p:txBody>
              <a:bodyPr/>
              <a:lstStyle/>
              <a:p>
                <a:r>
                  <a:rPr lang="en-US">
                    <a:noFill/>
                  </a:rPr>
                  <a:t> </a:t>
                </a:r>
              </a:p>
            </p:txBody>
          </p:sp>
        </mc:Fallback>
      </mc:AlternateContent>
    </p:spTree>
    <p:extLst>
      <p:ext uri="{BB962C8B-B14F-4D97-AF65-F5344CB8AC3E}">
        <p14:creationId xmlns:p14="http://schemas.microsoft.com/office/powerpoint/2010/main" val="6972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ACM</a:t>
            </a:r>
            <a:r>
              <a:rPr lang="zh-CN" altLang="en-US" dirty="0"/>
              <a:t>竞赛向的解释</a:t>
            </a:r>
            <a:endParaRPr lang="en-US" dirty="0"/>
          </a:p>
        </p:txBody>
      </p:sp>
      <p:sp>
        <p:nvSpPr>
          <p:cNvPr id="3" name="Content Placeholder 2"/>
          <p:cNvSpPr>
            <a:spLocks noGrp="1"/>
          </p:cNvSpPr>
          <p:nvPr>
            <p:ph idx="1"/>
          </p:nvPr>
        </p:nvSpPr>
        <p:spPr/>
        <p:txBody>
          <a:bodyPr/>
          <a:lstStyle/>
          <a:p>
            <a:r>
              <a:rPr lang="zh-CN" altLang="en-US" dirty="0"/>
              <a:t>反之，我们只要找到一</a:t>
            </a:r>
            <a:r>
              <a:rPr lang="zh-CN" altLang="en-US" dirty="0" smtClean="0"/>
              <a:t>个类似的等于</a:t>
            </a:r>
            <a:r>
              <a:rPr lang="en-US" altLang="zh-CN" dirty="0" smtClean="0"/>
              <a:t>0</a:t>
            </a:r>
            <a:r>
              <a:rPr lang="zh-CN" altLang="en-US" dirty="0" smtClean="0"/>
              <a:t>的多项式（化零</a:t>
            </a:r>
            <a:r>
              <a:rPr lang="zh-CN" altLang="en-US" dirty="0"/>
              <a:t>多</a:t>
            </a:r>
            <a:r>
              <a:rPr lang="zh-CN" altLang="en-US" dirty="0" smtClean="0"/>
              <a:t>项式）就</a:t>
            </a:r>
            <a:r>
              <a:rPr lang="zh-CN" altLang="en-US" dirty="0"/>
              <a:t>找到了一个线性递推</a:t>
            </a:r>
            <a:r>
              <a:rPr lang="zh-CN" altLang="en-US" dirty="0" smtClean="0"/>
              <a:t>关系</a:t>
            </a:r>
            <a:endParaRPr lang="en-US" altLang="zh-CN" dirty="0" smtClean="0"/>
          </a:p>
          <a:p>
            <a:endParaRPr lang="en-US" altLang="zh-CN" dirty="0"/>
          </a:p>
          <a:p>
            <a:r>
              <a:rPr lang="zh-CN" altLang="en-US" dirty="0" smtClean="0"/>
              <a:t>化零多项式里面次数最小、首项为</a:t>
            </a:r>
            <a:r>
              <a:rPr lang="en-US" altLang="zh-CN" dirty="0" smtClean="0"/>
              <a:t>1</a:t>
            </a:r>
            <a:r>
              <a:rPr lang="zh-CN" altLang="en-US" dirty="0" smtClean="0"/>
              <a:t>、而且好找的就是最小多项式</a:t>
            </a:r>
            <a:endParaRPr lang="en-US" altLang="zh-CN" dirty="0"/>
          </a:p>
          <a:p>
            <a:endParaRPr lang="en-US" dirty="0"/>
          </a:p>
        </p:txBody>
      </p:sp>
    </p:spTree>
    <p:extLst>
      <p:ext uri="{BB962C8B-B14F-4D97-AF65-F5344CB8AC3E}">
        <p14:creationId xmlns:p14="http://schemas.microsoft.com/office/powerpoint/2010/main" val="2029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197516" cy="1143000"/>
          </a:xfrm>
        </p:spPr>
        <p:txBody>
          <a:bodyPr/>
          <a:lstStyle/>
          <a:p>
            <a:r>
              <a:rPr lang="en-US" altLang="zh-CN" sz="4000" dirty="0" smtClean="0"/>
              <a:t>[XVI Open Cup </a:t>
            </a:r>
            <a:r>
              <a:rPr lang="en-US" altLang="zh-CN" sz="4000" dirty="0"/>
              <a:t>GP of </a:t>
            </a:r>
            <a:r>
              <a:rPr lang="en-US" altLang="zh-CN" sz="4000" dirty="0" smtClean="0"/>
              <a:t>Ekaterinburg]</a:t>
            </a:r>
            <a:br>
              <a:rPr lang="en-US" altLang="zh-CN" sz="4000" dirty="0" smtClean="0"/>
            </a:br>
            <a:r>
              <a:rPr lang="en-US" altLang="zh-CN" sz="4000" dirty="0" err="1" smtClean="0"/>
              <a:t>Heimdall</a:t>
            </a:r>
            <a:endParaRPr lang="zh-CN" altLang="en-US" dirty="0"/>
          </a:p>
        </p:txBody>
      </p:sp>
      <p:sp>
        <p:nvSpPr>
          <p:cNvPr id="3" name="内容占位符 2"/>
          <p:cNvSpPr>
            <a:spLocks noGrp="1"/>
          </p:cNvSpPr>
          <p:nvPr>
            <p:ph idx="1"/>
          </p:nvPr>
        </p:nvSpPr>
        <p:spPr/>
        <p:txBody>
          <a:bodyPr/>
          <a:lstStyle/>
          <a:p>
            <a:r>
              <a:rPr lang="zh-CN" altLang="en-US" dirty="0" smtClean="0"/>
              <a:t>给</a:t>
            </a:r>
            <a:r>
              <a:rPr lang="zh-CN" altLang="en-US" dirty="0"/>
              <a:t>出若干个排列作为生成集合，求其生成的群大小</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9000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思路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至此，我们更详细一点的计划如下：</a:t>
            </a:r>
            <a:endParaRPr lang="en-US" altLang="zh-CN" dirty="0" smtClean="0"/>
          </a:p>
          <a:p>
            <a:pPr lvl="1"/>
            <a:r>
              <a:rPr lang="zh-CN" altLang="en-US" dirty="0" smtClean="0"/>
              <a:t>找矩阵</a:t>
            </a:r>
            <a:r>
              <a:rPr lang="en-US" altLang="zh-CN" dirty="0" smtClean="0"/>
              <a:t>A</a:t>
            </a:r>
            <a:r>
              <a:rPr lang="zh-CN" altLang="en-US" dirty="0" smtClean="0"/>
              <a:t>的极小多项式</a:t>
            </a:r>
            <a:endParaRPr lang="en-US" altLang="zh-CN" dirty="0" smtClean="0"/>
          </a:p>
          <a:p>
            <a:pPr lvl="1"/>
            <a:r>
              <a:rPr lang="zh-CN" altLang="en-US" dirty="0" smtClean="0"/>
              <a:t>用求解线性递归的方法求出</a:t>
            </a:r>
            <a:r>
              <a:rPr lang="en-US" altLang="zh-CN" dirty="0" err="1" smtClean="0"/>
              <a:t>A^k</a:t>
            </a:r>
            <a:endParaRPr lang="en-US" altLang="zh-CN" dirty="0" smtClean="0"/>
          </a:p>
          <a:p>
            <a:pPr lvl="1"/>
            <a:r>
              <a:rPr lang="zh-CN" altLang="en-US" dirty="0" smtClean="0"/>
              <a:t>计算答案</a:t>
            </a:r>
            <a:r>
              <a:rPr lang="en-US" altLang="zh-CN" dirty="0" err="1" smtClean="0"/>
              <a:t>A^kb</a:t>
            </a:r>
            <a:endParaRPr lang="en-US" altLang="zh-CN" dirty="0"/>
          </a:p>
          <a:p>
            <a:endParaRPr lang="en-US" dirty="0" smtClean="0"/>
          </a:p>
          <a:p>
            <a:r>
              <a:rPr lang="zh-CN" altLang="en-US" dirty="0" smtClean="0"/>
              <a:t>难点：不会算矩阵</a:t>
            </a:r>
            <a:r>
              <a:rPr lang="en-US" altLang="zh-CN" dirty="0" smtClean="0"/>
              <a:t>A</a:t>
            </a:r>
            <a:r>
              <a:rPr lang="zh-CN" altLang="en-US" dirty="0" smtClean="0"/>
              <a:t>的极小多项式</a:t>
            </a:r>
            <a:endParaRPr lang="en-US" dirty="0"/>
          </a:p>
        </p:txBody>
      </p:sp>
    </p:spTree>
    <p:extLst>
      <p:ext uri="{BB962C8B-B14F-4D97-AF65-F5344CB8AC3E}">
        <p14:creationId xmlns:p14="http://schemas.microsoft.com/office/powerpoint/2010/main" val="16935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求解极小多项式</a:t>
            </a:r>
            <a:endParaRPr lang="en-US" dirty="0"/>
          </a:p>
        </p:txBody>
      </p:sp>
      <p:sp>
        <p:nvSpPr>
          <p:cNvPr id="3" name="Content Placeholder 2"/>
          <p:cNvSpPr>
            <a:spLocks noGrp="1"/>
          </p:cNvSpPr>
          <p:nvPr>
            <p:ph idx="1"/>
          </p:nvPr>
        </p:nvSpPr>
        <p:spPr/>
        <p:txBody>
          <a:bodyPr/>
          <a:lstStyle/>
          <a:p>
            <a:r>
              <a:rPr lang="zh-CN" altLang="en-US" dirty="0" smtClean="0"/>
              <a:t>通过观察转化问题</a:t>
            </a:r>
            <a:endParaRPr lang="en-US" altLang="zh-CN" dirty="0" smtClean="0"/>
          </a:p>
          <a:p>
            <a:pPr lvl="1"/>
            <a:r>
              <a:rPr lang="zh-CN" altLang="en-US" dirty="0" smtClean="0"/>
              <a:t>矩阵</a:t>
            </a:r>
            <a:r>
              <a:rPr lang="en-US" altLang="zh-CN" dirty="0" smtClean="0"/>
              <a:t>A</a:t>
            </a:r>
            <a:r>
              <a:rPr lang="zh-CN" altLang="en-US" dirty="0" smtClean="0"/>
              <a:t>的化零多项式</a:t>
            </a:r>
            <a:r>
              <a:rPr lang="en-US" altLang="zh-CN" dirty="0" smtClean="0"/>
              <a:t>f</a:t>
            </a:r>
            <a:r>
              <a:rPr lang="zh-CN" altLang="en-US" dirty="0" smtClean="0"/>
              <a:t>带入任何形如</a:t>
            </a:r>
            <a:r>
              <a:rPr lang="en-US" altLang="zh-CN" dirty="0" err="1" smtClean="0"/>
              <a:t>A^ix</a:t>
            </a:r>
            <a:r>
              <a:rPr lang="zh-CN" altLang="en-US" dirty="0" smtClean="0"/>
              <a:t>的向量列一定也得到</a:t>
            </a:r>
            <a:r>
              <a:rPr lang="en-US" altLang="zh-CN" dirty="0" smtClean="0"/>
              <a:t>0</a:t>
            </a:r>
          </a:p>
          <a:p>
            <a:pPr lvl="1"/>
            <a:r>
              <a:rPr lang="zh-CN" altLang="en-US" dirty="0" smtClean="0"/>
              <a:t>同理，向量列</a:t>
            </a:r>
            <a:r>
              <a:rPr lang="en-US" altLang="zh-CN" dirty="0" smtClean="0"/>
              <a:t>{xi}</a:t>
            </a:r>
            <a:r>
              <a:rPr lang="zh-CN" altLang="en-US" dirty="0" smtClean="0"/>
              <a:t>如果存在化零多项式</a:t>
            </a:r>
            <a:r>
              <a:rPr lang="en-US" altLang="zh-CN" dirty="0" smtClean="0"/>
              <a:t>f</a:t>
            </a:r>
            <a:r>
              <a:rPr lang="zh-CN" altLang="en-US" dirty="0" smtClean="0"/>
              <a:t>，那么通过点积向量</a:t>
            </a:r>
            <a:r>
              <a:rPr lang="en-US" altLang="zh-CN" dirty="0" smtClean="0"/>
              <a:t>y</a:t>
            </a:r>
            <a:r>
              <a:rPr lang="zh-CN" altLang="en-US" dirty="0" smtClean="0"/>
              <a:t>转化为数列</a:t>
            </a:r>
            <a:r>
              <a:rPr lang="en-US" altLang="zh-CN" dirty="0" smtClean="0"/>
              <a:t>{</a:t>
            </a:r>
            <a:r>
              <a:rPr lang="en-US" altLang="zh-CN" dirty="0" err="1" smtClean="0"/>
              <a:t>xiy</a:t>
            </a:r>
            <a:r>
              <a:rPr lang="en-US" altLang="zh-CN" dirty="0" smtClean="0"/>
              <a:t>}</a:t>
            </a:r>
            <a:r>
              <a:rPr lang="zh-CN" altLang="en-US" dirty="0" smtClean="0"/>
              <a:t>之后带入</a:t>
            </a:r>
            <a:r>
              <a:rPr lang="en-US" altLang="zh-CN" dirty="0" smtClean="0"/>
              <a:t>f</a:t>
            </a:r>
            <a:r>
              <a:rPr lang="zh-CN" altLang="en-US" dirty="0" smtClean="0"/>
              <a:t>依然得到</a:t>
            </a:r>
            <a:r>
              <a:rPr lang="en-US" altLang="zh-CN" dirty="0" smtClean="0"/>
              <a:t>0</a:t>
            </a:r>
            <a:endParaRPr lang="en-US" dirty="0"/>
          </a:p>
          <a:p>
            <a:r>
              <a:rPr lang="en-US" altLang="zh-CN" dirty="0" smtClean="0"/>
              <a:t>Math:</a:t>
            </a:r>
            <a:r>
              <a:rPr lang="zh-CN" altLang="en-US" dirty="0" smtClean="0"/>
              <a:t> 向量空间</a:t>
            </a:r>
            <a:r>
              <a:rPr lang="en-US" altLang="zh-CN" dirty="0" smtClean="0"/>
              <a:t>V</a:t>
            </a:r>
            <a:r>
              <a:rPr lang="zh-CN" altLang="en-US" dirty="0" smtClean="0"/>
              <a:t>上的无限列的通过线性变换后的极小多项式是原极小多项式的约数</a:t>
            </a:r>
            <a:endParaRPr lang="en-US" dirty="0"/>
          </a:p>
        </p:txBody>
      </p:sp>
    </p:spTree>
    <p:extLst>
      <p:ext uri="{BB962C8B-B14F-4D97-AF65-F5344CB8AC3E}">
        <p14:creationId xmlns:p14="http://schemas.microsoft.com/office/powerpoint/2010/main" val="15306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求解极小多项式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那能不能反过来通过求解线性变换后的无限列的极小多项式来求解原极小多项式呢？</a:t>
            </a:r>
            <a:endParaRPr lang="en-US" altLang="zh-CN" dirty="0" smtClean="0"/>
          </a:p>
          <a:p>
            <a:endParaRPr lang="en-US" altLang="zh-CN" dirty="0"/>
          </a:p>
          <a:p>
            <a:r>
              <a:rPr lang="en-US" altLang="zh-CN" dirty="0" smtClean="0"/>
              <a:t>Yes,</a:t>
            </a:r>
            <a:r>
              <a:rPr lang="zh-CN" altLang="en-US" dirty="0" smtClean="0"/>
              <a:t> </a:t>
            </a:r>
            <a:r>
              <a:rPr lang="en-US" altLang="zh-CN" dirty="0" smtClean="0"/>
              <a:t>we</a:t>
            </a:r>
            <a:r>
              <a:rPr lang="zh-CN" altLang="en-US" dirty="0" smtClean="0"/>
              <a:t> </a:t>
            </a:r>
            <a:r>
              <a:rPr lang="en-US" altLang="zh-CN" dirty="0" smtClean="0"/>
              <a:t>can!</a:t>
            </a:r>
          </a:p>
          <a:p>
            <a:pPr lvl="1"/>
            <a:endParaRPr lang="en-US" dirty="0"/>
          </a:p>
        </p:txBody>
      </p:sp>
    </p:spTree>
    <p:extLst>
      <p:ext uri="{BB962C8B-B14F-4D97-AF65-F5344CB8AC3E}">
        <p14:creationId xmlns:p14="http://schemas.microsoft.com/office/powerpoint/2010/main" val="145266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求解极小多项式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蒙特卡洛方法：</a:t>
            </a:r>
            <a:endParaRPr lang="en-US" altLang="zh-CN" dirty="0" smtClean="0"/>
          </a:p>
          <a:p>
            <a:pPr lvl="1"/>
            <a:r>
              <a:rPr lang="zh-CN" altLang="en-US" dirty="0" smtClean="0"/>
              <a:t>随机选取向量</a:t>
            </a:r>
            <a:r>
              <a:rPr lang="en-US" altLang="zh-CN" dirty="0" smtClean="0"/>
              <a:t>x</a:t>
            </a:r>
            <a:r>
              <a:rPr lang="zh-CN" altLang="en-US" dirty="0" smtClean="0"/>
              <a:t>将矩阵列</a:t>
            </a:r>
            <a:r>
              <a:rPr lang="en-US" altLang="zh-CN" dirty="0" smtClean="0"/>
              <a:t>{</a:t>
            </a:r>
            <a:r>
              <a:rPr lang="en-US" altLang="zh-CN" dirty="0" err="1" smtClean="0"/>
              <a:t>A^k</a:t>
            </a:r>
            <a:r>
              <a:rPr lang="en-US" altLang="zh-CN" dirty="0" smtClean="0"/>
              <a:t>}</a:t>
            </a:r>
            <a:r>
              <a:rPr lang="zh-CN" altLang="en-US" dirty="0" smtClean="0"/>
              <a:t>投影成向量列</a:t>
            </a:r>
            <a:r>
              <a:rPr lang="en-US" altLang="zh-CN" dirty="0" smtClean="0"/>
              <a:t>{</a:t>
            </a:r>
            <a:r>
              <a:rPr lang="en-US" altLang="zh-CN" dirty="0" err="1" smtClean="0"/>
              <a:t>A^kx</a:t>
            </a:r>
            <a:r>
              <a:rPr lang="en-US" altLang="zh-CN" dirty="0" smtClean="0"/>
              <a:t>}</a:t>
            </a:r>
            <a:r>
              <a:rPr lang="zh-CN" altLang="en-US" dirty="0" smtClean="0"/>
              <a:t>求解最小多项式。有极大概率求得的最小多项式即是原矩阵的极小多项式</a:t>
            </a:r>
            <a:endParaRPr lang="en-US" altLang="zh-CN" dirty="0" smtClean="0"/>
          </a:p>
          <a:p>
            <a:pPr lvl="1"/>
            <a:r>
              <a:rPr lang="zh-CN" altLang="en-US" dirty="0" smtClean="0"/>
              <a:t>同样的，对于向量列投影成数列求解极小多项式。</a:t>
            </a:r>
            <a:endParaRPr lang="en-US" altLang="zh-CN" dirty="0" smtClean="0"/>
          </a:p>
          <a:p>
            <a:pPr lvl="1"/>
            <a:r>
              <a:rPr lang="zh-CN" altLang="en-US" dirty="0" smtClean="0"/>
              <a:t>如何随机：对于向量的每一维在域</a:t>
            </a:r>
            <a:r>
              <a:rPr lang="en-US" altLang="zh-CN" dirty="0" smtClean="0"/>
              <a:t>F</a:t>
            </a:r>
            <a:r>
              <a:rPr lang="zh-CN" altLang="en-US" dirty="0" smtClean="0"/>
              <a:t>上独立均匀随机即可。（无限域取有限子集）</a:t>
            </a:r>
            <a:endParaRPr lang="en-US" dirty="0"/>
          </a:p>
        </p:txBody>
      </p:sp>
    </p:spTree>
    <p:extLst>
      <p:ext uri="{BB962C8B-B14F-4D97-AF65-F5344CB8AC3E}">
        <p14:creationId xmlns:p14="http://schemas.microsoft.com/office/powerpoint/2010/main" val="15553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思路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更新的计划如下：</a:t>
            </a:r>
            <a:endParaRPr lang="en-US" altLang="zh-CN" dirty="0" smtClean="0"/>
          </a:p>
          <a:p>
            <a:pPr lvl="1"/>
            <a:r>
              <a:rPr lang="zh-CN" altLang="en-US" dirty="0" smtClean="0"/>
              <a:t>找向量列</a:t>
            </a:r>
            <a:r>
              <a:rPr lang="en-US" altLang="zh-CN" dirty="0" err="1" smtClean="0"/>
              <a:t>A^kb</a:t>
            </a:r>
            <a:r>
              <a:rPr lang="zh-CN" altLang="en-US" dirty="0" smtClean="0"/>
              <a:t>的极小多项式</a:t>
            </a:r>
            <a:endParaRPr lang="en-US" altLang="zh-CN" dirty="0" smtClean="0"/>
          </a:p>
          <a:p>
            <a:pPr lvl="2"/>
            <a:r>
              <a:rPr lang="zh-CN" altLang="en-US" dirty="0" smtClean="0"/>
              <a:t>找数列</a:t>
            </a:r>
            <a:r>
              <a:rPr lang="en-US" altLang="zh-CN" dirty="0" err="1" smtClean="0"/>
              <a:t>A^kbx</a:t>
            </a:r>
            <a:r>
              <a:rPr lang="zh-CN" altLang="en-US" dirty="0" smtClean="0"/>
              <a:t>的极小多项式</a:t>
            </a:r>
            <a:endParaRPr lang="en-US" altLang="zh-CN" dirty="0" smtClean="0"/>
          </a:p>
          <a:p>
            <a:pPr lvl="1"/>
            <a:r>
              <a:rPr lang="zh-CN" altLang="en-US" dirty="0" smtClean="0"/>
              <a:t>用求</a:t>
            </a:r>
            <a:r>
              <a:rPr lang="zh-CN" altLang="en-US" dirty="0"/>
              <a:t>解线性递归的方法求出</a:t>
            </a:r>
            <a:r>
              <a:rPr lang="en-US" altLang="zh-CN" dirty="0" err="1" smtClean="0"/>
              <a:t>A^kb</a:t>
            </a:r>
            <a:r>
              <a:rPr lang="zh-CN" altLang="en-US" dirty="0" smtClean="0"/>
              <a:t>的表示</a:t>
            </a:r>
            <a:endParaRPr lang="en-US" altLang="zh-CN" dirty="0" smtClean="0"/>
          </a:p>
          <a:p>
            <a:pPr lvl="1"/>
            <a:r>
              <a:rPr lang="zh-CN" altLang="en-US" dirty="0" smtClean="0"/>
              <a:t>计算出</a:t>
            </a:r>
            <a:r>
              <a:rPr lang="en-US" altLang="zh-CN" dirty="0" err="1" smtClean="0"/>
              <a:t>A^kb</a:t>
            </a:r>
            <a:endParaRPr lang="en-US" altLang="zh-CN" dirty="0" smtClean="0"/>
          </a:p>
          <a:p>
            <a:endParaRPr lang="en-US" altLang="zh-CN" dirty="0"/>
          </a:p>
          <a:p>
            <a:r>
              <a:rPr lang="zh-CN" altLang="en-US" dirty="0" smtClean="0"/>
              <a:t>难点：不会求数列的极小多项式</a:t>
            </a:r>
            <a:endParaRPr lang="en-US" altLang="zh-CN" dirty="0"/>
          </a:p>
          <a:p>
            <a:endParaRPr lang="en-US" dirty="0"/>
          </a:p>
        </p:txBody>
      </p:sp>
    </p:spTree>
    <p:extLst>
      <p:ext uri="{BB962C8B-B14F-4D97-AF65-F5344CB8AC3E}">
        <p14:creationId xmlns:p14="http://schemas.microsoft.com/office/powerpoint/2010/main" val="51710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a:t>
            </a:r>
            <a:endParaRPr lang="en-US" dirty="0"/>
          </a:p>
        </p:txBody>
      </p:sp>
      <p:sp>
        <p:nvSpPr>
          <p:cNvPr id="3" name="Content Placeholder 2"/>
          <p:cNvSpPr>
            <a:spLocks noGrp="1"/>
          </p:cNvSpPr>
          <p:nvPr>
            <p:ph idx="1"/>
          </p:nvPr>
        </p:nvSpPr>
        <p:spPr/>
        <p:txBody>
          <a:bodyPr/>
          <a:lstStyle/>
          <a:p>
            <a:r>
              <a:rPr lang="zh-CN" altLang="en-US" dirty="0" smtClean="0"/>
              <a:t>求解数列的最小多项式</a:t>
            </a:r>
            <a:endParaRPr lang="en-US" altLang="zh-CN" dirty="0" smtClean="0"/>
          </a:p>
          <a:p>
            <a:endParaRPr lang="en-US" altLang="zh-CN" dirty="0" smtClean="0"/>
          </a:p>
          <a:p>
            <a:r>
              <a:rPr lang="zh-CN" altLang="en-US" dirty="0" smtClean="0"/>
              <a:t>基本想法</a:t>
            </a:r>
            <a:endParaRPr lang="en-US" altLang="zh-CN" dirty="0" smtClean="0"/>
          </a:p>
          <a:p>
            <a:pPr lvl="1"/>
            <a:r>
              <a:rPr lang="zh-CN" altLang="en-US" dirty="0" smtClean="0"/>
              <a:t>依次读入数列的每一项</a:t>
            </a:r>
            <a:endParaRPr lang="en-US" altLang="zh-CN" dirty="0" smtClean="0"/>
          </a:p>
          <a:p>
            <a:pPr lvl="1"/>
            <a:r>
              <a:rPr lang="zh-CN" altLang="en-US" dirty="0" smtClean="0"/>
              <a:t>维护已经读入的数列的最小多项式</a:t>
            </a:r>
            <a:endParaRPr lang="en-US" altLang="zh-CN" dirty="0" smtClean="0"/>
          </a:p>
          <a:p>
            <a:endParaRPr lang="en-US" dirty="0"/>
          </a:p>
          <a:p>
            <a:r>
              <a:rPr lang="zh-CN" altLang="en-US" dirty="0" smtClean="0"/>
              <a:t>由凯莱</a:t>
            </a:r>
            <a:r>
              <a:rPr lang="en-US" altLang="zh-CN" dirty="0" smtClean="0"/>
              <a:t>-</a:t>
            </a:r>
            <a:r>
              <a:rPr lang="zh-CN" altLang="en-US" dirty="0" smtClean="0"/>
              <a:t>哈密顿定理知，方阵</a:t>
            </a:r>
            <a:r>
              <a:rPr lang="en-US" altLang="zh-CN" dirty="0" smtClean="0"/>
              <a:t>n</a:t>
            </a:r>
            <a:r>
              <a:rPr lang="zh-CN" altLang="en-US" dirty="0" smtClean="0"/>
              <a:t>的极小多项式度数</a:t>
            </a:r>
            <a:r>
              <a:rPr lang="en-US" altLang="zh-CN" dirty="0" smtClean="0"/>
              <a:t>&lt;=n</a:t>
            </a:r>
            <a:r>
              <a:rPr lang="zh-CN" altLang="en-US" dirty="0" smtClean="0"/>
              <a:t>。因此只要前</a:t>
            </a:r>
            <a:r>
              <a:rPr lang="en-US" altLang="zh-CN" dirty="0" smtClean="0"/>
              <a:t>2n</a:t>
            </a:r>
            <a:r>
              <a:rPr lang="zh-CN" altLang="en-US" dirty="0" smtClean="0"/>
              <a:t>项即可</a:t>
            </a:r>
            <a:endParaRPr lang="en-US" dirty="0"/>
          </a:p>
        </p:txBody>
      </p:sp>
    </p:spTree>
    <p:extLst>
      <p:ext uri="{BB962C8B-B14F-4D97-AF65-F5344CB8AC3E}">
        <p14:creationId xmlns:p14="http://schemas.microsoft.com/office/powerpoint/2010/main" val="13297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设已经求得了前</a:t>
            </a:r>
            <a:r>
              <a:rPr lang="en-US" altLang="zh-CN" dirty="0" smtClean="0"/>
              <a:t>n-1</a:t>
            </a:r>
            <a:r>
              <a:rPr lang="zh-CN" altLang="en-US" dirty="0" smtClean="0"/>
              <a:t>项的最小多项式</a:t>
            </a:r>
            <a:r>
              <a:rPr lang="en-US" altLang="zh-CN" dirty="0" smtClean="0"/>
              <a:t>S(x)</a:t>
            </a:r>
            <a:r>
              <a:rPr lang="zh-CN" altLang="en-US" dirty="0" smtClean="0"/>
              <a:t>，系数为</a:t>
            </a:r>
            <a:r>
              <a:rPr lang="en-US" altLang="zh-CN" dirty="0" smtClean="0"/>
              <a:t>s1,s2,</a:t>
            </a:r>
            <a:r>
              <a:rPr lang="mr-IN" altLang="zh-CN" dirty="0" smtClean="0"/>
              <a:t>…</a:t>
            </a:r>
            <a:r>
              <a:rPr lang="en-US" altLang="zh-CN" dirty="0" smtClean="0"/>
              <a:t>,</a:t>
            </a:r>
            <a:r>
              <a:rPr lang="en-US" altLang="zh-CN" dirty="0" err="1" smtClean="0"/>
              <a:t>sL</a:t>
            </a:r>
            <a:r>
              <a:rPr lang="zh-CN" altLang="en-US" dirty="0" smtClean="0"/>
              <a:t>，满足对于任意</a:t>
            </a:r>
            <a:r>
              <a:rPr lang="en-US" altLang="zh-CN" dirty="0" smtClean="0"/>
              <a:t>L&lt;</a:t>
            </a:r>
            <a:r>
              <a:rPr lang="en-US" altLang="zh-CN" dirty="0" err="1" smtClean="0"/>
              <a:t>i</a:t>
            </a:r>
            <a:r>
              <a:rPr lang="en-US" altLang="zh-CN" dirty="0" smtClean="0"/>
              <a:t>&lt;n</a:t>
            </a:r>
            <a:r>
              <a:rPr lang="zh-CN" altLang="en-US" dirty="0" smtClean="0"/>
              <a:t>，</a:t>
            </a:r>
            <a:r>
              <a:rPr lang="en-US" altLang="zh-CN" dirty="0" err="1" smtClean="0"/>
              <a:t>ai+sj</a:t>
            </a:r>
            <a:r>
              <a:rPr lang="zh-CN" altLang="en-US" dirty="0" smtClean="0"/>
              <a:t>*</a:t>
            </a:r>
            <a:r>
              <a:rPr lang="en-US" altLang="zh-CN" dirty="0" err="1" smtClean="0"/>
              <a:t>ai</a:t>
            </a:r>
            <a:r>
              <a:rPr lang="en-US" altLang="zh-CN" dirty="0" smtClean="0"/>
              <a:t>-j=0 </a:t>
            </a:r>
            <a:r>
              <a:rPr lang="zh-CN" altLang="en-US" dirty="0" smtClean="0"/>
              <a:t>。现考虑第</a:t>
            </a:r>
            <a:r>
              <a:rPr lang="en-US" altLang="zh-CN" dirty="0" smtClean="0"/>
              <a:t>n</a:t>
            </a:r>
            <a:r>
              <a:rPr lang="zh-CN" altLang="en-US" dirty="0" smtClean="0"/>
              <a:t>项。</a:t>
            </a:r>
            <a:endParaRPr lang="en-US" altLang="zh-CN" dirty="0" smtClean="0"/>
          </a:p>
          <a:p>
            <a:pPr marL="514350" indent="-514350">
              <a:buFont typeface="+mj-lt"/>
              <a:buAutoNum type="arabicPeriod"/>
            </a:pPr>
            <a:r>
              <a:rPr lang="zh-CN" altLang="en-US" dirty="0" smtClean="0"/>
              <a:t>计算误差</a:t>
            </a:r>
            <a:r>
              <a:rPr lang="en-US" altLang="zh-CN" dirty="0" err="1" smtClean="0"/>
              <a:t>dn</a:t>
            </a:r>
            <a:r>
              <a:rPr lang="en-US" altLang="zh-CN" dirty="0" smtClean="0"/>
              <a:t>=</a:t>
            </a:r>
            <a:r>
              <a:rPr lang="en-US" altLang="zh-CN" dirty="0" err="1" smtClean="0"/>
              <a:t>an+sj</a:t>
            </a:r>
            <a:r>
              <a:rPr lang="zh-CN" altLang="en-US" dirty="0" smtClean="0"/>
              <a:t>*</a:t>
            </a:r>
            <a:r>
              <a:rPr lang="en-US" altLang="zh-CN" dirty="0" smtClean="0"/>
              <a:t>an-j</a:t>
            </a:r>
          </a:p>
          <a:p>
            <a:pPr marL="514350" indent="-514350">
              <a:buFont typeface="+mj-lt"/>
              <a:buAutoNum type="arabicPeriod"/>
            </a:pPr>
            <a:r>
              <a:rPr lang="zh-CN" altLang="en-US" dirty="0" smtClean="0"/>
              <a:t>如果</a:t>
            </a:r>
            <a:r>
              <a:rPr lang="en-US" altLang="zh-CN" dirty="0" err="1" smtClean="0"/>
              <a:t>dn</a:t>
            </a:r>
            <a:r>
              <a:rPr lang="en-US" altLang="zh-CN" dirty="0" smtClean="0"/>
              <a:t>=0</a:t>
            </a:r>
            <a:r>
              <a:rPr lang="zh-CN" altLang="en-US" dirty="0" smtClean="0"/>
              <a:t>，那符合预期</a:t>
            </a:r>
            <a:r>
              <a:rPr lang="en-US" altLang="zh-CN" dirty="0" smtClean="0"/>
              <a:t>continue</a:t>
            </a:r>
          </a:p>
          <a:p>
            <a:pPr marL="514350" indent="-514350">
              <a:buFont typeface="+mj-lt"/>
              <a:buAutoNum type="arabicPeriod"/>
            </a:pPr>
            <a:r>
              <a:rPr lang="zh-CN" altLang="en-US" dirty="0" smtClean="0"/>
              <a:t>否则需要调整当前的最小多项式，使得误差为</a:t>
            </a:r>
            <a:r>
              <a:rPr lang="en-US" altLang="zh-CN" dirty="0" smtClean="0"/>
              <a:t>0</a:t>
            </a:r>
          </a:p>
          <a:p>
            <a:pPr marL="914400" lvl="1" indent="-514350"/>
            <a:r>
              <a:rPr lang="en-US" altLang="zh-CN" dirty="0" smtClean="0"/>
              <a:t>S’(x)=S(x)+</a:t>
            </a:r>
            <a:r>
              <a:rPr lang="en-US" altLang="zh-CN" dirty="0" err="1" smtClean="0"/>
              <a:t>dn</a:t>
            </a:r>
            <a:r>
              <a:rPr lang="en-US" altLang="zh-CN" dirty="0" smtClean="0"/>
              <a:t>/[T(x)]</a:t>
            </a:r>
            <a:r>
              <a:rPr lang="zh-CN" altLang="en-US" dirty="0" smtClean="0"/>
              <a:t>*</a:t>
            </a:r>
            <a:r>
              <a:rPr lang="en-US" altLang="zh-CN" dirty="0" smtClean="0"/>
              <a:t>T(x)</a:t>
            </a:r>
          </a:p>
        </p:txBody>
      </p:sp>
    </p:spTree>
    <p:extLst>
      <p:ext uri="{BB962C8B-B14F-4D97-AF65-F5344CB8AC3E}">
        <p14:creationId xmlns:p14="http://schemas.microsoft.com/office/powerpoint/2010/main" val="122736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如何调整？</a:t>
            </a:r>
            <a:endParaRPr lang="en-US" altLang="zh-CN" dirty="0" smtClean="0"/>
          </a:p>
          <a:p>
            <a:pPr lvl="1"/>
            <a:r>
              <a:rPr lang="zh-CN" altLang="en-US" dirty="0" smtClean="0"/>
              <a:t>不能对前面的数造成影响</a:t>
            </a:r>
            <a:endParaRPr lang="en-US" altLang="zh-CN" dirty="0" smtClean="0"/>
          </a:p>
          <a:p>
            <a:pPr lvl="1"/>
            <a:r>
              <a:rPr lang="en-US" altLang="zh-CN" dirty="0" smtClean="0">
                <a:sym typeface="Wingdings"/>
              </a:rPr>
              <a:t></a:t>
            </a:r>
            <a:r>
              <a:rPr lang="zh-CN" altLang="en-US" dirty="0" smtClean="0">
                <a:sym typeface="Wingdings"/>
              </a:rPr>
              <a:t>取在某个位置失败了的元最小多项式</a:t>
            </a:r>
            <a:endParaRPr lang="en-US" altLang="zh-CN" dirty="0">
              <a:sym typeface="Wingdings"/>
            </a:endParaRPr>
          </a:p>
          <a:p>
            <a:pPr lvl="2"/>
            <a:r>
              <a:rPr lang="zh-CN" altLang="en-US" dirty="0" smtClean="0">
                <a:sym typeface="Wingdings"/>
              </a:rPr>
              <a:t>失败</a:t>
            </a:r>
            <a:r>
              <a:rPr lang="en-US" altLang="zh-CN" dirty="0" smtClean="0">
                <a:sym typeface="Wingdings"/>
              </a:rPr>
              <a:t>T(x)</a:t>
            </a:r>
            <a:r>
              <a:rPr lang="zh-CN" altLang="en-US" dirty="0" smtClean="0">
                <a:sym typeface="Wingdings"/>
              </a:rPr>
              <a:t>不能为</a:t>
            </a:r>
            <a:r>
              <a:rPr lang="en-US" altLang="zh-CN" dirty="0" smtClean="0">
                <a:sym typeface="Wingdings"/>
              </a:rPr>
              <a:t>0</a:t>
            </a:r>
          </a:p>
          <a:p>
            <a:pPr lvl="2"/>
            <a:r>
              <a:rPr lang="zh-CN" altLang="en-US" dirty="0" smtClean="0">
                <a:sym typeface="Wingdings"/>
              </a:rPr>
              <a:t>设是在位置</a:t>
            </a:r>
            <a:r>
              <a:rPr lang="en-US" altLang="zh-CN" dirty="0" smtClean="0">
                <a:sym typeface="Wingdings"/>
              </a:rPr>
              <a:t>m</a:t>
            </a:r>
            <a:r>
              <a:rPr lang="zh-CN" altLang="en-US" dirty="0" smtClean="0">
                <a:sym typeface="Wingdings"/>
              </a:rPr>
              <a:t>失败的元最小多项式，系数为</a:t>
            </a:r>
            <a:r>
              <a:rPr lang="en-US" altLang="zh-CN" dirty="0" smtClean="0">
                <a:sym typeface="Wingdings"/>
              </a:rPr>
              <a:t>t1,</a:t>
            </a:r>
            <a:r>
              <a:rPr lang="zh-CN" altLang="en-US" dirty="0" smtClean="0">
                <a:sym typeface="Wingdings"/>
              </a:rPr>
              <a:t> </a:t>
            </a:r>
            <a:r>
              <a:rPr lang="en-US" altLang="zh-CN" dirty="0" smtClean="0">
                <a:sym typeface="Wingdings"/>
              </a:rPr>
              <a:t>t2,</a:t>
            </a:r>
            <a:r>
              <a:rPr lang="zh-CN" altLang="en-US" dirty="0" smtClean="0">
                <a:sym typeface="Wingdings"/>
              </a:rPr>
              <a:t> </a:t>
            </a:r>
            <a:r>
              <a:rPr lang="mr-IN" altLang="zh-CN" dirty="0" smtClean="0">
                <a:sym typeface="Wingdings"/>
              </a:rPr>
              <a:t>…</a:t>
            </a:r>
            <a:r>
              <a:rPr lang="en-US" altLang="zh-CN" dirty="0" smtClean="0">
                <a:sym typeface="Wingdings"/>
              </a:rPr>
              <a:t>,</a:t>
            </a:r>
            <a:r>
              <a:rPr lang="zh-CN" altLang="en-US" dirty="0" smtClean="0">
                <a:sym typeface="Wingdings"/>
              </a:rPr>
              <a:t> </a:t>
            </a:r>
            <a:r>
              <a:rPr lang="en-US" altLang="zh-CN" dirty="0" err="1" smtClean="0">
                <a:sym typeface="Wingdings"/>
              </a:rPr>
              <a:t>tP</a:t>
            </a:r>
            <a:endParaRPr lang="en-US" altLang="zh-CN" dirty="0" smtClean="0">
              <a:sym typeface="Wingdings"/>
            </a:endParaRPr>
          </a:p>
          <a:p>
            <a:pPr lvl="2"/>
            <a:r>
              <a:rPr lang="zh-CN" altLang="en-US" dirty="0" smtClean="0">
                <a:sym typeface="Wingdings"/>
              </a:rPr>
              <a:t>则调整为</a:t>
            </a:r>
            <a:endParaRPr lang="en-US" altLang="zh-CN" dirty="0" smtClean="0">
              <a:sym typeface="Wingdings"/>
            </a:endParaRPr>
          </a:p>
          <a:p>
            <a:pPr lvl="2"/>
            <a:r>
              <a:rPr lang="en-US" altLang="zh-CN" dirty="0"/>
              <a:t>S’(x)=S(x)+</a:t>
            </a:r>
            <a:r>
              <a:rPr lang="en-US" altLang="zh-CN" dirty="0" err="1" smtClean="0"/>
              <a:t>dn</a:t>
            </a:r>
            <a:r>
              <a:rPr lang="en-US" altLang="zh-CN" dirty="0" smtClean="0"/>
              <a:t>/</a:t>
            </a:r>
            <a:r>
              <a:rPr lang="en-US" altLang="zh-CN" dirty="0" err="1" smtClean="0"/>
              <a:t>dm</a:t>
            </a:r>
            <a:r>
              <a:rPr lang="zh-CN" altLang="en-US" dirty="0" smtClean="0"/>
              <a:t>*</a:t>
            </a:r>
            <a:r>
              <a:rPr lang="en-US" altLang="zh-CN" dirty="0" smtClean="0"/>
              <a:t>x^(n-m)T(x)</a:t>
            </a:r>
            <a:endParaRPr lang="en-US" altLang="zh-CN" dirty="0"/>
          </a:p>
          <a:p>
            <a:pPr lvl="2"/>
            <a:endParaRPr lang="en-US" altLang="zh-CN" dirty="0" smtClean="0">
              <a:sym typeface="Wingdings"/>
            </a:endParaRPr>
          </a:p>
          <a:p>
            <a:pPr lvl="2"/>
            <a:endParaRPr lang="en-US" altLang="zh-CN" dirty="0" smtClean="0">
              <a:sym typeface="Wingdings"/>
            </a:endParaRPr>
          </a:p>
        </p:txBody>
      </p:sp>
    </p:spTree>
    <p:extLst>
      <p:ext uri="{BB962C8B-B14F-4D97-AF65-F5344CB8AC3E}">
        <p14:creationId xmlns:p14="http://schemas.microsoft.com/office/powerpoint/2010/main" val="18048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调整成功？</a:t>
            </a:r>
            <a:endParaRPr lang="en-US" altLang="zh-CN" dirty="0" smtClean="0"/>
          </a:p>
          <a:p>
            <a:pPr lvl="1"/>
            <a:r>
              <a:rPr lang="zh-CN" altLang="en-US" dirty="0" smtClean="0"/>
              <a:t>满足第</a:t>
            </a:r>
            <a:r>
              <a:rPr lang="en-US" altLang="zh-CN" dirty="0" smtClean="0"/>
              <a:t>n</a:t>
            </a:r>
            <a:r>
              <a:rPr lang="zh-CN" altLang="en-US" dirty="0" smtClean="0"/>
              <a:t>项 </a:t>
            </a:r>
            <a:r>
              <a:rPr lang="en-US" altLang="zh-CN" dirty="0" err="1" smtClean="0"/>
              <a:t>dn</a:t>
            </a:r>
            <a:r>
              <a:rPr lang="en-US" altLang="zh-CN" dirty="0" smtClean="0"/>
              <a:t>’</a:t>
            </a:r>
            <a:r>
              <a:rPr lang="zh-CN" altLang="en-US" dirty="0" smtClean="0"/>
              <a:t> </a:t>
            </a:r>
            <a:r>
              <a:rPr lang="en-US" altLang="zh-CN" dirty="0" smtClean="0"/>
              <a:t>=</a:t>
            </a:r>
            <a:r>
              <a:rPr lang="zh-CN" altLang="en-US" dirty="0" smtClean="0"/>
              <a:t> </a:t>
            </a:r>
            <a:r>
              <a:rPr lang="en-US" altLang="zh-CN" dirty="0" smtClean="0"/>
              <a:t>0</a:t>
            </a:r>
          </a:p>
          <a:p>
            <a:pPr lvl="1"/>
            <a:r>
              <a:rPr lang="zh-CN" altLang="en-US" dirty="0" smtClean="0"/>
              <a:t>满足前项 </a:t>
            </a:r>
            <a:r>
              <a:rPr lang="en-US" altLang="zh-CN" dirty="0" smtClean="0"/>
              <a:t>S(x)</a:t>
            </a:r>
            <a:r>
              <a:rPr lang="zh-CN" altLang="en-US" dirty="0" smtClean="0"/>
              <a:t> </a:t>
            </a:r>
            <a:r>
              <a:rPr lang="en-US" altLang="zh-CN" dirty="0" smtClean="0"/>
              <a:t>=</a:t>
            </a:r>
            <a:r>
              <a:rPr lang="zh-CN" altLang="en-US" dirty="0" smtClean="0"/>
              <a:t> </a:t>
            </a:r>
            <a:r>
              <a:rPr lang="en-US" altLang="zh-CN" dirty="0" smtClean="0"/>
              <a:t>0,</a:t>
            </a:r>
            <a:r>
              <a:rPr lang="zh-CN" altLang="en-US" dirty="0" smtClean="0"/>
              <a:t> </a:t>
            </a:r>
            <a:r>
              <a:rPr lang="en-US" altLang="zh-CN" dirty="0" smtClean="0"/>
              <a:t>x^(n-m)T(x)</a:t>
            </a:r>
            <a:r>
              <a:rPr lang="zh-CN" altLang="en-US" dirty="0" smtClean="0"/>
              <a:t> </a:t>
            </a:r>
            <a:r>
              <a:rPr lang="en-US" altLang="zh-CN" dirty="0" smtClean="0"/>
              <a:t>=</a:t>
            </a:r>
            <a:r>
              <a:rPr lang="zh-CN" altLang="en-US" dirty="0" smtClean="0"/>
              <a:t> </a:t>
            </a:r>
            <a:r>
              <a:rPr lang="en-US" altLang="zh-CN" dirty="0" smtClean="0"/>
              <a:t>0</a:t>
            </a:r>
          </a:p>
          <a:p>
            <a:endParaRPr lang="en-US" altLang="zh-CN" dirty="0" smtClean="0"/>
          </a:p>
          <a:p>
            <a:r>
              <a:rPr lang="zh-CN" altLang="en-US" dirty="0" smtClean="0"/>
              <a:t>如何使度数最小？</a:t>
            </a:r>
            <a:endParaRPr lang="en-US" altLang="zh-CN" dirty="0" smtClean="0"/>
          </a:p>
          <a:p>
            <a:pPr lvl="1"/>
            <a:r>
              <a:rPr lang="zh-CN" altLang="en-US" dirty="0" smtClean="0"/>
              <a:t>选取合适的元最小</a:t>
            </a:r>
            <a:r>
              <a:rPr lang="zh-CN" altLang="en-US" dirty="0" smtClean="0"/>
              <a:t>多项式</a:t>
            </a:r>
            <a:endParaRPr lang="en-US" altLang="zh-CN" dirty="0" smtClean="0"/>
          </a:p>
          <a:p>
            <a:pPr lvl="2"/>
            <a:r>
              <a:rPr lang="en-US" altLang="zh-CN" dirty="0" err="1"/>
              <a:t>n</a:t>
            </a:r>
            <a:r>
              <a:rPr lang="en-US" altLang="zh-CN" dirty="0" err="1" smtClean="0"/>
              <a:t>-m+p</a:t>
            </a:r>
            <a:r>
              <a:rPr lang="zh-CN" altLang="en-US" dirty="0" smtClean="0"/>
              <a:t>最小</a:t>
            </a:r>
            <a:endParaRPr lang="en-US" altLang="zh-CN" dirty="0" smtClean="0"/>
          </a:p>
          <a:p>
            <a:pPr lvl="2"/>
            <a:r>
              <a:rPr lang="zh-CN" altLang="en-US" dirty="0" smtClean="0"/>
              <a:t>最近一次使度数增加的最小多项式</a:t>
            </a:r>
            <a:endParaRPr lang="en-US" altLang="zh-CN" dirty="0" smtClean="0"/>
          </a:p>
        </p:txBody>
      </p:sp>
    </p:spTree>
    <p:extLst>
      <p:ext uri="{BB962C8B-B14F-4D97-AF65-F5344CB8AC3E}">
        <p14:creationId xmlns:p14="http://schemas.microsoft.com/office/powerpoint/2010/main" val="129849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 </a:t>
            </a:r>
            <a:r>
              <a:rPr lang="en-US" altLang="zh-CN" dirty="0" smtClean="0"/>
              <a:t>cont</a:t>
            </a:r>
            <a:r>
              <a:rPr lang="en-US" altLang="zh-CN" dirty="0"/>
              <a:t>.</a:t>
            </a:r>
            <a:endParaRPr lang="en-US" dirty="0"/>
          </a:p>
        </p:txBody>
      </p:sp>
      <p:sp>
        <p:nvSpPr>
          <p:cNvPr id="3" name="Content Placeholder 2"/>
          <p:cNvSpPr>
            <a:spLocks noGrp="1"/>
          </p:cNvSpPr>
          <p:nvPr>
            <p:ph idx="1"/>
          </p:nvPr>
        </p:nvSpPr>
        <p:spPr/>
        <p:txBody>
          <a:bodyPr/>
          <a:lstStyle/>
          <a:p>
            <a:r>
              <a:rPr lang="zh-CN" altLang="en-US" dirty="0" smtClean="0"/>
              <a:t>计算更新的度数</a:t>
            </a:r>
            <a:endParaRPr lang="en-US" altLang="zh-CN" dirty="0" smtClean="0"/>
          </a:p>
          <a:p>
            <a:pPr lvl="1"/>
            <a:r>
              <a:rPr lang="zh-CN" altLang="en-US" dirty="0" smtClean="0"/>
              <a:t>引理：如果按照这样选择，则后一项的度数为</a:t>
            </a:r>
            <a:r>
              <a:rPr lang="en-US" altLang="zh-CN" dirty="0" smtClean="0"/>
              <a:t>n-L</a:t>
            </a:r>
            <a:endParaRPr lang="en-US" altLang="zh-CN" dirty="0" smtClean="0"/>
          </a:p>
          <a:p>
            <a:pPr lvl="1"/>
            <a:r>
              <a:rPr lang="zh-CN" altLang="en-US" dirty="0" smtClean="0"/>
              <a:t>于是有</a:t>
            </a:r>
            <a:r>
              <a:rPr lang="en-US" altLang="zh-CN" dirty="0" smtClean="0"/>
              <a:t>L’=</a:t>
            </a:r>
            <a:r>
              <a:rPr lang="en-US" altLang="zh-CN" dirty="0" smtClean="0"/>
              <a:t>max(</a:t>
            </a:r>
            <a:r>
              <a:rPr lang="en-US" altLang="zh-CN" dirty="0" err="1" smtClean="0"/>
              <a:t>L,n</a:t>
            </a:r>
            <a:r>
              <a:rPr lang="en-US" altLang="zh-CN" dirty="0" smtClean="0"/>
              <a:t>-L</a:t>
            </a:r>
            <a:r>
              <a:rPr lang="en-US" altLang="zh-CN" dirty="0" smtClean="0"/>
              <a:t>)</a:t>
            </a:r>
          </a:p>
          <a:p>
            <a:pPr lvl="2"/>
            <a:r>
              <a:rPr lang="zh-CN" altLang="en-US" dirty="0" smtClean="0"/>
              <a:t>当</a:t>
            </a:r>
            <a:r>
              <a:rPr lang="en-US" altLang="zh-CN" dirty="0" smtClean="0"/>
              <a:t>2L&lt;=</a:t>
            </a:r>
            <a:r>
              <a:rPr lang="en-US" altLang="zh-CN" dirty="0" smtClean="0"/>
              <a:t>n-1</a:t>
            </a:r>
            <a:r>
              <a:rPr lang="zh-CN" altLang="en-US" dirty="0" smtClean="0"/>
              <a:t>时</a:t>
            </a:r>
            <a:endParaRPr lang="en-US" altLang="zh-CN" dirty="0" smtClean="0"/>
          </a:p>
          <a:p>
            <a:pPr lvl="3"/>
            <a:r>
              <a:rPr lang="en-US" altLang="zh-CN" dirty="0" smtClean="0"/>
              <a:t>L’=</a:t>
            </a:r>
            <a:r>
              <a:rPr lang="en-US" altLang="zh-CN" dirty="0" smtClean="0"/>
              <a:t>n-L</a:t>
            </a:r>
            <a:endParaRPr lang="en-US" altLang="zh-CN" dirty="0" smtClean="0"/>
          </a:p>
          <a:p>
            <a:pPr lvl="3"/>
            <a:r>
              <a:rPr lang="zh-CN" altLang="en-US" dirty="0" smtClean="0"/>
              <a:t>更新备用的元最小多项式</a:t>
            </a:r>
            <a:endParaRPr lang="en-US" altLang="zh-CN" dirty="0" smtClean="0"/>
          </a:p>
          <a:p>
            <a:pPr lvl="2"/>
            <a:r>
              <a:rPr lang="zh-CN" altLang="en-US" dirty="0" smtClean="0"/>
              <a:t>否则</a:t>
            </a:r>
            <a:endParaRPr lang="en-US" altLang="zh-CN" dirty="0" smtClean="0"/>
          </a:p>
          <a:p>
            <a:pPr lvl="3"/>
            <a:r>
              <a:rPr lang="zh-CN" altLang="en-US" dirty="0" smtClean="0"/>
              <a:t>只更新多项式系数</a:t>
            </a:r>
            <a:endParaRPr lang="en-US" altLang="zh-CN" dirty="0" smtClean="0"/>
          </a:p>
          <a:p>
            <a:r>
              <a:rPr lang="zh-CN" altLang="en-US" dirty="0" smtClean="0"/>
              <a:t>算法总复杂度</a:t>
            </a:r>
            <a:r>
              <a:rPr lang="en-US" altLang="zh-CN" dirty="0" smtClean="0"/>
              <a:t>O(n^2)</a:t>
            </a:r>
            <a:endParaRPr lang="en-US" dirty="0"/>
          </a:p>
        </p:txBody>
      </p:sp>
    </p:spTree>
    <p:extLst>
      <p:ext uri="{BB962C8B-B14F-4D97-AF65-F5344CB8AC3E}">
        <p14:creationId xmlns:p14="http://schemas.microsoft.com/office/powerpoint/2010/main" val="19222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p:txBody>
          <a:bodyPr/>
          <a:lstStyle/>
          <a:p>
            <a:r>
              <a:rPr lang="zh-CN" altLang="en-US" dirty="0" smtClean="0"/>
              <a:t>赛场</a:t>
            </a:r>
            <a:endParaRPr lang="en-US" altLang="zh-CN" dirty="0"/>
          </a:p>
          <a:p>
            <a:pPr lvl="1"/>
            <a:r>
              <a:rPr lang="zh-CN" altLang="en-US" dirty="0" smtClean="0"/>
              <a:t>出题人：你知不知道，这刚用过的灯泡</a:t>
            </a:r>
            <a:r>
              <a:rPr lang="en-US" altLang="zh-CN" dirty="0" smtClean="0"/>
              <a:t>……</a:t>
            </a:r>
          </a:p>
          <a:p>
            <a:pPr lvl="1"/>
            <a:r>
              <a:rPr lang="zh-CN" altLang="en-US" dirty="0" smtClean="0"/>
              <a:t>我队：无比绝望</a:t>
            </a:r>
            <a:r>
              <a:rPr lang="zh-CN" altLang="en-US" dirty="0"/>
              <a:t>的眼神</a:t>
            </a:r>
            <a:r>
              <a:rPr lang="en-US" altLang="zh-CN" dirty="0"/>
              <a:t>.jpg</a:t>
            </a:r>
          </a:p>
          <a:p>
            <a:pPr lvl="1"/>
            <a:r>
              <a:rPr lang="en-US" altLang="zh-CN" dirty="0" err="1" smtClean="0"/>
              <a:t>dls</a:t>
            </a:r>
            <a:r>
              <a:rPr lang="zh-CN" altLang="en-US" dirty="0" smtClean="0"/>
              <a:t>：</a:t>
            </a:r>
            <a:r>
              <a:rPr lang="en-US" altLang="zh-CN" dirty="0" smtClean="0"/>
              <a:t>Too simple</a:t>
            </a:r>
          </a:p>
          <a:p>
            <a:endParaRPr lang="en-US" altLang="zh-CN" dirty="0" smtClean="0"/>
          </a:p>
          <a:p>
            <a:r>
              <a:rPr lang="zh-CN" altLang="en-US" dirty="0" smtClean="0"/>
              <a:t>正</a:t>
            </a:r>
            <a:r>
              <a:rPr lang="zh-CN" altLang="en-US" dirty="0" smtClean="0"/>
              <a:t>解</a:t>
            </a:r>
            <a:endParaRPr lang="en-US" altLang="zh-CN" dirty="0" smtClean="0"/>
          </a:p>
          <a:p>
            <a:pPr lvl="1"/>
            <a:r>
              <a:rPr lang="zh-CN" altLang="en-US" dirty="0" smtClean="0"/>
              <a:t>计算群论</a:t>
            </a:r>
            <a:endParaRPr lang="en-US" altLang="zh-CN" dirty="0"/>
          </a:p>
          <a:p>
            <a:pPr lvl="1"/>
            <a:r>
              <a:rPr lang="en-US" altLang="zh-CN" dirty="0" err="1" smtClean="0"/>
              <a:t>Schreier</a:t>
            </a:r>
            <a:r>
              <a:rPr lang="en-US" altLang="zh-CN" dirty="0" smtClean="0"/>
              <a:t>–Sims </a:t>
            </a:r>
            <a:r>
              <a:rPr lang="en-US" altLang="zh-CN" dirty="0"/>
              <a:t>algorithm</a:t>
            </a:r>
          </a:p>
          <a:p>
            <a:endParaRPr lang="zh-CN" altLang="en-US" dirty="0"/>
          </a:p>
        </p:txBody>
      </p:sp>
    </p:spTree>
    <p:extLst>
      <p:ext uri="{BB962C8B-B14F-4D97-AF65-F5344CB8AC3E}">
        <p14:creationId xmlns:p14="http://schemas.microsoft.com/office/powerpoint/2010/main" val="59844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伯克坎普</a:t>
            </a:r>
            <a:r>
              <a:rPr lang="en-US" altLang="zh-CN" dirty="0" smtClean="0"/>
              <a:t>-</a:t>
            </a:r>
            <a:r>
              <a:rPr lang="zh-CN" altLang="en-US" dirty="0" smtClean="0"/>
              <a:t>梅西算法 </a:t>
            </a:r>
            <a:r>
              <a:rPr lang="en-US" altLang="zh-CN" dirty="0" smtClean="0"/>
              <a:t>cont.</a:t>
            </a:r>
            <a:endParaRPr lang="en-US" dirty="0"/>
          </a:p>
        </p:txBody>
      </p:sp>
      <p:sp>
        <p:nvSpPr>
          <p:cNvPr id="3" name="Content Placeholder 2"/>
          <p:cNvSpPr>
            <a:spLocks noGrp="1"/>
          </p:cNvSpPr>
          <p:nvPr>
            <p:ph idx="1"/>
          </p:nvPr>
        </p:nvSpPr>
        <p:spPr/>
        <p:txBody>
          <a:bodyPr/>
          <a:lstStyle/>
          <a:p>
            <a:r>
              <a:rPr lang="zh-CN" altLang="en-US" dirty="0" smtClean="0"/>
              <a:t>引理的证明：</a:t>
            </a:r>
            <a:endParaRPr lang="en-US" altLang="zh-CN" dirty="0" smtClean="0"/>
          </a:p>
          <a:p>
            <a:pPr lvl="1"/>
            <a:r>
              <a:rPr lang="en-US" altLang="zh-CN" dirty="0" smtClean="0"/>
              <a:t>Claim</a:t>
            </a:r>
            <a:r>
              <a:rPr lang="zh-CN" altLang="en-US" dirty="0" smtClean="0"/>
              <a:t>：</a:t>
            </a:r>
            <a:r>
              <a:rPr lang="en-US" altLang="zh-CN" dirty="0" err="1" smtClean="0"/>
              <a:t>L+p</a:t>
            </a:r>
            <a:r>
              <a:rPr lang="en-US" altLang="zh-CN" dirty="0" smtClean="0"/>
              <a:t>=m</a:t>
            </a:r>
          </a:p>
          <a:p>
            <a:pPr lvl="2"/>
            <a:r>
              <a:rPr lang="zh-CN" altLang="en-US" dirty="0" smtClean="0"/>
              <a:t>后一项的度</a:t>
            </a:r>
            <a:r>
              <a:rPr lang="en-US" altLang="zh-CN" dirty="0" smtClean="0"/>
              <a:t>=n-(m-p)=n-L</a:t>
            </a:r>
          </a:p>
          <a:p>
            <a:pPr lvl="1"/>
            <a:r>
              <a:rPr lang="zh-CN" altLang="en-US" dirty="0" smtClean="0"/>
              <a:t>初始条件：</a:t>
            </a:r>
            <a:r>
              <a:rPr lang="en-US" altLang="zh-CN" dirty="0" smtClean="0"/>
              <a:t>L=0 p=0 m=0</a:t>
            </a:r>
          </a:p>
          <a:p>
            <a:pPr lvl="1"/>
            <a:r>
              <a:rPr lang="zh-CN" altLang="en-US" dirty="0" smtClean="0"/>
              <a:t>归纳：对于每次循环</a:t>
            </a:r>
            <a:endParaRPr lang="en-US" altLang="zh-CN" dirty="0"/>
          </a:p>
          <a:p>
            <a:pPr lvl="2"/>
            <a:r>
              <a:rPr lang="en-US" dirty="0" smtClean="0"/>
              <a:t>L, m, p</a:t>
            </a:r>
            <a:r>
              <a:rPr lang="zh-CN" altLang="en-US" dirty="0" smtClean="0"/>
              <a:t>不更新</a:t>
            </a:r>
            <a:r>
              <a:rPr lang="en-US" altLang="zh-CN" dirty="0" smtClean="0">
                <a:sym typeface="Wingdings" panose="05000000000000000000" pitchFamily="2" charset="2"/>
              </a:rPr>
              <a:t></a:t>
            </a:r>
            <a:r>
              <a:rPr lang="zh-CN" altLang="en-US" dirty="0" smtClean="0">
                <a:sym typeface="Wingdings" panose="05000000000000000000" pitchFamily="2" charset="2"/>
              </a:rPr>
              <a:t>依然满足</a:t>
            </a:r>
            <a:endParaRPr lang="en-US" altLang="zh-CN" dirty="0" smtClean="0">
              <a:sym typeface="Wingdings" panose="05000000000000000000" pitchFamily="2" charset="2"/>
            </a:endParaRPr>
          </a:p>
          <a:p>
            <a:pPr lvl="2"/>
            <a:r>
              <a:rPr lang="en-US" altLang="zh-CN" dirty="0" smtClean="0">
                <a:sym typeface="Wingdings" panose="05000000000000000000" pitchFamily="2" charset="2"/>
              </a:rPr>
              <a:t>L</a:t>
            </a:r>
            <a:r>
              <a:rPr lang="zh-CN" altLang="en-US" dirty="0" smtClean="0">
                <a:sym typeface="Wingdings" panose="05000000000000000000" pitchFamily="2" charset="2"/>
              </a:rPr>
              <a:t>更新</a:t>
            </a:r>
            <a:endParaRPr lang="en-US" altLang="zh-CN" dirty="0" smtClean="0">
              <a:sym typeface="Wingdings" panose="05000000000000000000" pitchFamily="2" charset="2"/>
            </a:endParaRPr>
          </a:p>
          <a:p>
            <a:pPr lvl="3"/>
            <a:r>
              <a:rPr lang="en-US" dirty="0" smtClean="0"/>
              <a:t>m’=</a:t>
            </a:r>
            <a:r>
              <a:rPr lang="en-US" altLang="zh-CN" dirty="0" smtClean="0"/>
              <a:t>n </a:t>
            </a:r>
            <a:r>
              <a:rPr lang="en-US" altLang="zh-CN" dirty="0" smtClean="0">
                <a:sym typeface="Wingdings" panose="05000000000000000000" pitchFamily="2" charset="2"/>
              </a:rPr>
              <a:t>L’=n-L</a:t>
            </a:r>
            <a:r>
              <a:rPr lang="en-US" altLang="zh-CN" dirty="0">
                <a:sym typeface="Wingdings" panose="05000000000000000000" pitchFamily="2" charset="2"/>
              </a:rPr>
              <a:t> </a:t>
            </a:r>
            <a:r>
              <a:rPr lang="en-US" altLang="zh-CN" dirty="0" smtClean="0"/>
              <a:t>p</a:t>
            </a:r>
            <a:r>
              <a:rPr lang="en-US" altLang="zh-CN" dirty="0" smtClean="0"/>
              <a:t>’=L</a:t>
            </a:r>
          </a:p>
          <a:p>
            <a:pPr lvl="3"/>
            <a:r>
              <a:rPr lang="en-US" altLang="zh-CN" dirty="0" err="1" smtClean="0"/>
              <a:t>L’+p</a:t>
            </a:r>
            <a:r>
              <a:rPr lang="en-US" altLang="zh-CN" dirty="0" smtClean="0"/>
              <a:t>’=n-L+L=n=m’</a:t>
            </a:r>
            <a:endParaRPr lang="en-US" dirty="0"/>
          </a:p>
        </p:txBody>
      </p:sp>
    </p:spTree>
    <p:extLst>
      <p:ext uri="{BB962C8B-B14F-4D97-AF65-F5344CB8AC3E}">
        <p14:creationId xmlns:p14="http://schemas.microsoft.com/office/powerpoint/2010/main" val="9105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解法</a:t>
            </a:r>
            <a:endParaRPr lang="en-US" dirty="0"/>
          </a:p>
        </p:txBody>
      </p:sp>
      <p:sp>
        <p:nvSpPr>
          <p:cNvPr id="3" name="Content Placeholder 2"/>
          <p:cNvSpPr>
            <a:spLocks noGrp="1"/>
          </p:cNvSpPr>
          <p:nvPr>
            <p:ph idx="1"/>
          </p:nvPr>
        </p:nvSpPr>
        <p:spPr/>
        <p:txBody>
          <a:bodyPr/>
          <a:lstStyle/>
          <a:p>
            <a:r>
              <a:rPr lang="zh-CN" altLang="en-US" sz="2800" dirty="0" smtClean="0"/>
              <a:t>最终方案：</a:t>
            </a:r>
            <a:endParaRPr lang="en-US" altLang="zh-CN" sz="2800" dirty="0" smtClean="0"/>
          </a:p>
          <a:p>
            <a:pPr lvl="1"/>
            <a:r>
              <a:rPr lang="zh-CN" altLang="en-US" sz="2400" dirty="0" smtClean="0"/>
              <a:t>计算向量列</a:t>
            </a:r>
            <a:r>
              <a:rPr lang="en-US" altLang="zh-CN" sz="2400" dirty="0" err="1" smtClean="0"/>
              <a:t>A^kb</a:t>
            </a:r>
            <a:r>
              <a:rPr lang="zh-CN" altLang="en-US" sz="2400" dirty="0" smtClean="0"/>
              <a:t>的前</a:t>
            </a:r>
            <a:r>
              <a:rPr lang="en-US" altLang="zh-CN" sz="2400" dirty="0" smtClean="0"/>
              <a:t>2n</a:t>
            </a:r>
            <a:r>
              <a:rPr lang="zh-CN" altLang="en-US" sz="2400" dirty="0" smtClean="0"/>
              <a:t>项：</a:t>
            </a:r>
            <a:r>
              <a:rPr lang="en-US" altLang="zh-CN" sz="2400" dirty="0" smtClean="0"/>
              <a:t>O(</a:t>
            </a:r>
            <a:r>
              <a:rPr lang="en-US" altLang="zh-CN" sz="2400" dirty="0" err="1" smtClean="0"/>
              <a:t>nT</a:t>
            </a:r>
            <a:r>
              <a:rPr lang="en-US" altLang="zh-CN" sz="2400" dirty="0" smtClean="0"/>
              <a:t>(n))</a:t>
            </a:r>
          </a:p>
          <a:p>
            <a:pPr lvl="2"/>
            <a:r>
              <a:rPr lang="zh-CN" altLang="en-US" sz="2000" dirty="0" smtClean="0"/>
              <a:t>一般矩阵：</a:t>
            </a:r>
            <a:r>
              <a:rPr lang="en-US" altLang="zh-CN" sz="2000" dirty="0" smtClean="0"/>
              <a:t>T(n)=O(n^2)</a:t>
            </a:r>
            <a:r>
              <a:rPr lang="zh-CN" altLang="en-US" sz="2000" dirty="0" smtClean="0"/>
              <a:t> 稀疏矩阵：</a:t>
            </a:r>
            <a:r>
              <a:rPr lang="en-US" altLang="zh-CN" sz="2000" dirty="0" smtClean="0"/>
              <a:t>T(n)=O(ns)</a:t>
            </a:r>
          </a:p>
          <a:p>
            <a:pPr lvl="1"/>
            <a:r>
              <a:rPr lang="zh-CN" altLang="en-US" sz="2400" dirty="0" smtClean="0"/>
              <a:t>计算数列</a:t>
            </a:r>
            <a:r>
              <a:rPr lang="en-US" altLang="zh-CN" sz="2400" dirty="0" err="1"/>
              <a:t>A^kbx</a:t>
            </a:r>
            <a:r>
              <a:rPr lang="zh-CN" altLang="en-US" sz="2400" dirty="0" smtClean="0"/>
              <a:t>的前</a:t>
            </a:r>
            <a:r>
              <a:rPr lang="en-US" altLang="zh-CN" sz="2400" dirty="0" smtClean="0"/>
              <a:t>2n</a:t>
            </a:r>
            <a:r>
              <a:rPr lang="zh-CN" altLang="en-US" sz="2400" dirty="0" smtClean="0"/>
              <a:t>项： </a:t>
            </a:r>
            <a:r>
              <a:rPr lang="en-US" altLang="zh-CN" sz="2400" dirty="0" smtClean="0"/>
              <a:t>O(n^2)</a:t>
            </a:r>
          </a:p>
          <a:p>
            <a:pPr lvl="1"/>
            <a:r>
              <a:rPr lang="zh-CN" altLang="en-US" sz="2400" dirty="0" smtClean="0"/>
              <a:t>用伯克坎普</a:t>
            </a:r>
            <a:r>
              <a:rPr lang="en-US" altLang="zh-CN" sz="2400" dirty="0" smtClean="0"/>
              <a:t>-</a:t>
            </a:r>
            <a:r>
              <a:rPr lang="zh-CN" altLang="en-US" sz="2400" dirty="0" smtClean="0"/>
              <a:t>梅西算法计算极小多项式：</a:t>
            </a:r>
            <a:r>
              <a:rPr lang="en-US" altLang="zh-CN" sz="2400" dirty="0" smtClean="0"/>
              <a:t>O(n^2)</a:t>
            </a:r>
            <a:endParaRPr lang="en-US" altLang="zh-CN" sz="2400" dirty="0"/>
          </a:p>
          <a:p>
            <a:pPr lvl="1"/>
            <a:r>
              <a:rPr lang="zh-CN" altLang="en-US" sz="2400" dirty="0"/>
              <a:t>用求解线性递归的方法求出</a:t>
            </a:r>
            <a:r>
              <a:rPr lang="en-US" altLang="zh-CN" sz="2400" dirty="0" err="1"/>
              <a:t>A^kb</a:t>
            </a:r>
            <a:r>
              <a:rPr lang="zh-CN" altLang="en-US" sz="2400" dirty="0"/>
              <a:t>的</a:t>
            </a:r>
            <a:r>
              <a:rPr lang="zh-CN" altLang="en-US" sz="2400" dirty="0" smtClean="0"/>
              <a:t>表示 </a:t>
            </a:r>
            <a:r>
              <a:rPr lang="en-US" altLang="zh-CN" sz="2400" dirty="0" smtClean="0"/>
              <a:t>O(M(n)</a:t>
            </a:r>
            <a:r>
              <a:rPr lang="en-US" altLang="zh-CN" sz="2400" dirty="0" err="1" smtClean="0"/>
              <a:t>logk</a:t>
            </a:r>
            <a:r>
              <a:rPr lang="en-US" altLang="zh-CN" sz="2400" dirty="0" smtClean="0"/>
              <a:t>)</a:t>
            </a:r>
            <a:endParaRPr lang="en-US" altLang="zh-CN" sz="2400" dirty="0"/>
          </a:p>
          <a:p>
            <a:pPr lvl="1"/>
            <a:r>
              <a:rPr lang="zh-CN" altLang="en-US" sz="2400" dirty="0" smtClean="0"/>
              <a:t>计算出</a:t>
            </a:r>
            <a:r>
              <a:rPr lang="en-US" altLang="zh-CN" sz="2400" dirty="0" err="1" smtClean="0"/>
              <a:t>A^kb</a:t>
            </a:r>
            <a:r>
              <a:rPr lang="zh-CN" altLang="en-US" sz="2400" dirty="0" smtClean="0"/>
              <a:t>：</a:t>
            </a:r>
            <a:r>
              <a:rPr lang="en-US" altLang="zh-CN" sz="2400" dirty="0" smtClean="0"/>
              <a:t>O(n^2)</a:t>
            </a:r>
          </a:p>
          <a:p>
            <a:endParaRPr lang="en-US" altLang="zh-CN" sz="2800" dirty="0"/>
          </a:p>
          <a:p>
            <a:endParaRPr lang="en-US" sz="2800" dirty="0"/>
          </a:p>
        </p:txBody>
      </p:sp>
    </p:spTree>
    <p:extLst>
      <p:ext uri="{BB962C8B-B14F-4D97-AF65-F5344CB8AC3E}">
        <p14:creationId xmlns:p14="http://schemas.microsoft.com/office/powerpoint/2010/main" val="17821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5112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a:t>
            </a:r>
            <a:r>
              <a:rPr lang="en-US" altLang="zh-CN" dirty="0" smtClean="0"/>
              <a:t>3</a:t>
            </a:r>
            <a:r>
              <a:rPr lang="zh-CN" altLang="en-US" dirty="0" smtClean="0"/>
              <a:t>：求矩阵行列式</a:t>
            </a:r>
            <a:endParaRPr lang="en-US" dirty="0"/>
          </a:p>
        </p:txBody>
      </p:sp>
      <p:sp>
        <p:nvSpPr>
          <p:cNvPr id="3" name="Content Placeholder 2"/>
          <p:cNvSpPr>
            <a:spLocks noGrp="1"/>
          </p:cNvSpPr>
          <p:nvPr>
            <p:ph idx="1"/>
          </p:nvPr>
        </p:nvSpPr>
        <p:spPr/>
        <p:txBody>
          <a:bodyPr/>
          <a:lstStyle/>
          <a:p>
            <a:r>
              <a:rPr lang="zh-CN" altLang="en-US" dirty="0" smtClean="0"/>
              <a:t>大家都会的方法：</a:t>
            </a:r>
            <a:r>
              <a:rPr lang="en-US" altLang="zh-CN" dirty="0" smtClean="0"/>
              <a:t>O(n^3)</a:t>
            </a:r>
            <a:r>
              <a:rPr lang="zh-CN" altLang="en-US" dirty="0" smtClean="0"/>
              <a:t>高斯消元</a:t>
            </a:r>
            <a:endParaRPr lang="en-US" altLang="zh-CN" dirty="0" smtClean="0"/>
          </a:p>
          <a:p>
            <a:endParaRPr lang="en-US" dirty="0"/>
          </a:p>
          <a:p>
            <a:r>
              <a:rPr lang="zh-CN" altLang="en-US" dirty="0" smtClean="0"/>
              <a:t>黑科技</a:t>
            </a:r>
            <a:r>
              <a:rPr lang="zh-CN" altLang="en-US" dirty="0" smtClean="0">
                <a:sym typeface="Wingdings"/>
              </a:rPr>
              <a:t>：</a:t>
            </a:r>
            <a:endParaRPr lang="en-US" altLang="zh-CN" dirty="0" smtClean="0">
              <a:sym typeface="Wingdings"/>
            </a:endParaRPr>
          </a:p>
          <a:p>
            <a:pPr lvl="1"/>
            <a:r>
              <a:rPr lang="zh-CN" altLang="en-US" dirty="0" smtClean="0">
                <a:sym typeface="Wingdings"/>
              </a:rPr>
              <a:t>稀疏矩阵：</a:t>
            </a:r>
            <a:r>
              <a:rPr lang="en-US" altLang="zh-CN" dirty="0" smtClean="0">
                <a:sym typeface="Wingdings"/>
              </a:rPr>
              <a:t>O(n^2+nS)</a:t>
            </a:r>
            <a:endParaRPr lang="en-US" dirty="0"/>
          </a:p>
        </p:txBody>
      </p:sp>
    </p:spTree>
    <p:extLst>
      <p:ext uri="{BB962C8B-B14F-4D97-AF65-F5344CB8AC3E}">
        <p14:creationId xmlns:p14="http://schemas.microsoft.com/office/powerpoint/2010/main" val="198661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解法</a:t>
            </a:r>
            <a:endParaRPr lang="en-US" dirty="0"/>
          </a:p>
        </p:txBody>
      </p:sp>
      <p:sp>
        <p:nvSpPr>
          <p:cNvPr id="3" name="Content Placeholder 2"/>
          <p:cNvSpPr>
            <a:spLocks noGrp="1"/>
          </p:cNvSpPr>
          <p:nvPr>
            <p:ph idx="1"/>
          </p:nvPr>
        </p:nvSpPr>
        <p:spPr/>
        <p:txBody>
          <a:bodyPr/>
          <a:lstStyle/>
          <a:p>
            <a:r>
              <a:rPr lang="zh-CN" altLang="en-US" dirty="0" smtClean="0"/>
              <a:t>矩阵</a:t>
            </a:r>
            <a:r>
              <a:rPr lang="zh-CN" altLang="en-US" dirty="0"/>
              <a:t>行列式和特征多项式存在如下关系</a:t>
            </a:r>
            <a:r>
              <a:rPr lang="en-US" altLang="zh-CN" dirty="0" err="1"/>
              <a:t>det</a:t>
            </a:r>
            <a:r>
              <a:rPr lang="en-US" altLang="zh-CN" dirty="0"/>
              <a:t>(A)=(-1)^</a:t>
            </a:r>
            <a:r>
              <a:rPr lang="en-US" altLang="zh-CN" dirty="0" err="1"/>
              <a:t>nPA</a:t>
            </a:r>
            <a:r>
              <a:rPr lang="en-US" altLang="zh-CN" dirty="0"/>
              <a:t>(0)</a:t>
            </a:r>
          </a:p>
          <a:p>
            <a:endParaRPr lang="en-US" altLang="zh-CN" dirty="0" smtClean="0"/>
          </a:p>
          <a:p>
            <a:r>
              <a:rPr lang="zh-CN" altLang="en-US" dirty="0" smtClean="0"/>
              <a:t>回忆凯莱哈密尔顿定理：矩阵的特征多项式是化零多项式。最小多项式是其约数。</a:t>
            </a:r>
            <a:endParaRPr lang="en-US" altLang="zh-CN" dirty="0" smtClean="0"/>
          </a:p>
          <a:p>
            <a:endParaRPr lang="en-US" altLang="zh-CN" dirty="0"/>
          </a:p>
          <a:p>
            <a:r>
              <a:rPr lang="zh-CN" altLang="en-US" dirty="0" smtClean="0"/>
              <a:t>若最小多项式度为</a:t>
            </a:r>
            <a:r>
              <a:rPr lang="en-US" altLang="zh-CN" dirty="0" smtClean="0"/>
              <a:t>n</a:t>
            </a:r>
            <a:r>
              <a:rPr lang="zh-CN" altLang="en-US" dirty="0" smtClean="0"/>
              <a:t>，则最小多项式是特征多项式。</a:t>
            </a:r>
            <a:endParaRPr lang="en-US" altLang="zh-CN" dirty="0" smtClean="0"/>
          </a:p>
          <a:p>
            <a:endParaRPr lang="en-US" altLang="zh-CN" dirty="0"/>
          </a:p>
        </p:txBody>
      </p:sp>
    </p:spTree>
    <p:extLst>
      <p:ext uri="{BB962C8B-B14F-4D97-AF65-F5344CB8AC3E}">
        <p14:creationId xmlns:p14="http://schemas.microsoft.com/office/powerpoint/2010/main" val="101737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解法</a:t>
            </a:r>
            <a:endParaRPr lang="en-US" dirty="0"/>
          </a:p>
        </p:txBody>
      </p:sp>
      <p:sp>
        <p:nvSpPr>
          <p:cNvPr id="3" name="Content Placeholder 2"/>
          <p:cNvSpPr>
            <a:spLocks noGrp="1"/>
          </p:cNvSpPr>
          <p:nvPr>
            <p:ph idx="1"/>
          </p:nvPr>
        </p:nvSpPr>
        <p:spPr/>
        <p:txBody>
          <a:bodyPr/>
          <a:lstStyle/>
          <a:p>
            <a:r>
              <a:rPr lang="zh-CN" altLang="en-US" dirty="0" smtClean="0"/>
              <a:t>若最小多项式度不为</a:t>
            </a:r>
            <a:r>
              <a:rPr lang="en-US" altLang="zh-CN" dirty="0" smtClean="0"/>
              <a:t>n</a:t>
            </a:r>
          </a:p>
          <a:p>
            <a:pPr lvl="1"/>
            <a:r>
              <a:rPr lang="zh-CN" altLang="en-US" dirty="0" smtClean="0"/>
              <a:t>若最小多项式有</a:t>
            </a:r>
            <a:r>
              <a:rPr lang="en-US" altLang="zh-CN" dirty="0" smtClean="0"/>
              <a:t>x</a:t>
            </a:r>
            <a:r>
              <a:rPr lang="zh-CN" altLang="en-US" dirty="0" smtClean="0"/>
              <a:t>作为约数</a:t>
            </a:r>
            <a:endParaRPr lang="en-US" altLang="zh-CN" dirty="0" smtClean="0"/>
          </a:p>
          <a:p>
            <a:pPr lvl="2"/>
            <a:r>
              <a:rPr lang="en-US" altLang="zh-CN" dirty="0" err="1" smtClean="0"/>
              <a:t>det</a:t>
            </a:r>
            <a:r>
              <a:rPr lang="en-US" altLang="zh-CN" dirty="0" smtClean="0"/>
              <a:t>(A)=0</a:t>
            </a:r>
          </a:p>
          <a:p>
            <a:pPr lvl="1"/>
            <a:r>
              <a:rPr lang="zh-CN" altLang="en-US" dirty="0" smtClean="0"/>
              <a:t>否则</a:t>
            </a:r>
            <a:r>
              <a:rPr lang="en-US" altLang="zh-CN" dirty="0" err="1" smtClean="0"/>
              <a:t>det</a:t>
            </a:r>
            <a:r>
              <a:rPr lang="en-US" altLang="zh-CN" dirty="0" smtClean="0"/>
              <a:t>(A)!=0</a:t>
            </a:r>
            <a:r>
              <a:rPr lang="zh-CN" altLang="en-US" dirty="0" smtClean="0"/>
              <a:t>，随机取对角阵</a:t>
            </a:r>
            <a:r>
              <a:rPr lang="en-US" altLang="zh-CN" dirty="0" smtClean="0"/>
              <a:t>D</a:t>
            </a:r>
            <a:r>
              <a:rPr lang="zh-CN" altLang="en-US" dirty="0" smtClean="0"/>
              <a:t>，用同样方法计算</a:t>
            </a:r>
            <a:r>
              <a:rPr lang="en-US" altLang="zh-CN" dirty="0" err="1" smtClean="0"/>
              <a:t>det</a:t>
            </a:r>
            <a:r>
              <a:rPr lang="en-US" altLang="zh-CN" dirty="0" smtClean="0"/>
              <a:t>(AD)</a:t>
            </a:r>
            <a:r>
              <a:rPr lang="zh-CN" altLang="en-US" dirty="0" smtClean="0"/>
              <a:t>，此时有很大概率最小多项式度为</a:t>
            </a:r>
            <a:r>
              <a:rPr lang="en-US" altLang="zh-CN" dirty="0" smtClean="0"/>
              <a:t>n</a:t>
            </a:r>
            <a:r>
              <a:rPr lang="zh-CN" altLang="en-US" dirty="0" smtClean="0"/>
              <a:t>。再由</a:t>
            </a:r>
            <a:r>
              <a:rPr lang="en-US" altLang="zh-CN" dirty="0" err="1" smtClean="0"/>
              <a:t>det</a:t>
            </a:r>
            <a:r>
              <a:rPr lang="en-US" altLang="zh-CN" dirty="0" smtClean="0"/>
              <a:t>(A)=</a:t>
            </a:r>
            <a:r>
              <a:rPr lang="en-US" altLang="zh-CN" dirty="0" err="1" smtClean="0"/>
              <a:t>det</a:t>
            </a:r>
            <a:r>
              <a:rPr lang="en-US" altLang="zh-CN" dirty="0" smtClean="0"/>
              <a:t>(AD)/</a:t>
            </a:r>
            <a:r>
              <a:rPr lang="en-US" altLang="zh-CN" dirty="0" err="1" smtClean="0"/>
              <a:t>det</a:t>
            </a:r>
            <a:r>
              <a:rPr lang="en-US" altLang="zh-CN" dirty="0" smtClean="0"/>
              <a:t>(D)</a:t>
            </a:r>
            <a:r>
              <a:rPr lang="zh-CN" altLang="en-US" dirty="0" smtClean="0"/>
              <a:t>计算</a:t>
            </a:r>
            <a:r>
              <a:rPr lang="en-US" altLang="zh-CN" dirty="0" err="1" smtClean="0"/>
              <a:t>det</a:t>
            </a:r>
            <a:r>
              <a:rPr lang="en-US" altLang="zh-CN" dirty="0" smtClean="0"/>
              <a:t>(A)</a:t>
            </a:r>
            <a:r>
              <a:rPr lang="zh-CN" altLang="en-US" dirty="0" smtClean="0"/>
              <a:t>。</a:t>
            </a:r>
            <a:endParaRPr lang="en-US" dirty="0"/>
          </a:p>
        </p:txBody>
      </p:sp>
    </p:spTree>
    <p:extLst>
      <p:ext uri="{BB962C8B-B14F-4D97-AF65-F5344CB8AC3E}">
        <p14:creationId xmlns:p14="http://schemas.microsoft.com/office/powerpoint/2010/main" val="108118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解法</a:t>
            </a:r>
            <a:endParaRPr lang="en-US" dirty="0"/>
          </a:p>
        </p:txBody>
      </p:sp>
      <p:sp>
        <p:nvSpPr>
          <p:cNvPr id="3" name="Content Placeholder 2"/>
          <p:cNvSpPr>
            <a:spLocks noGrp="1"/>
          </p:cNvSpPr>
          <p:nvPr>
            <p:ph idx="1"/>
          </p:nvPr>
        </p:nvSpPr>
        <p:spPr/>
        <p:txBody>
          <a:bodyPr/>
          <a:lstStyle/>
          <a:p>
            <a:r>
              <a:rPr lang="zh-CN" altLang="en-US" dirty="0" smtClean="0"/>
              <a:t>实际处理时，可以直接用随机取对角阵</a:t>
            </a:r>
            <a:r>
              <a:rPr lang="en-US" altLang="zh-CN" dirty="0" smtClean="0"/>
              <a:t>D</a:t>
            </a:r>
            <a:r>
              <a:rPr lang="zh-CN" altLang="en-US" dirty="0" smtClean="0"/>
              <a:t>的方法计算。</a:t>
            </a:r>
            <a:endParaRPr lang="en-US" altLang="zh-CN" dirty="0" smtClean="0"/>
          </a:p>
          <a:p>
            <a:endParaRPr lang="en-US" dirty="0"/>
          </a:p>
          <a:p>
            <a:r>
              <a:rPr lang="en-US" altLang="zh-CN" dirty="0" smtClean="0"/>
              <a:t>VK Cup 2016 R2 </a:t>
            </a:r>
            <a:r>
              <a:rPr lang="en-US" dirty="0" smtClean="0"/>
              <a:t>G</a:t>
            </a:r>
            <a:r>
              <a:rPr lang="en-US" dirty="0"/>
              <a:t>. Little </a:t>
            </a:r>
            <a:r>
              <a:rPr lang="en-US" dirty="0" err="1"/>
              <a:t>Artem</a:t>
            </a:r>
            <a:r>
              <a:rPr lang="en-US" dirty="0"/>
              <a:t> and </a:t>
            </a:r>
            <a:r>
              <a:rPr lang="en-US" dirty="0"/>
              <a:t>Graph </a:t>
            </a:r>
            <a:r>
              <a:rPr lang="en-US" dirty="0">
                <a:hlinkClick r:id="rId2"/>
              </a:rPr>
              <a:t>http://</a:t>
            </a:r>
            <a:r>
              <a:rPr lang="en-US" dirty="0" smtClean="0">
                <a:hlinkClick r:id="rId2"/>
              </a:rPr>
              <a:t>codeforces.com/problemset/problem/641/G</a:t>
            </a:r>
            <a:endParaRPr lang="en-US" dirty="0" smtClean="0"/>
          </a:p>
          <a:p>
            <a:endParaRPr lang="en-US" dirty="0"/>
          </a:p>
        </p:txBody>
      </p:sp>
    </p:spTree>
    <p:extLst>
      <p:ext uri="{BB962C8B-B14F-4D97-AF65-F5344CB8AC3E}">
        <p14:creationId xmlns:p14="http://schemas.microsoft.com/office/powerpoint/2010/main" val="64410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6910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内容占位符 2"/>
          <p:cNvSpPr>
            <a:spLocks noGrp="1"/>
          </p:cNvSpPr>
          <p:nvPr>
            <p:ph idx="1"/>
          </p:nvPr>
        </p:nvSpPr>
        <p:spPr/>
        <p:txBody>
          <a:bodyPr/>
          <a:lstStyle/>
          <a:p>
            <a:r>
              <a:rPr lang="en-US" altLang="zh-CN" dirty="0" smtClean="0"/>
              <a:t>O(n^2logk)</a:t>
            </a:r>
            <a:r>
              <a:rPr lang="zh-CN" altLang="en-US" dirty="0" smtClean="0"/>
              <a:t>求解线性递归</a:t>
            </a:r>
            <a:endParaRPr lang="en-US" altLang="zh-CN" dirty="0" smtClean="0"/>
          </a:p>
          <a:p>
            <a:endParaRPr lang="en-US" altLang="zh-CN" dirty="0" smtClean="0"/>
          </a:p>
          <a:p>
            <a:r>
              <a:rPr lang="en-US" altLang="zh-CN" dirty="0" smtClean="0"/>
              <a:t>O(n^2+nT(n))</a:t>
            </a:r>
            <a:r>
              <a:rPr lang="zh-CN" altLang="en-US" dirty="0" smtClean="0"/>
              <a:t>求矩阵的最小多项式</a:t>
            </a:r>
            <a:endParaRPr lang="en-US" altLang="zh-CN" dirty="0" smtClean="0"/>
          </a:p>
          <a:p>
            <a:pPr lvl="1"/>
            <a:r>
              <a:rPr lang="zh-CN" altLang="en-US" dirty="0" smtClean="0"/>
              <a:t>蒙特卡罗化归为求数列最小多项式</a:t>
            </a:r>
            <a:endParaRPr lang="en-US" altLang="zh-CN" dirty="0" smtClean="0"/>
          </a:p>
          <a:p>
            <a:pPr lvl="1"/>
            <a:r>
              <a:rPr lang="zh-CN" altLang="en-US" dirty="0" smtClean="0"/>
              <a:t>伯克坎普</a:t>
            </a:r>
            <a:r>
              <a:rPr lang="en-US" altLang="zh-CN" dirty="0" smtClean="0"/>
              <a:t>-</a:t>
            </a:r>
            <a:r>
              <a:rPr lang="zh-CN" altLang="en-US" dirty="0" smtClean="0"/>
              <a:t>梅西算法</a:t>
            </a:r>
            <a:endParaRPr lang="en-US" altLang="zh-CN" dirty="0" smtClean="0"/>
          </a:p>
          <a:p>
            <a:endParaRPr lang="en-US" altLang="zh-CN" dirty="0" smtClean="0"/>
          </a:p>
          <a:p>
            <a:r>
              <a:rPr lang="zh-CN" altLang="en-US" dirty="0" smtClean="0"/>
              <a:t>优化稀疏矩阵的矩阵乘法</a:t>
            </a:r>
            <a:endParaRPr lang="en-US" altLang="zh-CN" dirty="0" smtClean="0"/>
          </a:p>
          <a:p>
            <a:r>
              <a:rPr lang="zh-CN" altLang="en-US" dirty="0" smtClean="0"/>
              <a:t>快速求稀疏矩阵的行列式</a:t>
            </a:r>
            <a:endParaRPr lang="en-US" altLang="zh-CN" dirty="0" smtClean="0"/>
          </a:p>
        </p:txBody>
      </p:sp>
    </p:spTree>
    <p:extLst>
      <p:ext uri="{BB962C8B-B14F-4D97-AF65-F5344CB8AC3E}">
        <p14:creationId xmlns:p14="http://schemas.microsoft.com/office/powerpoint/2010/main" val="309764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Acknowledgements</a:t>
            </a:r>
            <a:endParaRPr lang="zh-CN" altLang="en-US" dirty="0"/>
          </a:p>
        </p:txBody>
      </p:sp>
      <p:sp>
        <p:nvSpPr>
          <p:cNvPr id="3" name="内容占位符 2"/>
          <p:cNvSpPr>
            <a:spLocks noGrp="1"/>
          </p:cNvSpPr>
          <p:nvPr>
            <p:ph idx="1"/>
          </p:nvPr>
        </p:nvSpPr>
        <p:spPr/>
        <p:txBody>
          <a:bodyPr/>
          <a:lstStyle/>
          <a:p>
            <a:r>
              <a:rPr lang="zh-CN" altLang="en-US" dirty="0" smtClean="0"/>
              <a:t>感谢</a:t>
            </a:r>
            <a:r>
              <a:rPr lang="en-US" altLang="zh-CN" dirty="0" smtClean="0"/>
              <a:t>ICPCCamp’17</a:t>
            </a:r>
            <a:r>
              <a:rPr lang="zh-CN" altLang="en-US" dirty="0" smtClean="0"/>
              <a:t>提供的平台</a:t>
            </a:r>
            <a:endParaRPr lang="en-US" altLang="zh-CN" dirty="0" smtClean="0"/>
          </a:p>
          <a:p>
            <a:endParaRPr lang="en-US" altLang="zh-CN" dirty="0"/>
          </a:p>
          <a:p>
            <a:r>
              <a:rPr lang="zh-CN" altLang="en-US" dirty="0" smtClean="0"/>
              <a:t>感谢各位的听讲</a:t>
            </a:r>
            <a:endParaRPr lang="en-US" altLang="zh-CN" dirty="0" smtClean="0"/>
          </a:p>
          <a:p>
            <a:endParaRPr lang="en-US" altLang="zh-CN" dirty="0"/>
          </a:p>
          <a:p>
            <a:r>
              <a:rPr lang="zh-CN" altLang="en-US" dirty="0" smtClean="0"/>
              <a:t>祝</a:t>
            </a:r>
            <a:r>
              <a:rPr lang="en-US" altLang="zh-CN" dirty="0" smtClean="0"/>
              <a:t>Camp</a:t>
            </a:r>
            <a:r>
              <a:rPr lang="zh-CN" altLang="en-US" dirty="0" smtClean="0"/>
              <a:t>越办越好！</a:t>
            </a:r>
            <a:endParaRPr lang="en-US" altLang="zh-CN" dirty="0" smtClean="0"/>
          </a:p>
          <a:p>
            <a:r>
              <a:rPr lang="zh-CN" altLang="en-US" strike="sngStrike" dirty="0" smtClean="0"/>
              <a:t>祝叉姐</a:t>
            </a:r>
            <a:r>
              <a:rPr lang="zh-CN" altLang="en-US" strike="sngStrike" dirty="0"/>
              <a:t>早</a:t>
            </a:r>
            <a:r>
              <a:rPr lang="zh-CN" altLang="en-US" strike="sngStrike" dirty="0" smtClean="0"/>
              <a:t>生</a:t>
            </a:r>
            <a:r>
              <a:rPr lang="zh-CN" altLang="en-US" strike="sngStrike" dirty="0"/>
              <a:t>贵</a:t>
            </a:r>
            <a:r>
              <a:rPr lang="zh-CN" altLang="en-US" strike="sngStrike" dirty="0" smtClean="0"/>
              <a:t>子！</a:t>
            </a:r>
            <a:endParaRPr lang="en-US" altLang="zh-CN" strike="sngStrike" dirty="0" smtClean="0"/>
          </a:p>
          <a:p>
            <a:pPr marL="0" indent="0">
              <a:buNone/>
            </a:pPr>
            <a:endParaRPr lang="zh-CN" altLang="en-US" dirty="0"/>
          </a:p>
        </p:txBody>
      </p:sp>
    </p:spTree>
    <p:extLst>
      <p:ext uri="{BB962C8B-B14F-4D97-AF65-F5344CB8AC3E}">
        <p14:creationId xmlns:p14="http://schemas.microsoft.com/office/powerpoint/2010/main" val="4206331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Q:</a:t>
            </a:r>
            <a:r>
              <a:rPr lang="zh-CN" altLang="en-US" sz="3200" dirty="0" smtClean="0"/>
              <a:t>作为</a:t>
            </a:r>
            <a:r>
              <a:rPr lang="en-US" altLang="zh-CN" sz="3200" dirty="0" smtClean="0"/>
              <a:t>ACM</a:t>
            </a:r>
            <a:r>
              <a:rPr lang="zh-CN" altLang="en-US" sz="3200" dirty="0" smtClean="0"/>
              <a:t>队员该如何掌握赛场黑科技？</a:t>
            </a:r>
            <a:endParaRPr lang="zh-CN" altLang="en-US" sz="3200" dirty="0"/>
          </a:p>
        </p:txBody>
      </p:sp>
      <p:sp>
        <p:nvSpPr>
          <p:cNvPr id="3" name="内容占位符 2"/>
          <p:cNvSpPr>
            <a:spLocks noGrp="1"/>
          </p:cNvSpPr>
          <p:nvPr>
            <p:ph idx="1"/>
          </p:nvPr>
        </p:nvSpPr>
        <p:spPr/>
        <p:txBody>
          <a:bodyPr/>
          <a:lstStyle/>
          <a:p>
            <a:pPr marL="0" indent="0">
              <a:buNone/>
            </a:pPr>
            <a:r>
              <a:rPr lang="en-US" altLang="zh-CN" dirty="0" smtClean="0"/>
              <a:t>A:</a:t>
            </a:r>
            <a:r>
              <a:rPr lang="zh-CN" altLang="en-US" dirty="0" smtClean="0"/>
              <a:t>可以看我</a:t>
            </a:r>
            <a:r>
              <a:rPr lang="en-US" altLang="zh-CN" dirty="0" smtClean="0"/>
              <a:t>Camp’16</a:t>
            </a:r>
            <a:r>
              <a:rPr lang="zh-CN" altLang="en-US" dirty="0" smtClean="0"/>
              <a:t>的</a:t>
            </a:r>
            <a:r>
              <a:rPr lang="en-US" altLang="zh-CN" dirty="0" smtClean="0"/>
              <a:t>PPT</a:t>
            </a:r>
            <a:r>
              <a:rPr lang="zh-CN" altLang="en-US" dirty="0" smtClean="0"/>
              <a:t>。</a:t>
            </a:r>
            <a:endParaRPr lang="en-US" altLang="zh-CN" dirty="0" smtClean="0"/>
          </a:p>
          <a:p>
            <a:pPr marL="0" indent="0">
              <a:buNone/>
            </a:pPr>
            <a:r>
              <a:rPr lang="en-US" altLang="zh-CN" dirty="0" smtClean="0"/>
              <a:t>1</a:t>
            </a:r>
            <a:r>
              <a:rPr lang="zh-CN" altLang="en-US" dirty="0" smtClean="0"/>
              <a:t>、多向大佬学</a:t>
            </a:r>
            <a:r>
              <a:rPr lang="en-US" altLang="zh-CN" dirty="0" smtClean="0"/>
              <a:t>di</a:t>
            </a:r>
            <a:r>
              <a:rPr lang="zh-CN" altLang="en-US" dirty="0" smtClean="0"/>
              <a:t>习</a:t>
            </a:r>
            <a:r>
              <a:rPr lang="en-US" altLang="zh-CN" dirty="0" err="1" smtClean="0"/>
              <a:t>tou</a:t>
            </a:r>
            <a:r>
              <a:rPr lang="zh-CN" altLang="en-US" dirty="0" smtClean="0"/>
              <a:t>，熟悉套路</a:t>
            </a:r>
            <a:endParaRPr lang="en-US" altLang="zh-CN" dirty="0" smtClean="0"/>
          </a:p>
          <a:p>
            <a:pPr marL="0" indent="0">
              <a:buNone/>
            </a:pPr>
            <a:r>
              <a:rPr lang="en-US" altLang="zh-CN" dirty="0" smtClean="0"/>
              <a:t>2</a:t>
            </a:r>
            <a:r>
              <a:rPr lang="zh-CN" altLang="en-US" dirty="0" smtClean="0"/>
              <a:t>、时间有限，区别对待。优先掌握应用较多、实现比较简单的</a:t>
            </a:r>
            <a:endParaRPr lang="en-US" altLang="zh-CN" dirty="0" smtClean="0"/>
          </a:p>
        </p:txBody>
      </p:sp>
    </p:spTree>
    <p:extLst>
      <p:ext uri="{BB962C8B-B14F-4D97-AF65-F5344CB8AC3E}">
        <p14:creationId xmlns:p14="http://schemas.microsoft.com/office/powerpoint/2010/main" val="293135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Black</a:t>
            </a:r>
            <a:r>
              <a:rPr lang="zh-CN" altLang="en-US" dirty="0" smtClean="0"/>
              <a:t> </a:t>
            </a:r>
            <a:r>
              <a:rPr lang="en-US" altLang="zh-CN" dirty="0" smtClean="0"/>
              <a:t>Box Linear Algebra?</a:t>
            </a:r>
            <a:endParaRPr lang="zh-CN" altLang="en-US" dirty="0"/>
          </a:p>
        </p:txBody>
      </p:sp>
      <p:sp>
        <p:nvSpPr>
          <p:cNvPr id="3" name="内容占位符 2"/>
          <p:cNvSpPr>
            <a:spLocks noGrp="1"/>
          </p:cNvSpPr>
          <p:nvPr>
            <p:ph idx="1"/>
          </p:nvPr>
        </p:nvSpPr>
        <p:spPr/>
        <p:txBody>
          <a:bodyPr/>
          <a:lstStyle/>
          <a:p>
            <a:pPr marL="0" indent="0">
              <a:buNone/>
            </a:pPr>
            <a:endParaRPr lang="en-US" altLang="zh-CN" dirty="0">
              <a:hlinkClick r:id="rId2"/>
            </a:endParaRPr>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sz="2800" dirty="0" smtClean="0"/>
          </a:p>
          <a:p>
            <a:pPr marL="0" indent="0">
              <a:buNone/>
            </a:pPr>
            <a:r>
              <a:rPr lang="zh-CN" altLang="en-US" sz="2800" dirty="0" smtClean="0"/>
              <a:t>脑补假名翻译法：第一次拿到</a:t>
            </a:r>
            <a:r>
              <a:rPr lang="en-US" altLang="zh-CN" sz="2800" dirty="0" smtClean="0"/>
              <a:t>CF</a:t>
            </a:r>
            <a:r>
              <a:rPr lang="zh-CN" altLang="en-US" sz="2800" dirty="0" smtClean="0"/>
              <a:t> </a:t>
            </a:r>
            <a:r>
              <a:rPr lang="en-US" altLang="zh-CN" sz="2800" dirty="0" smtClean="0"/>
              <a:t>Rank</a:t>
            </a:r>
            <a:r>
              <a:rPr lang="zh-CN" altLang="en-US" sz="2800" dirty="0" smtClean="0"/>
              <a:t> </a:t>
            </a:r>
            <a:r>
              <a:rPr lang="en-US" altLang="zh-CN" sz="2800" dirty="0" smtClean="0"/>
              <a:t>1</a:t>
            </a:r>
            <a:r>
              <a:rPr lang="zh-CN" altLang="en-US" sz="2800" dirty="0" smtClean="0"/>
              <a:t>。</a:t>
            </a:r>
            <a:r>
              <a:rPr lang="zh-CN" altLang="en-US" sz="2800" dirty="0" smtClean="0"/>
              <a:t>这就证明</a:t>
            </a:r>
            <a:r>
              <a:rPr lang="zh-CN" altLang="en-US" sz="2800" dirty="0"/>
              <a:t>了</a:t>
            </a:r>
            <a:r>
              <a:rPr lang="zh-CN" altLang="en-US" sz="2800" dirty="0" smtClean="0"/>
              <a:t>知道</a:t>
            </a:r>
            <a:r>
              <a:rPr lang="zh-CN" altLang="en-US" sz="2800" dirty="0" smtClean="0"/>
              <a:t>其他人不知道的强力知识</a:t>
            </a:r>
            <a:r>
              <a:rPr lang="en-US" altLang="zh-CN" sz="2800" dirty="0" smtClean="0"/>
              <a:t>(</a:t>
            </a:r>
            <a:r>
              <a:rPr lang="zh-CN" altLang="en-US" sz="2800" dirty="0" smtClean="0"/>
              <a:t>这次是</a:t>
            </a:r>
            <a:r>
              <a:rPr lang="en-US" altLang="zh-CN" sz="2800" dirty="0" smtClean="0"/>
              <a:t>Black box linear algebra)</a:t>
            </a:r>
            <a:r>
              <a:rPr lang="zh-CN" altLang="en-US" sz="2800" dirty="0" smtClean="0"/>
              <a:t>就能拿</a:t>
            </a:r>
            <a:r>
              <a:rPr lang="en-US" altLang="zh-CN" sz="2800" dirty="0" smtClean="0"/>
              <a:t>Rank</a:t>
            </a:r>
            <a:r>
              <a:rPr lang="zh-CN" altLang="en-US" sz="2800" dirty="0" smtClean="0"/>
              <a:t> </a:t>
            </a:r>
            <a:r>
              <a:rPr lang="en-US" altLang="zh-CN" sz="2800" dirty="0" smtClean="0"/>
              <a:t>1</a:t>
            </a:r>
            <a:r>
              <a:rPr lang="zh-CN" altLang="en-US" sz="2800" dirty="0"/>
              <a:t>这个</a:t>
            </a:r>
            <a:r>
              <a:rPr lang="zh-CN" altLang="en-US" sz="2800" dirty="0" smtClean="0"/>
              <a:t>道理呢</a:t>
            </a:r>
            <a:r>
              <a:rPr lang="zh-CN" altLang="en-US" sz="2800" dirty="0" smtClean="0"/>
              <a:t>。</a:t>
            </a:r>
            <a:endParaRPr lang="en-US" altLang="zh-CN" sz="2800" dirty="0" smtClean="0"/>
          </a:p>
        </p:txBody>
      </p:sp>
      <p:pic>
        <p:nvPicPr>
          <p:cNvPr id="4" name="图片 3"/>
          <p:cNvPicPr>
            <a:picLocks noChangeAspect="1"/>
          </p:cNvPicPr>
          <p:nvPr/>
        </p:nvPicPr>
        <p:blipFill>
          <a:blip r:embed="rId3"/>
          <a:stretch>
            <a:fillRect/>
          </a:stretch>
        </p:blipFill>
        <p:spPr>
          <a:xfrm>
            <a:off x="2525874" y="1905000"/>
            <a:ext cx="3939851" cy="2736516"/>
          </a:xfrm>
          <a:prstGeom prst="rect">
            <a:avLst/>
          </a:prstGeom>
        </p:spPr>
      </p:pic>
    </p:spTree>
    <p:extLst>
      <p:ext uri="{BB962C8B-B14F-4D97-AF65-F5344CB8AC3E}">
        <p14:creationId xmlns:p14="http://schemas.microsoft.com/office/powerpoint/2010/main" val="794926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Black Box Linear Algebra</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a:t>
            </a:r>
            <a:r>
              <a:rPr lang="en-US" altLang="zh-CN" dirty="0">
                <a:hlinkClick r:id="rId2"/>
              </a:rPr>
              <a:t>://yukicoder.me/wiki/black_box_linear_algebra</a:t>
            </a:r>
            <a:r>
              <a:rPr lang="en-US" altLang="zh-CN" dirty="0"/>
              <a:t> </a:t>
            </a:r>
            <a:r>
              <a:rPr lang="ja-JP" altLang="en-US" dirty="0"/>
              <a:t>日本語注意</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68323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Black Box Linear Algebra</a:t>
            </a:r>
            <a:endParaRPr lang="zh-CN" altLang="en-US" dirty="0"/>
          </a:p>
        </p:txBody>
      </p:sp>
      <p:sp>
        <p:nvSpPr>
          <p:cNvPr id="3" name="内容占位符 2"/>
          <p:cNvSpPr>
            <a:spLocks noGrp="1"/>
          </p:cNvSpPr>
          <p:nvPr>
            <p:ph idx="1"/>
          </p:nvPr>
        </p:nvSpPr>
        <p:spPr/>
        <p:txBody>
          <a:bodyPr/>
          <a:lstStyle/>
          <a:p>
            <a:r>
              <a:rPr lang="zh-CN" altLang="en-US" dirty="0" smtClean="0"/>
              <a:t>实用性重视</a:t>
            </a:r>
            <a:endParaRPr lang="en-US" altLang="zh-CN" dirty="0" smtClean="0"/>
          </a:p>
          <a:p>
            <a:pPr lvl="1"/>
            <a:r>
              <a:rPr lang="zh-CN" altLang="en-US" dirty="0" smtClean="0"/>
              <a:t>应用较多</a:t>
            </a:r>
            <a:endParaRPr lang="en-US" altLang="zh-CN" dirty="0" smtClean="0"/>
          </a:p>
          <a:p>
            <a:pPr lvl="1"/>
            <a:r>
              <a:rPr lang="zh-CN" altLang="en-US" dirty="0" smtClean="0"/>
              <a:t>中国选手不太熟悉</a:t>
            </a:r>
            <a:endParaRPr lang="en-US" altLang="zh-CN" dirty="0"/>
          </a:p>
          <a:p>
            <a:pPr lvl="1"/>
            <a:r>
              <a:rPr lang="zh-CN" altLang="en-US" dirty="0" smtClean="0"/>
              <a:t>相关知识点多，</a:t>
            </a:r>
            <a:r>
              <a:rPr lang="zh-CN" altLang="en-US" dirty="0"/>
              <a:t>有一定</a:t>
            </a:r>
            <a:r>
              <a:rPr lang="zh-CN" altLang="en-US" dirty="0" smtClean="0"/>
              <a:t>代表性</a:t>
            </a:r>
            <a:endParaRPr lang="en-US" altLang="zh-CN" dirty="0" smtClean="0"/>
          </a:p>
          <a:p>
            <a:pPr lvl="1"/>
            <a:r>
              <a:rPr lang="zh-CN" altLang="en-US" strike="sngStrike" dirty="0" smtClean="0"/>
              <a:t>展现坎普汉化组高超的扫图技巧和日语水平</a:t>
            </a:r>
            <a:endParaRPr lang="en-US" altLang="zh-CN" dirty="0"/>
          </a:p>
          <a:p>
            <a:endParaRPr lang="zh-CN" altLang="en-US" dirty="0"/>
          </a:p>
        </p:txBody>
      </p:sp>
    </p:spTree>
    <p:extLst>
      <p:ext uri="{BB962C8B-B14F-4D97-AF65-F5344CB8AC3E}">
        <p14:creationId xmlns:p14="http://schemas.microsoft.com/office/powerpoint/2010/main" val="233044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Contents</a:t>
            </a:r>
          </a:p>
          <a:p>
            <a:pPr lvl="1"/>
            <a:r>
              <a:rPr lang="en-US" altLang="zh-CN" dirty="0" smtClean="0"/>
              <a:t>Warm-up</a:t>
            </a:r>
            <a:r>
              <a:rPr lang="zh-CN" altLang="en-US" dirty="0" smtClean="0"/>
              <a:t>：求线性递归数列第</a:t>
            </a:r>
            <a:r>
              <a:rPr lang="en-US" altLang="zh-CN" dirty="0" smtClean="0"/>
              <a:t>k</a:t>
            </a:r>
            <a:r>
              <a:rPr lang="zh-CN" altLang="en-US" dirty="0" smtClean="0"/>
              <a:t>项</a:t>
            </a:r>
            <a:endParaRPr lang="en-US" altLang="zh-CN" dirty="0" smtClean="0"/>
          </a:p>
          <a:p>
            <a:pPr lvl="1"/>
            <a:r>
              <a:rPr lang="en-US" altLang="zh-CN" dirty="0" smtClean="0"/>
              <a:t>Principle</a:t>
            </a:r>
            <a:r>
              <a:rPr lang="zh-CN" altLang="en-US" dirty="0" smtClean="0"/>
              <a:t>：加速矩阵乘法</a:t>
            </a:r>
            <a:endParaRPr lang="en-US" altLang="zh-CN" dirty="0" smtClean="0"/>
          </a:p>
          <a:p>
            <a:pPr lvl="2"/>
            <a:r>
              <a:rPr lang="zh-CN" altLang="en-US" dirty="0" smtClean="0"/>
              <a:t>最小多项式</a:t>
            </a:r>
            <a:endParaRPr lang="en-US" altLang="zh-CN" dirty="0" smtClean="0"/>
          </a:p>
          <a:p>
            <a:pPr lvl="2"/>
            <a:r>
              <a:rPr lang="zh-CN" altLang="en-US" dirty="0" smtClean="0"/>
              <a:t>伯利坎普</a:t>
            </a:r>
            <a:r>
              <a:rPr lang="en-US" altLang="zh-CN" dirty="0" smtClean="0"/>
              <a:t>-</a:t>
            </a:r>
            <a:r>
              <a:rPr lang="zh-CN" altLang="en-US" dirty="0" smtClean="0"/>
              <a:t>梅西算法</a:t>
            </a:r>
            <a:endParaRPr lang="en-US" altLang="zh-CN" dirty="0" smtClean="0"/>
          </a:p>
          <a:p>
            <a:pPr lvl="2"/>
            <a:r>
              <a:rPr lang="zh-CN" altLang="en-US" dirty="0" smtClean="0"/>
              <a:t>求解矩阵最小多项式的蒙特卡罗算法</a:t>
            </a:r>
            <a:endParaRPr lang="en-US" altLang="zh-CN" dirty="0" smtClean="0"/>
          </a:p>
          <a:p>
            <a:pPr lvl="1"/>
            <a:r>
              <a:rPr lang="en-US" altLang="zh-CN" dirty="0" smtClean="0"/>
              <a:t>Application</a:t>
            </a:r>
            <a:r>
              <a:rPr lang="zh-CN" altLang="en-US" dirty="0" smtClean="0"/>
              <a:t>：快速求矩阵</a:t>
            </a:r>
            <a:r>
              <a:rPr lang="zh-CN" altLang="en-US" dirty="0" smtClean="0"/>
              <a:t>行列式</a:t>
            </a:r>
            <a:endParaRPr lang="en-US" altLang="zh-CN" dirty="0" smtClean="0"/>
          </a:p>
        </p:txBody>
      </p:sp>
    </p:spTree>
    <p:extLst>
      <p:ext uri="{BB962C8B-B14F-4D97-AF65-F5344CB8AC3E}">
        <p14:creationId xmlns:p14="http://schemas.microsoft.com/office/powerpoint/2010/main" val="21621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print" id="{5078E264-61DF-4B71-8B97-97BD8BA60811}" vid="{4047F50C-7F0B-46E9-B85C-243CD5F75FB5}"/>
    </a:ext>
  </a:extLst>
</a:theme>
</file>

<file path=docProps/app.xml><?xml version="1.0" encoding="utf-8"?>
<Properties xmlns="http://schemas.openxmlformats.org/officeDocument/2006/extended-properties" xmlns:vt="http://schemas.openxmlformats.org/officeDocument/2006/docPropsVTypes">
  <Template>blueprint</Template>
  <TotalTime>435</TotalTime>
  <Words>1712</Words>
  <Application>Microsoft Office PowerPoint</Application>
  <PresentationFormat>全屏显示(4:3)</PresentationFormat>
  <Paragraphs>277</Paragraphs>
  <Slides>49</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宋体</vt:lpstr>
      <vt:lpstr>Cambria Math</vt:lpstr>
      <vt:lpstr>Tahoma</vt:lpstr>
      <vt:lpstr>Times New Roman</vt:lpstr>
      <vt:lpstr>Wingdings</vt:lpstr>
      <vt:lpstr>blueprint</vt:lpstr>
      <vt:lpstr>Black Box Linear Algebra</vt:lpstr>
      <vt:lpstr>效果拔群的黑科技</vt:lpstr>
      <vt:lpstr>[XVI Open Cup GP of Ekaterinburg] Heimdall</vt:lpstr>
      <vt:lpstr>Solution</vt:lpstr>
      <vt:lpstr>Q:作为ACM队员该如何掌握赛场黑科技？</vt:lpstr>
      <vt:lpstr>Why Black Box Linear Algebra?</vt:lpstr>
      <vt:lpstr>Why Black Box Linear Algebra</vt:lpstr>
      <vt:lpstr>Why Black Box Linear Algebra</vt:lpstr>
      <vt:lpstr>Overview</vt:lpstr>
      <vt:lpstr>Style Note</vt:lpstr>
      <vt:lpstr>Warm-up</vt:lpstr>
      <vt:lpstr>定义1：线性递归</vt:lpstr>
      <vt:lpstr>问题1：求线性递归数列第k项</vt:lpstr>
      <vt:lpstr>（假的）解法</vt:lpstr>
      <vt:lpstr>思路</vt:lpstr>
      <vt:lpstr>如何优化</vt:lpstr>
      <vt:lpstr>如何优化 cont.</vt:lpstr>
      <vt:lpstr>如何优化 cont.</vt:lpstr>
      <vt:lpstr>如何优化 cont.</vt:lpstr>
      <vt:lpstr>如何优化 cont.</vt:lpstr>
      <vt:lpstr>如何优化 cont.</vt:lpstr>
      <vt:lpstr>例题</vt:lpstr>
      <vt:lpstr>Principle</vt:lpstr>
      <vt:lpstr>问题2：优化矩阵乘法</vt:lpstr>
      <vt:lpstr>思路</vt:lpstr>
      <vt:lpstr>定义2：矩阵的最小多项式</vt:lpstr>
      <vt:lpstr>精神缓冲</vt:lpstr>
      <vt:lpstr>ACM竞赛向的解释</vt:lpstr>
      <vt:lpstr>ACM竞赛向的解释</vt:lpstr>
      <vt:lpstr>思路 cont.</vt:lpstr>
      <vt:lpstr>求解极小多项式</vt:lpstr>
      <vt:lpstr>求解极小多项式 cont.</vt:lpstr>
      <vt:lpstr>求解极小多项式 cont.</vt:lpstr>
      <vt:lpstr>思路 cont.</vt:lpstr>
      <vt:lpstr>伯克坎普-梅西算法</vt:lpstr>
      <vt:lpstr>伯克坎普-梅西算法 cont.</vt:lpstr>
      <vt:lpstr>伯克坎普-梅西算法 cont.</vt:lpstr>
      <vt:lpstr>伯克坎普-梅西算法 cont.</vt:lpstr>
      <vt:lpstr>伯克坎普-梅西算法 cont.</vt:lpstr>
      <vt:lpstr>伯克坎普-梅西算法 cont.</vt:lpstr>
      <vt:lpstr>解法</vt:lpstr>
      <vt:lpstr>Application</vt:lpstr>
      <vt:lpstr>问题3：求矩阵行列式</vt:lpstr>
      <vt:lpstr>解法</vt:lpstr>
      <vt:lpstr>解法</vt:lpstr>
      <vt:lpstr>解法</vt:lpstr>
      <vt:lpstr>Conclusion</vt:lpstr>
      <vt:lpstr>Summary</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Linear Algebra</dc:title>
  <dc:creator>Haobin Ni</dc:creator>
  <cp:lastModifiedBy>Haobin Ni</cp:lastModifiedBy>
  <cp:revision>46</cp:revision>
  <dcterms:created xsi:type="dcterms:W3CDTF">2017-02-13T03:49:11Z</dcterms:created>
  <dcterms:modified xsi:type="dcterms:W3CDTF">2017-02-13T11:22:38Z</dcterms:modified>
</cp:coreProperties>
</file>