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  <p:sldId id="257" r:id="rId9"/>
    <p:sldId id="261" r:id="rId10"/>
    <p:sldId id="258" r:id="rId11"/>
    <p:sldId id="259" r:id="rId12"/>
    <p:sldId id="268" r:id="rId13"/>
    <p:sldId id="269" r:id="rId14"/>
    <p:sldId id="260" r:id="rId15"/>
    <p:sldId id="272" r:id="rId16"/>
    <p:sldId id="271" r:id="rId17"/>
    <p:sldId id="274" r:id="rId18"/>
    <p:sldId id="270" r:id="rId19"/>
    <p:sldId id="273" r:id="rId20"/>
    <p:sldId id="275" r:id="rId21"/>
    <p:sldId id="281" r:id="rId22"/>
    <p:sldId id="282" r:id="rId23"/>
    <p:sldId id="292" r:id="rId24"/>
    <p:sldId id="293" r:id="rId25"/>
    <p:sldId id="278" r:id="rId26"/>
    <p:sldId id="279" r:id="rId27"/>
    <p:sldId id="280" r:id="rId28"/>
    <p:sldId id="276" r:id="rId29"/>
    <p:sldId id="277" r:id="rId30"/>
    <p:sldId id="346" r:id="rId31"/>
    <p:sldId id="294" r:id="rId32"/>
    <p:sldId id="291" r:id="rId33"/>
    <p:sldId id="285" r:id="rId34"/>
    <p:sldId id="288" r:id="rId35"/>
    <p:sldId id="295" r:id="rId36"/>
    <p:sldId id="296" r:id="rId37"/>
    <p:sldId id="297" r:id="rId38"/>
    <p:sldId id="345" r:id="rId39"/>
    <p:sldId id="303" r:id="rId40"/>
    <p:sldId id="302" r:id="rId41"/>
    <p:sldId id="299" r:id="rId42"/>
    <p:sldId id="298" r:id="rId43"/>
    <p:sldId id="300" r:id="rId44"/>
    <p:sldId id="317" r:id="rId45"/>
    <p:sldId id="318" r:id="rId46"/>
    <p:sldId id="335" r:id="rId47"/>
    <p:sldId id="329" r:id="rId48"/>
    <p:sldId id="304" r:id="rId49"/>
    <p:sldId id="328" r:id="rId50"/>
    <p:sldId id="330" r:id="rId51"/>
    <p:sldId id="334" r:id="rId52"/>
    <p:sldId id="316" r:id="rId53"/>
    <p:sldId id="320" r:id="rId54"/>
    <p:sldId id="319" r:id="rId55"/>
    <p:sldId id="321" r:id="rId56"/>
    <p:sldId id="301" r:id="rId57"/>
    <p:sldId id="315" r:id="rId58"/>
    <p:sldId id="336" r:id="rId59"/>
    <p:sldId id="308" r:id="rId60"/>
    <p:sldId id="307" r:id="rId61"/>
    <p:sldId id="306" r:id="rId62"/>
    <p:sldId id="309" r:id="rId63"/>
    <p:sldId id="311" r:id="rId64"/>
    <p:sldId id="312" r:id="rId65"/>
    <p:sldId id="314" r:id="rId66"/>
    <p:sldId id="323" r:id="rId67"/>
    <p:sldId id="310" r:id="rId68"/>
    <p:sldId id="313" r:id="rId69"/>
    <p:sldId id="344" r:id="rId70"/>
    <p:sldId id="343" r:id="rId71"/>
    <p:sldId id="333" r:id="rId72"/>
    <p:sldId id="331" r:id="rId73"/>
    <p:sldId id="332" r:id="rId74"/>
    <p:sldId id="342" r:id="rId75"/>
    <p:sldId id="339" r:id="rId76"/>
    <p:sldId id="347" r:id="rId77"/>
    <p:sldId id="340" r:id="rId78"/>
    <p:sldId id="341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7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5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2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3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8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1BB7-7457-4324-A47E-CDFCFDB296FA}" type="datetimeFigureOut">
              <a:rPr lang="zh-CN" altLang="en-US" smtClean="0"/>
              <a:t>17/2/15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C63C-1F6F-42F1-A031-BDE1DFC6D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组合计数</a:t>
            </a:r>
            <a:r>
              <a:rPr lang="zh-CN" altLang="zh-CN" dirty="0"/>
              <a:t>组问题的原理与技巧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加里敦大学</a:t>
            </a:r>
            <a:endParaRPr lang="en-US" altLang="zh-CN" dirty="0"/>
          </a:p>
          <a:p>
            <a:r>
              <a:rPr lang="zh-CN" altLang="en-US" dirty="0"/>
              <a:t>王钦石</a:t>
            </a:r>
          </a:p>
        </p:txBody>
      </p:sp>
    </p:spTree>
    <p:extLst>
      <p:ext uri="{BB962C8B-B14F-4D97-AF65-F5344CB8AC3E}">
        <p14:creationId xmlns:p14="http://schemas.microsoft.com/office/powerpoint/2010/main" val="36428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逆元的求法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程序中通常用 </a:t>
            </a:r>
            <a:r>
              <a:rPr lang="en-US" altLang="zh-CN" dirty="0" err="1"/>
              <a:t>inv</a:t>
            </a:r>
            <a:r>
              <a:rPr lang="en-US" altLang="zh-CN" dirty="0"/>
              <a:t>(A) </a:t>
            </a:r>
            <a:r>
              <a:rPr lang="zh-CN" altLang="en-US" dirty="0"/>
              <a:t>或 </a:t>
            </a:r>
            <a:r>
              <a:rPr lang="en-US" altLang="zh-CN" dirty="0" err="1"/>
              <a:t>inv</a:t>
            </a:r>
            <a:r>
              <a:rPr lang="en-US" altLang="zh-CN" dirty="0"/>
              <a:t>[A] </a:t>
            </a:r>
            <a:r>
              <a:rPr lang="zh-CN" altLang="en-US" dirty="0"/>
              <a:t>来表示（个人习惯）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一种是通过扩展欧几里得或者是</a:t>
            </a:r>
            <a:r>
              <a:rPr lang="en-US" altLang="zh-CN" dirty="0"/>
              <a:t>pow(A, P-2)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不是质数可以用</a:t>
            </a:r>
            <a:r>
              <a:rPr lang="en-US" altLang="zh-CN" dirty="0"/>
              <a:t>pow(A, phi(P)-2)</a:t>
            </a:r>
          </a:p>
          <a:p>
            <a:endParaRPr lang="en-US" altLang="zh-CN" dirty="0"/>
          </a:p>
          <a:p>
            <a:r>
              <a:rPr lang="zh-CN" altLang="en-US" dirty="0"/>
              <a:t>另一种是递推求出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所有逆元</a:t>
            </a:r>
            <a:endParaRPr lang="en-US" altLang="zh-CN" dirty="0"/>
          </a:p>
          <a:p>
            <a:r>
              <a:rPr lang="en-US" altLang="zh-CN" dirty="0" err="1"/>
              <a:t>inv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((</a:t>
            </a:r>
            <a:r>
              <a:rPr lang="en-US" altLang="zh-CN" dirty="0" err="1"/>
              <a:t>ll</a:t>
            </a:r>
            <a:r>
              <a:rPr lang="en-US" altLang="zh-CN" dirty="0"/>
              <a:t>)</a:t>
            </a:r>
            <a:r>
              <a:rPr lang="en-US" altLang="zh-CN" dirty="0" err="1"/>
              <a:t>inv</a:t>
            </a:r>
            <a:r>
              <a:rPr lang="en-US" altLang="zh-CN" dirty="0"/>
              <a:t>[</a:t>
            </a:r>
            <a:r>
              <a:rPr lang="en-US" altLang="zh-CN" dirty="0" err="1"/>
              <a:t>P%i</a:t>
            </a:r>
            <a:r>
              <a:rPr lang="en-US" altLang="zh-CN" dirty="0"/>
              <a:t>] * (P-P/</a:t>
            </a:r>
            <a:r>
              <a:rPr lang="en-US" altLang="zh-CN" dirty="0" err="1"/>
              <a:t>i</a:t>
            </a:r>
            <a:r>
              <a:rPr lang="en-US" altLang="zh-CN" dirty="0"/>
              <a:t>)) % P </a:t>
            </a:r>
            <a:r>
              <a:rPr lang="zh-CN" altLang="en-US" dirty="0"/>
              <a:t>（除号是</a:t>
            </a:r>
            <a:r>
              <a:rPr lang="en-US" altLang="zh-CN" dirty="0"/>
              <a:t>C++</a:t>
            </a:r>
            <a:r>
              <a:rPr lang="zh-CN" altLang="en-US" dirty="0"/>
              <a:t>中的整数除法）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很小，也可以通过枚举</a:t>
            </a:r>
            <a:r>
              <a:rPr lang="en-US" altLang="zh-CN" dirty="0"/>
              <a:t>A(A</a:t>
            </a:r>
            <a:r>
              <a:rPr lang="en-US" altLang="zh-CN" baseline="30000" dirty="0"/>
              <a:t>-1</a:t>
            </a:r>
            <a:r>
              <a:rPr lang="en-US" altLang="zh-CN" dirty="0"/>
              <a:t>) = KP + 1</a:t>
            </a:r>
            <a:r>
              <a:rPr lang="zh-CN" altLang="en-US" dirty="0"/>
              <a:t>中的</a:t>
            </a:r>
            <a:r>
              <a:rPr lang="en-US" altLang="zh-CN" dirty="0"/>
              <a:t>K</a:t>
            </a:r>
            <a:r>
              <a:rPr lang="zh-CN" altLang="en-US" dirty="0"/>
              <a:t>来计算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26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分数的等效表示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对于一个分数，如果化简后</a:t>
            </a:r>
            <a:r>
              <a:rPr lang="en-US" altLang="zh-CN" dirty="0"/>
              <a:t>A/B</a:t>
            </a:r>
            <a:r>
              <a:rPr lang="zh-CN" altLang="en-US" dirty="0"/>
              <a:t>，而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互质，那么可以用整数</a:t>
            </a:r>
            <a:r>
              <a:rPr lang="en-US" altLang="zh-CN" dirty="0"/>
              <a:t>AB</a:t>
            </a:r>
            <a:r>
              <a:rPr lang="en-US" altLang="zh-CN" baseline="30000" dirty="0"/>
              <a:t>-1</a:t>
            </a:r>
            <a:r>
              <a:rPr lang="zh-CN" altLang="en-US" dirty="0"/>
              <a:t>来等效表示（严格来说是</a:t>
            </a:r>
            <a:r>
              <a:rPr lang="en-US" altLang="zh-CN" dirty="0"/>
              <a:t>(A mod P)(B mod P)</a:t>
            </a:r>
            <a:r>
              <a:rPr lang="en-US" altLang="zh-CN" baseline="30000" dirty="0"/>
              <a:t>-1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AB</a:t>
            </a:r>
            <a:r>
              <a:rPr lang="en-US" altLang="zh-CN" baseline="30000" dirty="0"/>
              <a:t>-1</a:t>
            </a:r>
            <a:r>
              <a:rPr lang="en-US" altLang="zh-CN" dirty="0"/>
              <a:t> × B mod P = A</a:t>
            </a:r>
          </a:p>
          <a:p>
            <a:r>
              <a:rPr lang="en-US" altLang="zh-CN" dirty="0"/>
              <a:t>(AB</a:t>
            </a:r>
            <a:r>
              <a:rPr lang="en-US" altLang="zh-CN" baseline="30000" dirty="0"/>
              <a:t>-1</a:t>
            </a:r>
            <a:r>
              <a:rPr lang="en-US" altLang="zh-CN" dirty="0"/>
              <a:t> + CD</a:t>
            </a:r>
            <a:r>
              <a:rPr lang="en-US" altLang="zh-CN" baseline="30000" dirty="0"/>
              <a:t>-1</a:t>
            </a:r>
            <a:r>
              <a:rPr lang="en-US" altLang="zh-CN" dirty="0"/>
              <a:t>) mod P= (AD + BC) (BD)</a:t>
            </a:r>
            <a:r>
              <a:rPr lang="en-US" altLang="zh-CN" baseline="30000" dirty="0"/>
              <a:t>-1</a:t>
            </a:r>
            <a:r>
              <a:rPr lang="en-US" altLang="zh-CN" dirty="0"/>
              <a:t> mod 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78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Musical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一个歌曲推荐系统会根据用户之前听过的歌来推荐新的歌曲。推荐过程分为</a:t>
            </a:r>
            <a:r>
              <a:rPr lang="en-US" altLang="zh-CN" dirty="0"/>
              <a:t>N</a:t>
            </a:r>
            <a:r>
              <a:rPr lang="zh-CN" altLang="en-US" dirty="0"/>
              <a:t>代。第一代有</a:t>
            </a:r>
            <a:r>
              <a:rPr lang="en-US" altLang="zh-CN" dirty="0"/>
              <a:t>1</a:t>
            </a:r>
            <a:r>
              <a:rPr lang="zh-CN" altLang="en-US" dirty="0"/>
              <a:t>首歌，之后的每一代由前一代的每首歌独立派生出来，但是数量是随机的。每首歌按照一定的分布在下一代中产生 </a:t>
            </a:r>
            <a:r>
              <a:rPr lang="en-US" altLang="zh-CN" dirty="0"/>
              <a:t>0/1/2/3/4/5 </a:t>
            </a:r>
            <a:r>
              <a:rPr lang="zh-CN" altLang="en-US" dirty="0"/>
              <a:t>首歌。这个分布对每一代可以不同。</a:t>
            </a:r>
            <a:endParaRPr lang="en-US" altLang="zh-CN" dirty="0"/>
          </a:p>
          <a:p>
            <a:r>
              <a:rPr lang="zh-CN" altLang="en-US" dirty="0"/>
              <a:t>求 </a:t>
            </a:r>
            <a:r>
              <a:rPr lang="en-US" altLang="zh-CN" dirty="0"/>
              <a:t>C(X, 2) </a:t>
            </a:r>
            <a:r>
              <a:rPr lang="zh-CN" altLang="en-US" dirty="0"/>
              <a:t>的期望，其中 </a:t>
            </a:r>
            <a:r>
              <a:rPr lang="en-US" altLang="zh-CN" dirty="0"/>
              <a:t>X </a:t>
            </a:r>
            <a:r>
              <a:rPr lang="zh-CN" altLang="en-US" dirty="0"/>
              <a:t>是表示最后一代（即</a:t>
            </a:r>
            <a:r>
              <a:rPr lang="en-US" altLang="zh-CN" dirty="0"/>
              <a:t>N+1</a:t>
            </a:r>
            <a:r>
              <a:rPr lang="zh-CN" altLang="en-US" dirty="0"/>
              <a:t>代）的歌曲数量。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</a:t>
            </a:r>
            <a:r>
              <a:rPr lang="en-US" altLang="zh-CN" dirty="0"/>
              <a:t> 10</a:t>
            </a:r>
            <a:r>
              <a:rPr lang="en-US" altLang="zh-CN" baseline="30000" dirty="0"/>
              <a:t>5</a:t>
            </a:r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 err="1"/>
              <a:t>Yandex.Algorithm</a:t>
            </a:r>
            <a:r>
              <a:rPr lang="en-US" altLang="zh-CN" dirty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567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5" y="383965"/>
            <a:ext cx="6392273" cy="57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1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计算过程中使用分数的等效表示来计算，结果可以直接输出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1/3 </a:t>
            </a:r>
            <a:r>
              <a:rPr lang="zh-CN" altLang="en-US" dirty="0"/>
              <a:t>就表示成 </a:t>
            </a:r>
            <a:r>
              <a:rPr lang="en-US" altLang="zh-CN" dirty="0"/>
              <a:t>3</a:t>
            </a:r>
            <a:r>
              <a:rPr lang="en-US" altLang="zh-CN" baseline="30000" dirty="0"/>
              <a:t>-1</a:t>
            </a:r>
            <a:r>
              <a:rPr lang="en-US" altLang="zh-CN" dirty="0"/>
              <a:t> = 333333336</a:t>
            </a:r>
          </a:p>
          <a:p>
            <a:endParaRPr lang="en-US" altLang="zh-CN" dirty="0"/>
          </a:p>
          <a:p>
            <a:r>
              <a:rPr lang="zh-CN" altLang="en-US" dirty="0"/>
              <a:t>假设第</a:t>
            </a:r>
            <a:r>
              <a:rPr lang="en-US" altLang="zh-CN" dirty="0" err="1"/>
              <a:t>i</a:t>
            </a:r>
            <a:r>
              <a:rPr lang="zh-CN" altLang="en-US" dirty="0"/>
              <a:t>代只有一首歌，记</a:t>
            </a:r>
            <a:r>
              <a:rPr lang="en-US" altLang="zh-CN" dirty="0"/>
              <a:t>f1[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的期望，记</a:t>
            </a:r>
            <a:r>
              <a:rPr lang="en-US" altLang="zh-CN" dirty="0"/>
              <a:t>f2[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C(X, 2)</a:t>
            </a:r>
            <a:r>
              <a:rPr lang="zh-CN" altLang="en-US" dirty="0"/>
              <a:t>的期望</a:t>
            </a:r>
            <a:endParaRPr lang="en-US" altLang="zh-CN" dirty="0"/>
          </a:p>
          <a:p>
            <a:r>
              <a:rPr lang="zh-CN" altLang="en-US" dirty="0"/>
              <a:t>从最后一代向前推</a:t>
            </a:r>
          </a:p>
        </p:txBody>
      </p:sp>
    </p:spTree>
    <p:extLst>
      <p:ext uri="{BB962C8B-B14F-4D97-AF65-F5344CB8AC3E}">
        <p14:creationId xmlns:p14="http://schemas.microsoft.com/office/powerpoint/2010/main" val="92809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如果不是对质数取模该怎么办？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一个通用的办法是，分解成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…</a:t>
            </a:r>
            <a:r>
              <a:rPr lang="zh-CN" altLang="en-US" dirty="0"/>
              <a:t>，然后对于每个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</a:t>
            </a:r>
            <a:r>
              <a:rPr lang="zh-CN" altLang="en-US" dirty="0"/>
              <a:t>分别计算，最后再用中国剩余定理合并。如果有需要除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zh-CN" altLang="en-US" dirty="0"/>
              <a:t>的情况，可以用一个计数器来存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-1</a:t>
            </a:r>
            <a:r>
              <a:rPr lang="zh-CN" altLang="en-US" dirty="0"/>
              <a:t>因子的个数。</a:t>
            </a:r>
            <a:endParaRPr lang="en-US" altLang="zh-CN" dirty="0"/>
          </a:p>
          <a:p>
            <a:r>
              <a:rPr lang="zh-CN" altLang="en-US" dirty="0"/>
              <a:t>优点：通用；缺点：太慢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替代方案：只使用加减乘，避免使用除法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936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基本计数原理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0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基本计数原理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最基本的：枚举！</a:t>
            </a:r>
            <a:endParaRPr lang="en-US" altLang="zh-CN" dirty="0"/>
          </a:p>
          <a:p>
            <a:r>
              <a:rPr lang="zh-CN" altLang="en-US" dirty="0"/>
              <a:t>加法原理</a:t>
            </a:r>
            <a:endParaRPr lang="en-US" altLang="zh-CN" dirty="0"/>
          </a:p>
          <a:p>
            <a:r>
              <a:rPr lang="zh-CN" altLang="en-US" dirty="0"/>
              <a:t>乘法原理</a:t>
            </a:r>
            <a:endParaRPr lang="en-US" altLang="zh-CN" dirty="0"/>
          </a:p>
          <a:p>
            <a:r>
              <a:rPr lang="zh-CN" altLang="en-US" dirty="0"/>
              <a:t>补集转化（也叫减法原理）</a:t>
            </a:r>
          </a:p>
        </p:txBody>
      </p:sp>
    </p:spTree>
    <p:extLst>
      <p:ext uri="{BB962C8B-B14F-4D97-AF65-F5344CB8AC3E}">
        <p14:creationId xmlns:p14="http://schemas.microsoft.com/office/powerpoint/2010/main" val="268222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Champions League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问欧冠小组赛抽签总共可能的方案数</a:t>
            </a:r>
            <a:endParaRPr lang="en-US" altLang="zh-CN" dirty="0"/>
          </a:p>
          <a:p>
            <a:r>
              <a:rPr lang="zh-CN" altLang="en-US" dirty="0"/>
              <a:t>规则：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个球队，分成</a:t>
            </a:r>
            <a:r>
              <a:rPr lang="en-US" altLang="zh-CN" dirty="0"/>
              <a:t>8</a:t>
            </a:r>
            <a:r>
              <a:rPr lang="zh-CN" altLang="en-US" dirty="0"/>
              <a:t>个小组，每个小组</a:t>
            </a:r>
            <a:r>
              <a:rPr lang="en-US" altLang="zh-CN" dirty="0"/>
              <a:t>4</a:t>
            </a:r>
            <a:r>
              <a:rPr lang="zh-CN" altLang="en-US" dirty="0"/>
              <a:t>支球队</a:t>
            </a:r>
            <a:endParaRPr lang="en-US" altLang="zh-CN" dirty="0"/>
          </a:p>
          <a:p>
            <a:r>
              <a:rPr lang="zh-CN" altLang="en-US" dirty="0"/>
              <a:t>为了公平，球队被分为</a:t>
            </a:r>
            <a:r>
              <a:rPr lang="en-US" altLang="zh-CN" dirty="0"/>
              <a:t>4</a:t>
            </a:r>
            <a:r>
              <a:rPr lang="zh-CN" altLang="en-US" dirty="0"/>
              <a:t>个档次，每个档次</a:t>
            </a:r>
            <a:r>
              <a:rPr lang="en-US" altLang="zh-CN" dirty="0"/>
              <a:t>8</a:t>
            </a:r>
            <a:r>
              <a:rPr lang="zh-CN" altLang="en-US" dirty="0"/>
              <a:t>支球队，每个档次的</a:t>
            </a:r>
            <a:r>
              <a:rPr lang="en-US" altLang="zh-CN" dirty="0"/>
              <a:t>8</a:t>
            </a:r>
            <a:r>
              <a:rPr lang="zh-CN" altLang="en-US" dirty="0"/>
              <a:t>支球队分别分在</a:t>
            </a:r>
            <a:r>
              <a:rPr lang="en-US" altLang="zh-CN" dirty="0"/>
              <a:t>8</a:t>
            </a:r>
            <a:r>
              <a:rPr lang="zh-CN" altLang="en-US" dirty="0"/>
              <a:t>个小组</a:t>
            </a:r>
            <a:endParaRPr lang="en-US" altLang="zh-CN" dirty="0"/>
          </a:p>
          <a:p>
            <a:r>
              <a:rPr lang="zh-CN" altLang="en-US" dirty="0"/>
              <a:t>先将第一档次的球队分到各个小组，再分第二档次，以此类推</a:t>
            </a:r>
            <a:endParaRPr lang="en-US" altLang="zh-CN" dirty="0"/>
          </a:p>
          <a:p>
            <a:r>
              <a:rPr lang="zh-CN" altLang="en-US" dirty="0"/>
              <a:t>每次随机在当前档次中取出一个球队，放入一个合法的小组</a:t>
            </a:r>
            <a:endParaRPr lang="en-US" altLang="zh-CN" dirty="0"/>
          </a:p>
          <a:p>
            <a:r>
              <a:rPr lang="zh-CN" altLang="en-US" dirty="0"/>
              <a:t>（分组的顺序不需计数，只考虑最终结果的不同）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465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Champions League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额外规则：</a:t>
            </a:r>
            <a:endParaRPr lang="en-US" altLang="zh-CN" dirty="0"/>
          </a:p>
          <a:p>
            <a:r>
              <a:rPr lang="zh-CN" altLang="en-US" dirty="0"/>
              <a:t>球队来自不同的国家，每个国家至多</a:t>
            </a:r>
            <a:r>
              <a:rPr lang="en-US" altLang="zh-CN" dirty="0"/>
              <a:t>5</a:t>
            </a:r>
            <a:r>
              <a:rPr lang="zh-CN" altLang="en-US" dirty="0"/>
              <a:t>支球队</a:t>
            </a:r>
            <a:endParaRPr lang="en-US" altLang="zh-CN" dirty="0"/>
          </a:p>
          <a:p>
            <a:r>
              <a:rPr lang="zh-CN" altLang="en-US" dirty="0"/>
              <a:t>来自相同国家的球队不能被分在同一个小组</a:t>
            </a:r>
            <a:endParaRPr lang="en-US" altLang="zh-CN" dirty="0"/>
          </a:p>
          <a:p>
            <a:r>
              <a:rPr lang="zh-CN" altLang="en-US" dirty="0"/>
              <a:t>前四个小组称为上半区，后四个小组称为下半区</a:t>
            </a:r>
            <a:endParaRPr lang="en-US" altLang="zh-CN" dirty="0"/>
          </a:p>
          <a:p>
            <a:r>
              <a:rPr lang="zh-CN" altLang="en-US" dirty="0"/>
              <a:t>在分组的过程中，必须始终保持同一个国家的球队在上下半区的数量均匀，相差不能超过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/>
              <a:t>EC-Final 2015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0. ???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8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37" y="1981153"/>
            <a:ext cx="5086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二分图独立集计数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</a:t>
            </a:r>
            <a:r>
              <a:rPr lang="en-US" altLang="zh-CN" dirty="0"/>
              <a:t>N</a:t>
            </a:r>
            <a:r>
              <a:rPr lang="zh-CN" altLang="en-US" dirty="0"/>
              <a:t>个点的二分图，求独立集的个数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</a:t>
            </a:r>
          </a:p>
          <a:p>
            <a:r>
              <a:rPr lang="zh-CN" altLang="en-US" dirty="0"/>
              <a:t>题目来源：一道</a:t>
            </a:r>
            <a:r>
              <a:rPr lang="en-US" altLang="zh-CN" dirty="0"/>
              <a:t>TC SRM</a:t>
            </a:r>
            <a:r>
              <a:rPr lang="zh-CN" altLang="en-US" dirty="0"/>
              <a:t>题目中的子问题</a:t>
            </a:r>
          </a:p>
        </p:txBody>
      </p:sp>
    </p:spTree>
    <p:extLst>
      <p:ext uri="{BB962C8B-B14F-4D97-AF65-F5344CB8AC3E}">
        <p14:creationId xmlns:p14="http://schemas.microsoft.com/office/powerpoint/2010/main" val="111029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枚举点数较少的一侧取哪些点</a:t>
            </a:r>
            <a:endParaRPr lang="en-US" altLang="zh-CN" dirty="0"/>
          </a:p>
          <a:p>
            <a:r>
              <a:rPr lang="zh-CN" altLang="en-US" dirty="0"/>
              <a:t>另一侧的方案数是简单的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</a:p>
          <a:p>
            <a:r>
              <a:rPr lang="en-US" altLang="zh-CN" dirty="0"/>
              <a:t>O(2</a:t>
            </a:r>
            <a:r>
              <a:rPr lang="en-US" altLang="zh-CN" baseline="30000" dirty="0"/>
              <a:t>(N/2)</a:t>
            </a:r>
            <a:r>
              <a:rPr lang="en-US" altLang="zh-CN" dirty="0"/>
              <a:t>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59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Unextendable</a:t>
            </a:r>
            <a:r>
              <a:rPr lang="en-US" altLang="zh-CN" dirty="0"/>
              <a:t>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考虑二分图的一个匹配，如果二分图的每条边都至少有一个端点被匹配了，那么这个匹配就是一个极大匹配</a:t>
            </a:r>
            <a:endParaRPr lang="en-US" altLang="zh-CN" dirty="0"/>
          </a:p>
          <a:p>
            <a:r>
              <a:rPr lang="zh-CN" altLang="en-US" dirty="0"/>
              <a:t>给一个二分图，左侧有</a:t>
            </a:r>
            <a:r>
              <a:rPr lang="en-US" altLang="zh-CN" dirty="0"/>
              <a:t>n</a:t>
            </a:r>
            <a:r>
              <a:rPr lang="zh-CN" altLang="en-US" dirty="0"/>
              <a:t>个点，右侧有</a:t>
            </a:r>
            <a:r>
              <a:rPr lang="en-US" altLang="zh-CN" dirty="0"/>
              <a:t>m</a:t>
            </a:r>
            <a:r>
              <a:rPr lang="zh-CN" altLang="en-US" dirty="0"/>
              <a:t>个点，求极大匹配的个数</a:t>
            </a:r>
            <a:endParaRPr lang="en-US" altLang="zh-CN" dirty="0"/>
          </a:p>
          <a:p>
            <a:r>
              <a:rPr lang="zh-CN" altLang="en-US" dirty="0"/>
              <a:t>（答案取模）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10,  m </a:t>
            </a:r>
            <a:r>
              <a:rPr lang="zh-CN" altLang="en-US" dirty="0"/>
              <a:t>≤ </a:t>
            </a:r>
            <a:r>
              <a:rPr lang="en-US" altLang="zh-CN" dirty="0"/>
              <a:t>100</a:t>
            </a:r>
          </a:p>
          <a:p>
            <a:r>
              <a:rPr lang="zh-CN" altLang="en-US" dirty="0"/>
              <a:t>题目来源：</a:t>
            </a:r>
            <a:r>
              <a:rPr lang="en-US" altLang="zh-CN" dirty="0" err="1"/>
              <a:t>Yandex.Algorithm</a:t>
            </a:r>
            <a:r>
              <a:rPr lang="en-US" altLang="zh-CN" dirty="0"/>
              <a:t>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35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枚举左侧匹配的点集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扫描右侧的点，如果这个点可以和</a:t>
            </a:r>
            <a:r>
              <a:rPr lang="en-US" altLang="zh-CN" dirty="0"/>
              <a:t>S</a:t>
            </a:r>
            <a:r>
              <a:rPr lang="zh-CN" altLang="en-US" dirty="0"/>
              <a:t>外的点有边，那么它必须和</a:t>
            </a:r>
            <a:r>
              <a:rPr lang="en-US" altLang="zh-CN" dirty="0"/>
              <a:t>S</a:t>
            </a:r>
            <a:r>
              <a:rPr lang="zh-CN" altLang="en-US" dirty="0"/>
              <a:t>中的一个点匹配，否则得到的不是极大匹配；如果没有</a:t>
            </a:r>
            <a:r>
              <a:rPr lang="en-US" altLang="zh-CN" dirty="0"/>
              <a:t>S</a:t>
            </a:r>
            <a:r>
              <a:rPr lang="zh-CN" altLang="en-US" dirty="0"/>
              <a:t>以外的边，那么可以匹配</a:t>
            </a:r>
            <a:r>
              <a:rPr lang="en-US" altLang="zh-CN" dirty="0"/>
              <a:t>S</a:t>
            </a:r>
            <a:r>
              <a:rPr lang="zh-CN" altLang="en-US" dirty="0"/>
              <a:t>中的一个点，也可以不匹配</a:t>
            </a:r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计算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][mask] </a:t>
            </a:r>
            <a:r>
              <a:rPr lang="zh-CN" altLang="en-US" dirty="0"/>
              <a:t>表示使用右边前</a:t>
            </a:r>
            <a:r>
              <a:rPr lang="en-US" altLang="zh-CN" dirty="0" err="1"/>
              <a:t>i</a:t>
            </a:r>
            <a:r>
              <a:rPr lang="zh-CN" altLang="en-US" dirty="0"/>
              <a:t>个点，匹配</a:t>
            </a:r>
            <a:r>
              <a:rPr lang="en-US" altLang="zh-CN" dirty="0"/>
              <a:t>mask</a:t>
            </a:r>
            <a:r>
              <a:rPr lang="zh-CN" altLang="en-US" dirty="0"/>
              <a:t>表示的</a:t>
            </a:r>
            <a:r>
              <a:rPr lang="en-US" altLang="zh-CN" dirty="0"/>
              <a:t>S</a:t>
            </a:r>
            <a:r>
              <a:rPr lang="zh-CN" altLang="en-US" dirty="0"/>
              <a:t>的子集的方案数</a:t>
            </a:r>
            <a:endParaRPr lang="en-US" altLang="zh-CN" dirty="0"/>
          </a:p>
          <a:p>
            <a:r>
              <a:rPr lang="en-US" altLang="zh-CN" dirty="0"/>
              <a:t>O(3</a:t>
            </a:r>
            <a:r>
              <a:rPr lang="en-US" altLang="zh-CN" baseline="30000" dirty="0"/>
              <a:t>n</a:t>
            </a:r>
            <a:r>
              <a:rPr lang="en-US" altLang="zh-CN" dirty="0"/>
              <a:t>m)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61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Champions League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问欧冠小组赛抽签总共可能的方案数</a:t>
            </a:r>
            <a:endParaRPr lang="en-US" altLang="zh-CN" dirty="0"/>
          </a:p>
          <a:p>
            <a:r>
              <a:rPr lang="zh-CN" altLang="en-US" dirty="0"/>
              <a:t>规则：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个球队，分成</a:t>
            </a:r>
            <a:r>
              <a:rPr lang="en-US" altLang="zh-CN" dirty="0"/>
              <a:t>8</a:t>
            </a:r>
            <a:r>
              <a:rPr lang="zh-CN" altLang="en-US" dirty="0"/>
              <a:t>个小组，每个小组</a:t>
            </a:r>
            <a:r>
              <a:rPr lang="en-US" altLang="zh-CN" dirty="0"/>
              <a:t>4</a:t>
            </a:r>
            <a:r>
              <a:rPr lang="zh-CN" altLang="en-US" dirty="0"/>
              <a:t>支球队</a:t>
            </a:r>
            <a:endParaRPr lang="en-US" altLang="zh-CN" dirty="0"/>
          </a:p>
          <a:p>
            <a:r>
              <a:rPr lang="zh-CN" altLang="en-US" dirty="0"/>
              <a:t>为了公平，球队被分为</a:t>
            </a:r>
            <a:r>
              <a:rPr lang="en-US" altLang="zh-CN" dirty="0"/>
              <a:t>4</a:t>
            </a:r>
            <a:r>
              <a:rPr lang="zh-CN" altLang="en-US" dirty="0"/>
              <a:t>个档次，每个档次</a:t>
            </a:r>
            <a:r>
              <a:rPr lang="en-US" altLang="zh-CN" dirty="0"/>
              <a:t>8</a:t>
            </a:r>
            <a:r>
              <a:rPr lang="zh-CN" altLang="en-US" dirty="0"/>
              <a:t>支球队，每个档次的</a:t>
            </a:r>
            <a:r>
              <a:rPr lang="en-US" altLang="zh-CN" dirty="0"/>
              <a:t>8</a:t>
            </a:r>
            <a:r>
              <a:rPr lang="zh-CN" altLang="en-US" dirty="0"/>
              <a:t>支球队分别分在</a:t>
            </a:r>
            <a:r>
              <a:rPr lang="en-US" altLang="zh-CN" dirty="0"/>
              <a:t>8</a:t>
            </a:r>
            <a:r>
              <a:rPr lang="zh-CN" altLang="en-US" dirty="0"/>
              <a:t>个小组</a:t>
            </a:r>
            <a:endParaRPr lang="en-US" altLang="zh-CN" dirty="0"/>
          </a:p>
          <a:p>
            <a:r>
              <a:rPr lang="zh-CN" altLang="en-US" dirty="0"/>
              <a:t>先将第一档次的球队分到各个小组，再分第二档次，以此类推</a:t>
            </a:r>
            <a:endParaRPr lang="en-US" altLang="zh-CN" dirty="0"/>
          </a:p>
          <a:p>
            <a:r>
              <a:rPr lang="zh-CN" altLang="en-US" dirty="0"/>
              <a:t>每次随机在当前档次中取出一个球队，放入一个合法的小组</a:t>
            </a:r>
            <a:endParaRPr lang="en-US" altLang="zh-CN" dirty="0"/>
          </a:p>
          <a:p>
            <a:r>
              <a:rPr lang="zh-CN" altLang="en-US" dirty="0"/>
              <a:t>（分组的顺序不需计数，只考虑最终结果的不同）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75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Champions League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额外规则：</a:t>
            </a:r>
            <a:endParaRPr lang="en-US" altLang="zh-CN" dirty="0"/>
          </a:p>
          <a:p>
            <a:r>
              <a:rPr lang="zh-CN" altLang="en-US" dirty="0"/>
              <a:t>球队来自不同的国家，每个国家至多</a:t>
            </a:r>
            <a:r>
              <a:rPr lang="en-US" altLang="zh-CN" dirty="0"/>
              <a:t>5</a:t>
            </a:r>
            <a:r>
              <a:rPr lang="zh-CN" altLang="en-US" dirty="0"/>
              <a:t>支球队</a:t>
            </a:r>
            <a:endParaRPr lang="en-US" altLang="zh-CN" dirty="0"/>
          </a:p>
          <a:p>
            <a:r>
              <a:rPr lang="zh-CN" altLang="en-US" dirty="0"/>
              <a:t>来自相同国家的球队不能被分在同一个小组</a:t>
            </a:r>
            <a:endParaRPr lang="en-US" altLang="zh-CN" dirty="0"/>
          </a:p>
          <a:p>
            <a:r>
              <a:rPr lang="zh-CN" altLang="en-US" dirty="0"/>
              <a:t>前四个小组称为上半区，后四个小组称为下半区</a:t>
            </a:r>
            <a:endParaRPr lang="en-US" altLang="zh-CN" dirty="0"/>
          </a:p>
          <a:p>
            <a:r>
              <a:rPr lang="zh-CN" altLang="en-US" dirty="0"/>
              <a:t>在分组的过程中，必须始终保持同一个国家的球队在上下半区的数量均匀，相差不能超过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/>
              <a:t>Asia Regional EC Final 2015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42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37" y="1981153"/>
            <a:ext cx="5086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7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对于只有一支球队的国家，可以单独拿出来，最后随便填进去</a:t>
            </a:r>
            <a:endParaRPr lang="en-US" altLang="zh-CN" dirty="0"/>
          </a:p>
          <a:p>
            <a:r>
              <a:rPr lang="zh-CN" altLang="en-US" dirty="0"/>
              <a:t>枚举每个球队分到哪个半区</a:t>
            </a:r>
            <a:endParaRPr lang="en-US" altLang="zh-CN" dirty="0"/>
          </a:p>
          <a:p>
            <a:r>
              <a:rPr lang="zh-CN" altLang="en-US" dirty="0"/>
              <a:t>对于附加规则，只需要保证在分完每个档次后均匀即可</a:t>
            </a:r>
            <a:endParaRPr lang="en-US" altLang="zh-CN" dirty="0"/>
          </a:p>
          <a:p>
            <a:r>
              <a:rPr lang="zh-CN" altLang="en-US" dirty="0"/>
              <a:t>由于同一国家的球队是等价的，只需枚举每个档次每个半区的个数；最坏情况是每个国家有</a:t>
            </a:r>
            <a:r>
              <a:rPr lang="en-US" altLang="zh-CN" dirty="0"/>
              <a:t>3</a:t>
            </a:r>
            <a:r>
              <a:rPr lang="zh-CN" altLang="en-US" dirty="0"/>
              <a:t>支球队，这样需要分</a:t>
            </a:r>
            <a:r>
              <a:rPr lang="en-US" altLang="zh-CN" dirty="0"/>
              <a:t>4</a:t>
            </a:r>
            <a:r>
              <a:rPr lang="zh-CN" altLang="en-US" dirty="0"/>
              <a:t>种情况，所以总共最多</a:t>
            </a:r>
            <a:r>
              <a:rPr lang="en-US" altLang="zh-CN" dirty="0"/>
              <a:t>2</a:t>
            </a:r>
            <a:r>
              <a:rPr lang="en-US" altLang="zh-CN" baseline="30000" dirty="0"/>
              <a:t>21</a:t>
            </a:r>
            <a:r>
              <a:rPr lang="zh-CN" altLang="en-US" dirty="0"/>
              <a:t>种情况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2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之后可以两个半区分别考虑</a:t>
            </a:r>
            <a:endParaRPr lang="en-US" altLang="zh-CN" dirty="0"/>
          </a:p>
          <a:p>
            <a:r>
              <a:rPr lang="zh-CN" altLang="en-US" dirty="0"/>
              <a:t>每个半区同一个国家的球队至多只有</a:t>
            </a:r>
            <a:r>
              <a:rPr lang="en-US" altLang="zh-CN" dirty="0"/>
              <a:t>3</a:t>
            </a:r>
            <a:r>
              <a:rPr lang="zh-CN" altLang="en-US" dirty="0"/>
              <a:t>支，所以可以通过枚举</a:t>
            </a:r>
            <a:r>
              <a:rPr lang="en-US" altLang="zh-CN" dirty="0"/>
              <a:t>3</a:t>
            </a:r>
            <a:r>
              <a:rPr lang="zh-CN" altLang="en-US" dirty="0"/>
              <a:t>支和</a:t>
            </a:r>
            <a:r>
              <a:rPr lang="en-US" altLang="zh-CN" dirty="0"/>
              <a:t>2</a:t>
            </a:r>
            <a:r>
              <a:rPr lang="zh-CN" altLang="en-US" dirty="0"/>
              <a:t>支球队的国家数量来得到所有不同的国家分布，这个数量是很少的</a:t>
            </a:r>
            <a:endParaRPr lang="en-US" altLang="zh-CN" dirty="0"/>
          </a:p>
          <a:p>
            <a:r>
              <a:rPr lang="zh-CN" altLang="en-US" dirty="0"/>
              <a:t>不同的国家分布下的方案数可以暴力枚举，</a:t>
            </a:r>
            <a:r>
              <a:rPr lang="en-US" altLang="zh-CN" dirty="0"/>
              <a:t>(4!)</a:t>
            </a:r>
            <a:r>
              <a:rPr lang="en-US" altLang="zh-CN" baseline="30000" dirty="0"/>
              <a:t>4</a:t>
            </a:r>
            <a:r>
              <a:rPr lang="en-US" altLang="zh-CN" dirty="0"/>
              <a:t> = 331,776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1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Musical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一个歌曲推荐系统会根据用户之前听过的歌来推荐新的歌曲。推荐过程分为</a:t>
            </a:r>
            <a:r>
              <a:rPr lang="en-US" altLang="zh-CN" dirty="0"/>
              <a:t>N</a:t>
            </a:r>
            <a:r>
              <a:rPr lang="zh-CN" altLang="en-US" dirty="0"/>
              <a:t>代。第一代有</a:t>
            </a:r>
            <a:r>
              <a:rPr lang="en-US" altLang="zh-CN" dirty="0"/>
              <a:t>1</a:t>
            </a:r>
            <a:r>
              <a:rPr lang="zh-CN" altLang="en-US" dirty="0"/>
              <a:t>首歌，之后的每一代由前一代的每首歌独立派生出来，但是数量是随机的。每首歌按照一定的分布在下一代中产生 </a:t>
            </a:r>
            <a:r>
              <a:rPr lang="en-US" altLang="zh-CN" dirty="0"/>
              <a:t>0/1/2/3/4/5 </a:t>
            </a:r>
            <a:r>
              <a:rPr lang="zh-CN" altLang="en-US" dirty="0"/>
              <a:t>首歌。这个分布对每一代可以不同。</a:t>
            </a:r>
            <a:endParaRPr lang="en-US" altLang="zh-CN" dirty="0"/>
          </a:p>
          <a:p>
            <a:r>
              <a:rPr lang="zh-CN" altLang="en-US" dirty="0"/>
              <a:t>求 </a:t>
            </a:r>
            <a:r>
              <a:rPr lang="en-US" altLang="zh-CN" dirty="0"/>
              <a:t>C(X, 2) </a:t>
            </a:r>
            <a:r>
              <a:rPr lang="zh-CN" altLang="en-US" dirty="0"/>
              <a:t>的期望，其中 </a:t>
            </a:r>
            <a:r>
              <a:rPr lang="en-US" altLang="zh-CN" dirty="0"/>
              <a:t>X </a:t>
            </a:r>
            <a:r>
              <a:rPr lang="zh-CN" altLang="en-US" dirty="0"/>
              <a:t>是表示最后一代（即</a:t>
            </a:r>
            <a:r>
              <a:rPr lang="en-US" altLang="zh-CN" dirty="0"/>
              <a:t>N+1</a:t>
            </a:r>
            <a:r>
              <a:rPr lang="zh-CN" altLang="en-US" dirty="0"/>
              <a:t>代）的歌曲数量。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</a:t>
            </a:r>
            <a:r>
              <a:rPr lang="en-US" altLang="zh-CN" dirty="0"/>
              <a:t> 10</a:t>
            </a:r>
            <a:r>
              <a:rPr lang="en-US" altLang="zh-CN" baseline="30000" dirty="0"/>
              <a:t>5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09870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1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Beach Umbrellas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沙滩上有</a:t>
            </a:r>
            <a:r>
              <a:rPr lang="en-US" altLang="zh-CN" dirty="0"/>
              <a:t>m</a:t>
            </a:r>
            <a:r>
              <a:rPr lang="zh-CN" altLang="en-US" dirty="0"/>
              <a:t>个洞，排成一条直线，每个间隔</a:t>
            </a:r>
            <a:r>
              <a:rPr lang="en-US" altLang="zh-CN" dirty="0"/>
              <a:t>1</a:t>
            </a:r>
            <a:r>
              <a:rPr lang="zh-CN" altLang="en-US" dirty="0"/>
              <a:t>米，编号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个旅行团，每个旅行团有一把伞，半径分别为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米</a:t>
            </a:r>
            <a:endParaRPr lang="en-US" altLang="zh-CN" dirty="0"/>
          </a:p>
          <a:p>
            <a:r>
              <a:rPr lang="zh-CN" altLang="en-US" dirty="0"/>
              <a:t>每个旅行团选择一个洞放他们的伞，使得伞之间不相交，但是允许刚好接触，求方案数</a:t>
            </a:r>
            <a:endParaRPr lang="en-US" altLang="zh-CN" dirty="0"/>
          </a:p>
          <a:p>
            <a:r>
              <a:rPr lang="zh-CN" altLang="en-US" dirty="0"/>
              <a:t>（不同的方案是指有一个旅行团的位置不同）</a:t>
            </a:r>
            <a:endParaRPr lang="en-US" altLang="zh-CN" dirty="0"/>
          </a:p>
          <a:p>
            <a:r>
              <a:rPr lang="zh-CN" altLang="en-US" dirty="0"/>
              <a:t>（答案取模）</a:t>
            </a:r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2,000</a:t>
            </a:r>
          </a:p>
          <a:p>
            <a:r>
              <a:rPr lang="zh-CN" altLang="en-US" dirty="0"/>
              <a:t>题目来源：</a:t>
            </a:r>
            <a:r>
              <a:rPr lang="en-US" altLang="zh-CN" dirty="0"/>
              <a:t>Facebook Hacker Cup 2017</a:t>
            </a:r>
          </a:p>
        </p:txBody>
      </p:sp>
    </p:spTree>
    <p:extLst>
      <p:ext uri="{BB962C8B-B14F-4D97-AF65-F5344CB8AC3E}">
        <p14:creationId xmlns:p14="http://schemas.microsoft.com/office/powerpoint/2010/main" val="237277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组合数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39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排列数与组合数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组合数</a:t>
            </a:r>
            <a:r>
              <a:rPr lang="en-US" altLang="zh-CN" dirty="0"/>
              <a:t> C(n, m) = n! / (m! (n-m)!)</a:t>
            </a:r>
          </a:p>
          <a:p>
            <a:r>
              <a:rPr lang="zh-CN" altLang="en-US" dirty="0"/>
              <a:t>可以先 </a:t>
            </a:r>
            <a:r>
              <a:rPr lang="en-US" altLang="zh-CN" dirty="0"/>
              <a:t>O(n) </a:t>
            </a:r>
            <a:r>
              <a:rPr lang="zh-CN" altLang="en-US" dirty="0"/>
              <a:t>预处理出 </a:t>
            </a:r>
            <a:r>
              <a:rPr lang="en-US" altLang="zh-CN" dirty="0"/>
              <a:t>n! mod P </a:t>
            </a:r>
            <a:r>
              <a:rPr lang="zh-CN" altLang="en-US" dirty="0"/>
              <a:t>和 </a:t>
            </a:r>
            <a:r>
              <a:rPr lang="en-US" altLang="zh-CN" dirty="0"/>
              <a:t>(n!)</a:t>
            </a:r>
            <a:r>
              <a:rPr lang="en-US" altLang="zh-CN" baseline="30000" dirty="0"/>
              <a:t>-1</a:t>
            </a:r>
            <a:r>
              <a:rPr lang="en-US" altLang="zh-CN" dirty="0"/>
              <a:t> mod P</a:t>
            </a:r>
            <a:r>
              <a:rPr lang="zh-CN" altLang="en-US" dirty="0"/>
              <a:t>，然后</a:t>
            </a:r>
            <a:r>
              <a:rPr lang="en-US" altLang="zh-CN" dirty="0"/>
              <a:t>O(1)</a:t>
            </a:r>
            <a:r>
              <a:rPr lang="zh-CN" altLang="en-US" dirty="0"/>
              <a:t>回答</a:t>
            </a:r>
            <a:endParaRPr lang="en-US" altLang="zh-CN" dirty="0"/>
          </a:p>
          <a:p>
            <a:r>
              <a:rPr lang="zh-CN" altLang="en-US" dirty="0"/>
              <a:t>也可以递推</a:t>
            </a:r>
            <a:r>
              <a:rPr lang="en-US" altLang="zh-CN" dirty="0"/>
              <a:t>C[n][m] = C[n-1][m-1] + C[n-1][m]</a:t>
            </a:r>
          </a:p>
          <a:p>
            <a:r>
              <a:rPr lang="zh-CN" altLang="en-US" dirty="0"/>
              <a:t>或者</a:t>
            </a:r>
            <a:r>
              <a:rPr lang="en-US" altLang="zh-CN" dirty="0"/>
              <a:t>C[n][m] = C[n][m-1] * (n-m+1) / m</a:t>
            </a:r>
          </a:p>
          <a:p>
            <a:endParaRPr lang="en-US" altLang="zh-CN" dirty="0"/>
          </a:p>
          <a:p>
            <a:r>
              <a:rPr lang="zh-CN" altLang="en-US" dirty="0"/>
              <a:t>排列数</a:t>
            </a:r>
            <a:r>
              <a:rPr lang="en-US" altLang="zh-CN" dirty="0"/>
              <a:t> P(n, m) = n! / m! </a:t>
            </a:r>
            <a:r>
              <a:rPr lang="zh-CN" altLang="en-US" dirty="0"/>
              <a:t>也比较常用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8816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1 ×</a:t>
            </a:r>
            <a:r>
              <a:rPr lang="zh-CN" altLang="en-US" dirty="0"/>
              <a:t> </a:t>
            </a:r>
            <a:r>
              <a:rPr lang="en-US" altLang="zh-CN" dirty="0"/>
              <a:t>n </a:t>
            </a:r>
            <a:r>
              <a:rPr lang="zh-CN" altLang="en-US" dirty="0"/>
              <a:t>棋盘放 </a:t>
            </a:r>
            <a:r>
              <a:rPr lang="en-US" altLang="zh-CN" dirty="0"/>
              <a:t>m </a:t>
            </a:r>
            <a:r>
              <a:rPr lang="zh-CN" altLang="en-US" dirty="0"/>
              <a:t>个相同的棋子的方案数是</a:t>
            </a:r>
            <a:r>
              <a:rPr lang="en-US" altLang="zh-CN" dirty="0"/>
              <a:t> C(n, m)</a:t>
            </a:r>
          </a:p>
          <a:p>
            <a:r>
              <a:rPr lang="zh-CN" altLang="en-US" dirty="0"/>
              <a:t>换一种理解方式：将</a:t>
            </a:r>
            <a:r>
              <a:rPr lang="en-US" altLang="zh-CN" dirty="0"/>
              <a:t>a</a:t>
            </a:r>
            <a:r>
              <a:rPr lang="zh-CN" altLang="en-US" dirty="0"/>
              <a:t>个棋子和</a:t>
            </a:r>
            <a:r>
              <a:rPr lang="en-US" altLang="zh-CN" dirty="0"/>
              <a:t>b</a:t>
            </a:r>
            <a:r>
              <a:rPr lang="zh-CN" altLang="en-US" dirty="0"/>
              <a:t>个空位组合在一起的方案数是 </a:t>
            </a:r>
            <a:r>
              <a:rPr lang="en-US" altLang="zh-CN" dirty="0"/>
              <a:t>C(</a:t>
            </a:r>
            <a:r>
              <a:rPr lang="en-US" altLang="zh-CN" dirty="0" err="1"/>
              <a:t>a+b</a:t>
            </a:r>
            <a:r>
              <a:rPr lang="en-US" altLang="zh-CN" dirty="0"/>
              <a:t>, a)</a:t>
            </a:r>
          </a:p>
          <a:p>
            <a:r>
              <a:rPr lang="zh-CN" altLang="en-US" dirty="0"/>
              <a:t>当然，</a:t>
            </a:r>
            <a:r>
              <a:rPr lang="en-US" altLang="zh-CN" dirty="0"/>
              <a:t>C(</a:t>
            </a:r>
            <a:r>
              <a:rPr lang="en-US" altLang="zh-CN" dirty="0" err="1"/>
              <a:t>a+b</a:t>
            </a:r>
            <a:r>
              <a:rPr lang="en-US" altLang="zh-CN" dirty="0"/>
              <a:t>, b)</a:t>
            </a:r>
            <a:r>
              <a:rPr lang="zh-CN" altLang="en-US" dirty="0"/>
              <a:t>也是一样的</a:t>
            </a:r>
            <a:endParaRPr lang="en-US" altLang="zh-CN" dirty="0"/>
          </a:p>
          <a:p>
            <a:r>
              <a:rPr lang="zh-CN" altLang="en-US" dirty="0"/>
              <a:t>如果棋子不是占一个格子，将棋子和空位组合的方案数依然是一样的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34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m </a:t>
            </a:r>
            <a:r>
              <a:rPr lang="zh-CN" altLang="en-US" dirty="0"/>
              <a:t>个相同的棋子放入一个 </a:t>
            </a:r>
            <a:r>
              <a:rPr lang="en-US" altLang="zh-CN" dirty="0"/>
              <a:t>1 ×</a:t>
            </a:r>
            <a:r>
              <a:rPr lang="zh-CN" altLang="en-US" dirty="0"/>
              <a:t> </a:t>
            </a:r>
            <a:r>
              <a:rPr lang="en-US" altLang="zh-CN" dirty="0"/>
              <a:t>n </a:t>
            </a:r>
            <a:r>
              <a:rPr lang="zh-CN" altLang="en-US" dirty="0"/>
              <a:t>棋盘，使得棋子各不相邻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解法：考虑在棋盘左侧再加一个格子，这样问题可以转化为放</a:t>
            </a:r>
            <a:r>
              <a:rPr lang="en-US" altLang="zh-CN" dirty="0"/>
              <a:t>m</a:t>
            </a:r>
            <a:r>
              <a:rPr lang="zh-CN" altLang="en-US" dirty="0"/>
              <a:t>个棋子并且使得每个棋子左侧都有一个空格</a:t>
            </a:r>
            <a:endParaRPr lang="en-US" altLang="zh-CN" dirty="0"/>
          </a:p>
          <a:p>
            <a:r>
              <a:rPr lang="zh-CN" altLang="en-US" dirty="0"/>
              <a:t>这样变成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zh-CN" altLang="en-US" dirty="0"/>
              <a:t>空格</a:t>
            </a:r>
            <a:r>
              <a:rPr lang="en-US" altLang="zh-CN" dirty="0"/>
              <a:t>+</a:t>
            </a:r>
            <a:r>
              <a:rPr lang="zh-CN" altLang="en-US" dirty="0"/>
              <a:t>棋子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n-2m+1</a:t>
            </a:r>
            <a:r>
              <a:rPr lang="zh-CN" altLang="en-US" dirty="0"/>
              <a:t>个空格合并</a:t>
            </a:r>
            <a:endParaRPr lang="en-US" altLang="zh-CN" dirty="0"/>
          </a:p>
          <a:p>
            <a:r>
              <a:rPr lang="zh-CN" altLang="en-US" dirty="0"/>
              <a:t>所以答案是</a:t>
            </a:r>
            <a:r>
              <a:rPr lang="en-US" altLang="zh-CN" dirty="0"/>
              <a:t>C(n-m+1, 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19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Beach Umbrellas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沙滩上有</a:t>
            </a:r>
            <a:r>
              <a:rPr lang="en-US" altLang="zh-CN" dirty="0"/>
              <a:t>m</a:t>
            </a:r>
            <a:r>
              <a:rPr lang="zh-CN" altLang="en-US" dirty="0"/>
              <a:t>个洞，排成一条直线，每个间隔</a:t>
            </a:r>
            <a:r>
              <a:rPr lang="en-US" altLang="zh-CN" dirty="0"/>
              <a:t>1</a:t>
            </a:r>
            <a:r>
              <a:rPr lang="zh-CN" altLang="en-US" dirty="0"/>
              <a:t>米，编号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个旅行团，每个旅行团有一把伞，半径分别为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米</a:t>
            </a:r>
            <a:endParaRPr lang="en-US" altLang="zh-CN" dirty="0"/>
          </a:p>
          <a:p>
            <a:r>
              <a:rPr lang="zh-CN" altLang="en-US" dirty="0"/>
              <a:t>每个旅行团选择一个洞放他们的伞，使得伞之间不相交，但是允许刚好接触，求方案数</a:t>
            </a:r>
            <a:endParaRPr lang="en-US" altLang="zh-CN" dirty="0"/>
          </a:p>
          <a:p>
            <a:r>
              <a:rPr lang="zh-CN" altLang="en-US" dirty="0"/>
              <a:t>（不同的方案是指有一个旅行团的位置不同）</a:t>
            </a:r>
            <a:endParaRPr lang="en-US" altLang="zh-CN" dirty="0"/>
          </a:p>
          <a:p>
            <a:r>
              <a:rPr lang="zh-CN" altLang="en-US" dirty="0"/>
              <a:t>（答案取模）</a:t>
            </a:r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2,000</a:t>
            </a:r>
          </a:p>
          <a:p>
            <a:r>
              <a:rPr lang="zh-CN" altLang="en-US" dirty="0"/>
              <a:t>题目来源：</a:t>
            </a:r>
            <a:r>
              <a:rPr lang="en-US" altLang="zh-CN" dirty="0"/>
              <a:t>Facebook Hacker Cup 2017</a:t>
            </a:r>
          </a:p>
        </p:txBody>
      </p:sp>
    </p:spTree>
    <p:extLst>
      <p:ext uri="{BB962C8B-B14F-4D97-AF65-F5344CB8AC3E}">
        <p14:creationId xmlns:p14="http://schemas.microsoft.com/office/powerpoint/2010/main" val="213902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一个半径为</a:t>
            </a:r>
            <a:r>
              <a:rPr lang="en-US" altLang="zh-CN" dirty="0"/>
              <a:t>R</a:t>
            </a:r>
            <a:r>
              <a:rPr lang="zh-CN" altLang="en-US" dirty="0"/>
              <a:t>的伞占据</a:t>
            </a:r>
            <a:r>
              <a:rPr lang="en-US" altLang="zh-CN" dirty="0"/>
              <a:t>2R</a:t>
            </a:r>
            <a:r>
              <a:rPr lang="zh-CN" altLang="en-US" dirty="0"/>
              <a:t>个格子</a:t>
            </a:r>
            <a:endParaRPr lang="en-US" altLang="zh-CN" dirty="0"/>
          </a:p>
          <a:p>
            <a:r>
              <a:rPr lang="zh-CN" altLang="en-US" dirty="0"/>
              <a:t>不妨认为它占据了</a:t>
            </a:r>
            <a:r>
              <a:rPr lang="en-US" altLang="zh-CN" dirty="0"/>
              <a:t>[x-R, </a:t>
            </a:r>
            <a:r>
              <a:rPr lang="en-US" altLang="zh-CN" dirty="0" err="1"/>
              <a:t>x+R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两端的伞可以超出原有格子的范围</a:t>
            </a:r>
            <a:endParaRPr lang="en-US" altLang="zh-CN" dirty="0"/>
          </a:p>
          <a:p>
            <a:r>
              <a:rPr lang="zh-CN" altLang="en-US" dirty="0"/>
              <a:t>如果左侧的伞半径是</a:t>
            </a:r>
            <a:r>
              <a:rPr lang="en-US" altLang="zh-CN" dirty="0"/>
              <a:t>R</a:t>
            </a:r>
            <a:r>
              <a:rPr lang="en-US" altLang="zh-CN" baseline="-25000" dirty="0"/>
              <a:t>L</a:t>
            </a:r>
            <a:r>
              <a:rPr lang="zh-CN" altLang="en-US" dirty="0"/>
              <a:t>，右侧的伞半径是</a:t>
            </a:r>
            <a:r>
              <a:rPr lang="en-US" altLang="zh-CN" dirty="0"/>
              <a:t>R</a:t>
            </a:r>
            <a:r>
              <a:rPr lang="en-US" altLang="zh-CN" baseline="-25000" dirty="0"/>
              <a:t>R</a:t>
            </a:r>
            <a:r>
              <a:rPr lang="zh-CN" altLang="en-US" dirty="0"/>
              <a:t>，那么最左端可以占据</a:t>
            </a:r>
            <a:r>
              <a:rPr lang="en-US" altLang="zh-CN" dirty="0"/>
              <a:t>R</a:t>
            </a:r>
            <a:r>
              <a:rPr lang="en-US" altLang="zh-CN" baseline="-25000" dirty="0"/>
              <a:t>L</a:t>
            </a:r>
            <a:r>
              <a:rPr lang="zh-CN" altLang="en-US" dirty="0"/>
              <a:t>个格子，最右端可以额外占据</a:t>
            </a:r>
            <a:r>
              <a:rPr lang="en-US" altLang="zh-CN" dirty="0"/>
              <a:t>R</a:t>
            </a:r>
            <a:r>
              <a:rPr lang="en-US" altLang="zh-CN" baseline="-25000" dirty="0"/>
              <a:t>R</a:t>
            </a:r>
            <a:r>
              <a:rPr lang="en-US" altLang="zh-CN" dirty="0"/>
              <a:t>-1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于是问题就变成了总长度为</a:t>
            </a:r>
            <a:r>
              <a:rPr lang="en-US" altLang="zh-CN" dirty="0"/>
              <a:t>2</a:t>
            </a:r>
            <a:r>
              <a:rPr lang="zh-CN" altLang="en-US" dirty="0"/>
              <a:t>∑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个物品放进</a:t>
            </a:r>
            <a:r>
              <a:rPr lang="en-US" altLang="zh-CN" dirty="0"/>
              <a:t>m+ R</a:t>
            </a:r>
            <a:r>
              <a:rPr lang="en-US" altLang="zh-CN" baseline="-25000" dirty="0"/>
              <a:t>L</a:t>
            </a:r>
            <a:r>
              <a:rPr lang="en-US" altLang="zh-CN" dirty="0"/>
              <a:t>+R</a:t>
            </a:r>
            <a:r>
              <a:rPr lang="en-US" altLang="zh-CN" baseline="-25000" dirty="0"/>
              <a:t>R</a:t>
            </a:r>
            <a:r>
              <a:rPr lang="en-US" altLang="zh-CN" dirty="0"/>
              <a:t>-1</a:t>
            </a:r>
            <a:r>
              <a:rPr lang="zh-CN" altLang="en-US" dirty="0"/>
              <a:t>个格子，也就是</a:t>
            </a:r>
            <a:r>
              <a:rPr lang="en-US" altLang="zh-CN" dirty="0"/>
              <a:t>n</a:t>
            </a:r>
            <a:r>
              <a:rPr lang="zh-CN" altLang="en-US" dirty="0"/>
              <a:t>个物品和</a:t>
            </a:r>
            <a:r>
              <a:rPr lang="en-US" altLang="zh-CN" dirty="0"/>
              <a:t>m+ R</a:t>
            </a:r>
            <a:r>
              <a:rPr lang="en-US" altLang="zh-CN" baseline="-25000" dirty="0"/>
              <a:t>L</a:t>
            </a:r>
            <a:r>
              <a:rPr lang="en-US" altLang="zh-CN" dirty="0"/>
              <a:t>+R</a:t>
            </a:r>
            <a:r>
              <a:rPr lang="en-US" altLang="zh-CN" baseline="-25000" dirty="0"/>
              <a:t>R</a:t>
            </a:r>
            <a:r>
              <a:rPr lang="en-US" altLang="zh-CN" dirty="0"/>
              <a:t>-1-2</a:t>
            </a:r>
            <a:r>
              <a:rPr lang="zh-CN" altLang="en-US" dirty="0"/>
              <a:t>∑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zh-CN" altLang="en-US" dirty="0"/>
              <a:t>个空格组合</a:t>
            </a:r>
            <a:endParaRPr lang="en-US" altLang="zh-CN" dirty="0"/>
          </a:p>
          <a:p>
            <a:r>
              <a:rPr lang="zh-CN" altLang="en-US" dirty="0"/>
              <a:t>所以方案数是</a:t>
            </a:r>
            <a:r>
              <a:rPr lang="en-US" altLang="zh-CN" dirty="0"/>
              <a:t>P(m+n+R</a:t>
            </a:r>
            <a:r>
              <a:rPr lang="en-US" altLang="zh-CN" baseline="-25000" dirty="0"/>
              <a:t>L</a:t>
            </a:r>
            <a:r>
              <a:rPr lang="en-US" altLang="zh-CN" dirty="0"/>
              <a:t>+R</a:t>
            </a:r>
            <a:r>
              <a:rPr lang="en-US" altLang="zh-CN" baseline="-25000" dirty="0"/>
              <a:t>R</a:t>
            </a:r>
            <a:r>
              <a:rPr lang="en-US" altLang="zh-CN" dirty="0"/>
              <a:t>-1- 2</a:t>
            </a:r>
            <a:r>
              <a:rPr lang="zh-CN" altLang="en-US" dirty="0"/>
              <a:t>∑</a:t>
            </a:r>
            <a:r>
              <a:rPr lang="en-US" altLang="zh-CN" dirty="0"/>
              <a:t>R</a:t>
            </a:r>
            <a:r>
              <a:rPr lang="en-US" altLang="zh-CN" baseline="-25000" dirty="0"/>
              <a:t>i</a:t>
            </a:r>
            <a:r>
              <a:rPr lang="en-US" altLang="zh-CN" dirty="0"/>
              <a:t>, n) / n / (n-1)</a:t>
            </a:r>
          </a:p>
          <a:p>
            <a:r>
              <a:rPr lang="zh-CN" altLang="en-US" dirty="0"/>
              <a:t>枚举两边的两个伞，再每个</a:t>
            </a:r>
            <a:r>
              <a:rPr lang="en-US" altLang="zh-CN" dirty="0"/>
              <a:t>O(n)</a:t>
            </a:r>
            <a:r>
              <a:rPr lang="zh-CN" altLang="en-US" dirty="0"/>
              <a:t>求出来方案数即可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151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92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平面上有</a:t>
            </a:r>
            <a:r>
              <a:rPr lang="en-US" altLang="zh-CN" dirty="0"/>
              <a:t>n</a:t>
            </a:r>
            <a:r>
              <a:rPr lang="zh-CN" altLang="en-US" dirty="0"/>
              <a:t>个点，没有三点共线或四点共圆</a:t>
            </a:r>
            <a:endParaRPr lang="en-US" altLang="zh-CN" dirty="0"/>
          </a:p>
          <a:p>
            <a:r>
              <a:rPr lang="zh-CN" altLang="en-US" dirty="0"/>
              <a:t>随机取</a:t>
            </a:r>
            <a:r>
              <a:rPr lang="en-US" altLang="zh-CN" dirty="0"/>
              <a:t>3</a:t>
            </a:r>
            <a:r>
              <a:rPr lang="zh-CN" altLang="en-US" dirty="0"/>
              <a:t>个点，做一个圆，问这个圆内点数的期望（包含圆上）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数据规模：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1,500</a:t>
            </a:r>
          </a:p>
          <a:p>
            <a:endParaRPr lang="en-US" altLang="zh-CN" dirty="0"/>
          </a:p>
          <a:p>
            <a:r>
              <a:rPr lang="zh-CN" altLang="en-US" dirty="0"/>
              <a:t>（提示：考虑每四个点中，三点构成的圆包含另一点的可能性）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/>
              <a:t>APIO2010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8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23" y="1378324"/>
            <a:ext cx="9185716" cy="47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等效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48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根据具体情况可能称为等效、等价、一一对应</a:t>
            </a:r>
            <a:endParaRPr lang="en-US" altLang="zh-CN" dirty="0"/>
          </a:p>
          <a:p>
            <a:r>
              <a:rPr lang="zh-CN" altLang="en-US" dirty="0"/>
              <a:t>很多时候按照题目原本的描述可能很难处理，但是可以转化成一个等效的过程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439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Twelve Months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48</a:t>
            </a:r>
            <a:r>
              <a:rPr lang="zh-CN" altLang="en-US" dirty="0"/>
              <a:t>张卡片，</a:t>
            </a:r>
            <a:r>
              <a:rPr lang="en-US" altLang="zh-CN" dirty="0"/>
              <a:t>1-12</a:t>
            </a:r>
            <a:r>
              <a:rPr lang="zh-CN" altLang="en-US" dirty="0"/>
              <a:t>每种各</a:t>
            </a:r>
            <a:r>
              <a:rPr lang="en-US" altLang="zh-CN" dirty="0"/>
              <a:t>4</a:t>
            </a:r>
            <a:r>
              <a:rPr lang="zh-CN" altLang="en-US" dirty="0"/>
              <a:t>张</a:t>
            </a:r>
            <a:endParaRPr lang="en-US" altLang="zh-CN" dirty="0"/>
          </a:p>
          <a:p>
            <a:r>
              <a:rPr lang="zh-CN" altLang="en-US" dirty="0"/>
              <a:t>随机打乱分成</a:t>
            </a:r>
            <a:r>
              <a:rPr lang="en-US" altLang="zh-CN" dirty="0"/>
              <a:t>12</a:t>
            </a:r>
            <a:r>
              <a:rPr lang="zh-CN" altLang="en-US" dirty="0"/>
              <a:t>叠，每叠</a:t>
            </a:r>
            <a:r>
              <a:rPr lang="en-US" altLang="zh-CN" dirty="0"/>
              <a:t>4</a:t>
            </a:r>
            <a:r>
              <a:rPr lang="zh-CN" altLang="en-US" dirty="0"/>
              <a:t>张</a:t>
            </a:r>
            <a:endParaRPr lang="en-US" altLang="zh-CN" dirty="0"/>
          </a:p>
          <a:p>
            <a:r>
              <a:rPr lang="zh-CN" altLang="en-US" dirty="0"/>
              <a:t>先从第一叠开始，翻开最上面一张，把这张扔掉同时人移动到这个数字指示的那一堆</a:t>
            </a:r>
            <a:endParaRPr lang="en-US" altLang="zh-CN" dirty="0"/>
          </a:p>
          <a:p>
            <a:r>
              <a:rPr lang="zh-CN" altLang="en-US" dirty="0"/>
              <a:t>重复直至回到第一堆时第一堆不再卡片</a:t>
            </a:r>
            <a:endParaRPr lang="en-US" altLang="zh-CN" dirty="0"/>
          </a:p>
          <a:p>
            <a:r>
              <a:rPr lang="zh-CN" altLang="en-US" dirty="0"/>
              <a:t>此时剩下的</a:t>
            </a:r>
            <a:r>
              <a:rPr lang="en-US" altLang="zh-CN" dirty="0"/>
              <a:t>11</a:t>
            </a:r>
            <a:r>
              <a:rPr lang="zh-CN" altLang="en-US" dirty="0"/>
              <a:t>堆根据每堆是否还有卡片分成</a:t>
            </a:r>
            <a:r>
              <a:rPr lang="en-US" altLang="zh-CN" dirty="0"/>
              <a:t>2</a:t>
            </a:r>
            <a:r>
              <a:rPr lang="en-US" altLang="zh-CN" baseline="30000" dirty="0"/>
              <a:t>11</a:t>
            </a:r>
            <a:r>
              <a:rPr lang="zh-CN" altLang="en-US" dirty="0"/>
              <a:t>种情况，求每种情况的概率；为了防止打表，输入前若干张翻出来的卡片上的数字，问此时的条件概率</a:t>
            </a:r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/>
              <a:t>Asia Regional Anshan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047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等效转化为翻出来的时候再随机</a:t>
            </a:r>
            <a:endParaRPr lang="en-US" altLang="zh-CN" dirty="0"/>
          </a:p>
          <a:p>
            <a:r>
              <a:rPr lang="zh-CN" altLang="en-US" dirty="0"/>
              <a:t>于是问题可以变为这</a:t>
            </a:r>
            <a:r>
              <a:rPr lang="en-US" altLang="zh-CN" dirty="0"/>
              <a:t>48</a:t>
            </a:r>
            <a:r>
              <a:rPr lang="zh-CN" altLang="en-US" dirty="0"/>
              <a:t>张卡片随机打乱</a:t>
            </a:r>
            <a:endParaRPr lang="en-US" altLang="zh-CN" dirty="0"/>
          </a:p>
          <a:p>
            <a:r>
              <a:rPr lang="zh-CN" altLang="en-US" dirty="0"/>
              <a:t>求最后一个</a:t>
            </a:r>
            <a:r>
              <a:rPr lang="en-US" altLang="zh-CN" dirty="0"/>
              <a:t>1</a:t>
            </a:r>
            <a:r>
              <a:rPr lang="zh-CN" altLang="en-US" dirty="0"/>
              <a:t>之前的卡片情况</a:t>
            </a:r>
            <a:endParaRPr lang="en-US" altLang="zh-CN" dirty="0"/>
          </a:p>
          <a:p>
            <a:r>
              <a:rPr lang="zh-CN" altLang="en-US" dirty="0"/>
              <a:t>可以很容易</a:t>
            </a:r>
            <a:r>
              <a:rPr lang="en-US" altLang="zh-CN" dirty="0"/>
              <a:t>DP</a:t>
            </a:r>
            <a:r>
              <a:rPr lang="zh-CN" altLang="en-US" dirty="0"/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1835842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平面上有</a:t>
            </a:r>
            <a:r>
              <a:rPr lang="en-US" altLang="zh-CN" dirty="0"/>
              <a:t>n</a:t>
            </a:r>
            <a:r>
              <a:rPr lang="zh-CN" altLang="en-US" dirty="0"/>
              <a:t>个点，没有三点共线或四点共圆</a:t>
            </a:r>
            <a:endParaRPr lang="en-US" altLang="zh-CN" dirty="0"/>
          </a:p>
          <a:p>
            <a:r>
              <a:rPr lang="zh-CN" altLang="en-US" dirty="0"/>
              <a:t>随机取</a:t>
            </a:r>
            <a:r>
              <a:rPr lang="en-US" altLang="zh-CN" dirty="0"/>
              <a:t>3</a:t>
            </a:r>
            <a:r>
              <a:rPr lang="zh-CN" altLang="en-US" dirty="0"/>
              <a:t>个点，做一个圆，问这个圆内点数的期望（包含圆上）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数据规模：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1,500</a:t>
            </a:r>
          </a:p>
          <a:p>
            <a:endParaRPr lang="en-US" altLang="zh-CN" dirty="0"/>
          </a:p>
          <a:p>
            <a:r>
              <a:rPr lang="zh-CN" altLang="en-US" dirty="0"/>
              <a:t>（提示：考虑每四个点中，三点构成的圆包含另一点的可能性）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/>
              <a:t>APIO2010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37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如果对于每四个点，如果他们构成一个凸多边形，则有两个点包含在另三个点形成的圆内；如组成凹多边形，那么只有中间的那个点在另三个点形成的圆内</a:t>
            </a:r>
            <a:endParaRPr lang="en-US" altLang="zh-CN" dirty="0"/>
          </a:p>
          <a:p>
            <a:r>
              <a:rPr lang="zh-CN" altLang="en-US" dirty="0"/>
              <a:t>所以我们可以变成统计凹多边形的个数</a:t>
            </a:r>
            <a:endParaRPr lang="en-US" altLang="zh-CN" dirty="0"/>
          </a:p>
          <a:p>
            <a:r>
              <a:rPr lang="zh-CN" altLang="en-US" dirty="0"/>
              <a:t>可以枚举中间的点，求有多少三角形包含它</a:t>
            </a:r>
            <a:endParaRPr lang="en-US" altLang="zh-CN" dirty="0"/>
          </a:p>
          <a:p>
            <a:r>
              <a:rPr lang="zh-CN" altLang="en-US" dirty="0"/>
              <a:t>这还是不好算，再补集转化成有多少三角形不包含它</a:t>
            </a:r>
            <a:endParaRPr lang="en-US" altLang="zh-CN" dirty="0"/>
          </a:p>
          <a:p>
            <a:r>
              <a:rPr lang="zh-CN" altLang="en-US" dirty="0"/>
              <a:t>之后可以扫描线（几何问题不具体讲）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log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2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91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Unlimited Battery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有一颗有根树，每个点有一个值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</a:p>
          <a:p>
            <a:r>
              <a:rPr lang="zh-CN" altLang="en-US" dirty="0"/>
              <a:t>每次随机选一个点，将它和它不超过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代的后代涂色</a:t>
            </a:r>
            <a:endParaRPr lang="en-US" altLang="zh-CN" dirty="0"/>
          </a:p>
          <a:p>
            <a:r>
              <a:rPr lang="zh-CN" altLang="en-US" dirty="0"/>
              <a:t>求全部涂色的期望轮数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</a:t>
            </a:r>
          </a:p>
          <a:p>
            <a:r>
              <a:rPr lang="zh-CN" altLang="en-US" dirty="0"/>
              <a:t>题目来源： </a:t>
            </a:r>
            <a:r>
              <a:rPr lang="en-US" altLang="zh-CN" dirty="0"/>
              <a:t>Asia Regional Xi`an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898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容斥和反演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54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容斥是这样一种求值方法</a:t>
            </a:r>
            <a:endParaRPr lang="en-US" altLang="zh-CN" dirty="0"/>
          </a:p>
          <a:p>
            <a:r>
              <a:rPr lang="zh-CN" altLang="en-US" dirty="0"/>
              <a:t>对于一个集合的每个子集</a:t>
            </a:r>
            <a:r>
              <a:rPr lang="en-US" altLang="zh-CN" dirty="0"/>
              <a:t>S</a:t>
            </a:r>
            <a:r>
              <a:rPr lang="zh-CN" altLang="en-US" dirty="0"/>
              <a:t>，有一个函数</a:t>
            </a:r>
            <a:r>
              <a:rPr lang="en-US" altLang="zh-CN" dirty="0"/>
              <a:t>f(S)</a:t>
            </a:r>
          </a:p>
          <a:p>
            <a:r>
              <a:rPr lang="zh-CN" altLang="en-US" dirty="0"/>
              <a:t>已知</a:t>
            </a:r>
            <a:r>
              <a:rPr lang="en-US" altLang="zh-CN" dirty="0"/>
              <a:t>g(S)</a:t>
            </a:r>
            <a:r>
              <a:rPr lang="zh-CN" altLang="en-US" dirty="0"/>
              <a:t>是对</a:t>
            </a:r>
            <a:r>
              <a:rPr lang="en-US" altLang="zh-CN" dirty="0"/>
              <a:t>S</a:t>
            </a:r>
            <a:r>
              <a:rPr lang="zh-CN" altLang="en-US" dirty="0"/>
              <a:t>的所有子集</a:t>
            </a:r>
            <a:r>
              <a:rPr lang="en-US" altLang="zh-CN" dirty="0"/>
              <a:t>f</a:t>
            </a:r>
            <a:r>
              <a:rPr lang="zh-CN" altLang="en-US" dirty="0"/>
              <a:t>的求和</a:t>
            </a:r>
            <a:endParaRPr lang="en-US" altLang="zh-CN" dirty="0"/>
          </a:p>
          <a:p>
            <a:r>
              <a:rPr lang="zh-CN" altLang="en-US" dirty="0"/>
              <a:t>如何反推</a:t>
            </a:r>
            <a:r>
              <a:rPr lang="en-US" altLang="zh-CN" dirty="0"/>
              <a:t>f(S)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34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5" y="383965"/>
            <a:ext cx="6392273" cy="57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反演是容斥的推广</a:t>
            </a:r>
            <a:endParaRPr lang="en-US" altLang="zh-CN" dirty="0"/>
          </a:p>
          <a:p>
            <a:r>
              <a:rPr lang="en-US" altLang="zh-CN" dirty="0"/>
              <a:t>Mobius</a:t>
            </a:r>
            <a:r>
              <a:rPr lang="zh-CN" altLang="en-US" dirty="0"/>
              <a:t>反演</a:t>
            </a:r>
            <a:endParaRPr lang="en-US" altLang="zh-CN" dirty="0"/>
          </a:p>
          <a:p>
            <a:r>
              <a:rPr lang="zh-CN" altLang="en-US" dirty="0"/>
              <a:t>划分格上的反演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反演也指平面几何中的一种变换，这和组合中的反演无关</a:t>
            </a:r>
          </a:p>
        </p:txBody>
      </p:sp>
    </p:spTree>
    <p:extLst>
      <p:ext uri="{BB962C8B-B14F-4D97-AF65-F5344CB8AC3E}">
        <p14:creationId xmlns:p14="http://schemas.microsoft.com/office/powerpoint/2010/main" val="2584482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73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（原题找不到了，可能略有出入）</a:t>
            </a:r>
            <a:endParaRPr lang="en-US" altLang="zh-CN" dirty="0"/>
          </a:p>
          <a:p>
            <a:r>
              <a:rPr lang="zh-CN" altLang="en-US" dirty="0"/>
              <a:t>平面上从原点开始随机游走（即上下左右概率均等）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T</a:t>
            </a:r>
            <a:r>
              <a:rPr lang="zh-CN" altLang="en-US" dirty="0"/>
              <a:t>步后访问过的点的横纵坐标分别求和的期望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 </a:t>
            </a:r>
            <a:r>
              <a:rPr lang="zh-CN" altLang="en-US" dirty="0"/>
              <a:t>≤</a:t>
            </a:r>
            <a:r>
              <a:rPr lang="en-US" altLang="zh-CN" dirty="0"/>
              <a:t> 300</a:t>
            </a:r>
          </a:p>
          <a:p>
            <a:r>
              <a:rPr lang="en-US" altLang="zh-CN" dirty="0" err="1"/>
              <a:t>ICPCCamp</a:t>
            </a:r>
            <a:r>
              <a:rPr lang="en-US" altLang="zh-CN" dirty="0"/>
              <a:t> 2016 </a:t>
            </a:r>
            <a:r>
              <a:rPr lang="zh-CN" altLang="en-US" dirty="0"/>
              <a:t>某场比赛</a:t>
            </a:r>
          </a:p>
        </p:txBody>
      </p:sp>
    </p:spTree>
    <p:extLst>
      <p:ext uri="{BB962C8B-B14F-4D97-AF65-F5344CB8AC3E}">
        <p14:creationId xmlns:p14="http://schemas.microsoft.com/office/powerpoint/2010/main" val="3486269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广义的反演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狭义容斥是指标准的容斥原理</a:t>
            </a:r>
            <a:endParaRPr lang="en-US" altLang="zh-CN" dirty="0"/>
          </a:p>
          <a:p>
            <a:r>
              <a:rPr lang="zh-CN" altLang="en-US" dirty="0"/>
              <a:t>但是我认为广义的容斥就是通过各类手段，排除我们不想要的那一部分，得到想要的部分</a:t>
            </a:r>
            <a:endParaRPr lang="en-US" altLang="zh-CN" dirty="0"/>
          </a:p>
          <a:p>
            <a:r>
              <a:rPr lang="zh-CN" altLang="en-US" dirty="0"/>
              <a:t>这种手段有时在算法竞赛中也称为反演</a:t>
            </a:r>
            <a:endParaRPr lang="en-US" altLang="zh-CN" dirty="0"/>
          </a:p>
          <a:p>
            <a:r>
              <a:rPr lang="zh-CN" altLang="en-US" dirty="0"/>
              <a:t>实际上我认为严格意义上的反演是指通过（特殊）矩阵求逆的方法来求解答案</a:t>
            </a:r>
          </a:p>
        </p:txBody>
      </p:sp>
    </p:spTree>
    <p:extLst>
      <p:ext uri="{BB962C8B-B14F-4D97-AF65-F5344CB8AC3E}">
        <p14:creationId xmlns:p14="http://schemas.microsoft.com/office/powerpoint/2010/main" val="2662056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连通图计数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个点的连通图个数（无重边自环）</a:t>
            </a:r>
            <a:endParaRPr lang="en-US" altLang="zh-CN" dirty="0"/>
          </a:p>
          <a:p>
            <a:r>
              <a:rPr lang="zh-CN" altLang="en-US" dirty="0"/>
              <a:t>（答案取模）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≤</a:t>
            </a:r>
            <a:r>
              <a:rPr lang="en-US" altLang="zh-CN" dirty="0"/>
              <a:t> 2,000</a:t>
            </a:r>
          </a:p>
          <a:p>
            <a:r>
              <a:rPr lang="zh-CN" altLang="en-US" dirty="0"/>
              <a:t>题目来源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POJ</a:t>
            </a:r>
            <a:r>
              <a:rPr lang="zh-CN" altLang="en-US" dirty="0">
                <a:sym typeface="Wingdings" panose="05000000000000000000" pitchFamily="2" charset="2"/>
              </a:rPr>
              <a:t>（可能有误）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4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连通图数量不好求</a:t>
            </a:r>
            <a:endParaRPr lang="en-US" altLang="zh-CN" dirty="0"/>
          </a:p>
          <a:p>
            <a:r>
              <a:rPr lang="zh-CN" altLang="en-US" dirty="0"/>
              <a:t>如果不要求连通，那么答案很简单</a:t>
            </a:r>
            <a:endParaRPr lang="en-US" altLang="zh-CN" dirty="0"/>
          </a:p>
          <a:p>
            <a:r>
              <a:rPr lang="zh-CN" altLang="en-US" dirty="0"/>
              <a:t>想办法减掉不连通图</a:t>
            </a:r>
          </a:p>
        </p:txBody>
      </p:sp>
    </p:spTree>
    <p:extLst>
      <p:ext uri="{BB962C8B-B14F-4D97-AF65-F5344CB8AC3E}">
        <p14:creationId xmlns:p14="http://schemas.microsoft.com/office/powerpoint/2010/main" val="28627504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（原题找不到了，可能略有出入）</a:t>
            </a:r>
            <a:endParaRPr lang="en-US" altLang="zh-CN" dirty="0"/>
          </a:p>
          <a:p>
            <a:r>
              <a:rPr lang="zh-CN" altLang="en-US" dirty="0"/>
              <a:t>平面上从原点开始随机游走（即上下左右概率均等）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T</a:t>
            </a:r>
            <a:r>
              <a:rPr lang="zh-CN" altLang="en-US" dirty="0"/>
              <a:t>步后访问过的点的横纵坐标分别求和的期望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 </a:t>
            </a:r>
            <a:r>
              <a:rPr lang="zh-CN" altLang="en-US" dirty="0"/>
              <a:t>≤</a:t>
            </a:r>
            <a:r>
              <a:rPr lang="en-US" altLang="zh-CN" dirty="0"/>
              <a:t> 300</a:t>
            </a:r>
          </a:p>
          <a:p>
            <a:r>
              <a:rPr lang="en-US" altLang="zh-CN" dirty="0" err="1"/>
              <a:t>ICPCCamp</a:t>
            </a:r>
            <a:r>
              <a:rPr lang="en-US" altLang="zh-CN" dirty="0"/>
              <a:t> 2016 </a:t>
            </a:r>
            <a:r>
              <a:rPr lang="zh-CN" altLang="en-US" dirty="0"/>
              <a:t>某场比赛</a:t>
            </a:r>
          </a:p>
        </p:txBody>
      </p:sp>
    </p:spTree>
    <p:extLst>
      <p:ext uri="{BB962C8B-B14F-4D97-AF65-F5344CB8AC3E}">
        <p14:creationId xmlns:p14="http://schemas.microsoft.com/office/powerpoint/2010/main" val="2690268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首先转化为求每个点被访问的概率 （需要枚举</a:t>
            </a:r>
            <a:r>
              <a:rPr lang="en-US" altLang="zh-CN" dirty="0"/>
              <a:t>O(T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个点）</a:t>
            </a:r>
            <a:endParaRPr lang="en-US" altLang="zh-CN" dirty="0"/>
          </a:p>
          <a:p>
            <a:r>
              <a:rPr lang="zh-CN" altLang="en-US" dirty="0"/>
              <a:t>再转化每个点 </a:t>
            </a:r>
            <a:r>
              <a:rPr lang="en-US" altLang="zh-CN" dirty="0"/>
              <a:t>t </a:t>
            </a:r>
            <a:r>
              <a:rPr lang="zh-CN" altLang="en-US" dirty="0"/>
              <a:t>步后初次到达的概率</a:t>
            </a:r>
            <a:endParaRPr lang="en-US" altLang="zh-CN" dirty="0"/>
          </a:p>
          <a:p>
            <a:r>
              <a:rPr lang="zh-CN" altLang="en-US" dirty="0"/>
              <a:t>初次是苛刻条件，所以先求不要求初次的概率</a:t>
            </a:r>
            <a:endParaRPr lang="en-US" altLang="zh-CN" dirty="0"/>
          </a:p>
          <a:p>
            <a:r>
              <a:rPr lang="zh-CN" altLang="en-US" dirty="0"/>
              <a:t>枚举横向和纵向移动的次数，然后可以用组合数求（</a:t>
            </a:r>
            <a:r>
              <a:rPr lang="en-US" altLang="zh-CN" dirty="0"/>
              <a:t>O(T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求出</a:t>
            </a:r>
            <a:r>
              <a:rPr lang="en-US" altLang="zh-CN" dirty="0"/>
              <a:t>f[t]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步后回到原点的概率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836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19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逆序对期望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随机取一个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2n</a:t>
            </a:r>
            <a:r>
              <a:rPr lang="zh-CN" altLang="en-US" dirty="0"/>
              <a:t>的排列，之后将</a:t>
            </a:r>
            <a:r>
              <a:rPr lang="en-US" altLang="zh-CN" dirty="0"/>
              <a:t>2, 4, …, 2n</a:t>
            </a:r>
            <a:r>
              <a:rPr lang="zh-CN" altLang="en-US" dirty="0"/>
              <a:t>这些偶数位置的数排序，求此时逆序对数量的期望和方差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题目来源：叉院</a:t>
            </a:r>
            <a:r>
              <a:rPr lang="en-US" altLang="zh-CN" dirty="0"/>
              <a:t>《</a:t>
            </a:r>
            <a:r>
              <a:rPr lang="zh-CN" altLang="en-US" dirty="0"/>
              <a:t>计算机应用数学</a:t>
            </a:r>
            <a:r>
              <a:rPr lang="en-US" altLang="zh-CN" dirty="0"/>
              <a:t>》</a:t>
            </a:r>
            <a:r>
              <a:rPr lang="zh-CN" altLang="en-US" dirty="0"/>
              <a:t>作业题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（现在可以不用算出具体答案，有方案即可）</a:t>
            </a:r>
            <a:endParaRPr lang="en-US" altLang="zh-CN" dirty="0"/>
          </a:p>
          <a:p>
            <a:r>
              <a:rPr lang="zh-CN" altLang="en-US" dirty="0"/>
              <a:t>（或者你也可以认为可以使用</a:t>
            </a:r>
            <a:r>
              <a:rPr lang="en-US" altLang="zh-CN" dirty="0"/>
              <a:t>Mathematica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283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34" y="5492002"/>
            <a:ext cx="7410450" cy="895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5907079" cy="50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多项式和伯努利数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5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次幂求和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1+2</a:t>
            </a:r>
            <a:r>
              <a:rPr lang="en-US" altLang="zh-CN" baseline="30000" dirty="0"/>
              <a:t>k</a:t>
            </a:r>
            <a:r>
              <a:rPr lang="en-US" altLang="zh-CN" dirty="0"/>
              <a:t>+3</a:t>
            </a:r>
            <a:r>
              <a:rPr lang="en-US" altLang="zh-CN" baseline="30000" dirty="0"/>
              <a:t>k</a:t>
            </a:r>
            <a:r>
              <a:rPr lang="en-US" altLang="zh-CN" dirty="0"/>
              <a:t>+…+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k</a:t>
            </a:r>
            <a:r>
              <a:rPr lang="zh-CN" altLang="en-US" dirty="0"/>
              <a:t>是关于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k+1</a:t>
            </a:r>
            <a:r>
              <a:rPr lang="zh-CN" altLang="en-US" dirty="0"/>
              <a:t>次多项式</a:t>
            </a:r>
            <a:endParaRPr lang="en-US" altLang="zh-CN" dirty="0"/>
          </a:p>
          <a:p>
            <a:r>
              <a:rPr lang="en-US" altLang="zh-CN" dirty="0"/>
              <a:t>k=1</a:t>
            </a:r>
            <a:r>
              <a:rPr lang="zh-CN" altLang="en-US" dirty="0"/>
              <a:t>时，是</a:t>
            </a:r>
            <a:r>
              <a:rPr lang="en-US" altLang="zh-CN" dirty="0"/>
              <a:t>n(n+1)/2</a:t>
            </a:r>
          </a:p>
          <a:p>
            <a:r>
              <a:rPr lang="en-US" altLang="zh-CN" dirty="0"/>
              <a:t>k=2</a:t>
            </a:r>
            <a:r>
              <a:rPr lang="zh-CN" altLang="en-US" dirty="0"/>
              <a:t>时，是</a:t>
            </a:r>
            <a:r>
              <a:rPr lang="en-US" altLang="zh-CN" dirty="0"/>
              <a:t>n(n+1)(2n+1)/6</a:t>
            </a:r>
          </a:p>
          <a:p>
            <a:r>
              <a:rPr lang="en-US" altLang="zh-CN" dirty="0"/>
              <a:t>k=3</a:t>
            </a:r>
            <a:r>
              <a:rPr lang="zh-CN" altLang="en-US" dirty="0"/>
              <a:t>时，是</a:t>
            </a:r>
            <a:r>
              <a:rPr lang="en-US" altLang="zh-CN" dirty="0"/>
              <a:t>(n(n+1))</a:t>
            </a:r>
            <a:r>
              <a:rPr lang="en-US" altLang="zh-CN" baseline="30000" dirty="0"/>
              <a:t>2</a:t>
            </a:r>
            <a:r>
              <a:rPr lang="en-US" altLang="zh-CN" dirty="0"/>
              <a:t>/4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165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伯努利数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存在数列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n</a:t>
            </a:r>
            <a:r>
              <a:rPr lang="zh-CN" altLang="en-US" dirty="0"/>
              <a:t>使得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递推公式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{\displaystyle S_{m}(n)=\sum _{k=1}^{n}k^{m}=1^{m}+2^{m}+\cdots +{n}^{m}}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69" y="3276600"/>
            <a:ext cx="4848225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9" y="2438400"/>
            <a:ext cx="5114925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69" y="4934090"/>
            <a:ext cx="2962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02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逆序对期望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随机取一个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2n</a:t>
            </a:r>
            <a:r>
              <a:rPr lang="zh-CN" altLang="en-US" dirty="0"/>
              <a:t>的排列，之后将</a:t>
            </a:r>
            <a:r>
              <a:rPr lang="en-US" altLang="zh-CN" dirty="0"/>
              <a:t>2, 4, …, 2n</a:t>
            </a:r>
            <a:r>
              <a:rPr lang="zh-CN" altLang="en-US" dirty="0"/>
              <a:t>这些偶数位置的数排序，求此时逆序对数量的期望和方差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题目来源：叉院</a:t>
            </a:r>
            <a:r>
              <a:rPr lang="en-US" altLang="zh-CN" dirty="0"/>
              <a:t>《</a:t>
            </a:r>
            <a:r>
              <a:rPr lang="zh-CN" altLang="en-US" dirty="0"/>
              <a:t>计算机应用数学</a:t>
            </a:r>
            <a:r>
              <a:rPr lang="en-US" altLang="zh-CN" dirty="0"/>
              <a:t>》</a:t>
            </a:r>
            <a:r>
              <a:rPr lang="zh-CN" altLang="en-US" dirty="0"/>
              <a:t>作业题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（现在可以不用算出具体答案，有方案即可）</a:t>
            </a:r>
            <a:endParaRPr lang="en-US" altLang="zh-CN" dirty="0"/>
          </a:p>
          <a:p>
            <a:r>
              <a:rPr lang="zh-CN" altLang="en-US" dirty="0"/>
              <a:t>（或者你也可以认为可以使用</a:t>
            </a:r>
            <a:r>
              <a:rPr lang="en-US" altLang="zh-CN" dirty="0"/>
              <a:t>Mathematica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39631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分类计算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j)</a:t>
            </a:r>
            <a:r>
              <a:rPr lang="zh-CN" altLang="en-US" dirty="0"/>
              <a:t>有</a:t>
            </a:r>
            <a:r>
              <a:rPr lang="en-US" altLang="zh-CN" dirty="0" err="1"/>
              <a:t>i</a:t>
            </a:r>
            <a:r>
              <a:rPr lang="en-US" altLang="zh-CN" dirty="0"/>
              <a:t> &lt; j</a:t>
            </a:r>
            <a:r>
              <a:rPr lang="zh-CN" altLang="en-US" dirty="0"/>
              <a:t>且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 &gt;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endParaRPr lang="en-US" altLang="zh-CN" baseline="-25000" dirty="0"/>
          </a:p>
          <a:p>
            <a:r>
              <a:rPr lang="zh-CN" altLang="en-US" dirty="0"/>
              <a:t>分为三种情况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奇</a:t>
            </a:r>
            <a:r>
              <a:rPr lang="en-US" altLang="zh-CN" dirty="0"/>
              <a:t>j</a:t>
            </a:r>
            <a:r>
              <a:rPr lang="zh-CN" altLang="en-US" dirty="0"/>
              <a:t>奇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奇</a:t>
            </a:r>
            <a:r>
              <a:rPr lang="en-US" altLang="zh-CN" dirty="0"/>
              <a:t>j</a:t>
            </a:r>
            <a:r>
              <a:rPr lang="zh-CN" altLang="en-US" dirty="0"/>
              <a:t>偶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偶</a:t>
            </a:r>
            <a:r>
              <a:rPr lang="en-US" altLang="zh-CN" dirty="0"/>
              <a:t>j</a:t>
            </a:r>
            <a:r>
              <a:rPr lang="zh-CN" altLang="en-US" dirty="0"/>
              <a:t>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788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方差</a:t>
            </a:r>
            <a:endParaRPr lang="en-US" altLang="zh-CN" dirty="0"/>
          </a:p>
          <a:p>
            <a:r>
              <a:rPr lang="zh-CN" altLang="en-US" dirty="0"/>
              <a:t>使用公式</a:t>
            </a:r>
            <a:r>
              <a:rPr lang="en-US" altLang="zh-CN" dirty="0"/>
              <a:t>Var(X) = EX^2 – (EX)^2</a:t>
            </a:r>
          </a:p>
          <a:p>
            <a:r>
              <a:rPr lang="en-US" altLang="zh-CN" dirty="0"/>
              <a:t>(EX)^2 </a:t>
            </a:r>
            <a:r>
              <a:rPr lang="zh-CN" altLang="en-US" dirty="0"/>
              <a:t>有了期望就可以计算</a:t>
            </a:r>
            <a:endParaRPr lang="en-US" altLang="zh-CN" dirty="0"/>
          </a:p>
          <a:p>
            <a:r>
              <a:rPr lang="en-US" altLang="zh-CN" dirty="0"/>
              <a:t>EX^2</a:t>
            </a:r>
            <a:r>
              <a:rPr lang="zh-CN" altLang="en-US" dirty="0"/>
              <a:t>通过计算</a:t>
            </a:r>
            <a:r>
              <a:rPr lang="en-US" altLang="zh-CN" dirty="0"/>
              <a:t> (i</a:t>
            </a:r>
            <a:r>
              <a:rPr lang="en-US" altLang="zh-CN" baseline="-25000" dirty="0"/>
              <a:t>1</a:t>
            </a:r>
            <a:r>
              <a:rPr lang="en-US" altLang="zh-CN" dirty="0"/>
              <a:t>, j</a:t>
            </a:r>
            <a:r>
              <a:rPr lang="en-US" altLang="zh-CN" baseline="-25000" dirty="0"/>
              <a:t>1</a:t>
            </a:r>
            <a:r>
              <a:rPr lang="en-US" altLang="zh-CN" dirty="0"/>
              <a:t>), (i</a:t>
            </a:r>
            <a:r>
              <a:rPr lang="en-US" altLang="zh-CN" baseline="-25000" dirty="0"/>
              <a:t>2</a:t>
            </a:r>
            <a:r>
              <a:rPr lang="en-US" altLang="zh-CN" dirty="0"/>
              <a:t>, j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同时为逆序对的概率来算</a:t>
            </a:r>
            <a:endParaRPr lang="en-US" altLang="zh-CN" dirty="0"/>
          </a:p>
          <a:p>
            <a:r>
              <a:rPr lang="zh-CN" altLang="en-US" dirty="0"/>
              <a:t>需要讨论的情况很多，有什么别的黑科技吗？</a:t>
            </a:r>
          </a:p>
        </p:txBody>
      </p:sp>
    </p:spTree>
    <p:extLst>
      <p:ext uri="{BB962C8B-B14F-4D97-AF65-F5344CB8AC3E}">
        <p14:creationId xmlns:p14="http://schemas.microsoft.com/office/powerpoint/2010/main" val="33403632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需要讨论的情况很多，有什么别的黑科技吗？</a:t>
            </a:r>
          </a:p>
          <a:p>
            <a:r>
              <a:rPr lang="zh-CN" altLang="en-US" dirty="0"/>
              <a:t>插值！</a:t>
            </a:r>
          </a:p>
        </p:txBody>
      </p:sp>
    </p:spTree>
    <p:extLst>
      <p:ext uri="{BB962C8B-B14F-4D97-AF65-F5344CB8AC3E}">
        <p14:creationId xmlns:p14="http://schemas.microsoft.com/office/powerpoint/2010/main" val="18714645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inversion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 </a:t>
            </a:r>
            <a:r>
              <a:rPr lang="en-US" altLang="zh-CN" dirty="0"/>
              <a:t>1×2n </a:t>
            </a:r>
            <a:r>
              <a:rPr lang="zh-CN" altLang="en-US" dirty="0"/>
              <a:t>的表格，依次写着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2n</a:t>
            </a:r>
          </a:p>
          <a:p>
            <a:r>
              <a:rPr lang="zh-CN" altLang="en-US" dirty="0"/>
              <a:t>切成 </a:t>
            </a:r>
            <a:r>
              <a:rPr lang="en-US" altLang="zh-CN" dirty="0"/>
              <a:t>k </a:t>
            </a:r>
            <a:r>
              <a:rPr lang="zh-CN" altLang="en-US" dirty="0"/>
              <a:t>段，并使得每一段的长度都是偶数</a:t>
            </a:r>
            <a:endParaRPr lang="en-US" altLang="zh-CN" dirty="0"/>
          </a:p>
          <a:p>
            <a:r>
              <a:rPr lang="zh-CN" altLang="en-US" dirty="0"/>
              <a:t>枚举所有切法，之后每一段内随机打乱，再将偶数位置排序</a:t>
            </a:r>
            <a:endParaRPr lang="en-US" altLang="zh-CN" dirty="0"/>
          </a:p>
          <a:p>
            <a:r>
              <a:rPr lang="zh-CN" altLang="en-US" dirty="0"/>
              <a:t>每种切法求出每段逆序数相乘的期望</a:t>
            </a:r>
            <a:endParaRPr lang="en-US" altLang="zh-CN" dirty="0"/>
          </a:p>
          <a:p>
            <a:r>
              <a:rPr lang="zh-CN" altLang="en-US" dirty="0"/>
              <a:t>对所有切法求和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</a:t>
            </a:r>
            <a:r>
              <a:rPr lang="en-US" altLang="zh-CN" dirty="0"/>
              <a:t> 2,000 </a:t>
            </a:r>
            <a:r>
              <a:rPr lang="zh-CN" altLang="en-US" dirty="0"/>
              <a:t>（要求预处理出所有答案）</a:t>
            </a:r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/>
              <a:t>Asia regional Anshan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5181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</a:t>
            </a:r>
            <a:r>
              <a:rPr lang="en-US" altLang="zh-CN" dirty="0"/>
              <a:t>O(n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简单的</a:t>
            </a:r>
            <a:r>
              <a:rPr lang="en-US" altLang="zh-CN" dirty="0"/>
              <a:t>DP</a:t>
            </a:r>
          </a:p>
          <a:p>
            <a:endParaRPr lang="en-US" altLang="zh-CN" dirty="0"/>
          </a:p>
          <a:p>
            <a:r>
              <a:rPr lang="en-US" altLang="zh-CN" dirty="0"/>
              <a:t>FFT</a:t>
            </a:r>
            <a:r>
              <a:rPr lang="zh-CN" altLang="en-US" dirty="0"/>
              <a:t>优化？常数太大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神奇的优化方法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0213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5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数论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Colorful Floor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种颜色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R×C</a:t>
            </a:r>
            <a:r>
              <a:rPr lang="zh-CN" altLang="en-US" dirty="0"/>
              <a:t>的模式派生出平面上的无限图形</a:t>
            </a:r>
            <a:endParaRPr lang="en-US" altLang="zh-CN" dirty="0"/>
          </a:p>
          <a:p>
            <a:r>
              <a:rPr lang="zh-CN" altLang="en-US" dirty="0"/>
              <a:t>平移后相同的图形认为是相同的</a:t>
            </a:r>
            <a:endParaRPr lang="en-US" altLang="zh-CN" dirty="0"/>
          </a:p>
          <a:p>
            <a:r>
              <a:rPr lang="zh-CN" altLang="en-US" dirty="0"/>
              <a:t>有一个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K</a:t>
            </a:r>
            <a:r>
              <a:rPr lang="zh-CN" altLang="en-US" dirty="0"/>
              <a:t>的排列</a:t>
            </a:r>
            <a:r>
              <a:rPr lang="en-US" altLang="zh-CN" dirty="0"/>
              <a:t>P</a:t>
            </a:r>
            <a:r>
              <a:rPr lang="zh-CN" altLang="en-US" dirty="0"/>
              <a:t>，要求这个图形在颜色做</a:t>
            </a:r>
            <a:r>
              <a:rPr lang="en-US" altLang="zh-CN" dirty="0"/>
              <a:t>P</a:t>
            </a:r>
            <a:r>
              <a:rPr lang="zh-CN" altLang="en-US" dirty="0"/>
              <a:t>变换后再某种平移可以和原来相同</a:t>
            </a:r>
            <a:endParaRPr lang="en-US" altLang="zh-CN" dirty="0"/>
          </a:p>
          <a:p>
            <a:r>
              <a:rPr lang="zh-CN" altLang="en-US" dirty="0"/>
              <a:t>求不同的图形个数</a:t>
            </a:r>
            <a:endParaRPr lang="en-US" altLang="zh-CN" dirty="0"/>
          </a:p>
          <a:p>
            <a:r>
              <a:rPr lang="en-US" altLang="zh-CN" dirty="0"/>
              <a:t>K </a:t>
            </a:r>
            <a:r>
              <a:rPr lang="zh-CN" altLang="en-US" dirty="0"/>
              <a:t>≤ </a:t>
            </a:r>
            <a:r>
              <a:rPr lang="en-US" altLang="zh-CN" dirty="0"/>
              <a:t>10</a:t>
            </a:r>
            <a:r>
              <a:rPr lang="en-US" altLang="zh-CN" baseline="30000" dirty="0"/>
              <a:t>4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R, C </a:t>
            </a:r>
            <a:r>
              <a:rPr lang="zh-CN" altLang="en-US" dirty="0"/>
              <a:t>≤ </a:t>
            </a:r>
            <a:r>
              <a:rPr lang="en-US" altLang="zh-CN" dirty="0"/>
              <a:t>10</a:t>
            </a:r>
            <a:r>
              <a:rPr lang="en-US" altLang="zh-CN" baseline="30000" dirty="0"/>
              <a:t>6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题目来源：</a:t>
            </a:r>
            <a:r>
              <a:rPr lang="en-US" altLang="zh-CN" dirty="0"/>
              <a:t>Asia Regional EC Final 2015</a:t>
            </a:r>
          </a:p>
        </p:txBody>
      </p:sp>
    </p:spTree>
    <p:extLst>
      <p:ext uri="{BB962C8B-B14F-4D97-AF65-F5344CB8AC3E}">
        <p14:creationId xmlns:p14="http://schemas.microsoft.com/office/powerpoint/2010/main" val="42485814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引理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33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引理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有一个置换群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如果两个方案在有一个置换把一个变成另一个，那么认为他们是相同的</a:t>
            </a:r>
            <a:endParaRPr lang="en-US" altLang="zh-CN" dirty="0"/>
          </a:p>
          <a:p>
            <a:r>
              <a:rPr lang="zh-CN" altLang="en-US" dirty="0"/>
              <a:t>不同的方案数 </a:t>
            </a:r>
            <a:r>
              <a:rPr lang="en-US" altLang="zh-CN" dirty="0"/>
              <a:t>= </a:t>
            </a:r>
            <a:r>
              <a:rPr lang="zh-CN" altLang="en-US" dirty="0"/>
              <a:t>∑</a:t>
            </a:r>
            <a:r>
              <a:rPr lang="en-US" altLang="zh-CN" baseline="-25000" dirty="0"/>
              <a:t>P</a:t>
            </a:r>
            <a:r>
              <a:rPr lang="en-US" altLang="zh-CN" dirty="0"/>
              <a:t>{</a:t>
            </a:r>
            <a:r>
              <a:rPr lang="zh-CN" altLang="en-US" dirty="0"/>
              <a:t>在置换</a:t>
            </a:r>
            <a:r>
              <a:rPr lang="en-US" altLang="zh-CN" dirty="0"/>
              <a:t>P</a:t>
            </a:r>
            <a:r>
              <a:rPr lang="zh-CN" altLang="en-US" dirty="0"/>
              <a:t>下等于自身的方案数</a:t>
            </a:r>
            <a:r>
              <a:rPr lang="en-US" altLang="zh-CN" dirty="0"/>
              <a:t>} / |S|</a:t>
            </a:r>
          </a:p>
          <a:p>
            <a:endParaRPr lang="en-US" altLang="zh-CN" dirty="0"/>
          </a:p>
          <a:p>
            <a:r>
              <a:rPr lang="en-US" altLang="zh-CN" dirty="0" err="1"/>
              <a:t>Polya</a:t>
            </a:r>
            <a:r>
              <a:rPr lang="zh-CN" altLang="en-US" dirty="0"/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3853207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K </a:t>
            </a:r>
            <a:r>
              <a:rPr lang="zh-CN" altLang="en-US" dirty="0"/>
              <a:t>种颜色，将一个立方体染色，每个面可以染一种颜色，总共有多少种方案？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558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枚举旋转方法，计算每种方法的方案数</a:t>
            </a:r>
            <a:endParaRPr lang="en-US" altLang="zh-CN" dirty="0"/>
          </a:p>
          <a:p>
            <a:r>
              <a:rPr lang="zh-CN" altLang="en-US" dirty="0"/>
              <a:t>应用 </a:t>
            </a:r>
            <a:r>
              <a:rPr lang="en-US" altLang="zh-CN" dirty="0"/>
              <a:t>Burnside </a:t>
            </a:r>
            <a:r>
              <a:rPr lang="zh-CN" altLang="en-US" dirty="0"/>
              <a:t>引理得出答案</a:t>
            </a:r>
          </a:p>
        </p:txBody>
      </p:sp>
    </p:spTree>
    <p:extLst>
      <p:ext uri="{BB962C8B-B14F-4D97-AF65-F5344CB8AC3E}">
        <p14:creationId xmlns:p14="http://schemas.microsoft.com/office/powerpoint/2010/main" val="22071595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Colorful Floor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K</a:t>
            </a:r>
            <a:r>
              <a:rPr lang="zh-CN" altLang="en-US" dirty="0"/>
              <a:t>种颜色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R×C</a:t>
            </a:r>
            <a:r>
              <a:rPr lang="zh-CN" altLang="en-US" dirty="0"/>
              <a:t>的模式派生出平面上的无限图形</a:t>
            </a:r>
            <a:endParaRPr lang="en-US" altLang="zh-CN" dirty="0"/>
          </a:p>
          <a:p>
            <a:r>
              <a:rPr lang="zh-CN" altLang="en-US" dirty="0"/>
              <a:t>平移后相同的图形认为是相同的</a:t>
            </a:r>
            <a:endParaRPr lang="en-US" altLang="zh-CN" dirty="0"/>
          </a:p>
          <a:p>
            <a:r>
              <a:rPr lang="zh-CN" altLang="en-US" dirty="0"/>
              <a:t>有一个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K</a:t>
            </a:r>
            <a:r>
              <a:rPr lang="zh-CN" altLang="en-US" dirty="0"/>
              <a:t>的排列</a:t>
            </a:r>
            <a:r>
              <a:rPr lang="en-US" altLang="zh-CN" dirty="0"/>
              <a:t>P</a:t>
            </a:r>
            <a:r>
              <a:rPr lang="zh-CN" altLang="en-US" dirty="0"/>
              <a:t>，要求这个图形在颜色做</a:t>
            </a:r>
            <a:r>
              <a:rPr lang="en-US" altLang="zh-CN" dirty="0"/>
              <a:t>P</a:t>
            </a:r>
            <a:r>
              <a:rPr lang="zh-CN" altLang="en-US" dirty="0"/>
              <a:t>变换后再某种平移可以和原来相同</a:t>
            </a:r>
            <a:endParaRPr lang="en-US" altLang="zh-CN" dirty="0"/>
          </a:p>
          <a:p>
            <a:r>
              <a:rPr lang="zh-CN" altLang="en-US" dirty="0"/>
              <a:t>求不同的图形个数</a:t>
            </a:r>
            <a:endParaRPr lang="en-US" altLang="zh-CN" dirty="0"/>
          </a:p>
          <a:p>
            <a:r>
              <a:rPr lang="en-US" altLang="zh-CN" dirty="0"/>
              <a:t>K </a:t>
            </a:r>
            <a:r>
              <a:rPr lang="zh-CN" altLang="en-US" dirty="0"/>
              <a:t>≤ </a:t>
            </a:r>
            <a:r>
              <a:rPr lang="en-US" altLang="zh-CN" dirty="0"/>
              <a:t>10</a:t>
            </a:r>
            <a:r>
              <a:rPr lang="en-US" altLang="zh-CN" baseline="30000" dirty="0"/>
              <a:t>4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R, C </a:t>
            </a:r>
            <a:r>
              <a:rPr lang="zh-CN" altLang="en-US" dirty="0"/>
              <a:t>≤ </a:t>
            </a:r>
            <a:r>
              <a:rPr lang="en-US" altLang="zh-CN" dirty="0"/>
              <a:t>10</a:t>
            </a:r>
            <a:r>
              <a:rPr lang="en-US" altLang="zh-CN" baseline="30000" dirty="0"/>
              <a:t>6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题目来源：</a:t>
            </a:r>
            <a:r>
              <a:rPr lang="en-US" altLang="zh-CN" dirty="0"/>
              <a:t>Asia Regional EC Final 2015</a:t>
            </a:r>
          </a:p>
        </p:txBody>
      </p:sp>
    </p:spTree>
    <p:extLst>
      <p:ext uri="{BB962C8B-B14F-4D97-AF65-F5344CB8AC3E}">
        <p14:creationId xmlns:p14="http://schemas.microsoft.com/office/powerpoint/2010/main" val="33062184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 </a:t>
            </a:r>
            <a:r>
              <a:rPr lang="en-US" altLang="zh-CN" dirty="0"/>
              <a:t>Burnside </a:t>
            </a:r>
            <a:r>
              <a:rPr lang="zh-CN" altLang="en-US" dirty="0"/>
              <a:t>引理，问题变成所有平移下不变的合法方案数</a:t>
            </a:r>
            <a:endParaRPr lang="en-US" altLang="zh-CN" dirty="0"/>
          </a:p>
          <a:p>
            <a:r>
              <a:rPr lang="zh-CN" altLang="en-US" dirty="0"/>
              <a:t>合法方案是颜色做</a:t>
            </a:r>
            <a:r>
              <a:rPr lang="en-US" altLang="zh-CN" dirty="0"/>
              <a:t>P</a:t>
            </a:r>
            <a:r>
              <a:rPr lang="zh-CN" altLang="en-US" dirty="0"/>
              <a:t>变换后存在一个平移变回原方案</a:t>
            </a:r>
            <a:endParaRPr lang="en-US" altLang="zh-CN" dirty="0"/>
          </a:p>
          <a:p>
            <a:r>
              <a:rPr lang="zh-CN" altLang="en-US" dirty="0"/>
              <a:t>此处平移方法可能不唯一，需要去重</a:t>
            </a:r>
            <a:endParaRPr lang="en-US" altLang="zh-CN" dirty="0"/>
          </a:p>
          <a:p>
            <a:r>
              <a:rPr lang="zh-CN" altLang="en-US" dirty="0"/>
              <a:t>但是！注意到一个合法方案使其不变的平移数 </a:t>
            </a:r>
            <a:r>
              <a:rPr lang="en-US" altLang="zh-CN" dirty="0"/>
              <a:t>= P</a:t>
            </a:r>
            <a:r>
              <a:rPr lang="zh-CN" altLang="en-US" dirty="0"/>
              <a:t>变换后的平移数</a:t>
            </a:r>
            <a:endParaRPr lang="en-US" altLang="zh-CN" dirty="0"/>
          </a:p>
          <a:p>
            <a:r>
              <a:rPr lang="zh-CN" altLang="en-US" dirty="0"/>
              <a:t>所以枚举</a:t>
            </a:r>
            <a:r>
              <a:rPr lang="en-US" altLang="zh-CN" dirty="0"/>
              <a:t>P</a:t>
            </a:r>
            <a:r>
              <a:rPr lang="zh-CN" altLang="en-US" dirty="0"/>
              <a:t>变换后的平移方案</a:t>
            </a:r>
            <a:endParaRPr lang="en-US" altLang="zh-CN" dirty="0"/>
          </a:p>
          <a:p>
            <a:r>
              <a:rPr lang="zh-CN" altLang="en-US" dirty="0"/>
              <a:t>用数论优化一下</a:t>
            </a:r>
          </a:p>
        </p:txBody>
      </p:sp>
    </p:spTree>
    <p:extLst>
      <p:ext uri="{BB962C8B-B14F-4D97-AF65-F5344CB8AC3E}">
        <p14:creationId xmlns:p14="http://schemas.microsoft.com/office/powerpoint/2010/main" val="11694898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基础组合原理是组合问题的最基本方法</a:t>
            </a:r>
            <a:endParaRPr lang="en-US" altLang="zh-CN" dirty="0"/>
          </a:p>
          <a:p>
            <a:r>
              <a:rPr lang="zh-CN" altLang="en-US" dirty="0"/>
              <a:t>灵活使用各种等效变换使问题变得简单</a:t>
            </a:r>
            <a:endParaRPr lang="en-US" altLang="zh-CN" dirty="0"/>
          </a:p>
          <a:p>
            <a:r>
              <a:rPr lang="zh-CN" altLang="en-US" dirty="0"/>
              <a:t>熟练掌握组合数和伯努利数的应用</a:t>
            </a:r>
            <a:endParaRPr lang="en-US" altLang="zh-CN" dirty="0"/>
          </a:p>
          <a:p>
            <a:r>
              <a:rPr lang="zh-CN" altLang="en-US" dirty="0"/>
              <a:t>理解并能熟练应用容斥和反演方法</a:t>
            </a:r>
            <a:endParaRPr lang="en-US" altLang="zh-CN" dirty="0"/>
          </a:p>
          <a:p>
            <a:r>
              <a:rPr lang="zh-CN" altLang="en-US" dirty="0"/>
              <a:t>置换不变方案数的问题往往使用 </a:t>
            </a:r>
            <a:r>
              <a:rPr lang="en-US" altLang="zh-CN" dirty="0"/>
              <a:t>Burnside </a:t>
            </a:r>
            <a:r>
              <a:rPr lang="zh-CN" altLang="en-US" dirty="0"/>
              <a:t>引理解决</a:t>
            </a:r>
          </a:p>
        </p:txBody>
      </p:sp>
    </p:spTree>
    <p:extLst>
      <p:ext uri="{BB962C8B-B14F-4D97-AF65-F5344CB8AC3E}">
        <p14:creationId xmlns:p14="http://schemas.microsoft.com/office/powerpoint/2010/main" val="18551376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2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模质数的剩余系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由于组合计数问题中答案经常会比较大，会要求</a:t>
            </a:r>
            <a:r>
              <a:rPr lang="en-US" altLang="zh-CN" dirty="0"/>
              <a:t>mod P</a:t>
            </a:r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(A mod P) ± (B mod P) mod P = (A ± B) mod P</a:t>
            </a:r>
          </a:p>
          <a:p>
            <a:r>
              <a:rPr lang="en-US" altLang="zh-CN" dirty="0"/>
              <a:t>(A mod P) × (B mod P) mod P = (A × B) mod 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24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剩余系的除法比加减乘要复杂，要使用逆元</a:t>
            </a:r>
            <a:endParaRPr lang="en-US" altLang="zh-CN" dirty="0"/>
          </a:p>
          <a:p>
            <a:r>
              <a:rPr lang="zh-CN" altLang="en-US" dirty="0"/>
              <a:t>对于整数</a:t>
            </a:r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A &lt; P</a:t>
            </a:r>
            <a:r>
              <a:rPr lang="zh-CN" altLang="en-US" dirty="0"/>
              <a:t>，其中</a:t>
            </a:r>
            <a:r>
              <a:rPr lang="en-US" altLang="zh-CN" dirty="0"/>
              <a:t>P</a:t>
            </a:r>
            <a:r>
              <a:rPr lang="zh-CN" altLang="en-US" dirty="0"/>
              <a:t>为质数</a:t>
            </a:r>
            <a:endParaRPr lang="en-US" altLang="zh-CN" dirty="0"/>
          </a:p>
          <a:p>
            <a:r>
              <a:rPr lang="zh-CN" altLang="en-US" dirty="0"/>
              <a:t>存在唯一的</a:t>
            </a:r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X &lt; P</a:t>
            </a:r>
            <a:r>
              <a:rPr lang="zh-CN" altLang="en-US" dirty="0"/>
              <a:t>，使得</a:t>
            </a:r>
            <a:r>
              <a:rPr lang="en-US" altLang="zh-CN" dirty="0"/>
              <a:t>(AX) mod P = 1</a:t>
            </a:r>
          </a:p>
          <a:p>
            <a:r>
              <a:rPr lang="zh-CN" altLang="en-US" dirty="0"/>
              <a:t>这个</a:t>
            </a:r>
            <a:r>
              <a:rPr lang="en-US" altLang="zh-CN" dirty="0"/>
              <a:t>X</a:t>
            </a:r>
            <a:r>
              <a:rPr lang="zh-CN" altLang="en-US" dirty="0"/>
              <a:t>记做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endParaRPr lang="en-US" altLang="zh-CN" dirty="0"/>
          </a:p>
          <a:p>
            <a:r>
              <a:rPr lang="en-US" altLang="zh-CN" dirty="0"/>
              <a:t>(B mod P) × A</a:t>
            </a:r>
            <a:r>
              <a:rPr lang="en-US" altLang="zh-CN" baseline="30000" dirty="0"/>
              <a:t>-1</a:t>
            </a:r>
            <a:r>
              <a:rPr lang="en-US" altLang="zh-CN" dirty="0"/>
              <a:t> = (B/A) mod P</a:t>
            </a:r>
          </a:p>
        </p:txBody>
      </p:sp>
    </p:spTree>
    <p:extLst>
      <p:ext uri="{BB962C8B-B14F-4D97-AF65-F5344CB8AC3E}">
        <p14:creationId xmlns:p14="http://schemas.microsoft.com/office/powerpoint/2010/main" val="131129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3582</Words>
  <Application>Microsoft Macintosh PowerPoint</Application>
  <PresentationFormat>Widescreen</PresentationFormat>
  <Paragraphs>361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Wingdings</vt:lpstr>
      <vt:lpstr>等线</vt:lpstr>
      <vt:lpstr>等线 Light</vt:lpstr>
      <vt:lpstr>Office 主题​​</vt:lpstr>
      <vt:lpstr>组合计数组问题的原理与技巧 </vt:lpstr>
      <vt:lpstr>0. ???</vt:lpstr>
      <vt:lpstr>Musical World</vt:lpstr>
      <vt:lpstr>PowerPoint Presentation</vt:lpstr>
      <vt:lpstr>PowerPoint Presentation</vt:lpstr>
      <vt:lpstr>PowerPoint Presentation</vt:lpstr>
      <vt:lpstr>0. 数论</vt:lpstr>
      <vt:lpstr>模质数的剩余系</vt:lpstr>
      <vt:lpstr>逆元</vt:lpstr>
      <vt:lpstr>逆元的求法</vt:lpstr>
      <vt:lpstr>分数的等效表示</vt:lpstr>
      <vt:lpstr>Musical World</vt:lpstr>
      <vt:lpstr>PowerPoint Presentation</vt:lpstr>
      <vt:lpstr>解法</vt:lpstr>
      <vt:lpstr>扩展情况</vt:lpstr>
      <vt:lpstr>1. 基本计数原理</vt:lpstr>
      <vt:lpstr>基本计数原理</vt:lpstr>
      <vt:lpstr>Champions League</vt:lpstr>
      <vt:lpstr>Champions League</vt:lpstr>
      <vt:lpstr>PowerPoint Presentation</vt:lpstr>
      <vt:lpstr>二分图独立集计数</vt:lpstr>
      <vt:lpstr>解法</vt:lpstr>
      <vt:lpstr>Unextendable Matching</vt:lpstr>
      <vt:lpstr>解法</vt:lpstr>
      <vt:lpstr>Champions League</vt:lpstr>
      <vt:lpstr>Champions League</vt:lpstr>
      <vt:lpstr>PowerPoint Presentation</vt:lpstr>
      <vt:lpstr>解法</vt:lpstr>
      <vt:lpstr>解法</vt:lpstr>
      <vt:lpstr>PowerPoint Presentation</vt:lpstr>
      <vt:lpstr>Beach Umbrellas</vt:lpstr>
      <vt:lpstr>2. 组合数</vt:lpstr>
      <vt:lpstr>排列数与组合数</vt:lpstr>
      <vt:lpstr>位置安排问题</vt:lpstr>
      <vt:lpstr>经典问题</vt:lpstr>
      <vt:lpstr>Beach Umbrellas</vt:lpstr>
      <vt:lpstr>解法</vt:lpstr>
      <vt:lpstr>PowerPoint Presentation</vt:lpstr>
      <vt:lpstr>信号覆盖</vt:lpstr>
      <vt:lpstr>3. 等效</vt:lpstr>
      <vt:lpstr>等效</vt:lpstr>
      <vt:lpstr>Twelve Months</vt:lpstr>
      <vt:lpstr>解法</vt:lpstr>
      <vt:lpstr>信号覆盖</vt:lpstr>
      <vt:lpstr>解法</vt:lpstr>
      <vt:lpstr>PowerPoint Presentation</vt:lpstr>
      <vt:lpstr>Unlimited Battery Works</vt:lpstr>
      <vt:lpstr>4. 容斥和反演</vt:lpstr>
      <vt:lpstr>容斥</vt:lpstr>
      <vt:lpstr>反演</vt:lpstr>
      <vt:lpstr>PowerPoint Presentation</vt:lpstr>
      <vt:lpstr>PowerPoint Presentation</vt:lpstr>
      <vt:lpstr>广义的反演</vt:lpstr>
      <vt:lpstr>连通图计数</vt:lpstr>
      <vt:lpstr>解法</vt:lpstr>
      <vt:lpstr>PowerPoint Presentation</vt:lpstr>
      <vt:lpstr>解法</vt:lpstr>
      <vt:lpstr>PowerPoint Presentation</vt:lpstr>
      <vt:lpstr>逆序对期望</vt:lpstr>
      <vt:lpstr>5. 多项式和伯努利数</vt:lpstr>
      <vt:lpstr>k次幂求和</vt:lpstr>
      <vt:lpstr>伯努利数</vt:lpstr>
      <vt:lpstr>逆序对期望</vt:lpstr>
      <vt:lpstr>解法</vt:lpstr>
      <vt:lpstr>解法</vt:lpstr>
      <vt:lpstr>解法</vt:lpstr>
      <vt:lpstr>Random inversion machine</vt:lpstr>
      <vt:lpstr>解法</vt:lpstr>
      <vt:lpstr>PowerPoint Presentation</vt:lpstr>
      <vt:lpstr>Colorful Floor</vt:lpstr>
      <vt:lpstr>Burnside引理</vt:lpstr>
      <vt:lpstr>Burnside引理</vt:lpstr>
      <vt:lpstr>经典问题</vt:lpstr>
      <vt:lpstr>解法</vt:lpstr>
      <vt:lpstr>Colorful Floor</vt:lpstr>
      <vt:lpstr>解法</vt:lpstr>
      <vt:lpstr>总结</vt:lpstr>
      <vt:lpstr>谢谢大家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组合计数组问题的原理与技巧 </dc:title>
  <dc:creator>s-quark</dc:creator>
  <cp:lastModifiedBy>晓旭 郭</cp:lastModifiedBy>
  <cp:revision>252</cp:revision>
  <cp:lastPrinted>2017-02-15T01:28:28Z</cp:lastPrinted>
  <dcterms:created xsi:type="dcterms:W3CDTF">2017-02-13T09:09:16Z</dcterms:created>
  <dcterms:modified xsi:type="dcterms:W3CDTF">2017-02-15T01:28:32Z</dcterms:modified>
</cp:coreProperties>
</file>