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8" r:id="rId7"/>
    <p:sldId id="260" r:id="rId8"/>
    <p:sldId id="261" r:id="rId9"/>
    <p:sldId id="262" r:id="rId10"/>
    <p:sldId id="263" r:id="rId11"/>
    <p:sldId id="264" r:id="rId12"/>
    <p:sldId id="265" r:id="rId13"/>
    <p:sldId id="266" r:id="rId14"/>
    <p:sldId id="269" r:id="rId15"/>
    <p:sldId id="270" r:id="rId16"/>
    <p:sldId id="275" r:id="rId17"/>
    <p:sldId id="276" r:id="rId18"/>
    <p:sldId id="271" r:id="rId19"/>
    <p:sldId id="272" r:id="rId20"/>
    <p:sldId id="273" r:id="rId21"/>
    <p:sldId id="274" r:id="rId22"/>
    <p:sldId id="278" r:id="rId23"/>
    <p:sldId id="277" r:id="rId24"/>
    <p:sldId id="284" r:id="rId25"/>
    <p:sldId id="285" r:id="rId26"/>
    <p:sldId id="286" r:id="rId27"/>
    <p:sldId id="281" r:id="rId28"/>
    <p:sldId id="279" r:id="rId29"/>
    <p:sldId id="280" r:id="rId30"/>
    <p:sldId id="282" r:id="rId31"/>
    <p:sldId id="283" r:id="rId32"/>
    <p:sldId id="287" r:id="rId33"/>
    <p:sldId id="288" r:id="rId34"/>
    <p:sldId id="289" r:id="rId35"/>
    <p:sldId id="29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70876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266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3914166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3189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342610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615507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759652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422152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56310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225593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336339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78201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97862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14312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27234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281592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1A8E73-E562-4B1D-80C4-D77DD97B9FBA}" type="datetimeFigureOut">
              <a:rPr lang="zh-CN" altLang="en-US" smtClean="0"/>
              <a:t>2013/5/31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426579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1A8E73-E562-4B1D-80C4-D77DD97B9FBA}" type="datetimeFigureOut">
              <a:rPr lang="zh-CN" altLang="en-US" smtClean="0"/>
              <a:t>2013/5/31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33137317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动态规划</a:t>
            </a:r>
          </a:p>
        </p:txBody>
      </p:sp>
      <p:sp>
        <p:nvSpPr>
          <p:cNvPr id="3" name="副标题 2"/>
          <p:cNvSpPr>
            <a:spLocks noGrp="1"/>
          </p:cNvSpPr>
          <p:nvPr>
            <p:ph type="subTitle" idx="1"/>
          </p:nvPr>
        </p:nvSpPr>
        <p:spPr/>
        <p:txBody>
          <a:bodyPr/>
          <a:lstStyle/>
          <a:p>
            <a:r>
              <a:rPr lang="en-US" altLang="zh-CN" dirty="0" smtClean="0"/>
              <a:t>HFLS-WJMZBMR</a:t>
            </a:r>
            <a:endParaRPr lang="zh-CN" altLang="en-US" dirty="0"/>
          </a:p>
        </p:txBody>
      </p:sp>
    </p:spTree>
    <p:extLst>
      <p:ext uri="{BB962C8B-B14F-4D97-AF65-F5344CB8AC3E}">
        <p14:creationId xmlns:p14="http://schemas.microsoft.com/office/powerpoint/2010/main" val="67931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 444 </a:t>
            </a:r>
            <a:r>
              <a:rPr lang="en-US" altLang="zh-CN" b="1" dirty="0" err="1"/>
              <a:t>AvoidFour</a:t>
            </a:r>
            <a:endParaRPr lang="zh-CN" altLang="en-US" dirty="0"/>
          </a:p>
        </p:txBody>
      </p:sp>
      <p:sp>
        <p:nvSpPr>
          <p:cNvPr id="3" name="内容占位符 2"/>
          <p:cNvSpPr>
            <a:spLocks noGrp="1"/>
          </p:cNvSpPr>
          <p:nvPr>
            <p:ph idx="1"/>
          </p:nvPr>
        </p:nvSpPr>
        <p:spPr/>
        <p:txBody>
          <a:bodyPr/>
          <a:lstStyle/>
          <a:p>
            <a:r>
              <a:rPr lang="zh-CN" altLang="en-US" dirty="0" smtClean="0"/>
              <a:t>首先根据简单的矩阵乘法的知识，我们很容易得出一个函数</a:t>
            </a:r>
            <a:r>
              <a:rPr lang="en-US" altLang="zh-CN" dirty="0" smtClean="0"/>
              <a:t>F(x)</a:t>
            </a:r>
            <a:r>
              <a:rPr lang="zh-CN" altLang="en-US" dirty="0" smtClean="0"/>
              <a:t>，表示位数是</a:t>
            </a:r>
            <a:r>
              <a:rPr lang="en-US" altLang="zh-CN" dirty="0" smtClean="0"/>
              <a:t>x</a:t>
            </a:r>
            <a:r>
              <a:rPr lang="zh-CN" altLang="en-US" dirty="0" smtClean="0"/>
              <a:t>的倍数的答案的数量。</a:t>
            </a:r>
            <a:endParaRPr lang="en-US" altLang="zh-CN" dirty="0" smtClean="0"/>
          </a:p>
          <a:p>
            <a:r>
              <a:rPr lang="zh-CN" altLang="en-US" dirty="0" smtClean="0"/>
              <a:t>容斥原理</a:t>
            </a:r>
            <a:r>
              <a:rPr lang="en-US" altLang="zh-CN" dirty="0" smtClean="0"/>
              <a:t>2.</a:t>
            </a:r>
          </a:p>
          <a:p>
            <a:r>
              <a:rPr lang="zh-CN" altLang="en-US" dirty="0" smtClean="0"/>
              <a:t>轻松解决，可以算是简单的题目。</a:t>
            </a:r>
            <a:endParaRPr lang="en-US" altLang="zh-CN" dirty="0" smtClean="0"/>
          </a:p>
          <a:p>
            <a:r>
              <a:rPr lang="zh-CN" altLang="en-US" dirty="0" smtClean="0"/>
              <a:t>不是纯</a:t>
            </a:r>
            <a:r>
              <a:rPr lang="en-US" altLang="zh-CN" dirty="0" smtClean="0"/>
              <a:t>4</a:t>
            </a:r>
            <a:r>
              <a:rPr lang="zh-CN" altLang="en-US" dirty="0" smtClean="0"/>
              <a:t>数的倍数</a:t>
            </a:r>
            <a:r>
              <a:rPr lang="en-US" altLang="zh-CN" dirty="0" smtClean="0"/>
              <a:t>-&gt;</a:t>
            </a:r>
            <a:r>
              <a:rPr lang="zh-CN" altLang="en-US" dirty="0" smtClean="0"/>
              <a:t>不好做</a:t>
            </a:r>
            <a:endParaRPr lang="en-US" altLang="zh-CN" dirty="0" smtClean="0"/>
          </a:p>
          <a:p>
            <a:r>
              <a:rPr lang="zh-CN" altLang="en-US" dirty="0" smtClean="0"/>
              <a:t>是纯</a:t>
            </a:r>
            <a:r>
              <a:rPr lang="en-US" altLang="zh-CN" dirty="0" smtClean="0"/>
              <a:t>4</a:t>
            </a:r>
            <a:r>
              <a:rPr lang="zh-CN" altLang="en-US" dirty="0" smtClean="0"/>
              <a:t>数的倍数</a:t>
            </a:r>
            <a:r>
              <a:rPr lang="en-US" altLang="zh-CN" dirty="0" smtClean="0"/>
              <a:t>-&gt;</a:t>
            </a:r>
            <a:r>
              <a:rPr lang="zh-CN" altLang="en-US" dirty="0" smtClean="0"/>
              <a:t>比较容易做</a:t>
            </a:r>
            <a:endParaRPr lang="en-US" altLang="zh-CN" dirty="0" smtClean="0"/>
          </a:p>
        </p:txBody>
      </p:sp>
    </p:spTree>
    <p:extLst>
      <p:ext uri="{BB962C8B-B14F-4D97-AF65-F5344CB8AC3E}">
        <p14:creationId xmlns:p14="http://schemas.microsoft.com/office/powerpoint/2010/main" val="2950286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SRM 532 </a:t>
            </a:r>
            <a:r>
              <a:rPr lang="en-US" altLang="zh-CN" b="1" dirty="0" err="1"/>
              <a:t>DengklekCountingFormations</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行</a:t>
            </a:r>
            <a:r>
              <a:rPr lang="en-US" altLang="zh-CN" dirty="0" smtClean="0"/>
              <a:t>M</a:t>
            </a:r>
            <a:r>
              <a:rPr lang="zh-CN" altLang="en-US" dirty="0" smtClean="0"/>
              <a:t>列的格子，有</a:t>
            </a:r>
            <a:r>
              <a:rPr lang="en-US" altLang="zh-CN" dirty="0" smtClean="0"/>
              <a:t>K</a:t>
            </a:r>
            <a:r>
              <a:rPr lang="zh-CN" altLang="en-US" dirty="0" smtClean="0"/>
              <a:t>种颜色给每个格子染色。</a:t>
            </a:r>
            <a:endParaRPr lang="en-US" altLang="zh-CN" dirty="0" smtClean="0"/>
          </a:p>
          <a:p>
            <a:r>
              <a:rPr lang="zh-CN" altLang="en-US" dirty="0"/>
              <a:t>两</a:t>
            </a:r>
            <a:r>
              <a:rPr lang="zh-CN" altLang="en-US" dirty="0" smtClean="0"/>
              <a:t>行说他们是相似的，当且仅当对每种颜色，他们的格子的数量都是一样的。</a:t>
            </a:r>
            <a:endParaRPr lang="en-US" altLang="zh-CN" dirty="0" smtClean="0"/>
          </a:p>
          <a:p>
            <a:r>
              <a:rPr lang="zh-CN" altLang="en-US" dirty="0" smtClean="0"/>
              <a:t>要求不存在两个相似的行。</a:t>
            </a:r>
            <a:endParaRPr lang="en-US" altLang="zh-CN" dirty="0" smtClean="0"/>
          </a:p>
          <a:p>
            <a:endParaRPr lang="en-US" altLang="zh-CN" dirty="0"/>
          </a:p>
          <a:p>
            <a:r>
              <a:rPr lang="en-US" altLang="zh-CN" dirty="0" smtClean="0"/>
              <a:t>N&lt;=10,M&lt;=50,K&lt;=100.</a:t>
            </a:r>
            <a:endParaRPr lang="zh-CN" altLang="en-US" dirty="0"/>
          </a:p>
        </p:txBody>
      </p:sp>
    </p:spTree>
    <p:extLst>
      <p:ext uri="{BB962C8B-B14F-4D97-AF65-F5344CB8AC3E}">
        <p14:creationId xmlns:p14="http://schemas.microsoft.com/office/powerpoint/2010/main" val="2078504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 532 </a:t>
            </a:r>
            <a:r>
              <a:rPr lang="en-US" altLang="zh-CN" b="1" dirty="0" err="1"/>
              <a:t>DengklekCountingFormations</a:t>
            </a:r>
            <a:endParaRPr lang="zh-CN" altLang="en-US" dirty="0"/>
          </a:p>
        </p:txBody>
      </p:sp>
      <p:sp>
        <p:nvSpPr>
          <p:cNvPr id="3" name="内容占位符 2"/>
          <p:cNvSpPr>
            <a:spLocks noGrp="1"/>
          </p:cNvSpPr>
          <p:nvPr>
            <p:ph idx="1"/>
          </p:nvPr>
        </p:nvSpPr>
        <p:spPr/>
        <p:txBody>
          <a:bodyPr/>
          <a:lstStyle/>
          <a:p>
            <a:r>
              <a:rPr lang="zh-CN" altLang="en-US" dirty="0" smtClean="0"/>
              <a:t>还是考虑容斥原理，现在有</a:t>
            </a:r>
            <a:r>
              <a:rPr lang="en-US" altLang="zh-CN" dirty="0" smtClean="0"/>
              <a:t>C(n,2)</a:t>
            </a:r>
            <a:r>
              <a:rPr lang="zh-CN" altLang="en-US" dirty="0" smtClean="0"/>
              <a:t>个限制条件，非常的多。</a:t>
            </a:r>
            <a:endParaRPr lang="en-US" altLang="zh-CN" dirty="0"/>
          </a:p>
          <a:p>
            <a:r>
              <a:rPr lang="zh-CN" altLang="en-US" dirty="0" smtClean="0"/>
              <a:t>抽象出图模型，得以解决。</a:t>
            </a:r>
            <a:endParaRPr lang="en-US" altLang="zh-CN" dirty="0" smtClean="0"/>
          </a:p>
          <a:p>
            <a:r>
              <a:rPr lang="zh-CN" altLang="en-US" dirty="0" smtClean="0"/>
              <a:t>复杂的</a:t>
            </a:r>
            <a:r>
              <a:rPr lang="en-US" altLang="zh-CN" dirty="0" err="1" smtClean="0"/>
              <a:t>dp</a:t>
            </a:r>
            <a:r>
              <a:rPr lang="zh-CN" altLang="en-US" dirty="0" smtClean="0"/>
              <a:t>解决。</a:t>
            </a:r>
            <a:endParaRPr lang="en-US" altLang="zh-CN" dirty="0" smtClean="0"/>
          </a:p>
          <a:p>
            <a:endParaRPr lang="en-US" altLang="zh-CN" dirty="0"/>
          </a:p>
          <a:p>
            <a:r>
              <a:rPr lang="zh-CN" altLang="en-US" dirty="0" smtClean="0"/>
              <a:t>两个行不相似</a:t>
            </a:r>
            <a:r>
              <a:rPr lang="en-US" altLang="zh-CN" dirty="0" smtClean="0"/>
              <a:t>-&gt;</a:t>
            </a:r>
            <a:r>
              <a:rPr lang="zh-CN" altLang="en-US" dirty="0" smtClean="0"/>
              <a:t>很不好做</a:t>
            </a:r>
            <a:endParaRPr lang="en-US" altLang="zh-CN" dirty="0" smtClean="0"/>
          </a:p>
          <a:p>
            <a:r>
              <a:rPr lang="zh-CN" altLang="en-US" dirty="0"/>
              <a:t>两</a:t>
            </a:r>
            <a:r>
              <a:rPr lang="zh-CN" altLang="en-US" dirty="0" smtClean="0"/>
              <a:t>个行相似</a:t>
            </a:r>
            <a:r>
              <a:rPr lang="en-US" altLang="zh-CN" dirty="0" smtClean="0"/>
              <a:t>-&gt;</a:t>
            </a:r>
            <a:r>
              <a:rPr lang="zh-CN" altLang="en-US" dirty="0" smtClean="0"/>
              <a:t>容易做多了。</a:t>
            </a:r>
            <a:endParaRPr lang="en-US" altLang="zh-CN" dirty="0" smtClean="0"/>
          </a:p>
          <a:p>
            <a:endParaRPr lang="en-US" altLang="zh-CN" dirty="0"/>
          </a:p>
          <a:p>
            <a:r>
              <a:rPr lang="zh-CN" altLang="en-US" dirty="0" smtClean="0"/>
              <a:t>其实有比这个好一些的做法，等讲补集转化的时候再讲。</a:t>
            </a:r>
            <a:endParaRPr lang="en-US" altLang="zh-CN" dirty="0" smtClean="0"/>
          </a:p>
        </p:txBody>
      </p:sp>
    </p:spTree>
    <p:extLst>
      <p:ext uri="{BB962C8B-B14F-4D97-AF65-F5344CB8AC3E}">
        <p14:creationId xmlns:p14="http://schemas.microsoft.com/office/powerpoint/2010/main" val="1900742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CTSC </a:t>
            </a:r>
            <a:r>
              <a:rPr lang="en-US" altLang="zh-CN" dirty="0" err="1" smtClean="0"/>
              <a:t>showhand</a:t>
            </a:r>
            <a:endParaRPr lang="zh-CN" altLang="en-US" dirty="0"/>
          </a:p>
        </p:txBody>
      </p:sp>
      <p:sp>
        <p:nvSpPr>
          <p:cNvPr id="3" name="内容占位符 2"/>
          <p:cNvSpPr>
            <a:spLocks noGrp="1"/>
          </p:cNvSpPr>
          <p:nvPr>
            <p:ph idx="1"/>
          </p:nvPr>
        </p:nvSpPr>
        <p:spPr/>
        <p:txBody>
          <a:bodyPr/>
          <a:lstStyle/>
          <a:p>
            <a:r>
              <a:rPr lang="zh-CN" altLang="en-US" dirty="0" smtClean="0"/>
              <a:t>题目非常的长。</a:t>
            </a:r>
            <a:endParaRPr lang="en-US" altLang="zh-CN" dirty="0" smtClean="0"/>
          </a:p>
          <a:p>
            <a:r>
              <a:rPr lang="zh-CN" altLang="en-US" dirty="0" smtClean="0"/>
              <a:t>说白了是这样的，一共有</a:t>
            </a:r>
            <a:r>
              <a:rPr lang="en-US" altLang="zh-CN" dirty="0" smtClean="0"/>
              <a:t>52</a:t>
            </a:r>
            <a:r>
              <a:rPr lang="zh-CN" altLang="en-US" dirty="0" smtClean="0"/>
              <a:t>张扑克牌，除去大小王，对于所有的</a:t>
            </a:r>
            <a:r>
              <a:rPr lang="en-US" altLang="zh-CN" dirty="0" smtClean="0"/>
              <a:t>5</a:t>
            </a:r>
            <a:r>
              <a:rPr lang="zh-CN" altLang="en-US" dirty="0" smtClean="0"/>
              <a:t>张牌组合，根据一个坑爹的复杂规律我们可以排个序。</a:t>
            </a:r>
            <a:endParaRPr lang="en-US" altLang="zh-CN" dirty="0" smtClean="0"/>
          </a:p>
          <a:p>
            <a:r>
              <a:rPr lang="zh-CN" altLang="en-US" dirty="0" smtClean="0"/>
              <a:t>然后大家现在各有</a:t>
            </a:r>
            <a:r>
              <a:rPr lang="en-US" altLang="zh-CN" dirty="0" smtClean="0"/>
              <a:t>N</a:t>
            </a:r>
            <a:r>
              <a:rPr lang="zh-CN" altLang="en-US" dirty="0" smtClean="0"/>
              <a:t>张牌。</a:t>
            </a:r>
            <a:endParaRPr lang="en-US" altLang="zh-CN" dirty="0" smtClean="0"/>
          </a:p>
          <a:p>
            <a:r>
              <a:rPr lang="zh-CN" altLang="en-US" dirty="0" smtClean="0"/>
              <a:t>然后已知对方有</a:t>
            </a:r>
            <a:r>
              <a:rPr lang="en-US" altLang="zh-CN" dirty="0" smtClean="0"/>
              <a:t>N-1</a:t>
            </a:r>
            <a:r>
              <a:rPr lang="zh-CN" altLang="en-US" dirty="0" smtClean="0"/>
              <a:t>张牌，我有</a:t>
            </a:r>
            <a:r>
              <a:rPr lang="en-US" altLang="zh-CN" dirty="0" smtClean="0"/>
              <a:t>N</a:t>
            </a:r>
            <a:r>
              <a:rPr lang="zh-CN" altLang="en-US" dirty="0" smtClean="0"/>
              <a:t>张牌是知道的，对方的底牌我不知道。</a:t>
            </a:r>
            <a:endParaRPr lang="en-US" altLang="zh-CN" dirty="0" smtClean="0"/>
          </a:p>
          <a:p>
            <a:r>
              <a:rPr lang="zh-CN" altLang="en-US" dirty="0" smtClean="0"/>
              <a:t>问牌发完之后我的牌比对方好的概率。</a:t>
            </a:r>
            <a:endParaRPr lang="zh-CN" altLang="en-US" dirty="0"/>
          </a:p>
        </p:txBody>
      </p:sp>
    </p:spTree>
    <p:extLst>
      <p:ext uri="{BB962C8B-B14F-4D97-AF65-F5344CB8AC3E}">
        <p14:creationId xmlns:p14="http://schemas.microsoft.com/office/powerpoint/2010/main" val="1209894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CTSC </a:t>
            </a:r>
            <a:r>
              <a:rPr lang="en-US" altLang="zh-CN" dirty="0" err="1"/>
              <a:t>showhand</a:t>
            </a:r>
            <a:endParaRPr lang="zh-CN" altLang="en-US" dirty="0"/>
          </a:p>
        </p:txBody>
      </p:sp>
      <p:sp>
        <p:nvSpPr>
          <p:cNvPr id="3" name="内容占位符 2"/>
          <p:cNvSpPr>
            <a:spLocks noGrp="1"/>
          </p:cNvSpPr>
          <p:nvPr>
            <p:ph idx="1"/>
          </p:nvPr>
        </p:nvSpPr>
        <p:spPr/>
        <p:txBody>
          <a:bodyPr/>
          <a:lstStyle/>
          <a:p>
            <a:r>
              <a:rPr lang="zh-CN" altLang="en-US" dirty="0" smtClean="0"/>
              <a:t>我们需要计算出所有多少种情况，我们的牌可以战胜对方，那么概率就是这个除总的情况数量。</a:t>
            </a:r>
            <a:endParaRPr lang="en-US" altLang="zh-CN" dirty="0" smtClean="0"/>
          </a:p>
          <a:p>
            <a:r>
              <a:rPr lang="zh-CN" altLang="en-US" dirty="0" smtClean="0"/>
              <a:t>枚举所有</a:t>
            </a:r>
            <a:r>
              <a:rPr lang="en-US" altLang="zh-CN" dirty="0" smtClean="0"/>
              <a:t>C(52,5)</a:t>
            </a:r>
            <a:r>
              <a:rPr lang="zh-CN" altLang="en-US" dirty="0" smtClean="0"/>
              <a:t>的可能的牌的组合，将他们按照规则排序，从弱到强。</a:t>
            </a:r>
            <a:endParaRPr lang="en-US" altLang="zh-CN" dirty="0" smtClean="0"/>
          </a:p>
          <a:p>
            <a:endParaRPr lang="en-US" altLang="zh-CN" dirty="0"/>
          </a:p>
          <a:p>
            <a:r>
              <a:rPr lang="zh-CN" altLang="en-US" dirty="0" smtClean="0"/>
              <a:t>那么我们考虑当前一副牌，如果它可能是我的牌，那么我们需要求出满足一下条件的牌的数量：</a:t>
            </a:r>
            <a:endParaRPr lang="en-US" altLang="zh-CN" dirty="0" smtClean="0"/>
          </a:p>
          <a:p>
            <a:r>
              <a:rPr lang="en-US" altLang="zh-CN" dirty="0" smtClean="0"/>
              <a:t>1.</a:t>
            </a:r>
            <a:r>
              <a:rPr lang="zh-CN" altLang="en-US" dirty="0" smtClean="0"/>
              <a:t>它排在这副牌前面</a:t>
            </a:r>
            <a:endParaRPr lang="en-US" altLang="zh-CN" dirty="0" smtClean="0"/>
          </a:p>
          <a:p>
            <a:r>
              <a:rPr lang="en-US" altLang="zh-CN" dirty="0" smtClean="0"/>
              <a:t>2.</a:t>
            </a:r>
            <a:r>
              <a:rPr lang="zh-CN" altLang="en-US" dirty="0" smtClean="0"/>
              <a:t>它可能是对方的牌。</a:t>
            </a:r>
            <a:endParaRPr lang="en-US" altLang="zh-CN" dirty="0" smtClean="0"/>
          </a:p>
          <a:p>
            <a:r>
              <a:rPr lang="en-US" altLang="zh-CN" dirty="0" smtClean="0"/>
              <a:t>3.</a:t>
            </a:r>
            <a:r>
              <a:rPr lang="zh-CN" altLang="en-US" dirty="0" smtClean="0"/>
              <a:t>它跟这副牌没有重合的牌。</a:t>
            </a:r>
            <a:endParaRPr lang="en-US" altLang="zh-CN" dirty="0"/>
          </a:p>
        </p:txBody>
      </p:sp>
    </p:spTree>
    <p:extLst>
      <p:ext uri="{BB962C8B-B14F-4D97-AF65-F5344CB8AC3E}">
        <p14:creationId xmlns:p14="http://schemas.microsoft.com/office/powerpoint/2010/main" val="1415846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CTSC </a:t>
            </a:r>
            <a:r>
              <a:rPr lang="en-US" altLang="zh-CN" dirty="0" err="1"/>
              <a:t>showhand</a:t>
            </a:r>
            <a:endParaRPr lang="zh-CN" altLang="en-US" dirty="0"/>
          </a:p>
        </p:txBody>
      </p:sp>
      <p:sp>
        <p:nvSpPr>
          <p:cNvPr id="3" name="内容占位符 2"/>
          <p:cNvSpPr>
            <a:spLocks noGrp="1"/>
          </p:cNvSpPr>
          <p:nvPr>
            <p:ph idx="1"/>
          </p:nvPr>
        </p:nvSpPr>
        <p:spPr/>
        <p:txBody>
          <a:bodyPr/>
          <a:lstStyle/>
          <a:p>
            <a:r>
              <a:rPr lang="zh-CN" altLang="en-US" dirty="0" smtClean="0"/>
              <a:t>前两个条件非常的随意。</a:t>
            </a:r>
            <a:endParaRPr lang="en-US" altLang="zh-CN" dirty="0" smtClean="0"/>
          </a:p>
          <a:p>
            <a:r>
              <a:rPr lang="zh-CN" altLang="en-US" dirty="0"/>
              <a:t>第三</a:t>
            </a:r>
            <a:r>
              <a:rPr lang="zh-CN" altLang="en-US" dirty="0" smtClean="0"/>
              <a:t>个条件我们仔细分析一下，它实际上等价于</a:t>
            </a:r>
            <a:r>
              <a:rPr lang="en-US" altLang="zh-CN" dirty="0" smtClean="0"/>
              <a:t>5</a:t>
            </a:r>
            <a:r>
              <a:rPr lang="zh-CN" altLang="en-US" dirty="0" smtClean="0"/>
              <a:t>个条件，如果牌是</a:t>
            </a:r>
            <a:r>
              <a:rPr lang="en-US" altLang="zh-CN" dirty="0" smtClean="0"/>
              <a:t>a1,a2,a3,a4,a5</a:t>
            </a:r>
            <a:r>
              <a:rPr lang="zh-CN" altLang="en-US" dirty="0" smtClean="0"/>
              <a:t>。</a:t>
            </a:r>
            <a:endParaRPr lang="en-US" altLang="zh-CN" dirty="0" smtClean="0"/>
          </a:p>
          <a:p>
            <a:r>
              <a:rPr lang="zh-CN" altLang="en-US" dirty="0" smtClean="0"/>
              <a:t>那么分别是条件</a:t>
            </a:r>
            <a:r>
              <a:rPr lang="en-US" altLang="zh-CN" dirty="0" smtClean="0"/>
              <a:t>i:ai</a:t>
            </a:r>
            <a:r>
              <a:rPr lang="zh-CN" altLang="en-US" dirty="0" smtClean="0"/>
              <a:t>不在其中。</a:t>
            </a:r>
            <a:endParaRPr lang="en-US" altLang="zh-CN" dirty="0" smtClean="0"/>
          </a:p>
          <a:p>
            <a:r>
              <a:rPr lang="en-US" altLang="zh-CN" dirty="0" err="1" smtClean="0"/>
              <a:t>ai</a:t>
            </a:r>
            <a:r>
              <a:rPr lang="zh-CN" altLang="en-US" dirty="0"/>
              <a:t>不在其中的</a:t>
            </a:r>
            <a:r>
              <a:rPr lang="zh-CN" altLang="en-US" dirty="0" smtClean="0"/>
              <a:t>牌</a:t>
            </a:r>
            <a:r>
              <a:rPr lang="en-US" altLang="zh-CN" dirty="0" smtClean="0"/>
              <a:t>-&gt;</a:t>
            </a:r>
            <a:r>
              <a:rPr lang="zh-CN" altLang="en-US" dirty="0" smtClean="0"/>
              <a:t>不好算</a:t>
            </a:r>
            <a:endParaRPr lang="en-US" altLang="zh-CN" dirty="0" smtClean="0"/>
          </a:p>
          <a:p>
            <a:r>
              <a:rPr lang="en-US" altLang="zh-CN" dirty="0" err="1" smtClean="0"/>
              <a:t>ai</a:t>
            </a:r>
            <a:r>
              <a:rPr lang="zh-CN" altLang="en-US" dirty="0"/>
              <a:t>在其中的</a:t>
            </a:r>
            <a:r>
              <a:rPr lang="zh-CN" altLang="en-US" dirty="0" smtClean="0"/>
              <a:t>牌</a:t>
            </a:r>
            <a:r>
              <a:rPr lang="en-US" altLang="zh-CN" dirty="0" smtClean="0"/>
              <a:t>-&gt;</a:t>
            </a:r>
            <a:r>
              <a:rPr lang="zh-CN" altLang="en-US" dirty="0" smtClean="0"/>
              <a:t>可以</a:t>
            </a:r>
            <a:r>
              <a:rPr lang="zh-CN" altLang="en-US" dirty="0"/>
              <a:t>算。</a:t>
            </a:r>
            <a:endParaRPr lang="en-US" altLang="zh-CN" dirty="0" smtClean="0"/>
          </a:p>
          <a:p>
            <a:r>
              <a:rPr lang="zh-CN" altLang="en-US" dirty="0"/>
              <a:t>这</a:t>
            </a:r>
            <a:r>
              <a:rPr lang="zh-CN" altLang="en-US" dirty="0" smtClean="0"/>
              <a:t>正好可以完美的利用容斥原理</a:t>
            </a:r>
            <a:r>
              <a:rPr lang="en-US" altLang="zh-CN" dirty="0" smtClean="0"/>
              <a:t>2</a:t>
            </a:r>
            <a:r>
              <a:rPr lang="zh-CN" altLang="en-US" dirty="0" smtClean="0"/>
              <a:t>，因为</a:t>
            </a:r>
            <a:r>
              <a:rPr lang="en-US" altLang="zh-CN" dirty="0" err="1" smtClean="0"/>
              <a:t>ai</a:t>
            </a:r>
            <a:r>
              <a:rPr lang="zh-CN" altLang="en-US" dirty="0" smtClean="0"/>
              <a:t>不在其中的牌不好算，但是</a:t>
            </a:r>
            <a:r>
              <a:rPr lang="en-US" altLang="zh-CN" dirty="0" err="1" smtClean="0"/>
              <a:t>ai</a:t>
            </a:r>
            <a:r>
              <a:rPr lang="zh-CN" altLang="en-US" dirty="0" smtClean="0"/>
              <a:t>在其中的牌可以算。</a:t>
            </a:r>
            <a:endParaRPr lang="en-US" altLang="zh-CN" dirty="0" smtClean="0"/>
          </a:p>
          <a:p>
            <a:r>
              <a:rPr lang="zh-CN" altLang="en-US" dirty="0" smtClean="0"/>
              <a:t>问题得以解决。</a:t>
            </a:r>
            <a:endParaRPr lang="en-US" altLang="zh-CN" dirty="0" smtClean="0"/>
          </a:p>
        </p:txBody>
      </p:sp>
    </p:spTree>
    <p:extLst>
      <p:ext uri="{BB962C8B-B14F-4D97-AF65-F5344CB8AC3E}">
        <p14:creationId xmlns:p14="http://schemas.microsoft.com/office/powerpoint/2010/main" val="2334921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SRM 498 </a:t>
            </a:r>
            <a:r>
              <a:rPr lang="en-US" altLang="zh-CN" b="1" dirty="0" err="1"/>
              <a:t>FoxJumping</a:t>
            </a:r>
            <a:endParaRPr lang="zh-CN" altLang="en-US" dirty="0"/>
          </a:p>
        </p:txBody>
      </p:sp>
      <p:sp>
        <p:nvSpPr>
          <p:cNvPr id="3" name="内容占位符 2"/>
          <p:cNvSpPr>
            <a:spLocks noGrp="1"/>
          </p:cNvSpPr>
          <p:nvPr>
            <p:ph idx="1"/>
          </p:nvPr>
        </p:nvSpPr>
        <p:spPr/>
        <p:txBody>
          <a:bodyPr/>
          <a:lstStyle/>
          <a:p>
            <a:r>
              <a:rPr lang="zh-CN" altLang="en-US" dirty="0" smtClean="0"/>
              <a:t>我要从</a:t>
            </a:r>
            <a:r>
              <a:rPr lang="en-US" altLang="zh-CN" dirty="0" smtClean="0"/>
              <a:t>(0,0)</a:t>
            </a:r>
            <a:r>
              <a:rPr lang="zh-CN" altLang="en-US" dirty="0" smtClean="0"/>
              <a:t>点一路跳到</a:t>
            </a:r>
            <a:r>
              <a:rPr lang="en-US" altLang="zh-CN" dirty="0" smtClean="0"/>
              <a:t>(N,M)</a:t>
            </a:r>
            <a:r>
              <a:rPr lang="zh-CN" altLang="en-US" dirty="0" smtClean="0"/>
              <a:t>点</a:t>
            </a:r>
            <a:r>
              <a:rPr lang="en-US" altLang="zh-CN" dirty="0" smtClean="0"/>
              <a:t>,</a:t>
            </a:r>
            <a:r>
              <a:rPr lang="zh-CN" altLang="en-US" dirty="0" smtClean="0"/>
              <a:t>并且跳正好</a:t>
            </a:r>
            <a:r>
              <a:rPr lang="en-US" altLang="zh-CN" dirty="0" smtClean="0"/>
              <a:t>R</a:t>
            </a:r>
            <a:r>
              <a:rPr lang="zh-CN" altLang="en-US" dirty="0" smtClean="0"/>
              <a:t>次。</a:t>
            </a:r>
            <a:endParaRPr lang="en-US" altLang="zh-CN" dirty="0" smtClean="0"/>
          </a:p>
          <a:p>
            <a:r>
              <a:rPr lang="zh-CN" altLang="en-US" dirty="0"/>
              <a:t>我</a:t>
            </a:r>
            <a:r>
              <a:rPr lang="zh-CN" altLang="en-US" dirty="0" smtClean="0"/>
              <a:t>每次跳跃的</a:t>
            </a:r>
            <a:r>
              <a:rPr lang="en-US" altLang="zh-CN" dirty="0" smtClean="0"/>
              <a:t>(</a:t>
            </a:r>
            <a:r>
              <a:rPr lang="en-US" altLang="zh-CN" dirty="0" err="1"/>
              <a:t>i</a:t>
            </a:r>
            <a:r>
              <a:rPr lang="en-US" altLang="zh-CN" dirty="0" err="1" smtClean="0"/>
              <a:t>,j</a:t>
            </a:r>
            <a:r>
              <a:rPr lang="en-US" altLang="zh-CN" dirty="0" smtClean="0"/>
              <a:t>) -&gt; (</a:t>
            </a:r>
            <a:r>
              <a:rPr lang="en-US" altLang="zh-CN" dirty="0" err="1" smtClean="0"/>
              <a:t>i+x,j+y</a:t>
            </a:r>
            <a:r>
              <a:rPr lang="en-US" altLang="zh-CN" dirty="0" smtClean="0"/>
              <a:t>) </a:t>
            </a:r>
            <a:r>
              <a:rPr lang="zh-CN" altLang="en-US" dirty="0" smtClean="0"/>
              <a:t>满足</a:t>
            </a:r>
            <a:r>
              <a:rPr lang="en-US" altLang="zh-CN" dirty="0" smtClean="0"/>
              <a:t>x&lt;=</a:t>
            </a:r>
            <a:r>
              <a:rPr lang="en-US" altLang="zh-CN" dirty="0" err="1" smtClean="0"/>
              <a:t>n,y</a:t>
            </a:r>
            <a:r>
              <a:rPr lang="en-US" altLang="zh-CN" dirty="0" smtClean="0"/>
              <a:t>&lt;=m</a:t>
            </a:r>
            <a:r>
              <a:rPr lang="zh-CN" altLang="en-US" dirty="0" smtClean="0"/>
              <a:t>，并且不能原地不动。</a:t>
            </a:r>
            <a:endParaRPr lang="en-US" altLang="zh-CN" dirty="0" smtClean="0"/>
          </a:p>
          <a:p>
            <a:r>
              <a:rPr lang="zh-CN" altLang="en-US" dirty="0" smtClean="0"/>
              <a:t>同时我们有一些</a:t>
            </a:r>
            <a:r>
              <a:rPr lang="en-US" altLang="zh-CN" dirty="0" err="1" smtClean="0"/>
              <a:t>ai</a:t>
            </a:r>
            <a:r>
              <a:rPr lang="zh-CN" altLang="en-US" dirty="0" smtClean="0"/>
              <a:t>，要满足</a:t>
            </a:r>
            <a:r>
              <a:rPr lang="en-US" altLang="zh-CN" dirty="0" err="1" smtClean="0"/>
              <a:t>x,y</a:t>
            </a:r>
            <a:r>
              <a:rPr lang="zh-CN" altLang="en-US" dirty="0" smtClean="0"/>
              <a:t>不都等于</a:t>
            </a:r>
            <a:r>
              <a:rPr lang="en-US" altLang="zh-CN" dirty="0" err="1" smtClean="0"/>
              <a:t>ai</a:t>
            </a:r>
            <a:r>
              <a:rPr lang="en-US" altLang="zh-CN" dirty="0" smtClean="0"/>
              <a:t>,</a:t>
            </a:r>
            <a:r>
              <a:rPr lang="zh-CN" altLang="en-US" dirty="0" smtClean="0"/>
              <a:t>同时</a:t>
            </a:r>
            <a:r>
              <a:rPr lang="en-US" altLang="zh-CN" dirty="0" err="1" smtClean="0"/>
              <a:t>ai</a:t>
            </a:r>
            <a:r>
              <a:rPr lang="zh-CN" altLang="en-US" dirty="0" smtClean="0"/>
              <a:t>都是</a:t>
            </a:r>
            <a:r>
              <a:rPr lang="en-US" altLang="zh-CN" dirty="0" smtClean="0"/>
              <a:t>10</a:t>
            </a:r>
            <a:r>
              <a:rPr lang="zh-CN" altLang="en-US" dirty="0" smtClean="0"/>
              <a:t>的倍数。</a:t>
            </a:r>
            <a:endParaRPr lang="en-US" altLang="zh-CN" dirty="0" smtClean="0"/>
          </a:p>
          <a:p>
            <a:r>
              <a:rPr lang="en-US" altLang="zh-CN" dirty="0" smtClean="0"/>
              <a:t>N,M&lt;=800,n,m&lt;=800,R&lt;=1600.ai</a:t>
            </a:r>
            <a:r>
              <a:rPr lang="zh-CN" altLang="en-US" dirty="0" smtClean="0"/>
              <a:t>的个数小于等于</a:t>
            </a:r>
            <a:r>
              <a:rPr lang="en-US" altLang="zh-CN" dirty="0" smtClean="0"/>
              <a:t>50</a:t>
            </a:r>
            <a:r>
              <a:rPr lang="en-US" altLang="zh-CN" dirty="0"/>
              <a:t>.</a:t>
            </a:r>
            <a:endParaRPr lang="en-US" altLang="zh-CN" dirty="0" smtClean="0"/>
          </a:p>
        </p:txBody>
      </p:sp>
    </p:spTree>
    <p:extLst>
      <p:ext uri="{BB962C8B-B14F-4D97-AF65-F5344CB8AC3E}">
        <p14:creationId xmlns:p14="http://schemas.microsoft.com/office/powerpoint/2010/main" val="403190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 498 </a:t>
            </a:r>
            <a:r>
              <a:rPr lang="en-US" altLang="zh-CN" b="1" dirty="0" err="1"/>
              <a:t>FoxJumping</a:t>
            </a:r>
            <a:endParaRPr lang="zh-CN" altLang="en-US" dirty="0"/>
          </a:p>
        </p:txBody>
      </p:sp>
      <p:sp>
        <p:nvSpPr>
          <p:cNvPr id="3" name="内容占位符 2"/>
          <p:cNvSpPr>
            <a:spLocks noGrp="1"/>
          </p:cNvSpPr>
          <p:nvPr>
            <p:ph idx="1"/>
          </p:nvPr>
        </p:nvSpPr>
        <p:spPr/>
        <p:txBody>
          <a:bodyPr/>
          <a:lstStyle/>
          <a:p>
            <a:r>
              <a:rPr lang="zh-CN" altLang="en-US" dirty="0" smtClean="0"/>
              <a:t>条件有非常多：</a:t>
            </a:r>
            <a:endParaRPr lang="en-US" altLang="zh-CN" dirty="0" smtClean="0"/>
          </a:p>
          <a:p>
            <a:r>
              <a:rPr lang="zh-CN" altLang="en-US" dirty="0" smtClean="0"/>
              <a:t>对于第</a:t>
            </a:r>
            <a:r>
              <a:rPr lang="en-US" altLang="zh-CN" dirty="0" err="1" smtClean="0"/>
              <a:t>i</a:t>
            </a:r>
            <a:r>
              <a:rPr lang="zh-CN" altLang="en-US" dirty="0" smtClean="0"/>
              <a:t>步，跳不能是任何一个</a:t>
            </a:r>
            <a:r>
              <a:rPr lang="en-US" altLang="zh-CN" dirty="0" smtClean="0"/>
              <a:t>(</a:t>
            </a:r>
            <a:r>
              <a:rPr lang="en-US" altLang="zh-CN" dirty="0" err="1" smtClean="0"/>
              <a:t>ai,ai</a:t>
            </a:r>
            <a:r>
              <a:rPr lang="en-US" altLang="zh-CN" dirty="0" smtClean="0"/>
              <a:t>)</a:t>
            </a:r>
            <a:r>
              <a:rPr lang="zh-CN" altLang="en-US" dirty="0" smtClean="0"/>
              <a:t>。</a:t>
            </a:r>
            <a:endParaRPr lang="en-US" altLang="zh-CN" dirty="0" smtClean="0"/>
          </a:p>
          <a:p>
            <a:r>
              <a:rPr lang="zh-CN" altLang="en-US" dirty="0" smtClean="0"/>
              <a:t>这个跳不能是</a:t>
            </a:r>
            <a:r>
              <a:rPr lang="en-US" altLang="zh-CN" dirty="0" smtClean="0"/>
              <a:t>(</a:t>
            </a:r>
            <a:r>
              <a:rPr lang="en-US" altLang="zh-CN" dirty="0" err="1" smtClean="0"/>
              <a:t>ai,ai</a:t>
            </a:r>
            <a:r>
              <a:rPr lang="en-US" altLang="zh-CN" dirty="0" smtClean="0"/>
              <a:t>)-&gt;</a:t>
            </a:r>
            <a:r>
              <a:rPr lang="zh-CN" altLang="en-US" dirty="0" smtClean="0"/>
              <a:t>很难做</a:t>
            </a:r>
            <a:endParaRPr lang="en-US" altLang="zh-CN" dirty="0" smtClean="0"/>
          </a:p>
          <a:p>
            <a:r>
              <a:rPr lang="zh-CN" altLang="en-US" dirty="0" smtClean="0"/>
              <a:t>这个跳是</a:t>
            </a:r>
            <a:r>
              <a:rPr lang="en-US" altLang="zh-CN" dirty="0" smtClean="0"/>
              <a:t>(</a:t>
            </a:r>
            <a:r>
              <a:rPr lang="en-US" altLang="zh-CN" dirty="0" err="1" smtClean="0"/>
              <a:t>ai,ai</a:t>
            </a:r>
            <a:r>
              <a:rPr lang="en-US" altLang="zh-CN" dirty="0" smtClean="0"/>
              <a:t>)-&gt;</a:t>
            </a:r>
            <a:r>
              <a:rPr lang="zh-CN" altLang="en-US" dirty="0" smtClean="0"/>
              <a:t>可以做。</a:t>
            </a:r>
            <a:endParaRPr lang="en-US" altLang="zh-CN" dirty="0"/>
          </a:p>
          <a:p>
            <a:endParaRPr lang="en-US" altLang="zh-CN" dirty="0" smtClean="0"/>
          </a:p>
          <a:p>
            <a:r>
              <a:rPr lang="zh-CN" altLang="en-US" dirty="0" smtClean="0"/>
              <a:t>考虑容斥，</a:t>
            </a:r>
            <a:r>
              <a:rPr lang="en-US" altLang="zh-CN" dirty="0" smtClean="0"/>
              <a:t>R</a:t>
            </a:r>
            <a:r>
              <a:rPr lang="zh-CN" altLang="en-US" dirty="0" smtClean="0"/>
              <a:t>个跳中有</a:t>
            </a:r>
            <a:r>
              <a:rPr lang="zh-CN" altLang="en-US" dirty="0"/>
              <a:t>些</a:t>
            </a:r>
            <a:r>
              <a:rPr lang="zh-CN" altLang="en-US" dirty="0" smtClean="0"/>
              <a:t>个是</a:t>
            </a:r>
            <a:r>
              <a:rPr lang="en-US" altLang="zh-CN" dirty="0" smtClean="0"/>
              <a:t>(</a:t>
            </a:r>
            <a:r>
              <a:rPr lang="en-US" altLang="zh-CN" dirty="0" err="1" smtClean="0"/>
              <a:t>ai,ai</a:t>
            </a:r>
            <a:r>
              <a:rPr lang="en-US" altLang="zh-CN" dirty="0" smtClean="0"/>
              <a:t>)</a:t>
            </a:r>
            <a:r>
              <a:rPr lang="zh-CN" altLang="en-US" dirty="0" smtClean="0"/>
              <a:t>的形式。</a:t>
            </a:r>
            <a:endParaRPr lang="en-US" altLang="zh-CN" dirty="0" smtClean="0"/>
          </a:p>
          <a:p>
            <a:r>
              <a:rPr lang="zh-CN" altLang="en-US" dirty="0" smtClean="0"/>
              <a:t>注意到这里有用的只有跳的个数和</a:t>
            </a:r>
            <a:r>
              <a:rPr lang="en-US" altLang="zh-CN" dirty="0" err="1" smtClean="0"/>
              <a:t>ai</a:t>
            </a:r>
            <a:r>
              <a:rPr lang="zh-CN" altLang="en-US" dirty="0" smtClean="0"/>
              <a:t>的和。</a:t>
            </a:r>
            <a:endParaRPr lang="en-US" altLang="zh-CN" dirty="0" smtClean="0"/>
          </a:p>
          <a:p>
            <a:r>
              <a:rPr lang="zh-CN" altLang="en-US" dirty="0" smtClean="0"/>
              <a:t>得出做法。</a:t>
            </a:r>
            <a:endParaRPr lang="en-US" altLang="zh-CN" dirty="0" smtClean="0"/>
          </a:p>
        </p:txBody>
      </p:sp>
    </p:spTree>
    <p:extLst>
      <p:ext uri="{BB962C8B-B14F-4D97-AF65-F5344CB8AC3E}">
        <p14:creationId xmlns:p14="http://schemas.microsoft.com/office/powerpoint/2010/main" val="244403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a:t>看</a:t>
            </a:r>
            <a:r>
              <a:rPr lang="zh-CN" altLang="en-US" dirty="0" smtClean="0"/>
              <a:t>了这么多题目，大家对容斥原理如何应用可能有一些体会了。</a:t>
            </a:r>
            <a:endParaRPr lang="en-US" altLang="zh-CN" dirty="0" smtClean="0"/>
          </a:p>
          <a:p>
            <a:r>
              <a:rPr lang="zh-CN" altLang="en-US" dirty="0" smtClean="0"/>
              <a:t>比较简单的应用：</a:t>
            </a:r>
            <a:endParaRPr lang="en-US" altLang="zh-CN" dirty="0" smtClean="0"/>
          </a:p>
          <a:p>
            <a:r>
              <a:rPr lang="zh-CN" altLang="en-US" dirty="0" smtClean="0"/>
              <a:t>求满足</a:t>
            </a:r>
            <a:r>
              <a:rPr lang="en-US" altLang="zh-CN" dirty="0" smtClean="0"/>
              <a:t>n</a:t>
            </a:r>
            <a:r>
              <a:rPr lang="zh-CN" altLang="en-US" dirty="0" smtClean="0"/>
              <a:t>个条件的方案数。</a:t>
            </a:r>
            <a:endParaRPr lang="en-US" altLang="zh-CN" dirty="0" smtClean="0"/>
          </a:p>
          <a:p>
            <a:r>
              <a:rPr lang="zh-CN" altLang="en-US" dirty="0" smtClean="0"/>
              <a:t>经过分析，条件的数量不多</a:t>
            </a:r>
            <a:r>
              <a:rPr lang="en-US" altLang="zh-CN" dirty="0" smtClean="0"/>
              <a:t>(2^n</a:t>
            </a:r>
            <a:r>
              <a:rPr lang="zh-CN" altLang="en-US" dirty="0" smtClean="0"/>
              <a:t>算法可以接受</a:t>
            </a:r>
            <a:r>
              <a:rPr lang="en-US" altLang="zh-CN" dirty="0" smtClean="0"/>
              <a:t>)</a:t>
            </a:r>
            <a:r>
              <a:rPr lang="zh-CN" altLang="en-US" dirty="0" smtClean="0"/>
              <a:t>。</a:t>
            </a:r>
            <a:endParaRPr lang="en-US" altLang="zh-CN" dirty="0" smtClean="0"/>
          </a:p>
          <a:p>
            <a:r>
              <a:rPr lang="zh-CN" altLang="en-US" dirty="0" smtClean="0"/>
              <a:t>满足的很难算，但是不满足的却很容易算。</a:t>
            </a:r>
            <a:endParaRPr lang="en-US" altLang="zh-CN" dirty="0" smtClean="0"/>
          </a:p>
          <a:p>
            <a:r>
              <a:rPr lang="zh-CN" altLang="en-US" dirty="0" smtClean="0"/>
              <a:t>因此使用容斥原理就能解决问题了。</a:t>
            </a:r>
            <a:endParaRPr lang="zh-CN" altLang="en-US" dirty="0"/>
          </a:p>
        </p:txBody>
      </p:sp>
    </p:spTree>
    <p:extLst>
      <p:ext uri="{BB962C8B-B14F-4D97-AF65-F5344CB8AC3E}">
        <p14:creationId xmlns:p14="http://schemas.microsoft.com/office/powerpoint/2010/main" val="1094859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补集思想</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正难则反的补集思想博大精深，容斥原理也可以说只是其中的一环而已。</a:t>
            </a:r>
            <a:r>
              <a:rPr lang="en-US" altLang="zh-CN" dirty="0" smtClean="0"/>
              <a:t/>
            </a:r>
            <a:br>
              <a:rPr lang="en-US" altLang="zh-CN" dirty="0" smtClean="0"/>
            </a:br>
            <a:r>
              <a:rPr lang="en-US" altLang="zh-CN" dirty="0" smtClean="0"/>
              <a:t>2.</a:t>
            </a:r>
            <a:r>
              <a:rPr lang="zh-CN" altLang="en-US" dirty="0" smtClean="0"/>
              <a:t>看起来只有一句话，满足条件的</a:t>
            </a:r>
            <a:r>
              <a:rPr lang="en-US" altLang="zh-CN" dirty="0" smtClean="0"/>
              <a:t>=</a:t>
            </a:r>
            <a:r>
              <a:rPr lang="zh-CN" altLang="en-US" dirty="0" smtClean="0"/>
              <a:t>全部的</a:t>
            </a:r>
            <a:r>
              <a:rPr lang="en-US" altLang="zh-CN" dirty="0" smtClean="0"/>
              <a:t>-</a:t>
            </a:r>
            <a:r>
              <a:rPr lang="zh-CN" altLang="en-US" dirty="0" smtClean="0"/>
              <a:t>不满足条件的。</a:t>
            </a:r>
            <a:endParaRPr lang="en-US" altLang="zh-CN" dirty="0" smtClean="0"/>
          </a:p>
        </p:txBody>
      </p:sp>
    </p:spTree>
    <p:extLst>
      <p:ext uri="{BB962C8B-B14F-4D97-AF65-F5344CB8AC3E}">
        <p14:creationId xmlns:p14="http://schemas.microsoft.com/office/powerpoint/2010/main" val="4162565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计数问题</a:t>
            </a:r>
            <a:endParaRPr lang="zh-CN" altLang="en-US" dirty="0"/>
          </a:p>
        </p:txBody>
      </p:sp>
      <p:sp>
        <p:nvSpPr>
          <p:cNvPr id="3" name="内容占位符 2"/>
          <p:cNvSpPr>
            <a:spLocks noGrp="1"/>
          </p:cNvSpPr>
          <p:nvPr>
            <p:ph idx="1"/>
          </p:nvPr>
        </p:nvSpPr>
        <p:spPr/>
        <p:txBody>
          <a:bodyPr/>
          <a:lstStyle/>
          <a:p>
            <a:r>
              <a:rPr lang="zh-CN" altLang="en-US" dirty="0" smtClean="0"/>
              <a:t>计数问题可以说是最难的</a:t>
            </a:r>
            <a:r>
              <a:rPr lang="en-US" altLang="zh-CN" dirty="0" smtClean="0"/>
              <a:t>OI</a:t>
            </a:r>
            <a:r>
              <a:rPr lang="zh-CN" altLang="en-US" dirty="0" smtClean="0"/>
              <a:t>题目之一，不但需要丰富的数学知识，也需要</a:t>
            </a:r>
            <a:r>
              <a:rPr lang="en-US" altLang="zh-CN" dirty="0" smtClean="0"/>
              <a:t>OI</a:t>
            </a:r>
            <a:r>
              <a:rPr lang="zh-CN" altLang="en-US" dirty="0" smtClean="0"/>
              <a:t>题目中独有的技巧和知识。</a:t>
            </a:r>
            <a:endParaRPr lang="zh-CN" altLang="en-US" dirty="0"/>
          </a:p>
        </p:txBody>
      </p:sp>
    </p:spTree>
    <p:extLst>
      <p:ext uri="{BB962C8B-B14F-4D97-AF65-F5344CB8AC3E}">
        <p14:creationId xmlns:p14="http://schemas.microsoft.com/office/powerpoint/2010/main" val="2393543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连通图的数量</a:t>
            </a:r>
            <a:endParaRPr lang="zh-CN" altLang="en-US" dirty="0"/>
          </a:p>
        </p:txBody>
      </p:sp>
      <p:sp>
        <p:nvSpPr>
          <p:cNvPr id="3" name="内容占位符 2"/>
          <p:cNvSpPr>
            <a:spLocks noGrp="1"/>
          </p:cNvSpPr>
          <p:nvPr>
            <p:ph idx="1"/>
          </p:nvPr>
        </p:nvSpPr>
        <p:spPr/>
        <p:txBody>
          <a:bodyPr/>
          <a:lstStyle/>
          <a:p>
            <a:r>
              <a:rPr lang="zh-CN" altLang="en-US" dirty="0" smtClean="0"/>
              <a:t>连通图的数量</a:t>
            </a:r>
            <a:r>
              <a:rPr lang="en-US" altLang="zh-CN" dirty="0" smtClean="0"/>
              <a:t>=</a:t>
            </a:r>
            <a:r>
              <a:rPr lang="zh-CN" altLang="en-US" dirty="0" smtClean="0"/>
              <a:t>图的总数</a:t>
            </a:r>
            <a:r>
              <a:rPr lang="en-US" altLang="zh-CN" dirty="0" smtClean="0"/>
              <a:t>-</a:t>
            </a:r>
            <a:r>
              <a:rPr lang="zh-CN" altLang="en-US" dirty="0" smtClean="0"/>
              <a:t>不连通图的数量。</a:t>
            </a:r>
            <a:endParaRPr lang="en-US" altLang="zh-CN" dirty="0" smtClean="0"/>
          </a:p>
          <a:p>
            <a:r>
              <a:rPr lang="zh-CN" altLang="en-US" dirty="0"/>
              <a:t>不</a:t>
            </a:r>
            <a:r>
              <a:rPr lang="zh-CN" altLang="en-US" dirty="0" smtClean="0"/>
              <a:t>连通图的数量可以计算！</a:t>
            </a:r>
            <a:endParaRPr lang="zh-CN" altLang="en-US" dirty="0"/>
          </a:p>
        </p:txBody>
      </p:sp>
    </p:spTree>
    <p:extLst>
      <p:ext uri="{BB962C8B-B14F-4D97-AF65-F5344CB8AC3E}">
        <p14:creationId xmlns:p14="http://schemas.microsoft.com/office/powerpoint/2010/main" val="316115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 532 </a:t>
            </a:r>
            <a:r>
              <a:rPr lang="en-US" altLang="zh-CN" b="1" dirty="0" err="1"/>
              <a:t>DengklekCountingFormations</a:t>
            </a:r>
            <a:endParaRPr lang="zh-CN" altLang="en-US" dirty="0"/>
          </a:p>
        </p:txBody>
      </p:sp>
      <p:sp>
        <p:nvSpPr>
          <p:cNvPr id="3" name="内容占位符 2"/>
          <p:cNvSpPr>
            <a:spLocks noGrp="1"/>
          </p:cNvSpPr>
          <p:nvPr>
            <p:ph idx="1"/>
          </p:nvPr>
        </p:nvSpPr>
        <p:spPr/>
        <p:txBody>
          <a:bodyPr/>
          <a:lstStyle/>
          <a:p>
            <a:r>
              <a:rPr lang="zh-CN" altLang="en-US" dirty="0" smtClean="0"/>
              <a:t>考虑本质问题。</a:t>
            </a:r>
            <a:endParaRPr lang="en-US" altLang="zh-CN" dirty="0" smtClean="0"/>
          </a:p>
          <a:p>
            <a:r>
              <a:rPr lang="zh-CN" altLang="en-US" dirty="0" smtClean="0"/>
              <a:t>注意到，由于</a:t>
            </a:r>
            <a:r>
              <a:rPr lang="en-US" altLang="zh-CN" dirty="0" smtClean="0"/>
              <a:t>n</a:t>
            </a:r>
            <a:r>
              <a:rPr lang="zh-CN" altLang="en-US" dirty="0" smtClean="0"/>
              <a:t>是很小的，对于每个</a:t>
            </a:r>
            <a:r>
              <a:rPr lang="en-US" altLang="zh-CN" dirty="0" smtClean="0"/>
              <a:t>n</a:t>
            </a:r>
            <a:r>
              <a:rPr lang="zh-CN" altLang="en-US" dirty="0" smtClean="0"/>
              <a:t>的整数拆分，计算相应的方案数。</a:t>
            </a:r>
            <a:endParaRPr lang="en-US" altLang="zh-CN" dirty="0"/>
          </a:p>
          <a:p>
            <a:r>
              <a:rPr lang="zh-CN" altLang="en-US" dirty="0" smtClean="0"/>
              <a:t>减去不合法的方案数。</a:t>
            </a:r>
            <a:endParaRPr lang="en-US" altLang="zh-CN" dirty="0" smtClean="0"/>
          </a:p>
        </p:txBody>
      </p:sp>
    </p:spTree>
    <p:extLst>
      <p:ext uri="{BB962C8B-B14F-4D97-AF65-F5344CB8AC3E}">
        <p14:creationId xmlns:p14="http://schemas.microsoft.com/office/powerpoint/2010/main" val="3954963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小总结</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前面</a:t>
            </a:r>
            <a:r>
              <a:rPr lang="zh-CN" altLang="en-US" dirty="0"/>
              <a:t>几</a:t>
            </a:r>
            <a:r>
              <a:rPr lang="zh-CN" altLang="en-US" dirty="0" smtClean="0"/>
              <a:t>个例子的解题方法，我们能看出他们的做法很大程度上是相似的。</a:t>
            </a:r>
            <a:endParaRPr lang="en-US" altLang="zh-CN" dirty="0" smtClean="0"/>
          </a:p>
          <a:p>
            <a:pPr marL="0" indent="0">
              <a:buNone/>
            </a:pPr>
            <a:r>
              <a:rPr lang="zh-CN" altLang="en-US" dirty="0" smtClean="0"/>
              <a:t>计算某个状态的方案时，等于所有数量</a:t>
            </a:r>
            <a:r>
              <a:rPr lang="en-US" altLang="zh-CN" dirty="0" smtClean="0"/>
              <a:t>-</a:t>
            </a:r>
            <a:r>
              <a:rPr lang="zh-CN" altLang="en-US" dirty="0" smtClean="0"/>
              <a:t>不合法数量。</a:t>
            </a:r>
            <a:endParaRPr lang="en-US" altLang="zh-CN" dirty="0" smtClean="0"/>
          </a:p>
          <a:p>
            <a:pPr marL="0" indent="0">
              <a:buNone/>
            </a:pPr>
            <a:r>
              <a:rPr lang="zh-CN" altLang="en-US" dirty="0"/>
              <a:t>不</a:t>
            </a:r>
            <a:r>
              <a:rPr lang="zh-CN" altLang="en-US" dirty="0" smtClean="0"/>
              <a:t>合法数量可以通过某些更为简单的状态计算得出。</a:t>
            </a:r>
            <a:endParaRPr lang="en-US" altLang="zh-CN" dirty="0" smtClean="0"/>
          </a:p>
          <a:p>
            <a:pPr marL="0" indent="0">
              <a:buNone/>
            </a:pPr>
            <a:r>
              <a:rPr lang="zh-CN" altLang="en-US" dirty="0" smtClean="0"/>
              <a:t>比较抽象，需要多多理解。</a:t>
            </a:r>
            <a:endParaRPr lang="zh-CN" altLang="en-US" dirty="0"/>
          </a:p>
        </p:txBody>
      </p:sp>
    </p:spTree>
    <p:extLst>
      <p:ext uri="{BB962C8B-B14F-4D97-AF65-F5344CB8AC3E}">
        <p14:creationId xmlns:p14="http://schemas.microsoft.com/office/powerpoint/2010/main" val="2379192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SRM 551</a:t>
            </a:r>
            <a:r>
              <a:rPr lang="en-US" altLang="zh-CN" b="1" dirty="0"/>
              <a:t>SweetFruits</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smtClean="0"/>
              <a:t>个点，每个点有个权值</a:t>
            </a:r>
            <a:r>
              <a:rPr lang="en-US" altLang="zh-CN" dirty="0" err="1" smtClean="0"/>
              <a:t>ai</a:t>
            </a:r>
            <a:r>
              <a:rPr lang="zh-CN" altLang="en-US" dirty="0" smtClean="0"/>
              <a:t>。若</a:t>
            </a:r>
            <a:r>
              <a:rPr lang="en-US" altLang="zh-CN" dirty="0" err="1" smtClean="0"/>
              <a:t>ai</a:t>
            </a:r>
            <a:r>
              <a:rPr lang="en-US" altLang="zh-CN" dirty="0" smtClean="0"/>
              <a:t>&gt;0</a:t>
            </a:r>
            <a:r>
              <a:rPr lang="zh-CN" altLang="en-US" dirty="0" smtClean="0"/>
              <a:t>，就称这个点是好的。</a:t>
            </a:r>
            <a:endParaRPr lang="en-US" altLang="zh-CN" dirty="0" smtClean="0"/>
          </a:p>
          <a:p>
            <a:r>
              <a:rPr lang="zh-CN" altLang="en-US" dirty="0" smtClean="0"/>
              <a:t>我们考虑一个这</a:t>
            </a:r>
            <a:r>
              <a:rPr lang="en-US" altLang="zh-CN" dirty="0" smtClean="0"/>
              <a:t>n</a:t>
            </a:r>
            <a:r>
              <a:rPr lang="zh-CN" altLang="en-US" dirty="0" smtClean="0"/>
              <a:t>个点的生成树，如果一个</a:t>
            </a:r>
            <a:r>
              <a:rPr lang="zh-CN" altLang="en-US" dirty="0"/>
              <a:t>好</a:t>
            </a:r>
            <a:r>
              <a:rPr lang="zh-CN" altLang="en-US" dirty="0" smtClean="0"/>
              <a:t>点跟另一个好点有边相连，那么称这个点为非常好的。</a:t>
            </a:r>
            <a:endParaRPr lang="en-US" altLang="zh-CN" dirty="0"/>
          </a:p>
          <a:p>
            <a:r>
              <a:rPr lang="zh-CN" altLang="en-US" dirty="0" smtClean="0"/>
              <a:t>一个生成树的权值是非常好的点的点权和，求权值小于</a:t>
            </a:r>
            <a:r>
              <a:rPr lang="en-US" altLang="zh-CN" dirty="0" smtClean="0"/>
              <a:t>&lt;=MAX</a:t>
            </a:r>
            <a:r>
              <a:rPr lang="zh-CN" altLang="en-US" dirty="0" smtClean="0"/>
              <a:t>的生成树的数量。</a:t>
            </a:r>
            <a:endParaRPr lang="en-US" altLang="zh-CN" dirty="0" smtClean="0"/>
          </a:p>
        </p:txBody>
      </p:sp>
    </p:spTree>
    <p:extLst>
      <p:ext uri="{BB962C8B-B14F-4D97-AF65-F5344CB8AC3E}">
        <p14:creationId xmlns:p14="http://schemas.microsoft.com/office/powerpoint/2010/main" val="1001487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CF</a:t>
            </a:r>
            <a:r>
              <a:rPr lang="zh-CN" altLang="en-US" dirty="0"/>
              <a:t>某题</a:t>
            </a:r>
          </a:p>
        </p:txBody>
      </p:sp>
      <p:sp>
        <p:nvSpPr>
          <p:cNvPr id="3" name="内容占位符 2"/>
          <p:cNvSpPr>
            <a:spLocks noGrp="1"/>
          </p:cNvSpPr>
          <p:nvPr>
            <p:ph idx="1"/>
          </p:nvPr>
        </p:nvSpPr>
        <p:spPr/>
        <p:txBody>
          <a:bodyPr/>
          <a:lstStyle/>
          <a:p>
            <a:r>
              <a:rPr lang="zh-CN" altLang="en-US" dirty="0" smtClean="0"/>
              <a:t>给一个</a:t>
            </a:r>
            <a:r>
              <a:rPr lang="en-US" altLang="zh-CN" dirty="0" smtClean="0"/>
              <a:t>n</a:t>
            </a:r>
            <a:r>
              <a:rPr lang="zh-CN" altLang="en-US" dirty="0" smtClean="0"/>
              <a:t>个点的图，求他有多少生成树，使得恰好有</a:t>
            </a:r>
            <a:r>
              <a:rPr lang="en-US" altLang="zh-CN" dirty="0" smtClean="0"/>
              <a:t>k</a:t>
            </a:r>
            <a:r>
              <a:rPr lang="zh-CN" altLang="en-US" dirty="0" smtClean="0"/>
              <a:t>个叶子。</a:t>
            </a:r>
            <a:endParaRPr lang="zh-CN" altLang="en-US" dirty="0"/>
          </a:p>
        </p:txBody>
      </p:sp>
    </p:spTree>
    <p:extLst>
      <p:ext uri="{BB962C8B-B14F-4D97-AF65-F5344CB8AC3E}">
        <p14:creationId xmlns:p14="http://schemas.microsoft.com/office/powerpoint/2010/main" val="739796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SHOI2009 </a:t>
            </a:r>
            <a:r>
              <a:rPr lang="zh-CN" altLang="en-US" dirty="0" smtClean="0"/>
              <a:t>舞会</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个男生</a:t>
            </a:r>
            <a:r>
              <a:rPr lang="en-US" altLang="zh-CN" dirty="0" smtClean="0"/>
              <a:t>N</a:t>
            </a:r>
            <a:r>
              <a:rPr lang="zh-CN" altLang="en-US" dirty="0" smtClean="0"/>
              <a:t>个女生，各自都有身高。</a:t>
            </a:r>
            <a:endParaRPr lang="en-US" altLang="zh-CN" dirty="0" smtClean="0"/>
          </a:p>
          <a:p>
            <a:r>
              <a:rPr lang="zh-CN" altLang="en-US" dirty="0" smtClean="0"/>
              <a:t>我们要将他们配成</a:t>
            </a:r>
            <a:r>
              <a:rPr lang="en-US" altLang="zh-CN" dirty="0" smtClean="0"/>
              <a:t>N</a:t>
            </a:r>
            <a:r>
              <a:rPr lang="zh-CN" altLang="en-US" dirty="0" smtClean="0"/>
              <a:t>对，使得不超过</a:t>
            </a:r>
            <a:r>
              <a:rPr lang="en-US" altLang="zh-CN" dirty="0" smtClean="0"/>
              <a:t>K</a:t>
            </a:r>
            <a:r>
              <a:rPr lang="zh-CN" altLang="en-US" dirty="0" smtClean="0"/>
              <a:t>对男的比女的高。</a:t>
            </a:r>
            <a:endParaRPr lang="en-US" altLang="zh-CN" dirty="0" smtClean="0"/>
          </a:p>
        </p:txBody>
      </p:sp>
    </p:spTree>
    <p:extLst>
      <p:ext uri="{BB962C8B-B14F-4D97-AF65-F5344CB8AC3E}">
        <p14:creationId xmlns:p14="http://schemas.microsoft.com/office/powerpoint/2010/main" val="2828026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小总结</a:t>
            </a:r>
            <a:endParaRPr lang="zh-CN" altLang="en-US" dirty="0"/>
          </a:p>
        </p:txBody>
      </p:sp>
      <p:sp>
        <p:nvSpPr>
          <p:cNvPr id="3" name="内容占位符 2"/>
          <p:cNvSpPr>
            <a:spLocks noGrp="1"/>
          </p:cNvSpPr>
          <p:nvPr>
            <p:ph idx="1"/>
          </p:nvPr>
        </p:nvSpPr>
        <p:spPr/>
        <p:txBody>
          <a:bodyPr/>
          <a:lstStyle/>
          <a:p>
            <a:r>
              <a:rPr lang="zh-CN" altLang="en-US" dirty="0" smtClean="0"/>
              <a:t>从上述几道题中，我们看到了一种非常优美的技巧：放缩条件。</a:t>
            </a:r>
            <a:endParaRPr lang="en-US" altLang="zh-CN" dirty="0" smtClean="0"/>
          </a:p>
          <a:p>
            <a:r>
              <a:rPr lang="zh-CN" altLang="en-US" dirty="0" smtClean="0"/>
              <a:t>将只有</a:t>
            </a:r>
            <a:r>
              <a:rPr lang="en-US" altLang="zh-CN" dirty="0" err="1" smtClean="0"/>
              <a:t>balabala</a:t>
            </a:r>
            <a:r>
              <a:rPr lang="zh-CN" altLang="en-US" dirty="0" smtClean="0"/>
              <a:t>满足放缩成</a:t>
            </a:r>
            <a:r>
              <a:rPr lang="en-US" altLang="zh-CN" dirty="0" err="1" smtClean="0"/>
              <a:t>balabala</a:t>
            </a:r>
            <a:r>
              <a:rPr lang="zh-CN" altLang="en-US" smtClean="0"/>
              <a:t>满足了。是一个有意义的技巧。</a:t>
            </a:r>
            <a:endParaRPr lang="en-US" altLang="zh-CN" dirty="0" smtClean="0"/>
          </a:p>
          <a:p>
            <a:r>
              <a:rPr lang="zh-CN" altLang="en-US" dirty="0" smtClean="0"/>
              <a:t>将只有</a:t>
            </a:r>
            <a:r>
              <a:rPr lang="en-US" altLang="zh-CN" dirty="0" smtClean="0"/>
              <a:t>set</a:t>
            </a:r>
            <a:r>
              <a:rPr lang="zh-CN" altLang="en-US" dirty="0" smtClean="0"/>
              <a:t>满足放缩成</a:t>
            </a:r>
            <a:r>
              <a:rPr lang="en-US" altLang="zh-CN" dirty="0" smtClean="0"/>
              <a:t>set</a:t>
            </a:r>
            <a:r>
              <a:rPr lang="zh-CN" altLang="en-US" dirty="0" smtClean="0"/>
              <a:t>满足了，</a:t>
            </a:r>
            <a:endParaRPr lang="en-US" altLang="zh-CN" dirty="0" smtClean="0"/>
          </a:p>
          <a:p>
            <a:r>
              <a:rPr lang="zh-CN" altLang="en-US" dirty="0" smtClean="0"/>
              <a:t>那么只有</a:t>
            </a:r>
            <a:r>
              <a:rPr lang="en-US" altLang="zh-CN" dirty="0" smtClean="0"/>
              <a:t>set</a:t>
            </a:r>
            <a:r>
              <a:rPr lang="zh-CN" altLang="en-US" dirty="0" smtClean="0"/>
              <a:t>满足的结果就是</a:t>
            </a:r>
            <a:r>
              <a:rPr lang="en-US" altLang="zh-CN" dirty="0" smtClean="0"/>
              <a:t>set</a:t>
            </a:r>
            <a:r>
              <a:rPr lang="zh-CN" altLang="en-US" dirty="0" smtClean="0"/>
              <a:t>满足了</a:t>
            </a:r>
            <a:r>
              <a:rPr lang="en-US" altLang="zh-CN" dirty="0" smtClean="0"/>
              <a:t>-</a:t>
            </a:r>
            <a:r>
              <a:rPr lang="zh-CN" altLang="en-US" dirty="0" smtClean="0"/>
              <a:t>所有</a:t>
            </a:r>
            <a:r>
              <a:rPr lang="en-US" altLang="zh-CN" dirty="0" smtClean="0"/>
              <a:t>set</a:t>
            </a:r>
            <a:r>
              <a:rPr lang="zh-CN" altLang="en-US" dirty="0" smtClean="0"/>
              <a:t>的超集的答案。</a:t>
            </a:r>
            <a:endParaRPr lang="en-US" altLang="zh-CN" dirty="0" smtClean="0"/>
          </a:p>
          <a:p>
            <a:r>
              <a:rPr lang="zh-CN" altLang="en-US" dirty="0" smtClean="0"/>
              <a:t>从本质上来说这也是补集原理的一个应用，但这里的补集刻画的更为巧妙。</a:t>
            </a:r>
            <a:endParaRPr lang="en-US" altLang="zh-CN" dirty="0" smtClean="0"/>
          </a:p>
          <a:p>
            <a:endParaRPr lang="zh-CN" altLang="en-US" dirty="0"/>
          </a:p>
        </p:txBody>
      </p:sp>
    </p:spTree>
    <p:extLst>
      <p:ext uri="{BB962C8B-B14F-4D97-AF65-F5344CB8AC3E}">
        <p14:creationId xmlns:p14="http://schemas.microsoft.com/office/powerpoint/2010/main" val="8125789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不相交路径</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smtClean="0"/>
              <a:t>N&lt;=150</a:t>
            </a:r>
            <a:r>
              <a:rPr lang="zh-CN" altLang="en-US" dirty="0" smtClean="0"/>
              <a:t>的有向无环简单图，求</a:t>
            </a:r>
            <a:r>
              <a:rPr lang="en-US" altLang="zh-CN" dirty="0" smtClean="0"/>
              <a:t>a</a:t>
            </a:r>
            <a:r>
              <a:rPr lang="zh-CN" altLang="en-US" dirty="0" smtClean="0"/>
              <a:t>到</a:t>
            </a:r>
            <a:r>
              <a:rPr lang="en-US" altLang="zh-CN" dirty="0" smtClean="0"/>
              <a:t>b</a:t>
            </a:r>
            <a:r>
              <a:rPr lang="zh-CN" altLang="en-US" dirty="0" smtClean="0"/>
              <a:t>，</a:t>
            </a:r>
            <a:r>
              <a:rPr lang="en-US" altLang="zh-CN" dirty="0" smtClean="0"/>
              <a:t>c</a:t>
            </a:r>
            <a:r>
              <a:rPr lang="zh-CN" altLang="en-US" dirty="0" smtClean="0"/>
              <a:t>到</a:t>
            </a:r>
            <a:r>
              <a:rPr lang="en-US" altLang="zh-CN" dirty="0" smtClean="0"/>
              <a:t>d</a:t>
            </a:r>
            <a:r>
              <a:rPr lang="zh-CN" altLang="en-US" dirty="0" smtClean="0"/>
              <a:t>且他们不相交的路径的对数。</a:t>
            </a:r>
            <a:endParaRPr lang="zh-CN" altLang="en-US" dirty="0"/>
          </a:p>
        </p:txBody>
      </p:sp>
    </p:spTree>
    <p:extLst>
      <p:ext uri="{BB962C8B-B14F-4D97-AF65-F5344CB8AC3E}">
        <p14:creationId xmlns:p14="http://schemas.microsoft.com/office/powerpoint/2010/main" val="1195777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SRM 509 </a:t>
            </a:r>
            <a:r>
              <a:rPr lang="en-US" altLang="zh-CN" b="1" dirty="0"/>
              <a:t>NumberLabyrinthDiv1</a:t>
            </a:r>
            <a:endParaRPr lang="zh-CN" altLang="en-US" dirty="0"/>
          </a:p>
        </p:txBody>
      </p:sp>
      <p:sp>
        <p:nvSpPr>
          <p:cNvPr id="3" name="内容占位符 2"/>
          <p:cNvSpPr>
            <a:spLocks noGrp="1"/>
          </p:cNvSpPr>
          <p:nvPr>
            <p:ph idx="1"/>
          </p:nvPr>
        </p:nvSpPr>
        <p:spPr/>
        <p:txBody>
          <a:bodyPr/>
          <a:lstStyle/>
          <a:p>
            <a:r>
              <a:rPr lang="zh-CN" altLang="en-US" dirty="0" smtClean="0"/>
              <a:t>平面上每个整数点上都有数，其中只有</a:t>
            </a:r>
            <a:r>
              <a:rPr lang="en-US" altLang="zh-CN" dirty="0" smtClean="0"/>
              <a:t>N</a:t>
            </a:r>
            <a:r>
              <a:rPr lang="zh-CN" altLang="en-US" dirty="0" smtClean="0"/>
              <a:t>个点上的数是非</a:t>
            </a:r>
            <a:r>
              <a:rPr lang="en-US" altLang="zh-CN" dirty="0" smtClean="0"/>
              <a:t>0</a:t>
            </a:r>
            <a:r>
              <a:rPr lang="zh-CN" altLang="en-US" dirty="0" smtClean="0"/>
              <a:t>的。</a:t>
            </a:r>
            <a:endParaRPr lang="en-US" altLang="zh-CN" dirty="0" smtClean="0"/>
          </a:p>
          <a:p>
            <a:r>
              <a:rPr lang="zh-CN" altLang="en-US" dirty="0" smtClean="0"/>
              <a:t>分别为</a:t>
            </a:r>
            <a:r>
              <a:rPr lang="en-US" altLang="zh-CN" dirty="0" err="1" smtClean="0"/>
              <a:t>xi,yi</a:t>
            </a:r>
            <a:r>
              <a:rPr lang="zh-CN" altLang="en-US" dirty="0" smtClean="0"/>
              <a:t>上有</a:t>
            </a:r>
            <a:r>
              <a:rPr lang="en-US" altLang="zh-CN" dirty="0" smtClean="0"/>
              <a:t>vi</a:t>
            </a:r>
            <a:r>
              <a:rPr lang="zh-CN" altLang="en-US" dirty="0" smtClean="0"/>
              <a:t>。</a:t>
            </a:r>
            <a:endParaRPr lang="en-US" altLang="zh-CN" dirty="0" smtClean="0"/>
          </a:p>
          <a:p>
            <a:r>
              <a:rPr lang="zh-CN" altLang="en-US" dirty="0" smtClean="0"/>
              <a:t>我在</a:t>
            </a:r>
            <a:r>
              <a:rPr lang="en-US" altLang="zh-CN" dirty="0" smtClean="0"/>
              <a:t>(</a:t>
            </a:r>
            <a:r>
              <a:rPr lang="en-US" altLang="zh-CN" dirty="0" err="1" smtClean="0"/>
              <a:t>x,y</a:t>
            </a:r>
            <a:r>
              <a:rPr lang="en-US" altLang="zh-CN" dirty="0" smtClean="0"/>
              <a:t>)</a:t>
            </a:r>
            <a:r>
              <a:rPr lang="zh-CN" altLang="en-US" dirty="0" smtClean="0"/>
              <a:t>的话，如果我的数是</a:t>
            </a:r>
            <a:r>
              <a:rPr lang="en-US" altLang="zh-CN" dirty="0" smtClean="0"/>
              <a:t>v</a:t>
            </a:r>
            <a:r>
              <a:rPr lang="zh-CN" altLang="en-US" dirty="0" smtClean="0"/>
              <a:t>，那么我可以跳到</a:t>
            </a:r>
            <a:r>
              <a:rPr lang="en-US" altLang="zh-CN" dirty="0" smtClean="0"/>
              <a:t>(x-</a:t>
            </a:r>
            <a:r>
              <a:rPr lang="en-US" altLang="zh-CN" dirty="0" err="1" smtClean="0"/>
              <a:t>v,y</a:t>
            </a:r>
            <a:r>
              <a:rPr lang="en-US" altLang="zh-CN" dirty="0" smtClean="0"/>
              <a:t>),(</a:t>
            </a:r>
            <a:r>
              <a:rPr lang="en-US" altLang="zh-CN" dirty="0" err="1" smtClean="0"/>
              <a:t>x+v,y</a:t>
            </a:r>
            <a:r>
              <a:rPr lang="en-US" altLang="zh-CN" dirty="0" smtClean="0"/>
              <a:t>),(</a:t>
            </a:r>
            <a:r>
              <a:rPr lang="en-US" altLang="zh-CN" dirty="0" err="1" smtClean="0"/>
              <a:t>x,y+v</a:t>
            </a:r>
            <a:r>
              <a:rPr lang="en-US" altLang="zh-CN" dirty="0" smtClean="0"/>
              <a:t>),(</a:t>
            </a:r>
            <a:r>
              <a:rPr lang="en-US" altLang="zh-CN" dirty="0" err="1" smtClean="0"/>
              <a:t>x,y</a:t>
            </a:r>
            <a:r>
              <a:rPr lang="en-US" altLang="zh-CN" dirty="0" smtClean="0"/>
              <a:t>-v)</a:t>
            </a:r>
            <a:r>
              <a:rPr lang="zh-CN" altLang="en-US" dirty="0" smtClean="0"/>
              <a:t>这四种位置。</a:t>
            </a:r>
            <a:endParaRPr lang="en-US" altLang="zh-CN" dirty="0" smtClean="0"/>
          </a:p>
          <a:p>
            <a:r>
              <a:rPr lang="zh-CN" altLang="en-US" dirty="0" smtClean="0"/>
              <a:t>我从</a:t>
            </a:r>
            <a:r>
              <a:rPr lang="en-US" altLang="zh-CN" dirty="0" smtClean="0"/>
              <a:t>(0,0)</a:t>
            </a:r>
            <a:r>
              <a:rPr lang="zh-CN" altLang="en-US" dirty="0" smtClean="0"/>
              <a:t>点出发，跳到</a:t>
            </a:r>
            <a:r>
              <a:rPr lang="en-US" altLang="zh-CN" dirty="0" smtClean="0"/>
              <a:t>(X,Y)</a:t>
            </a:r>
            <a:r>
              <a:rPr lang="zh-CN" altLang="en-US" dirty="0" smtClean="0"/>
              <a:t>点。</a:t>
            </a:r>
            <a:endParaRPr lang="en-US" altLang="zh-CN" dirty="0" smtClean="0"/>
          </a:p>
          <a:p>
            <a:r>
              <a:rPr lang="en-US" altLang="zh-CN" dirty="0" smtClean="0"/>
              <a:t>1&lt;=</a:t>
            </a:r>
            <a:r>
              <a:rPr lang="en-US" altLang="zh-CN" dirty="0" err="1" smtClean="0"/>
              <a:t>xi,yi,X,Y</a:t>
            </a:r>
            <a:r>
              <a:rPr lang="en-US" altLang="zh-CN" dirty="0" smtClean="0"/>
              <a:t>&lt;=10^9,N&lt;=40</a:t>
            </a:r>
            <a:r>
              <a:rPr lang="zh-CN" altLang="en-US" dirty="0" smtClean="0"/>
              <a:t>。</a:t>
            </a:r>
            <a:endParaRPr lang="en-US" altLang="zh-CN" dirty="0" smtClean="0"/>
          </a:p>
          <a:p>
            <a:r>
              <a:rPr lang="zh-CN" altLang="en-US" dirty="0" smtClean="0"/>
              <a:t>当然这是无解的</a:t>
            </a:r>
            <a:r>
              <a:rPr lang="en-US" altLang="zh-CN" dirty="0" smtClean="0"/>
              <a:t>(</a:t>
            </a:r>
            <a:r>
              <a:rPr lang="zh-CN" altLang="en-US" dirty="0" smtClean="0"/>
              <a:t>因为</a:t>
            </a:r>
            <a:r>
              <a:rPr lang="en-US" altLang="zh-CN" dirty="0" smtClean="0"/>
              <a:t>(0,0)</a:t>
            </a:r>
            <a:r>
              <a:rPr lang="zh-CN" altLang="en-US" dirty="0" smtClean="0"/>
              <a:t>上没有数根本动不了</a:t>
            </a:r>
            <a:r>
              <a:rPr lang="en-US" altLang="zh-CN" dirty="0" smtClean="0"/>
              <a:t>)</a:t>
            </a:r>
            <a:r>
              <a:rPr lang="zh-CN" altLang="en-US" dirty="0" smtClean="0"/>
              <a:t>，不过我们可以在最多</a:t>
            </a:r>
            <a:r>
              <a:rPr lang="en-US" altLang="zh-CN" dirty="0" smtClean="0"/>
              <a:t>K</a:t>
            </a:r>
            <a:r>
              <a:rPr lang="zh-CN" altLang="en-US" dirty="0" smtClean="0"/>
              <a:t>个点上写上一个数字。</a:t>
            </a:r>
            <a:endParaRPr lang="en-US" altLang="zh-CN" dirty="0" smtClean="0"/>
          </a:p>
          <a:p>
            <a:r>
              <a:rPr lang="zh-CN" altLang="en-US" dirty="0" smtClean="0"/>
              <a:t>求不同的跳跃方案的数量，两个数量不同，要么跳的步数不同，要么特定步数在的位置不同。</a:t>
            </a:r>
            <a:endParaRPr lang="zh-CN" altLang="en-US" dirty="0"/>
          </a:p>
        </p:txBody>
      </p:sp>
    </p:spTree>
    <p:extLst>
      <p:ext uri="{BB962C8B-B14F-4D97-AF65-F5344CB8AC3E}">
        <p14:creationId xmlns:p14="http://schemas.microsoft.com/office/powerpoint/2010/main" val="3207745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战斗力</a:t>
            </a:r>
            <a:endParaRPr lang="zh-CN" altLang="en-US" dirty="0"/>
          </a:p>
        </p:txBody>
      </p:sp>
      <p:sp>
        <p:nvSpPr>
          <p:cNvPr id="3" name="内容占位符 2"/>
          <p:cNvSpPr>
            <a:spLocks noGrp="1"/>
          </p:cNvSpPr>
          <p:nvPr>
            <p:ph idx="1"/>
          </p:nvPr>
        </p:nvSpPr>
        <p:spPr/>
        <p:txBody>
          <a:bodyPr/>
          <a:lstStyle/>
          <a:p>
            <a:r>
              <a:rPr lang="zh-CN" altLang="en-US" dirty="0" smtClean="0"/>
              <a:t>我有</a:t>
            </a:r>
            <a:r>
              <a:rPr lang="en-US" altLang="zh-CN" dirty="0" smtClean="0"/>
              <a:t>N</a:t>
            </a:r>
            <a:r>
              <a:rPr lang="zh-CN" altLang="en-US" dirty="0" smtClean="0"/>
              <a:t>个从小到大的数</a:t>
            </a:r>
            <a:r>
              <a:rPr lang="en-US" altLang="zh-CN" dirty="0" smtClean="0"/>
              <a:t>a1,a2,a3,…,an</a:t>
            </a:r>
            <a:r>
              <a:rPr lang="zh-CN" altLang="en-US" dirty="0" smtClean="0"/>
              <a:t>。</a:t>
            </a:r>
            <a:endParaRPr lang="en-US" altLang="zh-CN" dirty="0" smtClean="0"/>
          </a:p>
          <a:p>
            <a:r>
              <a:rPr lang="zh-CN" altLang="en-US" dirty="0" smtClean="0"/>
              <a:t>求有多少这样的数列</a:t>
            </a:r>
            <a:r>
              <a:rPr lang="en-US" altLang="zh-CN" dirty="0" smtClean="0"/>
              <a:t>b1,b2,…,</a:t>
            </a:r>
            <a:r>
              <a:rPr lang="en-US" altLang="zh-CN" dirty="0" err="1" smtClean="0"/>
              <a:t>bn</a:t>
            </a:r>
            <a:r>
              <a:rPr lang="zh-CN" altLang="en-US" dirty="0" smtClean="0"/>
              <a:t>，使得我们对于每个</a:t>
            </a:r>
            <a:r>
              <a:rPr lang="en-US" altLang="zh-CN" dirty="0" err="1" smtClean="0"/>
              <a:t>ai</a:t>
            </a:r>
            <a:r>
              <a:rPr lang="zh-CN" altLang="en-US" dirty="0" smtClean="0"/>
              <a:t>，都对应一个</a:t>
            </a:r>
            <a:r>
              <a:rPr lang="en-US" altLang="zh-CN" dirty="0" err="1" smtClean="0"/>
              <a:t>bj</a:t>
            </a:r>
            <a:r>
              <a:rPr lang="zh-CN" altLang="en-US" dirty="0" smtClean="0"/>
              <a:t>比他小，并且不同的</a:t>
            </a:r>
            <a:r>
              <a:rPr lang="en-US" altLang="zh-CN" dirty="0" err="1" smtClean="0"/>
              <a:t>ai</a:t>
            </a:r>
            <a:r>
              <a:rPr lang="zh-CN" altLang="en-US" dirty="0" smtClean="0"/>
              <a:t>对应的</a:t>
            </a:r>
            <a:r>
              <a:rPr lang="en-US" altLang="zh-CN" dirty="0" err="1" smtClean="0"/>
              <a:t>bj</a:t>
            </a:r>
            <a:r>
              <a:rPr lang="zh-CN" altLang="en-US" dirty="0" smtClean="0"/>
              <a:t>不同。</a:t>
            </a:r>
            <a:endParaRPr lang="en-US" altLang="zh-CN" dirty="0" smtClean="0"/>
          </a:p>
          <a:p>
            <a:endParaRPr lang="en-US" altLang="zh-CN" dirty="0"/>
          </a:p>
          <a:p>
            <a:r>
              <a:rPr lang="zh-CN" altLang="en-US" dirty="0" smtClean="0"/>
              <a:t>比如考虑</a:t>
            </a:r>
            <a:r>
              <a:rPr lang="en-US" altLang="zh-CN" dirty="0" smtClean="0"/>
              <a:t>a1,a2={1,2}</a:t>
            </a:r>
            <a:r>
              <a:rPr lang="zh-CN" altLang="en-US" dirty="0" smtClean="0"/>
              <a:t>，那么</a:t>
            </a:r>
            <a:r>
              <a:rPr lang="en-US" altLang="zh-CN" dirty="0" smtClean="0"/>
              <a:t>{0,1},{0,0},{1,0}</a:t>
            </a:r>
            <a:r>
              <a:rPr lang="zh-CN" altLang="en-US" dirty="0" smtClean="0"/>
              <a:t>是</a:t>
            </a:r>
            <a:r>
              <a:rPr lang="en-US" altLang="zh-CN" dirty="0" smtClean="0"/>
              <a:t>3</a:t>
            </a:r>
            <a:r>
              <a:rPr lang="zh-CN" altLang="en-US" dirty="0" smtClean="0"/>
              <a:t>个可能的解。</a:t>
            </a:r>
            <a:endParaRPr lang="zh-CN" altLang="en-US" dirty="0"/>
          </a:p>
        </p:txBody>
      </p:sp>
    </p:spTree>
    <p:extLst>
      <p:ext uri="{BB962C8B-B14F-4D97-AF65-F5344CB8AC3E}">
        <p14:creationId xmlns:p14="http://schemas.microsoft.com/office/powerpoint/2010/main" val="3491553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容斥原理：形式</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列出题目中的</a:t>
            </a:r>
            <a:r>
              <a:rPr lang="en-US" altLang="zh-CN" dirty="0" smtClean="0"/>
              <a:t>n</a:t>
            </a:r>
            <a:r>
              <a:rPr lang="zh-CN" altLang="en-US" dirty="0" smtClean="0"/>
              <a:t>个条件。</a:t>
            </a:r>
            <a:endParaRPr lang="en-US" altLang="zh-CN" dirty="0" smtClean="0"/>
          </a:p>
          <a:p>
            <a:r>
              <a:rPr lang="zh-CN" altLang="en-US" dirty="0" smtClean="0"/>
              <a:t>求满足这</a:t>
            </a:r>
            <a:r>
              <a:rPr lang="en-US" altLang="zh-CN" dirty="0" smtClean="0"/>
              <a:t>n</a:t>
            </a:r>
            <a:r>
              <a:rPr lang="zh-CN" altLang="en-US" dirty="0" smtClean="0"/>
              <a:t>个条件的中任意一个的方案的个数。</a:t>
            </a:r>
            <a:endParaRPr lang="en-US" altLang="zh-CN" dirty="0" smtClean="0"/>
          </a:p>
          <a:p>
            <a:r>
              <a:rPr lang="zh-CN" altLang="en-US" dirty="0" smtClean="0"/>
              <a:t>枚举这些条件的所有</a:t>
            </a:r>
            <a:r>
              <a:rPr lang="en-US" altLang="zh-CN" dirty="0" smtClean="0"/>
              <a:t>2^n</a:t>
            </a:r>
            <a:r>
              <a:rPr lang="zh-CN" altLang="en-US" dirty="0" smtClean="0"/>
              <a:t>个集合。</a:t>
            </a:r>
            <a:endParaRPr lang="en-US" altLang="zh-CN" dirty="0" smtClean="0"/>
          </a:p>
          <a:p>
            <a:r>
              <a:rPr lang="zh-CN" altLang="en-US" dirty="0" smtClean="0"/>
              <a:t>考虑一个集合</a:t>
            </a:r>
            <a:r>
              <a:rPr lang="en-US" altLang="zh-CN" dirty="0" smtClean="0"/>
              <a:t>x</a:t>
            </a:r>
            <a:r>
              <a:rPr lang="zh-CN" altLang="en-US" dirty="0" smtClean="0"/>
              <a:t>，令满足</a:t>
            </a:r>
            <a:r>
              <a:rPr lang="en-US" altLang="zh-CN" dirty="0" smtClean="0"/>
              <a:t>x</a:t>
            </a:r>
            <a:r>
              <a:rPr lang="zh-CN" altLang="en-US" dirty="0" smtClean="0"/>
              <a:t>中所有条件的方案有</a:t>
            </a:r>
            <a:r>
              <a:rPr lang="en-US" altLang="zh-CN" dirty="0" smtClean="0"/>
              <a:t>A</a:t>
            </a:r>
            <a:r>
              <a:rPr lang="zh-CN" altLang="en-US" dirty="0" smtClean="0"/>
              <a:t>个。</a:t>
            </a:r>
            <a:endParaRPr lang="en-US" altLang="zh-CN" dirty="0" smtClean="0"/>
          </a:p>
          <a:p>
            <a:r>
              <a:rPr lang="zh-CN" altLang="en-US" dirty="0" smtClean="0"/>
              <a:t>如果</a:t>
            </a:r>
            <a:r>
              <a:rPr lang="en-US" altLang="zh-CN" dirty="0" smtClean="0"/>
              <a:t>x</a:t>
            </a:r>
            <a:r>
              <a:rPr lang="zh-CN" altLang="en-US" dirty="0" smtClean="0"/>
              <a:t>的大小是奇数，给答案加上</a:t>
            </a:r>
            <a:r>
              <a:rPr lang="en-US" altLang="zh-CN" dirty="0" smtClean="0"/>
              <a:t>A</a:t>
            </a:r>
            <a:r>
              <a:rPr lang="zh-CN" altLang="en-US" dirty="0" smtClean="0"/>
              <a:t>，不然给答案减去</a:t>
            </a:r>
            <a:r>
              <a:rPr lang="en-US" altLang="zh-CN" dirty="0" smtClean="0"/>
              <a:t>A</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833369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小总结</a:t>
            </a:r>
          </a:p>
        </p:txBody>
      </p:sp>
      <p:sp>
        <p:nvSpPr>
          <p:cNvPr id="3" name="内容占位符 2"/>
          <p:cNvSpPr>
            <a:spLocks noGrp="1"/>
          </p:cNvSpPr>
          <p:nvPr>
            <p:ph idx="1"/>
          </p:nvPr>
        </p:nvSpPr>
        <p:spPr/>
        <p:txBody>
          <a:bodyPr/>
          <a:lstStyle/>
          <a:p>
            <a:r>
              <a:rPr lang="zh-CN" altLang="en-US" dirty="0" smtClean="0"/>
              <a:t>前面三个例子的做法一致性更为明显。</a:t>
            </a:r>
            <a:endParaRPr lang="en-US" altLang="zh-CN" dirty="0" smtClean="0"/>
          </a:p>
          <a:p>
            <a:r>
              <a:rPr lang="zh-CN" altLang="en-US" dirty="0" smtClean="0"/>
              <a:t>大体框架都是令</a:t>
            </a:r>
            <a:r>
              <a:rPr lang="en-US" altLang="zh-CN" dirty="0" err="1" smtClean="0"/>
              <a:t>dp</a:t>
            </a:r>
            <a:r>
              <a:rPr lang="en-US" altLang="zh-CN" dirty="0" smtClean="0"/>
              <a:t>[</a:t>
            </a:r>
            <a:r>
              <a:rPr lang="en-US" altLang="zh-CN" dirty="0" err="1" smtClean="0"/>
              <a:t>i</a:t>
            </a:r>
            <a:r>
              <a:rPr lang="en-US" altLang="zh-CN" dirty="0" smtClean="0"/>
              <a:t>]</a:t>
            </a:r>
            <a:r>
              <a:rPr lang="zh-CN" altLang="en-US" dirty="0" smtClean="0"/>
              <a:t>为</a:t>
            </a:r>
            <a:r>
              <a:rPr lang="en-US" altLang="zh-CN" dirty="0" err="1" smtClean="0"/>
              <a:t>i</a:t>
            </a:r>
            <a:r>
              <a:rPr lang="zh-CN" altLang="en-US" dirty="0" smtClean="0"/>
              <a:t>是第一次发生的数量。</a:t>
            </a:r>
            <a:endParaRPr lang="en-US" altLang="zh-CN" dirty="0" smtClean="0"/>
          </a:p>
          <a:p>
            <a:r>
              <a:rPr lang="zh-CN" altLang="en-US" dirty="0" smtClean="0"/>
              <a:t>那么</a:t>
            </a:r>
            <a:r>
              <a:rPr lang="en-US" altLang="zh-CN" dirty="0" err="1" smtClean="0"/>
              <a:t>dp</a:t>
            </a:r>
            <a:r>
              <a:rPr lang="en-US" altLang="zh-CN" dirty="0" smtClean="0"/>
              <a:t>[</a:t>
            </a:r>
            <a:r>
              <a:rPr lang="en-US" altLang="zh-CN" dirty="0" err="1" smtClean="0"/>
              <a:t>i</a:t>
            </a:r>
            <a:r>
              <a:rPr lang="en-US" altLang="zh-CN" dirty="0" smtClean="0"/>
              <a:t>]</a:t>
            </a:r>
            <a:r>
              <a:rPr lang="zh-CN" altLang="en-US" dirty="0" smtClean="0"/>
              <a:t>就是在</a:t>
            </a:r>
            <a:r>
              <a:rPr lang="en-US" altLang="zh-CN" dirty="0" err="1" smtClean="0"/>
              <a:t>i</a:t>
            </a:r>
            <a:r>
              <a:rPr lang="zh-CN" altLang="en-US" dirty="0"/>
              <a:t>发生</a:t>
            </a:r>
            <a:r>
              <a:rPr lang="zh-CN" altLang="en-US" dirty="0" smtClean="0"/>
              <a:t>的数量</a:t>
            </a:r>
            <a:r>
              <a:rPr lang="en-US" altLang="zh-CN" dirty="0" smtClean="0"/>
              <a:t>-</a:t>
            </a:r>
            <a:r>
              <a:rPr lang="en-US" altLang="zh-CN" dirty="0" err="1" smtClean="0"/>
              <a:t>i</a:t>
            </a:r>
            <a:r>
              <a:rPr lang="zh-CN" altLang="en-US" dirty="0" smtClean="0"/>
              <a:t>不是第一次的数量。</a:t>
            </a:r>
            <a:endParaRPr lang="en-US" altLang="zh-CN" dirty="0" smtClean="0"/>
          </a:p>
          <a:p>
            <a:r>
              <a:rPr lang="zh-CN" altLang="en-US" dirty="0" smtClean="0"/>
              <a:t>那么就存在一个</a:t>
            </a:r>
            <a:r>
              <a:rPr lang="en-US" altLang="zh-CN" dirty="0" smtClean="0"/>
              <a:t>j</a:t>
            </a:r>
            <a:r>
              <a:rPr lang="zh-CN" altLang="en-US" dirty="0" smtClean="0"/>
              <a:t>是真正的第一次发生。</a:t>
            </a:r>
            <a:endParaRPr lang="en-US" altLang="zh-CN" dirty="0" smtClean="0"/>
          </a:p>
          <a:p>
            <a:r>
              <a:rPr lang="zh-CN" altLang="en-US" dirty="0" smtClean="0"/>
              <a:t>枚举</a:t>
            </a:r>
            <a:r>
              <a:rPr lang="en-US" altLang="zh-CN" dirty="0" smtClean="0"/>
              <a:t>j&lt;</a:t>
            </a:r>
            <a:r>
              <a:rPr lang="en-US" altLang="zh-CN" dirty="0" err="1" smtClean="0"/>
              <a:t>i</a:t>
            </a:r>
            <a:r>
              <a:rPr lang="zh-CN" altLang="en-US" dirty="0" smtClean="0"/>
              <a:t>，计算</a:t>
            </a:r>
            <a:r>
              <a:rPr lang="en-US" altLang="zh-CN" dirty="0" err="1" smtClean="0"/>
              <a:t>dp</a:t>
            </a:r>
            <a:r>
              <a:rPr lang="en-US" altLang="zh-CN" dirty="0" smtClean="0"/>
              <a:t>[j]*(j+1..i</a:t>
            </a:r>
            <a:r>
              <a:rPr lang="zh-CN" altLang="en-US" dirty="0" smtClean="0"/>
              <a:t>随意情况的数量</a:t>
            </a:r>
            <a:r>
              <a:rPr lang="en-US" altLang="zh-CN" dirty="0" smtClean="0"/>
              <a:t>)</a:t>
            </a:r>
            <a:r>
              <a:rPr lang="zh-CN" altLang="en-US" dirty="0" smtClean="0"/>
              <a:t>的和。</a:t>
            </a:r>
            <a:endParaRPr lang="en-US" altLang="zh-CN" dirty="0" smtClean="0"/>
          </a:p>
          <a:p>
            <a:r>
              <a:rPr lang="zh-CN" altLang="en-US" dirty="0"/>
              <a:t>就</a:t>
            </a:r>
            <a:r>
              <a:rPr lang="zh-CN" altLang="en-US" dirty="0" smtClean="0"/>
              <a:t>能算出</a:t>
            </a:r>
            <a:r>
              <a:rPr lang="en-US" altLang="zh-CN" dirty="0" err="1" smtClean="0"/>
              <a:t>i</a:t>
            </a:r>
            <a:r>
              <a:rPr lang="zh-CN" altLang="en-US" dirty="0" smtClean="0"/>
              <a:t>不是第一次发生的数量。</a:t>
            </a:r>
            <a:endParaRPr lang="en-US" altLang="zh-CN" dirty="0" smtClean="0"/>
          </a:p>
          <a:p>
            <a:r>
              <a:rPr lang="zh-CN" altLang="en-US" dirty="0"/>
              <a:t>这</a:t>
            </a:r>
            <a:r>
              <a:rPr lang="zh-CN" altLang="en-US" dirty="0" smtClean="0"/>
              <a:t>是一个非常常见的思路，可以拿来做很多问题。</a:t>
            </a:r>
            <a:endParaRPr lang="en-US" altLang="zh-CN" dirty="0" smtClean="0"/>
          </a:p>
        </p:txBody>
      </p:sp>
    </p:spTree>
    <p:extLst>
      <p:ext uri="{BB962C8B-B14F-4D97-AF65-F5344CB8AC3E}">
        <p14:creationId xmlns:p14="http://schemas.microsoft.com/office/powerpoint/2010/main" val="2216403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大总结</a:t>
            </a:r>
            <a:endParaRPr lang="zh-CN" altLang="en-US" dirty="0"/>
          </a:p>
        </p:txBody>
      </p:sp>
      <p:sp>
        <p:nvSpPr>
          <p:cNvPr id="3" name="内容占位符 2"/>
          <p:cNvSpPr>
            <a:spLocks noGrp="1"/>
          </p:cNvSpPr>
          <p:nvPr>
            <p:ph idx="1"/>
          </p:nvPr>
        </p:nvSpPr>
        <p:spPr/>
        <p:txBody>
          <a:bodyPr/>
          <a:lstStyle/>
          <a:p>
            <a:r>
              <a:rPr lang="zh-CN" altLang="en-US" dirty="0" smtClean="0"/>
              <a:t>所谓正难则反，在正面突破无法解决问题时，不妨考虑倒过来计算不合法的情况的数量，可能反而容易解决。</a:t>
            </a:r>
            <a:endParaRPr lang="en-US" altLang="zh-CN" dirty="0" smtClean="0"/>
          </a:p>
          <a:p>
            <a:endParaRPr lang="en-US" altLang="zh-CN" dirty="0"/>
          </a:p>
          <a:p>
            <a:r>
              <a:rPr lang="zh-CN" altLang="en-US" dirty="0" smtClean="0"/>
              <a:t>如果你掌握并理解了所有这些例题和之后蕴含的解题思路和技巧，</a:t>
            </a:r>
            <a:r>
              <a:rPr lang="en-US" altLang="zh-CN" dirty="0" smtClean="0"/>
              <a:t>OI</a:t>
            </a:r>
            <a:r>
              <a:rPr lang="zh-CN" altLang="en-US" dirty="0" smtClean="0"/>
              <a:t>中大部分的计数问题都相当容易了。</a:t>
            </a:r>
            <a:endParaRPr lang="zh-CN" altLang="en-US" dirty="0"/>
          </a:p>
        </p:txBody>
      </p:sp>
    </p:spTree>
    <p:extLst>
      <p:ext uri="{BB962C8B-B14F-4D97-AF65-F5344CB8AC3E}">
        <p14:creationId xmlns:p14="http://schemas.microsoft.com/office/powerpoint/2010/main" val="36636868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简化状态</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786531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SRM 448 </a:t>
            </a:r>
            <a:r>
              <a:rPr lang="en-US" altLang="zh-CN" b="1" dirty="0" err="1"/>
              <a:t>TheCardLineDivOne</a:t>
            </a:r>
            <a:endParaRPr lang="zh-CN" altLang="en-US" dirty="0"/>
          </a:p>
        </p:txBody>
      </p:sp>
      <p:sp>
        <p:nvSpPr>
          <p:cNvPr id="3" name="内容占位符 2"/>
          <p:cNvSpPr>
            <a:spLocks noGrp="1"/>
          </p:cNvSpPr>
          <p:nvPr>
            <p:ph idx="1"/>
          </p:nvPr>
        </p:nvSpPr>
        <p:spPr/>
        <p:txBody>
          <a:bodyPr/>
          <a:lstStyle/>
          <a:p>
            <a:r>
              <a:rPr lang="zh-CN" altLang="en-US" dirty="0" smtClean="0"/>
              <a:t>我们有</a:t>
            </a:r>
            <a:r>
              <a:rPr lang="en-US" altLang="zh-CN" dirty="0" smtClean="0"/>
              <a:t>n</a:t>
            </a:r>
            <a:r>
              <a:rPr lang="zh-CN" altLang="en-US" dirty="0" smtClean="0"/>
              <a:t>张不重复的扑克牌</a:t>
            </a:r>
            <a:r>
              <a:rPr lang="en-US" altLang="zh-CN" dirty="0" smtClean="0"/>
              <a:t>(</a:t>
            </a:r>
            <a:r>
              <a:rPr lang="zh-CN" altLang="en-US" dirty="0" smtClean="0"/>
              <a:t>没有大小王</a:t>
            </a:r>
            <a:r>
              <a:rPr lang="en-US" altLang="zh-CN" dirty="0" smtClean="0"/>
              <a:t>)</a:t>
            </a:r>
            <a:r>
              <a:rPr lang="zh-CN" altLang="en-US" dirty="0" smtClean="0"/>
              <a:t>。</a:t>
            </a:r>
            <a:endParaRPr lang="en-US" altLang="zh-CN" dirty="0" smtClean="0"/>
          </a:p>
          <a:p>
            <a:r>
              <a:rPr lang="zh-CN" altLang="en-US" dirty="0" smtClean="0"/>
              <a:t>要把他们排成一列。</a:t>
            </a:r>
            <a:endParaRPr lang="en-US" altLang="zh-CN" dirty="0" smtClean="0"/>
          </a:p>
          <a:p>
            <a:r>
              <a:rPr lang="zh-CN" altLang="en-US" dirty="0" smtClean="0"/>
              <a:t>其中相邻的要么颜色相同要么数字相同。</a:t>
            </a:r>
            <a:endParaRPr lang="en-US" altLang="zh-CN" dirty="0" smtClean="0"/>
          </a:p>
          <a:p>
            <a:r>
              <a:rPr lang="zh-CN" altLang="en-US" dirty="0" smtClean="0"/>
              <a:t>求方案数量。</a:t>
            </a:r>
            <a:endParaRPr lang="en-US" altLang="zh-CN" dirty="0" smtClean="0"/>
          </a:p>
          <a:p>
            <a:r>
              <a:rPr lang="en-US" altLang="zh-CN" dirty="0" smtClean="0"/>
              <a:t>N&lt;=50</a:t>
            </a:r>
            <a:r>
              <a:rPr lang="zh-CN" altLang="en-US" dirty="0" smtClean="0"/>
              <a:t>。</a:t>
            </a:r>
            <a:endParaRPr lang="en-US" altLang="zh-CN" dirty="0" smtClean="0"/>
          </a:p>
        </p:txBody>
      </p:sp>
    </p:spTree>
    <p:extLst>
      <p:ext uri="{BB962C8B-B14F-4D97-AF65-F5344CB8AC3E}">
        <p14:creationId xmlns:p14="http://schemas.microsoft.com/office/powerpoint/2010/main" val="2212442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SRM 427 </a:t>
            </a:r>
            <a:r>
              <a:rPr lang="en-US" altLang="zh-CN" b="1" dirty="0" err="1" smtClean="0"/>
              <a:t>PSequence</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smtClean="0"/>
              <a:t>个数和一个整数</a:t>
            </a:r>
            <a:r>
              <a:rPr lang="en-US" altLang="zh-CN" dirty="0" smtClean="0"/>
              <a:t>p</a:t>
            </a:r>
            <a:r>
              <a:rPr lang="zh-CN" altLang="en-US" dirty="0" smtClean="0"/>
              <a:t>。</a:t>
            </a:r>
            <a:endParaRPr lang="en-US" altLang="zh-CN" dirty="0" smtClean="0"/>
          </a:p>
          <a:p>
            <a:r>
              <a:rPr lang="zh-CN" altLang="en-US" dirty="0" smtClean="0"/>
              <a:t>讲</a:t>
            </a:r>
            <a:r>
              <a:rPr lang="en-US" altLang="zh-CN" dirty="0" smtClean="0"/>
              <a:t>N</a:t>
            </a:r>
            <a:r>
              <a:rPr lang="zh-CN" altLang="en-US" dirty="0" smtClean="0"/>
              <a:t>个数排成一排，并且相邻的两个如果是</a:t>
            </a:r>
            <a:r>
              <a:rPr lang="en-US" altLang="zh-CN" dirty="0" smtClean="0"/>
              <a:t>a</a:t>
            </a:r>
            <a:r>
              <a:rPr lang="zh-CN" altLang="en-US" dirty="0" smtClean="0"/>
              <a:t>和</a:t>
            </a:r>
            <a:r>
              <a:rPr lang="en-US" altLang="zh-CN" dirty="0" smtClean="0"/>
              <a:t>b</a:t>
            </a:r>
            <a:r>
              <a:rPr lang="zh-CN" altLang="en-US" dirty="0" smtClean="0"/>
              <a:t>，那么</a:t>
            </a:r>
            <a:r>
              <a:rPr lang="en-US" altLang="zh-CN" dirty="0" smtClean="0"/>
              <a:t>a-b</a:t>
            </a:r>
            <a:r>
              <a:rPr lang="zh-CN" altLang="en-US" dirty="0" smtClean="0"/>
              <a:t>不是</a:t>
            </a:r>
            <a:r>
              <a:rPr lang="en-US" altLang="zh-CN" dirty="0" smtClean="0"/>
              <a:t>p</a:t>
            </a:r>
            <a:r>
              <a:rPr lang="zh-CN" altLang="en-US" dirty="0" smtClean="0"/>
              <a:t>的倍数。</a:t>
            </a:r>
            <a:endParaRPr lang="en-US" altLang="zh-CN" dirty="0" smtClean="0"/>
          </a:p>
          <a:p>
            <a:r>
              <a:rPr lang="zh-CN" altLang="en-US" dirty="0" smtClean="0"/>
              <a:t>求排成一排的方案数。</a:t>
            </a:r>
            <a:endParaRPr lang="en-US" altLang="zh-CN" dirty="0" smtClean="0"/>
          </a:p>
        </p:txBody>
      </p:sp>
    </p:spTree>
    <p:extLst>
      <p:ext uri="{BB962C8B-B14F-4D97-AF65-F5344CB8AC3E}">
        <p14:creationId xmlns:p14="http://schemas.microsoft.com/office/powerpoint/2010/main" val="1555671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劣质</a:t>
            </a:r>
            <a:r>
              <a:rPr lang="zh-CN" altLang="en-US" b="1" dirty="0" smtClean="0"/>
              <a:t>编码</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个二进制</a:t>
            </a:r>
            <a:r>
              <a:rPr lang="en-US" altLang="zh-CN" dirty="0" smtClean="0"/>
              <a:t>01</a:t>
            </a:r>
            <a:r>
              <a:rPr lang="zh-CN" altLang="en-US" dirty="0" smtClean="0"/>
              <a:t>串</a:t>
            </a:r>
            <a:endParaRPr lang="en-US" altLang="zh-CN" dirty="0"/>
          </a:p>
          <a:p>
            <a:r>
              <a:rPr lang="zh-CN" altLang="en-US" dirty="0" smtClean="0"/>
              <a:t>求</a:t>
            </a:r>
            <a:r>
              <a:rPr lang="zh-CN" altLang="en-US" dirty="0"/>
              <a:t>一</a:t>
            </a:r>
            <a:r>
              <a:rPr lang="zh-CN" altLang="en-US" dirty="0" smtClean="0"/>
              <a:t>个</a:t>
            </a:r>
            <a:r>
              <a:rPr lang="zh-CN" altLang="en-US" dirty="0"/>
              <a:t>最</a:t>
            </a:r>
            <a:r>
              <a:rPr lang="zh-CN" altLang="en-US" dirty="0" smtClean="0"/>
              <a:t>短的串有</a:t>
            </a:r>
            <a:r>
              <a:rPr lang="en-US" altLang="zh-CN" dirty="0" smtClean="0"/>
              <a:t>3</a:t>
            </a:r>
            <a:r>
              <a:rPr lang="zh-CN" altLang="en-US" dirty="0" smtClean="0"/>
              <a:t>种不同的编码方式</a:t>
            </a:r>
            <a:endParaRPr lang="zh-CN" altLang="en-US" dirty="0"/>
          </a:p>
        </p:txBody>
      </p:sp>
    </p:spTree>
    <p:extLst>
      <p:ext uri="{BB962C8B-B14F-4D97-AF65-F5344CB8AC3E}">
        <p14:creationId xmlns:p14="http://schemas.microsoft.com/office/powerpoint/2010/main" val="296899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容斥原理：</a:t>
            </a:r>
            <a:r>
              <a:rPr lang="zh-CN" altLang="en-US" dirty="0" smtClean="0"/>
              <a:t>形式</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a:t>列出题目中的</a:t>
            </a:r>
            <a:r>
              <a:rPr lang="en-US" altLang="zh-CN" dirty="0"/>
              <a:t>n</a:t>
            </a:r>
            <a:r>
              <a:rPr lang="zh-CN" altLang="en-US" dirty="0"/>
              <a:t>个条件。</a:t>
            </a:r>
            <a:endParaRPr lang="en-US" altLang="zh-CN" dirty="0"/>
          </a:p>
          <a:p>
            <a:r>
              <a:rPr lang="zh-CN" altLang="en-US" dirty="0" smtClean="0"/>
              <a:t>求满足</a:t>
            </a:r>
            <a:r>
              <a:rPr lang="zh-CN" altLang="en-US" dirty="0"/>
              <a:t>这</a:t>
            </a:r>
            <a:r>
              <a:rPr lang="en-US" altLang="zh-CN" dirty="0"/>
              <a:t>n</a:t>
            </a:r>
            <a:r>
              <a:rPr lang="zh-CN" altLang="en-US" dirty="0"/>
              <a:t>个</a:t>
            </a:r>
            <a:r>
              <a:rPr lang="zh-CN" altLang="en-US" dirty="0" smtClean="0"/>
              <a:t>条件中每一个的</a:t>
            </a:r>
            <a:r>
              <a:rPr lang="zh-CN" altLang="en-US" dirty="0"/>
              <a:t>方案的个数。</a:t>
            </a:r>
            <a:endParaRPr lang="en-US" altLang="zh-CN" dirty="0"/>
          </a:p>
          <a:p>
            <a:r>
              <a:rPr lang="zh-CN" altLang="en-US" dirty="0"/>
              <a:t>枚举这些条件的所有</a:t>
            </a:r>
            <a:r>
              <a:rPr lang="en-US" altLang="zh-CN" dirty="0"/>
              <a:t>2^n</a:t>
            </a:r>
            <a:r>
              <a:rPr lang="zh-CN" altLang="en-US" dirty="0"/>
              <a:t>个集合。</a:t>
            </a:r>
            <a:endParaRPr lang="en-US" altLang="zh-CN" dirty="0"/>
          </a:p>
          <a:p>
            <a:r>
              <a:rPr lang="zh-CN" altLang="en-US" dirty="0"/>
              <a:t>考虑一个集合</a:t>
            </a:r>
            <a:r>
              <a:rPr lang="en-US" altLang="zh-CN" dirty="0"/>
              <a:t>x</a:t>
            </a:r>
            <a:r>
              <a:rPr lang="zh-CN" altLang="en-US" dirty="0"/>
              <a:t>，</a:t>
            </a:r>
            <a:r>
              <a:rPr lang="zh-CN" altLang="en-US" dirty="0" smtClean="0"/>
              <a:t>令不满足</a:t>
            </a:r>
            <a:r>
              <a:rPr lang="en-US" altLang="zh-CN" dirty="0"/>
              <a:t>x</a:t>
            </a:r>
            <a:r>
              <a:rPr lang="zh-CN" altLang="en-US" dirty="0"/>
              <a:t>中所有条件的方案有</a:t>
            </a:r>
            <a:r>
              <a:rPr lang="en-US" altLang="zh-CN" dirty="0"/>
              <a:t>A</a:t>
            </a:r>
            <a:r>
              <a:rPr lang="zh-CN" altLang="en-US" dirty="0"/>
              <a:t>个。</a:t>
            </a:r>
            <a:endParaRPr lang="en-US" altLang="zh-CN" dirty="0"/>
          </a:p>
          <a:p>
            <a:r>
              <a:rPr lang="zh-CN" altLang="en-US" dirty="0"/>
              <a:t>如果</a:t>
            </a:r>
            <a:r>
              <a:rPr lang="en-US" altLang="zh-CN" dirty="0"/>
              <a:t>x</a:t>
            </a:r>
            <a:r>
              <a:rPr lang="zh-CN" altLang="en-US" dirty="0"/>
              <a:t>的大小是奇数，给</a:t>
            </a:r>
            <a:r>
              <a:rPr lang="zh-CN" altLang="en-US" dirty="0" smtClean="0"/>
              <a:t>答案减去</a:t>
            </a:r>
            <a:r>
              <a:rPr lang="en-US" altLang="zh-CN" dirty="0" smtClean="0"/>
              <a:t>A</a:t>
            </a:r>
            <a:r>
              <a:rPr lang="zh-CN" altLang="en-US" dirty="0"/>
              <a:t>，不然给</a:t>
            </a:r>
            <a:r>
              <a:rPr lang="zh-CN" altLang="en-US" dirty="0" smtClean="0"/>
              <a:t>答案</a:t>
            </a:r>
            <a:r>
              <a:rPr lang="zh-CN" altLang="en-US" dirty="0"/>
              <a:t>加上</a:t>
            </a:r>
            <a:r>
              <a:rPr lang="en-US" altLang="zh-CN" dirty="0" smtClean="0"/>
              <a:t>A</a:t>
            </a:r>
            <a:r>
              <a:rPr lang="zh-CN" altLang="en-US" dirty="0" smtClean="0"/>
              <a:t>。</a:t>
            </a:r>
            <a:endParaRPr lang="en-US" altLang="zh-CN" dirty="0" smtClean="0"/>
          </a:p>
          <a:p>
            <a:endParaRPr lang="en-US" altLang="zh-CN" dirty="0"/>
          </a:p>
          <a:p>
            <a:r>
              <a:rPr lang="zh-CN" altLang="en-US" dirty="0" smtClean="0"/>
              <a:t>本质一样，但是这样能方便思考。</a:t>
            </a:r>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128514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经典题目：</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个变量</a:t>
            </a:r>
            <a:r>
              <a:rPr lang="en-US" altLang="zh-CN" dirty="0" smtClean="0"/>
              <a:t>xi</a:t>
            </a:r>
            <a:r>
              <a:rPr lang="zh-CN" altLang="en-US" dirty="0" smtClean="0"/>
              <a:t>，每个变量满足</a:t>
            </a:r>
            <a:r>
              <a:rPr lang="en-US" altLang="zh-CN" dirty="0" smtClean="0"/>
              <a:t>0&lt;=xi&lt;=</a:t>
            </a:r>
            <a:r>
              <a:rPr lang="en-US" altLang="zh-CN" dirty="0" err="1" smtClean="0"/>
              <a:t>Ci</a:t>
            </a:r>
            <a:r>
              <a:rPr lang="zh-CN" altLang="en-US" dirty="0" smtClean="0"/>
              <a:t>。</a:t>
            </a:r>
            <a:endParaRPr lang="en-US" altLang="zh-CN" dirty="0" smtClean="0"/>
          </a:p>
          <a:p>
            <a:r>
              <a:rPr lang="zh-CN" altLang="en-US" dirty="0" smtClean="0"/>
              <a:t>求</a:t>
            </a:r>
            <a:r>
              <a:rPr lang="en-US" altLang="zh-CN" dirty="0" smtClean="0"/>
              <a:t>Sum x=A</a:t>
            </a:r>
          </a:p>
          <a:p>
            <a:r>
              <a:rPr lang="zh-CN" altLang="en-US" dirty="0" smtClean="0"/>
              <a:t>的解的数量。</a:t>
            </a:r>
            <a:endParaRPr lang="en-US" altLang="zh-CN" dirty="0" smtClean="0"/>
          </a:p>
          <a:p>
            <a:r>
              <a:rPr lang="en-US" altLang="zh-CN" dirty="0" smtClean="0"/>
              <a:t>N&lt;=10</a:t>
            </a:r>
            <a:r>
              <a:rPr lang="zh-CN" altLang="en-US" dirty="0" smtClean="0"/>
              <a:t>。</a:t>
            </a:r>
            <a:endParaRPr lang="en-US" altLang="zh-CN" dirty="0" smtClean="0"/>
          </a:p>
        </p:txBody>
      </p:sp>
    </p:spTree>
    <p:extLst>
      <p:ext uri="{BB962C8B-B14F-4D97-AF65-F5344CB8AC3E}">
        <p14:creationId xmlns:p14="http://schemas.microsoft.com/office/powerpoint/2010/main" val="2804444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经典题目：</a:t>
            </a:r>
          </a:p>
        </p:txBody>
      </p:sp>
      <p:sp>
        <p:nvSpPr>
          <p:cNvPr id="3" name="内容占位符 2"/>
          <p:cNvSpPr>
            <a:spLocks noGrp="1"/>
          </p:cNvSpPr>
          <p:nvPr>
            <p:ph idx="1"/>
          </p:nvPr>
        </p:nvSpPr>
        <p:spPr/>
        <p:txBody>
          <a:bodyPr/>
          <a:lstStyle/>
          <a:p>
            <a:r>
              <a:rPr lang="zh-CN" altLang="en-US" dirty="0" smtClean="0"/>
              <a:t>经典的容斥原理，考虑不满足</a:t>
            </a:r>
            <a:r>
              <a:rPr lang="en-US" altLang="zh-CN" dirty="0" smtClean="0"/>
              <a:t>xi&lt;=</a:t>
            </a:r>
            <a:r>
              <a:rPr lang="en-US" altLang="zh-CN" dirty="0" err="1" smtClean="0"/>
              <a:t>Ci</a:t>
            </a:r>
            <a:r>
              <a:rPr lang="zh-CN" altLang="en-US" dirty="0" smtClean="0"/>
              <a:t>，那么就是</a:t>
            </a:r>
            <a:r>
              <a:rPr lang="en-US" altLang="zh-CN" dirty="0" smtClean="0"/>
              <a:t>xi&gt;</a:t>
            </a:r>
            <a:r>
              <a:rPr lang="en-US" altLang="zh-CN" dirty="0" err="1" smtClean="0"/>
              <a:t>Ci</a:t>
            </a:r>
            <a:r>
              <a:rPr lang="en-US" altLang="zh-CN" dirty="0" smtClean="0"/>
              <a:t>.</a:t>
            </a:r>
          </a:p>
          <a:p>
            <a:endParaRPr lang="en-US" altLang="zh-CN" dirty="0"/>
          </a:p>
          <a:p>
            <a:r>
              <a:rPr lang="zh-CN" altLang="en-US" dirty="0" smtClean="0"/>
              <a:t>容斥原理说白了就是因为反过来更加容易统计所以考虑反过来的情况。</a:t>
            </a:r>
            <a:endParaRPr lang="zh-CN" altLang="en-US" dirty="0"/>
          </a:p>
        </p:txBody>
      </p:sp>
    </p:spTree>
    <p:extLst>
      <p:ext uri="{BB962C8B-B14F-4D97-AF65-F5344CB8AC3E}">
        <p14:creationId xmlns:p14="http://schemas.microsoft.com/office/powerpoint/2010/main" val="145918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SRM 545 </a:t>
            </a:r>
            <a:r>
              <a:rPr lang="en-US" altLang="zh-CN" dirty="0" err="1" smtClean="0"/>
              <a:t>SetAndSet</a:t>
            </a:r>
            <a:endParaRPr lang="zh-CN" altLang="en-US" dirty="0"/>
          </a:p>
        </p:txBody>
      </p:sp>
      <p:sp>
        <p:nvSpPr>
          <p:cNvPr id="3" name="内容占位符 2"/>
          <p:cNvSpPr>
            <a:spLocks noGrp="1"/>
          </p:cNvSpPr>
          <p:nvPr>
            <p:ph idx="1"/>
          </p:nvPr>
        </p:nvSpPr>
        <p:spPr/>
        <p:txBody>
          <a:bodyPr/>
          <a:lstStyle/>
          <a:p>
            <a:r>
              <a:rPr lang="zh-CN" altLang="en-US" dirty="0" smtClean="0"/>
              <a:t>我有</a:t>
            </a:r>
            <a:r>
              <a:rPr lang="en-US" altLang="zh-CN" dirty="0" smtClean="0"/>
              <a:t>n</a:t>
            </a:r>
            <a:r>
              <a:rPr lang="zh-CN" altLang="en-US" dirty="0" smtClean="0"/>
              <a:t>个数，</a:t>
            </a:r>
            <a:r>
              <a:rPr lang="en-US" altLang="zh-CN" dirty="0" smtClean="0"/>
              <a:t>n&lt;=50</a:t>
            </a:r>
            <a:r>
              <a:rPr lang="zh-CN" altLang="en-US" dirty="0" smtClean="0"/>
              <a:t>，要分成非空的两组，对每组把所有数</a:t>
            </a:r>
            <a:r>
              <a:rPr lang="en-US" altLang="zh-CN" dirty="0" smtClean="0"/>
              <a:t>and</a:t>
            </a:r>
            <a:r>
              <a:rPr lang="zh-CN" altLang="en-US" dirty="0" smtClean="0"/>
              <a:t>起来。要使得结果一样。</a:t>
            </a:r>
            <a:endParaRPr lang="en-US" altLang="zh-CN" dirty="0" smtClean="0"/>
          </a:p>
          <a:p>
            <a:r>
              <a:rPr lang="zh-CN" altLang="en-US" dirty="0" smtClean="0"/>
              <a:t>比如</a:t>
            </a:r>
            <a:r>
              <a:rPr lang="en-US" altLang="zh-CN" dirty="0" smtClean="0"/>
              <a:t>{1,2,3,4}</a:t>
            </a:r>
            <a:r>
              <a:rPr lang="zh-CN" altLang="en-US" dirty="0" smtClean="0"/>
              <a:t>，那么</a:t>
            </a:r>
            <a:r>
              <a:rPr lang="en-US" altLang="zh-CN" dirty="0" smtClean="0"/>
              <a:t>{1,2},{3,4}</a:t>
            </a:r>
            <a:r>
              <a:rPr lang="zh-CN" altLang="en-US" dirty="0" smtClean="0"/>
              <a:t>的分组是合法的，</a:t>
            </a:r>
            <a:endParaRPr lang="en-US" altLang="zh-CN" dirty="0" smtClean="0"/>
          </a:p>
          <a:p>
            <a:r>
              <a:rPr lang="zh-CN" altLang="en-US" dirty="0" smtClean="0"/>
              <a:t>因为</a:t>
            </a:r>
            <a:r>
              <a:rPr lang="en-US" altLang="zh-CN" dirty="0" smtClean="0"/>
              <a:t>1 and 2 = 0 ,3 and 4 = 0</a:t>
            </a:r>
            <a:r>
              <a:rPr lang="zh-CN" altLang="en-US" dirty="0" smtClean="0"/>
              <a:t>。</a:t>
            </a:r>
            <a:endParaRPr lang="en-US" altLang="zh-CN" dirty="0" smtClean="0"/>
          </a:p>
          <a:p>
            <a:r>
              <a:rPr lang="en-US" altLang="zh-CN" dirty="0" smtClean="0"/>
              <a:t>And</a:t>
            </a:r>
            <a:r>
              <a:rPr lang="zh-CN" altLang="en-US" dirty="0" smtClean="0"/>
              <a:t>是二进制的</a:t>
            </a:r>
            <a:r>
              <a:rPr lang="en-US" altLang="zh-CN" dirty="0" smtClean="0"/>
              <a:t>and</a:t>
            </a:r>
            <a:r>
              <a:rPr lang="zh-CN" altLang="en-US" dirty="0" smtClean="0"/>
              <a:t>。</a:t>
            </a:r>
            <a:endParaRPr lang="en-US" altLang="zh-CN" dirty="0" smtClean="0"/>
          </a:p>
          <a:p>
            <a:r>
              <a:rPr lang="zh-CN" altLang="en-US" dirty="0" smtClean="0"/>
              <a:t>每个数</a:t>
            </a:r>
            <a:r>
              <a:rPr lang="en-US" altLang="zh-CN" dirty="0" smtClean="0"/>
              <a:t>&lt;=2^20</a:t>
            </a:r>
            <a:r>
              <a:rPr lang="zh-CN" altLang="en-US"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483092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 545 </a:t>
            </a:r>
            <a:r>
              <a:rPr lang="en-US" altLang="zh-CN" dirty="0" err="1"/>
              <a:t>SetAndSet</a:t>
            </a:r>
            <a:endParaRPr lang="zh-CN" altLang="en-US" dirty="0"/>
          </a:p>
        </p:txBody>
      </p:sp>
      <p:sp>
        <p:nvSpPr>
          <p:cNvPr id="3" name="内容占位符 2"/>
          <p:cNvSpPr>
            <a:spLocks noGrp="1"/>
          </p:cNvSpPr>
          <p:nvPr>
            <p:ph idx="1"/>
          </p:nvPr>
        </p:nvSpPr>
        <p:spPr/>
        <p:txBody>
          <a:bodyPr/>
          <a:lstStyle/>
          <a:p>
            <a:r>
              <a:rPr lang="zh-CN" altLang="en-US" dirty="0" smtClean="0"/>
              <a:t>每一位独立，分析每一位的情况。</a:t>
            </a:r>
            <a:endParaRPr lang="en-US" altLang="zh-CN" dirty="0" smtClean="0"/>
          </a:p>
          <a:p>
            <a:r>
              <a:rPr lang="zh-CN" altLang="en-US" dirty="0" smtClean="0"/>
              <a:t>对于每一位，所有有</a:t>
            </a:r>
            <a:r>
              <a:rPr lang="en-US" altLang="zh-CN" dirty="0" smtClean="0"/>
              <a:t>1</a:t>
            </a:r>
            <a:r>
              <a:rPr lang="zh-CN" altLang="en-US" dirty="0" smtClean="0"/>
              <a:t>的不能全都在一起。</a:t>
            </a:r>
            <a:endParaRPr lang="en-US" altLang="zh-CN" dirty="0" smtClean="0"/>
          </a:p>
          <a:p>
            <a:r>
              <a:rPr lang="zh-CN" altLang="en-US" dirty="0" smtClean="0"/>
              <a:t>这样的条件有</a:t>
            </a:r>
            <a:r>
              <a:rPr lang="en-US" altLang="zh-CN" dirty="0" smtClean="0"/>
              <a:t>20</a:t>
            </a:r>
            <a:r>
              <a:rPr lang="zh-CN" altLang="en-US" dirty="0" smtClean="0"/>
              <a:t>个。</a:t>
            </a:r>
            <a:endParaRPr lang="en-US" altLang="zh-CN" dirty="0" smtClean="0"/>
          </a:p>
          <a:p>
            <a:r>
              <a:rPr lang="zh-CN" altLang="en-US" dirty="0" smtClean="0"/>
              <a:t>不能全连在一起</a:t>
            </a:r>
            <a:r>
              <a:rPr lang="en-US" altLang="zh-CN" dirty="0" smtClean="0"/>
              <a:t>-&gt;</a:t>
            </a:r>
            <a:r>
              <a:rPr lang="zh-CN" altLang="en-US" dirty="0" smtClean="0"/>
              <a:t>不好做</a:t>
            </a:r>
            <a:endParaRPr lang="en-US" altLang="zh-CN" dirty="0" smtClean="0"/>
          </a:p>
          <a:p>
            <a:r>
              <a:rPr lang="zh-CN" altLang="en-US" dirty="0" smtClean="0"/>
              <a:t>全部连在一起</a:t>
            </a:r>
            <a:r>
              <a:rPr lang="en-US" altLang="zh-CN" dirty="0" smtClean="0"/>
              <a:t>-&gt;</a:t>
            </a:r>
            <a:r>
              <a:rPr lang="zh-CN" altLang="en-US" dirty="0" smtClean="0"/>
              <a:t>并查集</a:t>
            </a:r>
            <a:endParaRPr lang="en-US" altLang="zh-CN" dirty="0" smtClean="0"/>
          </a:p>
          <a:p>
            <a:r>
              <a:rPr lang="zh-CN" altLang="en-US" dirty="0" smtClean="0"/>
              <a:t>不能全都在一起的反面是全都在一起，这是很好求的，很容易发现这正好符合容斥原理模型</a:t>
            </a:r>
            <a:r>
              <a:rPr lang="en-US" altLang="zh-CN" dirty="0" smtClean="0"/>
              <a:t>2.</a:t>
            </a:r>
          </a:p>
          <a:p>
            <a:r>
              <a:rPr lang="zh-CN" altLang="en-US" dirty="0" smtClean="0"/>
              <a:t>问题得以解决。</a:t>
            </a:r>
            <a:endParaRPr lang="zh-CN" altLang="en-US" dirty="0"/>
          </a:p>
        </p:txBody>
      </p:sp>
    </p:spTree>
    <p:extLst>
      <p:ext uri="{BB962C8B-B14F-4D97-AF65-F5344CB8AC3E}">
        <p14:creationId xmlns:p14="http://schemas.microsoft.com/office/powerpoint/2010/main" val="329644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SRM 444 </a:t>
            </a:r>
            <a:r>
              <a:rPr lang="en-US" altLang="zh-CN" b="1" dirty="0" err="1"/>
              <a:t>AvoidFour</a:t>
            </a:r>
            <a:endParaRPr lang="zh-CN" altLang="en-US" dirty="0"/>
          </a:p>
        </p:txBody>
      </p:sp>
      <p:sp>
        <p:nvSpPr>
          <p:cNvPr id="3" name="内容占位符 2"/>
          <p:cNvSpPr>
            <a:spLocks noGrp="1"/>
          </p:cNvSpPr>
          <p:nvPr>
            <p:ph idx="1"/>
          </p:nvPr>
        </p:nvSpPr>
        <p:spPr/>
        <p:txBody>
          <a:bodyPr/>
          <a:lstStyle/>
          <a:p>
            <a:r>
              <a:rPr lang="zh-CN" altLang="en-US" dirty="0" smtClean="0"/>
              <a:t>求这样的数的个数。</a:t>
            </a:r>
            <a:endParaRPr lang="en-US" altLang="zh-CN" dirty="0" smtClean="0"/>
          </a:p>
          <a:p>
            <a:r>
              <a:rPr lang="zh-CN" altLang="en-US" dirty="0" smtClean="0"/>
              <a:t>最多有</a:t>
            </a:r>
            <a:r>
              <a:rPr lang="en-US" altLang="zh-CN" dirty="0" smtClean="0"/>
              <a:t>n</a:t>
            </a:r>
            <a:r>
              <a:rPr lang="zh-CN" altLang="en-US" dirty="0" smtClean="0"/>
              <a:t>位。（十进制）</a:t>
            </a:r>
            <a:endParaRPr lang="en-US" altLang="zh-CN" dirty="0" smtClean="0"/>
          </a:p>
          <a:p>
            <a:r>
              <a:rPr lang="zh-CN" altLang="en-US" dirty="0"/>
              <a:t>不</a:t>
            </a:r>
            <a:r>
              <a:rPr lang="zh-CN" altLang="en-US" dirty="0" smtClean="0"/>
              <a:t>存在连续的</a:t>
            </a:r>
            <a:r>
              <a:rPr lang="en-US" altLang="zh-CN" dirty="0" smtClean="0"/>
              <a:t>4</a:t>
            </a:r>
            <a:r>
              <a:rPr lang="zh-CN" altLang="en-US" dirty="0" smtClean="0"/>
              <a:t>位是</a:t>
            </a:r>
            <a:r>
              <a:rPr lang="en-US" altLang="zh-CN" dirty="0" smtClean="0"/>
              <a:t>4</a:t>
            </a:r>
            <a:r>
              <a:rPr lang="zh-CN" altLang="en-US" dirty="0" smtClean="0"/>
              <a:t>。</a:t>
            </a:r>
            <a:endParaRPr lang="en-US" altLang="zh-CN" dirty="0"/>
          </a:p>
          <a:p>
            <a:r>
              <a:rPr lang="zh-CN" altLang="en-US" dirty="0" smtClean="0"/>
              <a:t>它的长度不是一个纯</a:t>
            </a:r>
            <a:r>
              <a:rPr lang="en-US" altLang="zh-CN" dirty="0" smtClean="0"/>
              <a:t>4</a:t>
            </a:r>
            <a:r>
              <a:rPr lang="zh-CN" altLang="en-US" dirty="0" smtClean="0"/>
              <a:t>数的倍数</a:t>
            </a:r>
            <a:r>
              <a:rPr lang="en-US" altLang="zh-CN" dirty="0" smtClean="0"/>
              <a:t>(44,444,4444,44444</a:t>
            </a:r>
            <a:r>
              <a:rPr lang="zh-CN" altLang="en-US" dirty="0" smtClean="0"/>
              <a:t>，不包括</a:t>
            </a:r>
            <a:r>
              <a:rPr lang="en-US" altLang="zh-CN" dirty="0" smtClean="0"/>
              <a:t>4)</a:t>
            </a:r>
            <a:r>
              <a:rPr lang="zh-CN" altLang="en-US" dirty="0" smtClean="0"/>
              <a:t>。</a:t>
            </a:r>
            <a:endParaRPr lang="en-US" altLang="zh-CN" dirty="0" smtClean="0"/>
          </a:p>
          <a:p>
            <a:r>
              <a:rPr lang="en-US" altLang="zh-CN" dirty="0" smtClean="0"/>
              <a:t>n &lt;= 4*10^10.</a:t>
            </a:r>
          </a:p>
        </p:txBody>
      </p:sp>
    </p:spTree>
    <p:extLst>
      <p:ext uri="{BB962C8B-B14F-4D97-AF65-F5344CB8AC3E}">
        <p14:creationId xmlns:p14="http://schemas.microsoft.com/office/powerpoint/2010/main" val="2933210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171</TotalTime>
  <Words>2054</Words>
  <Application>Microsoft Office PowerPoint</Application>
  <PresentationFormat>宽屏</PresentationFormat>
  <Paragraphs>182</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Arial</vt:lpstr>
      <vt:lpstr>Century Gothic</vt:lpstr>
      <vt:lpstr>Wingdings 3</vt:lpstr>
      <vt:lpstr>离子</vt:lpstr>
      <vt:lpstr>动态规划</vt:lpstr>
      <vt:lpstr>计数问题</vt:lpstr>
      <vt:lpstr>容斥原理：形式1</vt:lpstr>
      <vt:lpstr>容斥原理：形式2</vt:lpstr>
      <vt:lpstr>经典题目：</vt:lpstr>
      <vt:lpstr>经典题目：</vt:lpstr>
      <vt:lpstr>SRM 545 SetAndSet</vt:lpstr>
      <vt:lpstr>SRM 545 SetAndSet</vt:lpstr>
      <vt:lpstr>SRM 444 AvoidFour</vt:lpstr>
      <vt:lpstr>SRM 444 AvoidFour</vt:lpstr>
      <vt:lpstr>SRM 532 DengklekCountingFormations</vt:lpstr>
      <vt:lpstr>SRM 532 DengklekCountingFormations</vt:lpstr>
      <vt:lpstr>CTSC showhand</vt:lpstr>
      <vt:lpstr>CTSC showhand</vt:lpstr>
      <vt:lpstr>CTSC showhand</vt:lpstr>
      <vt:lpstr>SRM 498 FoxJumping</vt:lpstr>
      <vt:lpstr>SRM 498 FoxJumping</vt:lpstr>
      <vt:lpstr>总结</vt:lpstr>
      <vt:lpstr>补集思想</vt:lpstr>
      <vt:lpstr>连通图的数量</vt:lpstr>
      <vt:lpstr>SRM 532 DengklekCountingFormations</vt:lpstr>
      <vt:lpstr>小总结</vt:lpstr>
      <vt:lpstr>SRM 551SweetFruits</vt:lpstr>
      <vt:lpstr>CF某题</vt:lpstr>
      <vt:lpstr>SHOI2009 舞会</vt:lpstr>
      <vt:lpstr>小总结</vt:lpstr>
      <vt:lpstr>不相交路径 </vt:lpstr>
      <vt:lpstr>SRM 509 NumberLabyrinthDiv1</vt:lpstr>
      <vt:lpstr>战斗力</vt:lpstr>
      <vt:lpstr>小总结</vt:lpstr>
      <vt:lpstr>大总结</vt:lpstr>
      <vt:lpstr>简化状态</vt:lpstr>
      <vt:lpstr>SRM 448 TheCardLineDivOne</vt:lpstr>
      <vt:lpstr>SRM 427 PSequence</vt:lpstr>
      <vt:lpstr>劣质编码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如何做题</dc:title>
  <dc:creator>陈立杰</dc:creator>
  <cp:lastModifiedBy>陈立杰</cp:lastModifiedBy>
  <cp:revision>328</cp:revision>
  <dcterms:created xsi:type="dcterms:W3CDTF">2013-05-23T14:29:52Z</dcterms:created>
  <dcterms:modified xsi:type="dcterms:W3CDTF">2013-05-30T17:55:05Z</dcterms:modified>
</cp:coreProperties>
</file>