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8" r:id="rId4"/>
    <p:sldId id="269" r:id="rId5"/>
    <p:sldId id="265" r:id="rId6"/>
    <p:sldId id="267" r:id="rId7"/>
    <p:sldId id="258" r:id="rId8"/>
    <p:sldId id="259" r:id="rId9"/>
    <p:sldId id="260" r:id="rId10"/>
    <p:sldId id="261" r:id="rId11"/>
    <p:sldId id="262" r:id="rId12"/>
    <p:sldId id="263" r:id="rId13"/>
    <p:sldId id="264" r:id="rId14"/>
    <p:sldId id="266"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81"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BF283-84FA-4F70-BA84-963C2F24B7FE}" type="datetimeFigureOut">
              <a:rPr lang="zh-CN" altLang="en-US" smtClean="0"/>
              <a:t>2013/5/30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55D4E9-6305-489C-9ECD-F6D463EE8DC1}" type="slidenum">
              <a:rPr lang="zh-CN" altLang="en-US" smtClean="0"/>
              <a:t>‹#›</a:t>
            </a:fld>
            <a:endParaRPr lang="zh-CN" altLang="en-US"/>
          </a:p>
        </p:txBody>
      </p:sp>
    </p:spTree>
    <p:extLst>
      <p:ext uri="{BB962C8B-B14F-4D97-AF65-F5344CB8AC3E}">
        <p14:creationId xmlns:p14="http://schemas.microsoft.com/office/powerpoint/2010/main" val="2635132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55D4E9-6305-489C-9ECD-F6D463EE8DC1}" type="slidenum">
              <a:rPr lang="zh-CN" altLang="en-US" smtClean="0"/>
              <a:t>5</a:t>
            </a:fld>
            <a:endParaRPr lang="zh-CN" altLang="en-US"/>
          </a:p>
        </p:txBody>
      </p:sp>
    </p:spTree>
    <p:extLst>
      <p:ext uri="{BB962C8B-B14F-4D97-AF65-F5344CB8AC3E}">
        <p14:creationId xmlns:p14="http://schemas.microsoft.com/office/powerpoint/2010/main" val="1004526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数据结构，动态规划之类的题目比较容易对拍，另外大部分题目都至少可以用爆搜来对拍。</a:t>
            </a:r>
            <a:br>
              <a:rPr lang="zh-CN" altLang="en-US" dirty="0" smtClean="0"/>
            </a:br>
            <a:r>
              <a:rPr lang="zh-CN" altLang="en-US" dirty="0" smtClean="0"/>
              <a:t>很多题目的对拍就是暴力分，先很快的写一个暴力分的算法既能对拍又能稳定心态，是很好的策略。</a:t>
            </a:r>
            <a:br>
              <a:rPr lang="zh-CN" altLang="en-US" dirty="0" smtClean="0"/>
            </a:br>
            <a:r>
              <a:rPr lang="zh-CN" altLang="en-US" dirty="0" smtClean="0"/>
              <a:t>计算几何这种么，也没办法对拍只有平时努力的加强了。认真写力求不出错吧。</a:t>
            </a:r>
            <a:endParaRPr lang="zh-CN" altLang="en-US" dirty="0"/>
          </a:p>
        </p:txBody>
      </p:sp>
      <p:sp>
        <p:nvSpPr>
          <p:cNvPr id="4" name="灯片编号占位符 3"/>
          <p:cNvSpPr>
            <a:spLocks noGrp="1"/>
          </p:cNvSpPr>
          <p:nvPr>
            <p:ph type="sldNum" sz="quarter" idx="10"/>
          </p:nvPr>
        </p:nvSpPr>
        <p:spPr/>
        <p:txBody>
          <a:bodyPr/>
          <a:lstStyle/>
          <a:p>
            <a:fld id="{AE55D4E9-6305-489C-9ECD-F6D463EE8DC1}" type="slidenum">
              <a:rPr lang="zh-CN" altLang="en-US" smtClean="0"/>
              <a:t>6</a:t>
            </a:fld>
            <a:endParaRPr lang="zh-CN" altLang="en-US"/>
          </a:p>
        </p:txBody>
      </p:sp>
    </p:spTree>
    <p:extLst>
      <p:ext uri="{BB962C8B-B14F-4D97-AF65-F5344CB8AC3E}">
        <p14:creationId xmlns:p14="http://schemas.microsoft.com/office/powerpoint/2010/main" val="64831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那时候我还初三，首先自己水平很弱。</a:t>
            </a:r>
          </a:p>
          <a:p>
            <a:r>
              <a:rPr lang="zh-CN" altLang="en-US" sz="1200" b="0" i="0" kern="1200" dirty="0" smtClean="0">
                <a:solidFill>
                  <a:schemeClr val="tx1"/>
                </a:solidFill>
                <a:effectLst/>
                <a:latin typeface="+mn-lt"/>
                <a:ea typeface="+mn-ea"/>
                <a:cs typeface="+mn-cs"/>
              </a:rPr>
              <a:t>送分题</a:t>
            </a:r>
            <a:r>
              <a:rPr lang="en-US" altLang="zh-CN" sz="1200" b="0" i="0" kern="1200" dirty="0" smtClean="0">
                <a:solidFill>
                  <a:schemeClr val="tx1"/>
                </a:solidFill>
                <a:effectLst/>
                <a:latin typeface="+mn-lt"/>
                <a:ea typeface="+mn-ea"/>
                <a:cs typeface="+mn-cs"/>
              </a:rPr>
              <a:t>AC</a:t>
            </a:r>
            <a:r>
              <a:rPr lang="zh-CN" altLang="en-US" sz="1200" b="0" i="0" kern="1200" dirty="0" smtClean="0">
                <a:solidFill>
                  <a:schemeClr val="tx1"/>
                </a:solidFill>
                <a:effectLst/>
                <a:latin typeface="+mn-lt"/>
                <a:ea typeface="+mn-ea"/>
                <a:cs typeface="+mn-cs"/>
              </a:rPr>
              <a:t>了。</a:t>
            </a:r>
          </a:p>
          <a:p>
            <a:r>
              <a:rPr lang="zh-CN" altLang="en-US" sz="1200" b="0" i="0" kern="1200" dirty="0" smtClean="0">
                <a:solidFill>
                  <a:schemeClr val="tx1"/>
                </a:solidFill>
                <a:effectLst/>
                <a:latin typeface="+mn-lt"/>
                <a:ea typeface="+mn-ea"/>
                <a:cs typeface="+mn-cs"/>
              </a:rPr>
              <a:t>有一道图的题目，我没仔细想就写强联通分量缩点，结果明明自己代码能力就不够，写错了结果爆</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有一道数论题自己太弱不怎么会做，混了点暴力分。</a:t>
            </a:r>
          </a:p>
          <a:p>
            <a:r>
              <a:rPr lang="zh-CN" altLang="en-US" sz="1200" b="0" i="0" kern="1200" dirty="0" smtClean="0">
                <a:solidFill>
                  <a:schemeClr val="tx1"/>
                </a:solidFill>
                <a:effectLst/>
                <a:latin typeface="+mn-lt"/>
                <a:ea typeface="+mn-ea"/>
                <a:cs typeface="+mn-cs"/>
              </a:rPr>
              <a:t>搜索题写了半天最后</a:t>
            </a:r>
            <a:r>
              <a:rPr lang="en-US" altLang="zh-CN" sz="1200" b="0" i="0" kern="1200" dirty="0" smtClean="0">
                <a:solidFill>
                  <a:schemeClr val="tx1"/>
                </a:solidFill>
                <a:effectLst/>
                <a:latin typeface="+mn-lt"/>
                <a:ea typeface="+mn-ea"/>
                <a:cs typeface="+mn-cs"/>
              </a:rPr>
              <a:t>CE</a:t>
            </a:r>
            <a:r>
              <a:rPr lang="zh-CN" altLang="en-US" sz="1200" b="0" i="0" kern="1200" dirty="0" smtClean="0">
                <a:solidFill>
                  <a:schemeClr val="tx1"/>
                </a:solidFill>
                <a:effectLst/>
                <a:latin typeface="+mn-lt"/>
                <a:ea typeface="+mn-ea"/>
                <a:cs typeface="+mn-cs"/>
              </a:rPr>
              <a:t>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评论：</a:t>
            </a:r>
          </a:p>
          <a:p>
            <a:r>
              <a:rPr lang="zh-CN" altLang="en-US" sz="1200" b="0" i="0" kern="1200" dirty="0" smtClean="0">
                <a:solidFill>
                  <a:schemeClr val="tx1"/>
                </a:solidFill>
                <a:effectLst/>
                <a:latin typeface="+mn-lt"/>
                <a:ea typeface="+mn-ea"/>
                <a:cs typeface="+mn-cs"/>
              </a:rPr>
              <a:t>这是很典型的无经验新手式的失败，我们来从各方面分析一下失败的原因。</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考场策略问题：</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明明可以做出来的题目却没有做出来。</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图的题目强联通分量缩点算法比较显然，但是不好写，数论题可能需要想一下，但是很好写。</a:t>
            </a:r>
          </a:p>
          <a:p>
            <a:r>
              <a:rPr lang="zh-CN" altLang="en-US" sz="1200" b="0" i="0" kern="1200" dirty="0" smtClean="0">
                <a:solidFill>
                  <a:schemeClr val="tx1"/>
                </a:solidFill>
                <a:effectLst/>
                <a:latin typeface="+mn-lt"/>
                <a:ea typeface="+mn-ea"/>
                <a:cs typeface="+mn-cs"/>
              </a:rPr>
              <a:t>当时的我完全没有想数论题直接去写图的强联通分量显然是傻逼行为。</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赛后我又想了一下那道数论题，发现并不难，几分钟就能想出来。</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这是一个很常见的事情，有些题目明明很容易，赛后大概只要想一小会，但是考场的时候看到别人都在敲代码，很慌根本没多想，只骗了暴力分或者根本没有得分。出来之后听别人说是傻逼题，才追悔莫及。</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希望大家能吸取这个我之前的这个教训。</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总结一下就是，反正现在比赛是</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个小时，所以在比赛开始的时候，把所有题目都看一遍并且想一会儿。不能放过本来可以做出来的题目。</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1.2</a:t>
            </a:r>
            <a:r>
              <a:rPr lang="zh-CN" altLang="en-US" sz="1200" b="0" i="0" kern="1200" dirty="0" smtClean="0">
                <a:solidFill>
                  <a:schemeClr val="tx1"/>
                </a:solidFill>
                <a:effectLst/>
                <a:latin typeface="+mn-lt"/>
                <a:ea typeface="+mn-ea"/>
                <a:cs typeface="+mn-cs"/>
              </a:rPr>
              <a:t>搜索题居然最后</a:t>
            </a:r>
            <a:r>
              <a:rPr lang="en-US" altLang="zh-CN" sz="1200" b="0" i="0" kern="1200" dirty="0" smtClean="0">
                <a:solidFill>
                  <a:schemeClr val="tx1"/>
                </a:solidFill>
                <a:effectLst/>
                <a:latin typeface="+mn-lt"/>
                <a:ea typeface="+mn-ea"/>
                <a:cs typeface="+mn-cs"/>
              </a:rPr>
              <a:t>CE</a:t>
            </a:r>
            <a:r>
              <a:rPr lang="zh-CN" altLang="en-US" sz="1200" b="0" i="0" kern="1200" dirty="0" smtClean="0">
                <a:solidFill>
                  <a:schemeClr val="tx1"/>
                </a:solidFill>
                <a:effectLst/>
                <a:latin typeface="+mn-lt"/>
                <a:ea typeface="+mn-ea"/>
                <a:cs typeface="+mn-cs"/>
              </a:rPr>
              <a:t>了</a:t>
            </a:r>
          </a:p>
          <a:p>
            <a:r>
              <a:rPr lang="zh-CN" altLang="en-US" sz="1200" b="0" i="0" kern="1200" dirty="0" smtClean="0">
                <a:solidFill>
                  <a:schemeClr val="tx1"/>
                </a:solidFill>
                <a:effectLst/>
                <a:latin typeface="+mn-lt"/>
                <a:ea typeface="+mn-ea"/>
                <a:cs typeface="+mn-cs"/>
              </a:rPr>
              <a:t>嘛，这个错误比较逗。。。。不过根据我多年的经验。。。</a:t>
            </a:r>
          </a:p>
          <a:p>
            <a:r>
              <a:rPr lang="zh-CN" altLang="en-US" sz="1200" b="0" i="0" kern="1200" dirty="0" smtClean="0">
                <a:solidFill>
                  <a:schemeClr val="tx1"/>
                </a:solidFill>
                <a:effectLst/>
                <a:latin typeface="+mn-lt"/>
                <a:ea typeface="+mn-ea"/>
                <a:cs typeface="+mn-cs"/>
              </a:rPr>
              <a:t>每年冬令营上都有打错文件名啊丢很多分的人。。。考虑个人隐私就不说了。</a:t>
            </a:r>
          </a:p>
          <a:p>
            <a:r>
              <a:rPr lang="en-US" altLang="zh-CN" sz="1200" b="0" i="0" kern="1200" dirty="0" smtClean="0">
                <a:solidFill>
                  <a:schemeClr val="tx1"/>
                </a:solidFill>
                <a:effectLst/>
                <a:latin typeface="+mn-lt"/>
                <a:ea typeface="+mn-ea"/>
                <a:cs typeface="+mn-cs"/>
              </a:rPr>
              <a:t>NOI</a:t>
            </a:r>
            <a:r>
              <a:rPr lang="zh-CN" altLang="en-US" sz="1200" b="0" i="0" kern="1200" dirty="0" smtClean="0">
                <a:solidFill>
                  <a:schemeClr val="tx1"/>
                </a:solidFill>
                <a:effectLst/>
                <a:latin typeface="+mn-lt"/>
                <a:ea typeface="+mn-ea"/>
                <a:cs typeface="+mn-cs"/>
              </a:rPr>
              <a:t>也有人</a:t>
            </a:r>
            <a:r>
              <a:rPr lang="en-US" altLang="zh-CN" sz="1200" b="0" i="0" kern="1200" dirty="0" smtClean="0">
                <a:solidFill>
                  <a:schemeClr val="tx1"/>
                </a:solidFill>
                <a:effectLst/>
                <a:latin typeface="+mn-lt"/>
                <a:ea typeface="+mn-ea"/>
                <a:cs typeface="+mn-cs"/>
              </a:rPr>
              <a:t>CE</a:t>
            </a:r>
            <a:r>
              <a:rPr lang="zh-CN" altLang="en-US" sz="1200" b="0" i="0" kern="1200" dirty="0" smtClean="0">
                <a:solidFill>
                  <a:schemeClr val="tx1"/>
                </a:solidFill>
                <a:effectLst/>
                <a:latin typeface="+mn-lt"/>
                <a:ea typeface="+mn-ea"/>
                <a:cs typeface="+mn-cs"/>
              </a:rPr>
              <a:t>了。</a:t>
            </a:r>
          </a:p>
          <a:p>
            <a:r>
              <a:rPr lang="zh-CN" altLang="en-US" sz="1200" b="0" i="0" kern="1200" dirty="0" smtClean="0">
                <a:solidFill>
                  <a:schemeClr val="tx1"/>
                </a:solidFill>
                <a:effectLst/>
                <a:latin typeface="+mn-lt"/>
                <a:ea typeface="+mn-ea"/>
                <a:cs typeface="+mn-cs"/>
              </a:rPr>
              <a:t>还有人没删调试的输出然后爆</a:t>
            </a:r>
            <a:r>
              <a:rPr lang="en-US" altLang="zh-CN" sz="1200" b="0" i="0" kern="1200" dirty="0" smtClean="0">
                <a:solidFill>
                  <a:schemeClr val="tx1"/>
                </a:solidFill>
                <a:effectLst/>
                <a:latin typeface="+mn-lt"/>
                <a:ea typeface="+mn-ea"/>
                <a:cs typeface="+mn-cs"/>
              </a:rPr>
              <a:t>0.</a:t>
            </a:r>
          </a:p>
          <a:p>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你们现在看看可能觉得很可笑，不过发生在自己身上可能就不这样想了。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尤其是在考场上，精神高度紧张，什么问题都可能发生。</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不过这个问题要解决也容易：</a:t>
            </a:r>
          </a:p>
          <a:p>
            <a:r>
              <a:rPr lang="zh-CN" altLang="en-US" sz="1200" b="0" i="0" kern="1200" dirty="0" smtClean="0">
                <a:solidFill>
                  <a:schemeClr val="tx1"/>
                </a:solidFill>
                <a:effectLst/>
                <a:latin typeface="+mn-lt"/>
                <a:ea typeface="+mn-ea"/>
                <a:cs typeface="+mn-cs"/>
              </a:rPr>
              <a:t>在最后别忘了检查下文件名有没有打错，文件是否放到正确的文件夹里了。</a:t>
            </a:r>
          </a:p>
          <a:p>
            <a:r>
              <a:rPr lang="zh-CN" altLang="en-US" sz="1200" b="0" i="0" kern="1200" dirty="0" smtClean="0">
                <a:solidFill>
                  <a:schemeClr val="tx1"/>
                </a:solidFill>
                <a:effectLst/>
                <a:latin typeface="+mn-lt"/>
                <a:ea typeface="+mn-ea"/>
                <a:cs typeface="+mn-cs"/>
              </a:rPr>
              <a:t>能否编译，输出输出是否</a:t>
            </a:r>
            <a:r>
              <a:rPr lang="en-US" altLang="zh-CN" sz="1200" b="0" i="0" kern="1200" dirty="0" smtClean="0">
                <a:solidFill>
                  <a:schemeClr val="tx1"/>
                </a:solidFill>
                <a:effectLst/>
                <a:latin typeface="+mn-lt"/>
                <a:ea typeface="+mn-ea"/>
                <a:cs typeface="+mn-cs"/>
              </a:rPr>
              <a:t>ok</a:t>
            </a:r>
            <a:r>
              <a:rPr lang="zh-CN" altLang="en-US" sz="1200" b="0" i="0" kern="1200" dirty="0" smtClean="0">
                <a:solidFill>
                  <a:schemeClr val="tx1"/>
                </a:solidFill>
                <a:effectLst/>
                <a:latin typeface="+mn-lt"/>
                <a:ea typeface="+mn-ea"/>
                <a:cs typeface="+mn-cs"/>
              </a:rPr>
              <a:t>，调试语句是否都删除了等等就行了。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1.3</a:t>
            </a:r>
            <a:r>
              <a:rPr lang="zh-CN" altLang="en-US" sz="1200" b="0" i="0" kern="1200" dirty="0" smtClean="0">
                <a:solidFill>
                  <a:schemeClr val="tx1"/>
                </a:solidFill>
                <a:effectLst/>
                <a:latin typeface="+mn-lt"/>
                <a:ea typeface="+mn-ea"/>
                <a:cs typeface="+mn-cs"/>
              </a:rPr>
              <a:t>去写不是很熟悉的算法。</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强联通分量我考前都没有写过几次，就指望自己考试的时候能够写出来，</a:t>
            </a:r>
          </a:p>
          <a:p>
            <a:r>
              <a:rPr lang="zh-CN" altLang="en-US" sz="1200" b="0" i="0" kern="1200" dirty="0" smtClean="0">
                <a:solidFill>
                  <a:schemeClr val="tx1"/>
                </a:solidFill>
                <a:effectLst/>
                <a:latin typeface="+mn-lt"/>
                <a:ea typeface="+mn-ea"/>
                <a:cs typeface="+mn-cs"/>
              </a:rPr>
              <a:t>当然现在的我有这个自信现场写没怎么写过的算法，但是当时的我还是个</a:t>
            </a:r>
          </a:p>
          <a:p>
            <a:r>
              <a:rPr lang="zh-CN" altLang="en-US" sz="1200" b="0" i="0" kern="1200" dirty="0" smtClean="0">
                <a:solidFill>
                  <a:schemeClr val="tx1"/>
                </a:solidFill>
                <a:effectLst/>
                <a:latin typeface="+mn-lt"/>
                <a:ea typeface="+mn-ea"/>
                <a:cs typeface="+mn-cs"/>
              </a:rPr>
              <a:t>弱菜，这么做是自寻死路！果然爆</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最后只有</a:t>
            </a:r>
            <a:r>
              <a:rPr lang="en-US" altLang="zh-CN" sz="1200" b="0" i="0" kern="1200" dirty="0" smtClean="0">
                <a:solidFill>
                  <a:schemeClr val="tx1"/>
                </a:solidFill>
                <a:effectLst/>
                <a:latin typeface="+mn-lt"/>
                <a:ea typeface="+mn-ea"/>
                <a:cs typeface="+mn-cs"/>
              </a:rPr>
              <a:t>140</a:t>
            </a:r>
            <a:r>
              <a:rPr lang="zh-CN" altLang="en-US" sz="1200" b="0" i="0" kern="1200" dirty="0" smtClean="0">
                <a:solidFill>
                  <a:schemeClr val="tx1"/>
                </a:solidFill>
                <a:effectLst/>
                <a:latin typeface="+mn-lt"/>
                <a:ea typeface="+mn-ea"/>
                <a:cs typeface="+mn-cs"/>
              </a:rPr>
              <a:t>分，光荣的获得了</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等奖，可喜可贺。</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希望大家从这次我的失败中吸取教训。</a:t>
            </a:r>
          </a:p>
          <a:p>
            <a:endParaRPr lang="zh-CN" altLang="en-US" dirty="0"/>
          </a:p>
        </p:txBody>
      </p:sp>
      <p:sp>
        <p:nvSpPr>
          <p:cNvPr id="4" name="灯片编号占位符 3"/>
          <p:cNvSpPr>
            <a:spLocks noGrp="1"/>
          </p:cNvSpPr>
          <p:nvPr>
            <p:ph type="sldNum" sz="quarter" idx="10"/>
          </p:nvPr>
        </p:nvSpPr>
        <p:spPr/>
        <p:txBody>
          <a:bodyPr/>
          <a:lstStyle/>
          <a:p>
            <a:fld id="{AE55D4E9-6305-489C-9ECD-F6D463EE8DC1}" type="slidenum">
              <a:rPr lang="zh-CN" altLang="en-US" smtClean="0"/>
              <a:t>8</a:t>
            </a:fld>
            <a:endParaRPr lang="zh-CN" altLang="en-US"/>
          </a:p>
        </p:txBody>
      </p:sp>
    </p:spTree>
    <p:extLst>
      <p:ext uri="{BB962C8B-B14F-4D97-AF65-F5344CB8AC3E}">
        <p14:creationId xmlns:p14="http://schemas.microsoft.com/office/powerpoint/2010/main" val="408867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毫无疑问这场比赛我也非常的失败，但是主要的失败在于我打反了两个变量，直接爆</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当时有一道公式题，我很开心的找规律猜出了公式，于是很开心的随便写了个程序就不管了。</a:t>
            </a:r>
          </a:p>
          <a:p>
            <a:r>
              <a:rPr lang="zh-CN" altLang="en-US" sz="1200" b="0" i="0" kern="1200" dirty="0" smtClean="0">
                <a:solidFill>
                  <a:schemeClr val="tx1"/>
                </a:solidFill>
                <a:effectLst/>
                <a:latin typeface="+mn-lt"/>
                <a:ea typeface="+mn-ea"/>
                <a:cs typeface="+mn-cs"/>
              </a:rPr>
              <a:t>结果成绩下来我爆</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了，非常的忧伤。</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为什么会这样呢？，因为我在读入变量的时候把</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打反了，而样例中的</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的都是一样的</a:t>
            </a:r>
            <a:r>
              <a:rPr lang="en-US" altLang="zh-CN" sz="1200" b="0" i="0" kern="1200" dirty="0" smtClean="0">
                <a:solidFill>
                  <a:schemeClr val="tx1"/>
                </a:solidFill>
                <a:effectLst/>
                <a:latin typeface="+mn-lt"/>
                <a:ea typeface="+mn-ea"/>
                <a:cs typeface="+mn-cs"/>
              </a:rPr>
              <a:t>&gt;_&gt;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然后就当然的爆</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很多人暴力都有</a:t>
            </a:r>
            <a:r>
              <a:rPr lang="en-US" altLang="zh-CN" sz="1200" b="0" i="0" kern="1200" dirty="0" smtClean="0">
                <a:solidFill>
                  <a:schemeClr val="tx1"/>
                </a:solidFill>
                <a:effectLst/>
                <a:latin typeface="+mn-lt"/>
                <a:ea typeface="+mn-ea"/>
                <a:cs typeface="+mn-cs"/>
              </a:rPr>
              <a:t>40</a:t>
            </a:r>
            <a:r>
              <a:rPr lang="zh-CN" altLang="en-US" sz="1200" b="0" i="0" kern="1200" dirty="0" smtClean="0">
                <a:solidFill>
                  <a:schemeClr val="tx1"/>
                </a:solidFill>
                <a:effectLst/>
                <a:latin typeface="+mn-lt"/>
                <a:ea typeface="+mn-ea"/>
                <a:cs typeface="+mn-cs"/>
              </a:rPr>
              <a:t>分，你们感受一下。</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从这里我们可以吸取什么教训呢，那就是，对于傻逼题，反而应该格外的小心，</a:t>
            </a:r>
          </a:p>
          <a:p>
            <a:r>
              <a:rPr lang="zh-CN" altLang="en-US" sz="1200" b="0" i="0" kern="1200" dirty="0" smtClean="0">
                <a:solidFill>
                  <a:schemeClr val="tx1"/>
                </a:solidFill>
                <a:effectLst/>
                <a:latin typeface="+mn-lt"/>
                <a:ea typeface="+mn-ea"/>
                <a:cs typeface="+mn-cs"/>
              </a:rPr>
              <a:t>你平常做</a:t>
            </a:r>
            <a:r>
              <a:rPr lang="en-US" altLang="zh-CN" sz="1200" b="0" i="0" kern="1200" dirty="0" smtClean="0">
                <a:solidFill>
                  <a:schemeClr val="tx1"/>
                </a:solidFill>
                <a:effectLst/>
                <a:latin typeface="+mn-lt"/>
                <a:ea typeface="+mn-ea"/>
                <a:cs typeface="+mn-cs"/>
              </a:rPr>
              <a:t>OJ</a:t>
            </a:r>
            <a:r>
              <a:rPr lang="zh-CN" altLang="en-US" sz="1200" b="0" i="0" kern="1200" dirty="0" smtClean="0">
                <a:solidFill>
                  <a:schemeClr val="tx1"/>
                </a:solidFill>
                <a:effectLst/>
                <a:latin typeface="+mn-lt"/>
                <a:ea typeface="+mn-ea"/>
                <a:cs typeface="+mn-cs"/>
              </a:rPr>
              <a:t>刷</a:t>
            </a:r>
            <a:r>
              <a:rPr lang="en-US" altLang="zh-CN" sz="1200" b="0" i="0" kern="1200" dirty="0" smtClean="0">
                <a:solidFill>
                  <a:schemeClr val="tx1"/>
                </a:solidFill>
                <a:effectLst/>
                <a:latin typeface="+mn-lt"/>
                <a:ea typeface="+mn-ea"/>
                <a:cs typeface="+mn-cs"/>
              </a:rPr>
              <a:t>1A</a:t>
            </a:r>
            <a:r>
              <a:rPr lang="zh-CN" altLang="en-US" sz="1200" b="0" i="0" kern="1200" dirty="0" smtClean="0">
                <a:solidFill>
                  <a:schemeClr val="tx1"/>
                </a:solidFill>
                <a:effectLst/>
                <a:latin typeface="+mn-lt"/>
                <a:ea typeface="+mn-ea"/>
                <a:cs typeface="+mn-cs"/>
              </a:rPr>
              <a:t>的概率有多少？如果只有</a:t>
            </a:r>
            <a:r>
              <a:rPr lang="en-US" altLang="zh-CN" sz="1200" b="0" i="0" kern="1200" dirty="0" smtClean="0">
                <a:solidFill>
                  <a:schemeClr val="tx1"/>
                </a:solidFill>
                <a:effectLst/>
                <a:latin typeface="+mn-lt"/>
                <a:ea typeface="+mn-ea"/>
                <a:cs typeface="+mn-cs"/>
              </a:rPr>
              <a:t>60%</a:t>
            </a:r>
            <a:r>
              <a:rPr lang="zh-CN" altLang="en-US" sz="1200" b="0" i="0" kern="1200" dirty="0" smtClean="0">
                <a:solidFill>
                  <a:schemeClr val="tx1"/>
                </a:solidFill>
                <a:effectLst/>
                <a:latin typeface="+mn-lt"/>
                <a:ea typeface="+mn-ea"/>
                <a:cs typeface="+mn-cs"/>
              </a:rPr>
              <a:t>左右的话你比赛里也敢随手写么？</a:t>
            </a:r>
          </a:p>
          <a:p>
            <a:r>
              <a:rPr lang="zh-CN" altLang="en-US" sz="1200" b="0" i="0" kern="1200" dirty="0" smtClean="0">
                <a:solidFill>
                  <a:schemeClr val="tx1"/>
                </a:solidFill>
                <a:effectLst/>
                <a:latin typeface="+mn-lt"/>
                <a:ea typeface="+mn-ea"/>
                <a:cs typeface="+mn-cs"/>
              </a:rPr>
              <a:t>当然是不行的，尤其是傻逼题基本上大家都满分，然后你</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分。。。那你基本上也不用玩了。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所以这里我们总结一下，对于傻逼题，应该格外的小心，因为比赛只有一次，你一犯错误要么默默流泪要么来年再来。</a:t>
            </a:r>
          </a:p>
          <a:p>
            <a:endParaRPr lang="zh-CN" altLang="en-US" dirty="0"/>
          </a:p>
        </p:txBody>
      </p:sp>
      <p:sp>
        <p:nvSpPr>
          <p:cNvPr id="4" name="灯片编号占位符 3"/>
          <p:cNvSpPr>
            <a:spLocks noGrp="1"/>
          </p:cNvSpPr>
          <p:nvPr>
            <p:ph type="sldNum" sz="quarter" idx="10"/>
          </p:nvPr>
        </p:nvSpPr>
        <p:spPr/>
        <p:txBody>
          <a:bodyPr/>
          <a:lstStyle/>
          <a:p>
            <a:fld id="{AE55D4E9-6305-489C-9ECD-F6D463EE8DC1}" type="slidenum">
              <a:rPr lang="zh-CN" altLang="en-US" smtClean="0"/>
              <a:t>9</a:t>
            </a:fld>
            <a:endParaRPr lang="zh-CN" altLang="en-US"/>
          </a:p>
        </p:txBody>
      </p:sp>
    </p:spTree>
    <p:extLst>
      <p:ext uri="{BB962C8B-B14F-4D97-AF65-F5344CB8AC3E}">
        <p14:creationId xmlns:p14="http://schemas.microsoft.com/office/powerpoint/2010/main" val="452542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NOI day1</a:t>
            </a:r>
            <a:r>
              <a:rPr lang="zh-CN" altLang="en-US" sz="1200" b="0" i="0" kern="1200" dirty="0" smtClean="0">
                <a:solidFill>
                  <a:schemeClr val="tx1"/>
                </a:solidFill>
                <a:effectLst/>
                <a:latin typeface="+mn-lt"/>
                <a:ea typeface="+mn-ea"/>
                <a:cs typeface="+mn-cs"/>
              </a:rPr>
              <a:t>考完我是第一名，当时感觉也很好，但是</a:t>
            </a:r>
            <a:r>
              <a:rPr lang="en-US" altLang="zh-CN" sz="1200" b="0" i="0" kern="1200" dirty="0" smtClean="0">
                <a:solidFill>
                  <a:schemeClr val="tx1"/>
                </a:solidFill>
                <a:effectLst/>
                <a:latin typeface="+mn-lt"/>
                <a:ea typeface="+mn-ea"/>
                <a:cs typeface="+mn-cs"/>
              </a:rPr>
              <a:t>day2</a:t>
            </a:r>
            <a:r>
              <a:rPr lang="zh-CN" altLang="en-US" sz="1200" b="0" i="0" kern="1200" dirty="0" smtClean="0">
                <a:solidFill>
                  <a:schemeClr val="tx1"/>
                </a:solidFill>
                <a:effectLst/>
                <a:latin typeface="+mn-lt"/>
                <a:ea typeface="+mn-ea"/>
                <a:cs typeface="+mn-cs"/>
              </a:rPr>
              <a:t>之后跌成第四名了。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当时的</a:t>
            </a:r>
            <a:r>
              <a:rPr lang="en-US" altLang="zh-CN" sz="1200" b="0" i="0" kern="1200" dirty="0" smtClean="0">
                <a:solidFill>
                  <a:schemeClr val="tx1"/>
                </a:solidFill>
                <a:effectLst/>
                <a:latin typeface="+mn-lt"/>
                <a:ea typeface="+mn-ea"/>
                <a:cs typeface="+mn-cs"/>
              </a:rPr>
              <a:t>day2</a:t>
            </a:r>
            <a:r>
              <a:rPr lang="zh-CN" altLang="en-US" sz="1200" b="0" i="0" kern="1200" dirty="0" smtClean="0">
                <a:solidFill>
                  <a:schemeClr val="tx1"/>
                </a:solidFill>
                <a:effectLst/>
                <a:latin typeface="+mn-lt"/>
                <a:ea typeface="+mn-ea"/>
                <a:cs typeface="+mn-cs"/>
              </a:rPr>
              <a:t>有</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道题目，我由于发现第三题跟以前做过的一题非常类似，于是一时头脑发热，加上过度自信，抛弃了以往正确的做题方法和理念，直接上第三题。</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结果由于思路不是很清楚和代码能力不是很强，出现了一些问题，最后虽然</a:t>
            </a:r>
            <a:r>
              <a:rPr lang="en-US" altLang="zh-CN" sz="1200" b="0" i="0" kern="1200" dirty="0" smtClean="0">
                <a:solidFill>
                  <a:schemeClr val="tx1"/>
                </a:solidFill>
                <a:effectLst/>
                <a:latin typeface="+mn-lt"/>
                <a:ea typeface="+mn-ea"/>
                <a:cs typeface="+mn-cs"/>
              </a:rPr>
              <a:t>AC</a:t>
            </a:r>
            <a:r>
              <a:rPr lang="zh-CN" altLang="en-US" sz="1200" b="0" i="0" kern="1200" dirty="0" smtClean="0">
                <a:solidFill>
                  <a:schemeClr val="tx1"/>
                </a:solidFill>
                <a:effectLst/>
                <a:latin typeface="+mn-lt"/>
                <a:ea typeface="+mn-ea"/>
                <a:cs typeface="+mn-cs"/>
              </a:rPr>
              <a:t>了第三题，但是第二题也没有时间做了。</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后来赛后才发现当时的第二题实际上并不难，如果我花时间去做也可以</a:t>
            </a:r>
            <a:r>
              <a:rPr lang="en-US" altLang="zh-CN" sz="1200" b="0" i="0" kern="1200" dirty="0" smtClean="0">
                <a:solidFill>
                  <a:schemeClr val="tx1"/>
                </a:solidFill>
                <a:effectLst/>
                <a:latin typeface="+mn-lt"/>
                <a:ea typeface="+mn-ea"/>
                <a:cs typeface="+mn-cs"/>
              </a:rPr>
              <a:t>AC</a:t>
            </a:r>
            <a:r>
              <a:rPr lang="zh-CN" altLang="en-US" sz="1200" b="0" i="0" kern="1200" dirty="0" smtClean="0">
                <a:solidFill>
                  <a:schemeClr val="tx1"/>
                </a:solidFill>
                <a:effectLst/>
                <a:latin typeface="+mn-lt"/>
                <a:ea typeface="+mn-ea"/>
                <a:cs typeface="+mn-cs"/>
              </a:rPr>
              <a:t>，同时第三题暴力有</a:t>
            </a:r>
            <a:r>
              <a:rPr lang="en-US" altLang="zh-CN" sz="1200" b="0" i="0" kern="1200" dirty="0" smtClean="0">
                <a:solidFill>
                  <a:schemeClr val="tx1"/>
                </a:solidFill>
                <a:effectLst/>
                <a:latin typeface="+mn-lt"/>
                <a:ea typeface="+mn-ea"/>
                <a:cs typeface="+mn-cs"/>
              </a:rPr>
              <a:t>75</a:t>
            </a:r>
            <a:r>
              <a:rPr lang="zh-CN" altLang="en-US" sz="1200" b="0" i="0" kern="1200" dirty="0" smtClean="0">
                <a:solidFill>
                  <a:schemeClr val="tx1"/>
                </a:solidFill>
                <a:effectLst/>
                <a:latin typeface="+mn-lt"/>
                <a:ea typeface="+mn-ea"/>
                <a:cs typeface="+mn-cs"/>
              </a:rPr>
              <a:t>分，</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分算法毫无性价比（坑爹的出题人不多说）。</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于是在大家普遍</a:t>
            </a:r>
            <a:r>
              <a:rPr lang="en-US" altLang="zh-CN" sz="1200" b="0" i="0" kern="1200" dirty="0" smtClean="0">
                <a:solidFill>
                  <a:schemeClr val="tx1"/>
                </a:solidFill>
                <a:effectLst/>
                <a:latin typeface="+mn-lt"/>
                <a:ea typeface="+mn-ea"/>
                <a:cs typeface="+mn-cs"/>
              </a:rPr>
              <a:t>275</a:t>
            </a:r>
            <a:r>
              <a:rPr lang="zh-CN" altLang="en-US" sz="1200" b="0" i="0" kern="1200" dirty="0" smtClean="0">
                <a:solidFill>
                  <a:schemeClr val="tx1"/>
                </a:solidFill>
                <a:effectLst/>
                <a:latin typeface="+mn-lt"/>
                <a:ea typeface="+mn-ea"/>
                <a:cs typeface="+mn-cs"/>
              </a:rPr>
              <a:t>的情况下我只有</a:t>
            </a:r>
            <a:r>
              <a:rPr lang="en-US" altLang="zh-CN" sz="1200" b="0" i="0" kern="1200" dirty="0" smtClean="0">
                <a:solidFill>
                  <a:schemeClr val="tx1"/>
                </a:solidFill>
                <a:effectLst/>
                <a:latin typeface="+mn-lt"/>
                <a:ea typeface="+mn-ea"/>
                <a:cs typeface="+mn-cs"/>
              </a:rPr>
              <a:t>234</a:t>
            </a:r>
            <a:r>
              <a:rPr lang="zh-CN" altLang="en-US" sz="1200" b="0" i="0" kern="1200" dirty="0" smtClean="0">
                <a:solidFill>
                  <a:schemeClr val="tx1"/>
                </a:solidFill>
                <a:effectLst/>
                <a:latin typeface="+mn-lt"/>
                <a:ea typeface="+mn-ea"/>
                <a:cs typeface="+mn-cs"/>
              </a:rPr>
              <a:t>。。。。排名自然一落千丈。</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那么这里说白了还是做题顺序的考场策略问题，明明可以做出来的题目没有做出来，完全是因为我没有好好的规划时间。</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所以再次重申别急着写题目。。。把所有题目都看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想一遍是很有效的。</a:t>
            </a:r>
          </a:p>
          <a:p>
            <a:endParaRPr lang="zh-CN" altLang="en-US" dirty="0"/>
          </a:p>
        </p:txBody>
      </p:sp>
      <p:sp>
        <p:nvSpPr>
          <p:cNvPr id="4" name="灯片编号占位符 3"/>
          <p:cNvSpPr>
            <a:spLocks noGrp="1"/>
          </p:cNvSpPr>
          <p:nvPr>
            <p:ph type="sldNum" sz="quarter" idx="10"/>
          </p:nvPr>
        </p:nvSpPr>
        <p:spPr/>
        <p:txBody>
          <a:bodyPr/>
          <a:lstStyle/>
          <a:p>
            <a:fld id="{AE55D4E9-6305-489C-9ECD-F6D463EE8DC1}" type="slidenum">
              <a:rPr lang="zh-CN" altLang="en-US" smtClean="0"/>
              <a:t>10</a:t>
            </a:fld>
            <a:endParaRPr lang="zh-CN" altLang="en-US"/>
          </a:p>
        </p:txBody>
      </p:sp>
    </p:spTree>
    <p:extLst>
      <p:ext uri="{BB962C8B-B14F-4D97-AF65-F5344CB8AC3E}">
        <p14:creationId xmlns:p14="http://schemas.microsoft.com/office/powerpoint/2010/main" val="327239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55D4E9-6305-489C-9ECD-F6D463EE8DC1}" type="slidenum">
              <a:rPr lang="zh-CN" altLang="en-US" smtClean="0"/>
              <a:t>11</a:t>
            </a:fld>
            <a:endParaRPr lang="zh-CN" altLang="en-US"/>
          </a:p>
        </p:txBody>
      </p:sp>
    </p:spTree>
    <p:extLst>
      <p:ext uri="{BB962C8B-B14F-4D97-AF65-F5344CB8AC3E}">
        <p14:creationId xmlns:p14="http://schemas.microsoft.com/office/powerpoint/2010/main" val="40030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a:t>
            </a:r>
            <a:r>
              <a:rPr lang="zh-CN" altLang="en-US" dirty="0" smtClean="0"/>
              <a:t>道题，</a:t>
            </a:r>
            <a:r>
              <a:rPr lang="en-US" altLang="zh-CN" dirty="0" smtClean="0"/>
              <a:t>1</a:t>
            </a:r>
            <a:r>
              <a:rPr lang="zh-CN" altLang="en-US" dirty="0" smtClean="0"/>
              <a:t>题树链剖分，好想但难写，另外两题都需要一定的思考才能解决。</a:t>
            </a:r>
            <a:endParaRPr lang="en-US" altLang="zh-CN" dirty="0" smtClean="0"/>
          </a:p>
          <a:p>
            <a:endParaRPr lang="en-US" altLang="zh-CN" dirty="0" smtClean="0"/>
          </a:p>
          <a:p>
            <a:r>
              <a:rPr lang="zh-CN" altLang="en-US" dirty="0" smtClean="0"/>
              <a:t>正确的把握了比赛策略，通过思考先后解决了另外的两题。</a:t>
            </a:r>
            <a:endParaRPr lang="en-US" altLang="zh-CN" dirty="0" smtClean="0"/>
          </a:p>
          <a:p>
            <a:endParaRPr lang="en-US" altLang="zh-CN" dirty="0" smtClean="0"/>
          </a:p>
          <a:p>
            <a:r>
              <a:rPr lang="zh-CN" altLang="en-US" dirty="0" smtClean="0"/>
              <a:t>并且进行了对拍，确保这两题没有问题。</a:t>
            </a:r>
            <a:endParaRPr lang="en-US" altLang="zh-CN" dirty="0" smtClean="0"/>
          </a:p>
          <a:p>
            <a:endParaRPr lang="en-US" altLang="zh-CN" dirty="0" smtClean="0"/>
          </a:p>
          <a:p>
            <a:r>
              <a:rPr lang="zh-CN" altLang="en-US" dirty="0" smtClean="0"/>
              <a:t>因此信心大增，心态良好，成功又写出了树链剖分题，直接</a:t>
            </a:r>
            <a:r>
              <a:rPr lang="en-US" altLang="zh-CN" dirty="0" smtClean="0"/>
              <a:t>AK</a:t>
            </a:r>
            <a:r>
              <a:rPr lang="zh-CN" altLang="en-US" dirty="0" smtClean="0"/>
              <a:t>了这场比赛。</a:t>
            </a:r>
            <a:endParaRPr lang="en-US" altLang="zh-CN" dirty="0" smtClean="0"/>
          </a:p>
          <a:p>
            <a:endParaRPr lang="en-US" altLang="zh-CN" dirty="0" smtClean="0"/>
          </a:p>
          <a:p>
            <a:r>
              <a:rPr lang="zh-CN" altLang="en-US" dirty="0" smtClean="0"/>
              <a:t>很多人没有采取正确的做题顺序，一上来就写树链剖分，最后也没写出来，结果就只有几十分了。</a:t>
            </a:r>
            <a:endParaRPr lang="zh-CN" altLang="en-US" dirty="0"/>
          </a:p>
        </p:txBody>
      </p:sp>
      <p:sp>
        <p:nvSpPr>
          <p:cNvPr id="4" name="灯片编号占位符 3"/>
          <p:cNvSpPr>
            <a:spLocks noGrp="1"/>
          </p:cNvSpPr>
          <p:nvPr>
            <p:ph type="sldNum" sz="quarter" idx="10"/>
          </p:nvPr>
        </p:nvSpPr>
        <p:spPr/>
        <p:txBody>
          <a:bodyPr/>
          <a:lstStyle/>
          <a:p>
            <a:fld id="{AE55D4E9-6305-489C-9ECD-F6D463EE8DC1}" type="slidenum">
              <a:rPr lang="zh-CN" altLang="en-US" smtClean="0"/>
              <a:t>12</a:t>
            </a:fld>
            <a:endParaRPr lang="zh-CN" altLang="en-US"/>
          </a:p>
        </p:txBody>
      </p:sp>
    </p:spTree>
    <p:extLst>
      <p:ext uri="{BB962C8B-B14F-4D97-AF65-F5344CB8AC3E}">
        <p14:creationId xmlns:p14="http://schemas.microsoft.com/office/powerpoint/2010/main" val="1529068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比赛很水，我轻松的做出了所有题目。</a:t>
            </a:r>
            <a:endParaRPr lang="en-US" altLang="zh-CN" dirty="0" smtClean="0"/>
          </a:p>
          <a:p>
            <a:endParaRPr lang="en-US" altLang="zh-CN" dirty="0" smtClean="0"/>
          </a:p>
          <a:p>
            <a:r>
              <a:rPr lang="zh-CN" altLang="en-US" dirty="0" smtClean="0"/>
              <a:t>由于比赛很水，傻逼题出错了就很糟糕，因此我对每题也进行了对拍，不过因为比赛很水，所以时间也花的不多。</a:t>
            </a:r>
            <a:endParaRPr lang="en-US" altLang="zh-CN" dirty="0" smtClean="0"/>
          </a:p>
          <a:p>
            <a:endParaRPr lang="en-US" altLang="zh-CN" dirty="0" smtClean="0"/>
          </a:p>
          <a:p>
            <a:r>
              <a:rPr lang="zh-CN" altLang="en-US" dirty="0" smtClean="0"/>
              <a:t>结果当然是得了</a:t>
            </a:r>
            <a:r>
              <a:rPr lang="en-US" altLang="zh-CN" dirty="0" smtClean="0"/>
              <a:t>600</a:t>
            </a:r>
            <a:r>
              <a:rPr lang="zh-CN" altLang="en-US" dirty="0" smtClean="0"/>
              <a:t>分。</a:t>
            </a:r>
            <a:endParaRPr lang="en-US" altLang="zh-CN" dirty="0" smtClean="0"/>
          </a:p>
          <a:p>
            <a:endParaRPr lang="en-US" altLang="zh-CN" dirty="0" smtClean="0"/>
          </a:p>
          <a:p>
            <a:r>
              <a:rPr lang="zh-CN" altLang="en-US" dirty="0" smtClean="0"/>
              <a:t>其实对很多人来说，那年的</a:t>
            </a:r>
            <a:r>
              <a:rPr lang="en-US" altLang="zh-CN" dirty="0" smtClean="0"/>
              <a:t>NOIP</a:t>
            </a:r>
            <a:r>
              <a:rPr lang="zh-CN" altLang="en-US" dirty="0" smtClean="0"/>
              <a:t>都不难</a:t>
            </a:r>
            <a:r>
              <a:rPr lang="en-US" altLang="zh-CN" dirty="0" smtClean="0"/>
              <a:t>AK</a:t>
            </a:r>
            <a:r>
              <a:rPr lang="zh-CN" altLang="en-US" dirty="0" smtClean="0"/>
              <a:t>，但是结果是全国</a:t>
            </a:r>
            <a:r>
              <a:rPr lang="en-US" altLang="zh-CN" dirty="0" smtClean="0"/>
              <a:t>AK</a:t>
            </a:r>
            <a:r>
              <a:rPr lang="zh-CN" altLang="en-US" dirty="0" smtClean="0"/>
              <a:t>的人并不多，原因就在于缺少仔细的心态，认为傻逼题就能随便</a:t>
            </a:r>
            <a:r>
              <a:rPr lang="en-US" altLang="zh-CN" dirty="0" smtClean="0"/>
              <a:t>AK</a:t>
            </a:r>
            <a:r>
              <a:rPr lang="zh-CN" altLang="en-US" dirty="0" smtClean="0"/>
              <a:t>，结果就自己傻逼了。</a:t>
            </a:r>
            <a:endParaRPr lang="en-US" altLang="zh-CN" dirty="0" smtClean="0"/>
          </a:p>
        </p:txBody>
      </p:sp>
      <p:sp>
        <p:nvSpPr>
          <p:cNvPr id="4" name="灯片编号占位符 3"/>
          <p:cNvSpPr>
            <a:spLocks noGrp="1"/>
          </p:cNvSpPr>
          <p:nvPr>
            <p:ph type="sldNum" sz="quarter" idx="10"/>
          </p:nvPr>
        </p:nvSpPr>
        <p:spPr/>
        <p:txBody>
          <a:bodyPr/>
          <a:lstStyle/>
          <a:p>
            <a:fld id="{AE55D4E9-6305-489C-9ECD-F6D463EE8DC1}" type="slidenum">
              <a:rPr lang="zh-CN" altLang="en-US" smtClean="0"/>
              <a:t>13</a:t>
            </a:fld>
            <a:endParaRPr lang="zh-CN" altLang="en-US"/>
          </a:p>
        </p:txBody>
      </p:sp>
    </p:spTree>
    <p:extLst>
      <p:ext uri="{BB962C8B-B14F-4D97-AF65-F5344CB8AC3E}">
        <p14:creationId xmlns:p14="http://schemas.microsoft.com/office/powerpoint/2010/main" val="1276265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70876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1266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3914166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3189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342610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1615507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1759652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4221528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56310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2255939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336339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78201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197862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114312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127234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281592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1A8E73-E562-4B1D-80C4-D77DD97B9FBA}" type="datetimeFigureOut">
              <a:rPr lang="zh-CN" altLang="en-US" smtClean="0"/>
              <a:t>2013/5/30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426579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1A8E73-E562-4B1D-80C4-D77DD97B9FBA}" type="datetimeFigureOut">
              <a:rPr lang="zh-CN" altLang="en-US" smtClean="0"/>
              <a:t>2013/5/30</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2CB5E5-FA33-45A5-9FEC-B637795B9F42}" type="slidenum">
              <a:rPr lang="zh-CN" altLang="en-US" smtClean="0"/>
              <a:t>‹#›</a:t>
            </a:fld>
            <a:endParaRPr lang="zh-CN" altLang="en-US"/>
          </a:p>
        </p:txBody>
      </p:sp>
    </p:spTree>
    <p:extLst>
      <p:ext uri="{BB962C8B-B14F-4D97-AF65-F5344CB8AC3E}">
        <p14:creationId xmlns:p14="http://schemas.microsoft.com/office/powerpoint/2010/main" val="33137317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OI</a:t>
            </a:r>
            <a:r>
              <a:rPr lang="zh-CN" altLang="en-US" dirty="0" smtClean="0"/>
              <a:t>比赛经验谈</a:t>
            </a:r>
            <a:endParaRPr lang="zh-CN" altLang="en-US" dirty="0"/>
          </a:p>
        </p:txBody>
      </p:sp>
      <p:sp>
        <p:nvSpPr>
          <p:cNvPr id="3" name="副标题 2"/>
          <p:cNvSpPr>
            <a:spLocks noGrp="1"/>
          </p:cNvSpPr>
          <p:nvPr>
            <p:ph type="subTitle" idx="1"/>
          </p:nvPr>
        </p:nvSpPr>
        <p:spPr/>
        <p:txBody>
          <a:bodyPr/>
          <a:lstStyle/>
          <a:p>
            <a:r>
              <a:rPr lang="en-US" altLang="zh-CN" dirty="0" smtClean="0"/>
              <a:t>HFLS-WJMZBMR</a:t>
            </a:r>
            <a:endParaRPr lang="zh-CN" altLang="en-US" dirty="0"/>
          </a:p>
        </p:txBody>
      </p:sp>
    </p:spTree>
    <p:extLst>
      <p:ext uri="{BB962C8B-B14F-4D97-AF65-F5344CB8AC3E}">
        <p14:creationId xmlns:p14="http://schemas.microsoft.com/office/powerpoint/2010/main" val="67931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 2011 day 2</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a:t>考场策略问题</a:t>
            </a:r>
          </a:p>
          <a:p>
            <a:r>
              <a:rPr lang="zh-CN" altLang="en-US" dirty="0" smtClean="0"/>
              <a:t>不够冷静</a:t>
            </a:r>
            <a:endParaRPr lang="zh-CN" altLang="en-US" dirty="0"/>
          </a:p>
        </p:txBody>
      </p:sp>
    </p:spTree>
    <p:extLst>
      <p:ext uri="{BB962C8B-B14F-4D97-AF65-F5344CB8AC3E}">
        <p14:creationId xmlns:p14="http://schemas.microsoft.com/office/powerpoint/2010/main" val="1349787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我个人成功的</a:t>
            </a:r>
            <a:r>
              <a:rPr lang="en-US" altLang="zh-CN" dirty="0" smtClean="0"/>
              <a:t>OI</a:t>
            </a:r>
            <a:r>
              <a:rPr lang="zh-CN" altLang="en-US" dirty="0" smtClean="0"/>
              <a:t>比赛</a:t>
            </a:r>
            <a:endParaRPr lang="zh-CN" altLang="en-US" dirty="0"/>
          </a:p>
        </p:txBody>
      </p:sp>
      <p:sp>
        <p:nvSpPr>
          <p:cNvPr id="3" name="内容占位符 2"/>
          <p:cNvSpPr>
            <a:spLocks noGrp="1"/>
          </p:cNvSpPr>
          <p:nvPr>
            <p:ph idx="1"/>
          </p:nvPr>
        </p:nvSpPr>
        <p:spPr/>
        <p:txBody>
          <a:bodyPr/>
          <a:lstStyle/>
          <a:p>
            <a:r>
              <a:rPr lang="en-US" altLang="zh-CN" dirty="0" smtClean="0"/>
              <a:t>ZJOI 2011 day2</a:t>
            </a:r>
          </a:p>
          <a:p>
            <a:r>
              <a:rPr lang="en-US" altLang="zh-CN" dirty="0" smtClean="0"/>
              <a:t>NOIP 2011</a:t>
            </a:r>
          </a:p>
          <a:p>
            <a:r>
              <a:rPr lang="en-US" altLang="zh-CN" dirty="0" smtClean="0"/>
              <a:t>NOI 2011 day1</a:t>
            </a:r>
            <a:endParaRPr lang="zh-CN" altLang="en-US" dirty="0"/>
          </a:p>
        </p:txBody>
      </p:sp>
    </p:spTree>
    <p:extLst>
      <p:ext uri="{BB962C8B-B14F-4D97-AF65-F5344CB8AC3E}">
        <p14:creationId xmlns:p14="http://schemas.microsoft.com/office/powerpoint/2010/main" val="853183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ZJOI 2011 day2</a:t>
            </a:r>
            <a:endParaRPr lang="zh-CN" altLang="en-US" dirty="0"/>
          </a:p>
        </p:txBody>
      </p:sp>
      <p:sp>
        <p:nvSpPr>
          <p:cNvPr id="3" name="内容占位符 2"/>
          <p:cNvSpPr>
            <a:spLocks noGrp="1"/>
          </p:cNvSpPr>
          <p:nvPr>
            <p:ph idx="1"/>
          </p:nvPr>
        </p:nvSpPr>
        <p:spPr/>
        <p:txBody>
          <a:bodyPr/>
          <a:lstStyle/>
          <a:p>
            <a:r>
              <a:rPr lang="zh-CN" altLang="en-US" dirty="0" smtClean="0"/>
              <a:t>正确的做题顺序</a:t>
            </a:r>
            <a:endParaRPr lang="en-US" altLang="zh-CN" dirty="0" smtClean="0"/>
          </a:p>
          <a:p>
            <a:r>
              <a:rPr lang="zh-CN" altLang="en-US" dirty="0" smtClean="0"/>
              <a:t>正确的比赛策略</a:t>
            </a:r>
            <a:endParaRPr lang="en-US" altLang="zh-CN" dirty="0" smtClean="0"/>
          </a:p>
          <a:p>
            <a:r>
              <a:rPr lang="zh-CN" altLang="en-US" dirty="0" smtClean="0"/>
              <a:t>最后是以上两点导致的优秀的心态。</a:t>
            </a:r>
            <a:endParaRPr lang="zh-CN" altLang="en-US" dirty="0"/>
          </a:p>
        </p:txBody>
      </p:sp>
    </p:spTree>
    <p:extLst>
      <p:ext uri="{BB962C8B-B14F-4D97-AF65-F5344CB8AC3E}">
        <p14:creationId xmlns:p14="http://schemas.microsoft.com/office/powerpoint/2010/main" val="2400739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2011</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实力碾压</a:t>
            </a:r>
            <a:endParaRPr lang="zh-CN" altLang="en-US" dirty="0"/>
          </a:p>
        </p:txBody>
      </p:sp>
    </p:spTree>
    <p:extLst>
      <p:ext uri="{BB962C8B-B14F-4D97-AF65-F5344CB8AC3E}">
        <p14:creationId xmlns:p14="http://schemas.microsoft.com/office/powerpoint/2010/main" val="3088427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 2011 day1</a:t>
            </a:r>
            <a:endParaRPr lang="zh-CN" altLang="en-US" dirty="0"/>
          </a:p>
        </p:txBody>
      </p:sp>
      <p:sp>
        <p:nvSpPr>
          <p:cNvPr id="3" name="内容占位符 2"/>
          <p:cNvSpPr>
            <a:spLocks noGrp="1"/>
          </p:cNvSpPr>
          <p:nvPr>
            <p:ph idx="1"/>
          </p:nvPr>
        </p:nvSpPr>
        <p:spPr/>
        <p:txBody>
          <a:bodyPr/>
          <a:lstStyle/>
          <a:p>
            <a:r>
              <a:rPr lang="zh-CN" altLang="en-US" dirty="0" smtClean="0"/>
              <a:t>正确的比赛策略，没有在坑爹题上浪费太多时间，并且</a:t>
            </a:r>
            <a:r>
              <a:rPr lang="en-US" altLang="zh-CN" dirty="0" smtClean="0"/>
              <a:t>AC</a:t>
            </a:r>
            <a:r>
              <a:rPr lang="zh-CN" altLang="en-US" dirty="0" smtClean="0"/>
              <a:t>了一道稍有难度的题目，之后全力确保一道很容易错的题目，并成功</a:t>
            </a:r>
            <a:r>
              <a:rPr lang="en-US" altLang="zh-CN" dirty="0" smtClean="0"/>
              <a:t>AC</a:t>
            </a:r>
            <a:r>
              <a:rPr lang="zh-CN" altLang="en-US" dirty="0" smtClean="0"/>
              <a:t>。</a:t>
            </a:r>
            <a:endParaRPr lang="en-US" altLang="zh-CN" dirty="0" smtClean="0"/>
          </a:p>
          <a:p>
            <a:r>
              <a:rPr lang="zh-CN" altLang="en-US" dirty="0" smtClean="0"/>
              <a:t>良好的心态。</a:t>
            </a:r>
            <a:endParaRPr lang="en-US" altLang="zh-CN" dirty="0" smtClean="0"/>
          </a:p>
        </p:txBody>
      </p:sp>
    </p:spTree>
    <p:extLst>
      <p:ext uri="{BB962C8B-B14F-4D97-AF65-F5344CB8AC3E}">
        <p14:creationId xmlns:p14="http://schemas.microsoft.com/office/powerpoint/2010/main" val="338051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对于比赛经验的一些总结</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良好的心态是必须的，不冷静只会让自己水平暴跌。</a:t>
            </a:r>
            <a:endParaRPr lang="en-US" altLang="zh-CN" dirty="0" smtClean="0"/>
          </a:p>
          <a:p>
            <a:r>
              <a:rPr lang="en-US" altLang="zh-CN" dirty="0" smtClean="0"/>
              <a:t>2.</a:t>
            </a:r>
            <a:r>
              <a:rPr lang="zh-CN" altLang="en-US" dirty="0" smtClean="0"/>
              <a:t>首先把题目都认真的看一遍，绝对不要看错题目，保险起见可以使用看两遍的方法，确保题意是对的，不要放过任何可能重要的条件，可能只写在数据范围里！</a:t>
            </a:r>
            <a:r>
              <a:rPr lang="en-US" altLang="zh-CN" dirty="0" smtClean="0"/>
              <a:t>&gt;_&gt;</a:t>
            </a:r>
            <a:r>
              <a:rPr lang="zh-CN" altLang="en-US" dirty="0" smtClean="0"/>
              <a:t>。</a:t>
            </a:r>
            <a:endParaRPr lang="en-US" altLang="zh-CN" dirty="0" smtClean="0"/>
          </a:p>
          <a:p>
            <a:r>
              <a:rPr lang="en-US" altLang="zh-CN" dirty="0" smtClean="0"/>
              <a:t>3.</a:t>
            </a:r>
            <a:r>
              <a:rPr lang="zh-CN" altLang="en-US" dirty="0" smtClean="0"/>
              <a:t>对每一题，都使用自己平常的方法做一做，而不是看到会的就立刻去写。这个时间每题不要过长。</a:t>
            </a:r>
            <a:endParaRPr lang="en-US" altLang="zh-CN" dirty="0" smtClean="0"/>
          </a:p>
          <a:p>
            <a:r>
              <a:rPr lang="en-US" altLang="zh-CN" dirty="0" smtClean="0"/>
              <a:t>4.</a:t>
            </a:r>
            <a:r>
              <a:rPr lang="zh-CN" altLang="en-US" dirty="0" smtClean="0"/>
              <a:t>在此基础上决定一个良好的做题顺序。</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11135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绝对绝对绝对不要看错题目或者输入输出的格式。</a:t>
            </a:r>
            <a:endParaRPr lang="en-US" altLang="zh-CN" dirty="0" smtClean="0"/>
          </a:p>
          <a:p>
            <a:r>
              <a:rPr lang="en-US" altLang="zh-CN" dirty="0" smtClean="0"/>
              <a:t>2.</a:t>
            </a:r>
            <a:r>
              <a:rPr lang="zh-CN" altLang="en-US" dirty="0" smtClean="0"/>
              <a:t>傻逼题你没</a:t>
            </a:r>
            <a:r>
              <a:rPr lang="en-US" altLang="zh-CN" dirty="0" smtClean="0"/>
              <a:t>AC</a:t>
            </a:r>
            <a:r>
              <a:rPr lang="zh-CN" altLang="en-US" dirty="0" smtClean="0"/>
              <a:t>别人满分你就完蛋了，绝对不要错傻逼题。</a:t>
            </a:r>
            <a:endParaRPr lang="en-US" altLang="zh-CN" dirty="0" smtClean="0"/>
          </a:p>
          <a:p>
            <a:r>
              <a:rPr lang="en-US" altLang="zh-CN" dirty="0" smtClean="0"/>
              <a:t>3.</a:t>
            </a:r>
            <a:r>
              <a:rPr lang="zh-CN" altLang="en-US" dirty="0" smtClean="0"/>
              <a:t>对于可以对拍的题，一定一定一定要对拍。</a:t>
            </a:r>
            <a:endParaRPr lang="en-US" altLang="zh-CN" dirty="0" smtClean="0"/>
          </a:p>
          <a:p>
            <a:r>
              <a:rPr lang="en-US" altLang="zh-CN" dirty="0" smtClean="0"/>
              <a:t>4.</a:t>
            </a:r>
            <a:r>
              <a:rPr lang="zh-CN" altLang="en-US" dirty="0" smtClean="0"/>
              <a:t>千万不要成为傻逼错误</a:t>
            </a:r>
            <a:r>
              <a:rPr lang="en-US" altLang="zh-CN" dirty="0" smtClean="0"/>
              <a:t>(</a:t>
            </a:r>
            <a:r>
              <a:rPr lang="zh-CN" altLang="en-US" dirty="0" smtClean="0"/>
              <a:t>没删调试语句，文件名打错</a:t>
            </a:r>
            <a:r>
              <a:rPr lang="en-US" altLang="zh-CN" dirty="0" smtClean="0"/>
              <a:t>)list</a:t>
            </a:r>
            <a:r>
              <a:rPr lang="zh-CN" altLang="en-US" dirty="0" smtClean="0"/>
              <a:t>上的主人公。</a:t>
            </a:r>
            <a:endParaRPr lang="en-US" altLang="zh-CN" dirty="0" smtClean="0"/>
          </a:p>
        </p:txBody>
      </p:sp>
    </p:spTree>
    <p:extLst>
      <p:ext uri="{BB962C8B-B14F-4D97-AF65-F5344CB8AC3E}">
        <p14:creationId xmlns:p14="http://schemas.microsoft.com/office/powerpoint/2010/main" val="393202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比赛方法</a:t>
            </a:r>
            <a:r>
              <a:rPr lang="en-US" altLang="zh-CN" dirty="0" smtClean="0"/>
              <a:t>1</a:t>
            </a:r>
            <a:r>
              <a:rPr lang="zh-CN" altLang="en-US" dirty="0" smtClean="0"/>
              <a:t>：</a:t>
            </a:r>
            <a:r>
              <a:rPr lang="en-US" altLang="zh-CN" dirty="0" smtClean="0"/>
              <a:t>NOIP</a:t>
            </a:r>
            <a:r>
              <a:rPr lang="zh-CN" altLang="en-US" dirty="0" smtClean="0"/>
              <a:t>级别简单题</a:t>
            </a:r>
            <a:endParaRPr lang="zh-CN" altLang="en-US" dirty="0"/>
          </a:p>
        </p:txBody>
      </p:sp>
      <p:sp>
        <p:nvSpPr>
          <p:cNvPr id="3" name="内容占位符 2"/>
          <p:cNvSpPr>
            <a:spLocks noGrp="1"/>
          </p:cNvSpPr>
          <p:nvPr>
            <p:ph idx="1"/>
          </p:nvPr>
        </p:nvSpPr>
        <p:spPr/>
        <p:txBody>
          <a:bodyPr/>
          <a:lstStyle/>
          <a:p>
            <a:r>
              <a:rPr lang="zh-CN" altLang="en-US" dirty="0" smtClean="0"/>
              <a:t>特点：题目简单，数据也弱。</a:t>
            </a:r>
            <a:endParaRPr lang="en-US" altLang="zh-CN" dirty="0" smtClean="0"/>
          </a:p>
          <a:p>
            <a:r>
              <a:rPr lang="zh-CN" altLang="en-US" dirty="0" smtClean="0"/>
              <a:t>面对简单题，我们需要的是稳定的</a:t>
            </a:r>
            <a:r>
              <a:rPr lang="en-US" altLang="zh-CN" dirty="0" smtClean="0"/>
              <a:t>AC</a:t>
            </a:r>
            <a:r>
              <a:rPr lang="zh-CN" altLang="en-US" dirty="0" smtClean="0"/>
              <a:t>。</a:t>
            </a:r>
            <a:endParaRPr lang="en-US" altLang="zh-CN" dirty="0" smtClean="0"/>
          </a:p>
          <a:p>
            <a:r>
              <a:rPr lang="zh-CN" altLang="en-US" dirty="0"/>
              <a:t>不</a:t>
            </a:r>
            <a:r>
              <a:rPr lang="zh-CN" altLang="en-US" dirty="0" smtClean="0"/>
              <a:t>要求速度，先认真的看完题目，然后从容解决傻逼题。</a:t>
            </a:r>
            <a:endParaRPr lang="en-US" altLang="zh-CN" dirty="0" smtClean="0"/>
          </a:p>
          <a:p>
            <a:r>
              <a:rPr lang="zh-CN" altLang="en-US" dirty="0" smtClean="0"/>
              <a:t>然后一般来说会有一道不是那么傻逼的题目，先确保其它的</a:t>
            </a:r>
            <a:r>
              <a:rPr lang="en-US" altLang="zh-CN" dirty="0" smtClean="0"/>
              <a:t>2</a:t>
            </a:r>
            <a:r>
              <a:rPr lang="zh-CN" altLang="en-US" dirty="0" smtClean="0"/>
              <a:t>道简单题没有问题，</a:t>
            </a:r>
            <a:r>
              <a:rPr lang="en-US" altLang="zh-CN" dirty="0" smtClean="0"/>
              <a:t>NOIP</a:t>
            </a:r>
            <a:r>
              <a:rPr lang="zh-CN" altLang="en-US" dirty="0" smtClean="0"/>
              <a:t>的题目往往可以简单的对拍，不需要花多少时间。</a:t>
            </a:r>
            <a:endParaRPr lang="en-US" altLang="zh-CN" dirty="0" smtClean="0"/>
          </a:p>
          <a:p>
            <a:r>
              <a:rPr lang="zh-CN" altLang="en-US" dirty="0" smtClean="0"/>
              <a:t>然后把时间都花在略难题上，争取得到自己能得的最高分。</a:t>
            </a:r>
            <a:endParaRPr lang="en-US" altLang="zh-CN" dirty="0" smtClean="0"/>
          </a:p>
          <a:p>
            <a:r>
              <a:rPr lang="zh-CN" altLang="en-US" dirty="0" smtClean="0"/>
              <a:t>注意使用特判法，不能确保</a:t>
            </a:r>
            <a:r>
              <a:rPr lang="en-US" altLang="zh-CN" dirty="0" smtClean="0"/>
              <a:t>100</a:t>
            </a:r>
            <a:r>
              <a:rPr lang="zh-CN" altLang="en-US" dirty="0" smtClean="0"/>
              <a:t>分做法正确性的时候最稳妥的做法是特判暴力的范围然后暴力范围用暴力，其他用</a:t>
            </a:r>
            <a:r>
              <a:rPr lang="en-US" altLang="zh-CN" dirty="0" smtClean="0"/>
              <a:t>100</a:t>
            </a:r>
            <a:r>
              <a:rPr lang="zh-CN" altLang="en-US" dirty="0" smtClean="0"/>
              <a:t>分做法，在</a:t>
            </a:r>
            <a:r>
              <a:rPr lang="en-US" altLang="zh-CN" dirty="0" smtClean="0"/>
              <a:t>C++</a:t>
            </a:r>
            <a:r>
              <a:rPr lang="zh-CN" altLang="en-US" dirty="0" smtClean="0"/>
              <a:t>中使用</a:t>
            </a:r>
            <a:r>
              <a:rPr lang="en-US" altLang="zh-CN" dirty="0" smtClean="0"/>
              <a:t>namespace</a:t>
            </a:r>
            <a:r>
              <a:rPr lang="zh-CN" altLang="en-US" dirty="0" smtClean="0"/>
              <a:t>很容易实现这个。</a:t>
            </a:r>
            <a:endParaRPr lang="en-US" altLang="zh-CN" dirty="0" smtClean="0"/>
          </a:p>
        </p:txBody>
      </p:sp>
    </p:spTree>
    <p:extLst>
      <p:ext uri="{BB962C8B-B14F-4D97-AF65-F5344CB8AC3E}">
        <p14:creationId xmlns:p14="http://schemas.microsoft.com/office/powerpoint/2010/main" val="139641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比赛</a:t>
            </a:r>
            <a:r>
              <a:rPr lang="zh-CN" altLang="en-US" dirty="0" smtClean="0"/>
              <a:t>方法</a:t>
            </a:r>
            <a:r>
              <a:rPr lang="en-US" altLang="zh-CN" dirty="0" smtClean="0"/>
              <a:t>2</a:t>
            </a:r>
            <a:r>
              <a:rPr lang="zh-CN" altLang="en-US" dirty="0" smtClean="0"/>
              <a:t>：</a:t>
            </a:r>
            <a:r>
              <a:rPr lang="en-US" altLang="zh-CN" dirty="0" smtClean="0"/>
              <a:t>NOI</a:t>
            </a:r>
            <a:r>
              <a:rPr lang="zh-CN" altLang="en-US" dirty="0" smtClean="0"/>
              <a:t>，省选级别题目</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特点：题目有一定难度，无法全部做出。</a:t>
            </a:r>
            <a:endParaRPr lang="en-US" altLang="zh-CN" dirty="0" smtClean="0"/>
          </a:p>
          <a:p>
            <a:r>
              <a:rPr lang="zh-CN" altLang="en-US" dirty="0"/>
              <a:t>易</a:t>
            </a:r>
            <a:r>
              <a:rPr lang="zh-CN" altLang="en-US" dirty="0" smtClean="0"/>
              <a:t>犯错误：考场看都没看，放过了本来应该是非常简单的题目。</a:t>
            </a:r>
            <a:endParaRPr lang="en-US" altLang="zh-CN" dirty="0" smtClean="0"/>
          </a:p>
          <a:p>
            <a:r>
              <a:rPr lang="zh-CN" altLang="en-US" dirty="0" smtClean="0"/>
              <a:t>在这种比赛中，正确的做题顺序非常重要，但是做题顺序来源于对题目的了解，而对题目的了解又需要花费你的时间，这两个方面各自牵制，并非独立。</a:t>
            </a:r>
            <a:endParaRPr lang="en-US" altLang="zh-CN" dirty="0" smtClean="0"/>
          </a:p>
          <a:p>
            <a:r>
              <a:rPr lang="zh-CN" altLang="en-US" dirty="0" smtClean="0"/>
              <a:t>我个人的做法是首先要抽出半小时看完所有题目并且随便想一想，然后对每题都可以标出使用你第一眼想到的做法能得多少分。</a:t>
            </a:r>
            <a:endParaRPr lang="en-US" altLang="zh-CN" dirty="0" smtClean="0"/>
          </a:p>
          <a:p>
            <a:r>
              <a:rPr lang="zh-CN" altLang="en-US" dirty="0" smtClean="0"/>
              <a:t>然后再每题花</a:t>
            </a:r>
            <a:r>
              <a:rPr lang="en-US" altLang="zh-CN" dirty="0" smtClean="0"/>
              <a:t>10</a:t>
            </a:r>
            <a:r>
              <a:rPr lang="zh-CN" altLang="en-US" dirty="0" smtClean="0"/>
              <a:t>分钟略微细致的分析加想一下。基本上不难的题目都可以做出，就算做不出也会有“这题不是很难”的感觉，并且标上目前这题你能得到的分数。那么根据之前对题目的了解，就可以决定做题的顺序了。</a:t>
            </a:r>
            <a:endParaRPr lang="en-US" altLang="zh-CN" dirty="0" smtClean="0"/>
          </a:p>
          <a:p>
            <a:r>
              <a:rPr lang="zh-CN" altLang="en-US" dirty="0" smtClean="0"/>
              <a:t>同时一个很推荐的方法是先尽快的把暴力都敲一下，这样既能对拍又能保证最低的分数，当然你的手速得快一点，不过暴力都写很久正解估计更写不出来了</a:t>
            </a:r>
            <a:r>
              <a:rPr lang="en-US" altLang="zh-CN" dirty="0" smtClean="0"/>
              <a:t>&gt;_&gt;</a:t>
            </a:r>
            <a:r>
              <a:rPr lang="zh-CN" altLang="en-US" smtClean="0"/>
              <a:t>。</a:t>
            </a:r>
            <a:endParaRPr lang="en-US" altLang="zh-CN" dirty="0" smtClean="0"/>
          </a:p>
          <a:p>
            <a:endParaRPr lang="zh-CN" altLang="en-US" dirty="0"/>
          </a:p>
        </p:txBody>
      </p:sp>
    </p:spTree>
    <p:extLst>
      <p:ext uri="{BB962C8B-B14F-4D97-AF65-F5344CB8AC3E}">
        <p14:creationId xmlns:p14="http://schemas.microsoft.com/office/powerpoint/2010/main" val="1492436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为什么要讲我的经验？</a:t>
            </a:r>
            <a:endParaRPr lang="zh-CN" altLang="en-US" dirty="0"/>
          </a:p>
        </p:txBody>
      </p:sp>
      <p:sp>
        <p:nvSpPr>
          <p:cNvPr id="3" name="内容占位符 2"/>
          <p:cNvSpPr>
            <a:spLocks noGrp="1"/>
          </p:cNvSpPr>
          <p:nvPr>
            <p:ph idx="1"/>
          </p:nvPr>
        </p:nvSpPr>
        <p:spPr/>
        <p:txBody>
          <a:bodyPr/>
          <a:lstStyle/>
          <a:p>
            <a:r>
              <a:rPr lang="zh-CN" altLang="en-US" dirty="0" smtClean="0"/>
              <a:t>俗话说吃一堑长一智，但是等吃到堑再长一智终归还是太迟了，如果能一开始就吸取前人的经验，自然是再好不过了</a:t>
            </a:r>
            <a:r>
              <a:rPr lang="zh-CN" altLang="en-US" dirty="0" smtClean="0"/>
              <a:t>。</a:t>
            </a:r>
            <a:endParaRPr lang="en-US" altLang="zh-CN" dirty="0" smtClean="0"/>
          </a:p>
          <a:p>
            <a:r>
              <a:rPr lang="zh-CN" altLang="en-US" dirty="0"/>
              <a:t>混</a:t>
            </a:r>
            <a:r>
              <a:rPr lang="zh-CN" altLang="en-US" dirty="0" smtClean="0"/>
              <a:t>了这么多年，强大的比赛经验不是盖的。</a:t>
            </a:r>
            <a:endParaRPr lang="en-US" altLang="zh-CN" dirty="0"/>
          </a:p>
          <a:p>
            <a:r>
              <a:rPr lang="zh-CN" altLang="en-US" dirty="0" smtClean="0"/>
              <a:t>我将首先强调</a:t>
            </a:r>
            <a:r>
              <a:rPr lang="en-US" altLang="zh-CN" dirty="0" smtClean="0"/>
              <a:t>OI</a:t>
            </a:r>
            <a:r>
              <a:rPr lang="zh-CN" altLang="en-US" dirty="0" smtClean="0"/>
              <a:t>比赛中比赛经验和比赛策略的重要性，然后谈谈我对</a:t>
            </a:r>
            <a:r>
              <a:rPr lang="en-US" altLang="zh-CN" dirty="0" smtClean="0"/>
              <a:t>OI</a:t>
            </a:r>
            <a:r>
              <a:rPr lang="zh-CN" altLang="en-US" dirty="0" smtClean="0"/>
              <a:t>比赛的理解，然后将我这么多年吃过的堑都一一说一下，最后针对多种不同的比赛类型，给出我个人的参考比赛策略。</a:t>
            </a:r>
            <a:endParaRPr lang="en-US" altLang="zh-CN" dirty="0" smtClean="0"/>
          </a:p>
          <a:p>
            <a:r>
              <a:rPr lang="zh-CN" altLang="en-US" dirty="0" smtClean="0"/>
              <a:t>吹嘘一下，我在最近国家集训队的</a:t>
            </a:r>
            <a:r>
              <a:rPr lang="en-US" altLang="zh-CN" dirty="0" smtClean="0"/>
              <a:t>7</a:t>
            </a:r>
            <a:r>
              <a:rPr lang="zh-CN" altLang="en-US" dirty="0" smtClean="0"/>
              <a:t>场比赛中，最后</a:t>
            </a:r>
            <a:r>
              <a:rPr lang="en-US" altLang="zh-CN" dirty="0" smtClean="0"/>
              <a:t>6</a:t>
            </a:r>
            <a:r>
              <a:rPr lang="zh-CN" altLang="en-US" dirty="0" smtClean="0"/>
              <a:t>场都获得了第一，当然这跟</a:t>
            </a:r>
            <a:r>
              <a:rPr lang="en-US" altLang="zh-CN" dirty="0" smtClean="0"/>
              <a:t>OI</a:t>
            </a:r>
            <a:r>
              <a:rPr lang="zh-CN" altLang="en-US" dirty="0" smtClean="0"/>
              <a:t>实力也有关系，但是更多的是丰富的比赛经验和心理素质</a:t>
            </a:r>
            <a:r>
              <a:rPr lang="zh-CN" altLang="en-US" dirty="0" smtClean="0">
                <a:sym typeface="Wingdings" panose="05000000000000000000" pitchFamily="2" charset="2"/>
              </a:rPr>
              <a:t></a:t>
            </a:r>
            <a:r>
              <a:rPr lang="zh-CN" altLang="en-US" dirty="0" smtClean="0"/>
              <a:t>。</a:t>
            </a:r>
            <a:endParaRPr lang="en-US" altLang="zh-CN" dirty="0" smtClean="0"/>
          </a:p>
          <a:p>
            <a:r>
              <a:rPr lang="zh-CN" altLang="en-US" dirty="0"/>
              <a:t>这远</a:t>
            </a:r>
            <a:r>
              <a:rPr lang="zh-CN" altLang="en-US" dirty="0" smtClean="0"/>
              <a:t>比题目的解法或者各种知识点重要的多！要认真听啊</a:t>
            </a:r>
            <a:r>
              <a:rPr lang="zh-CN" altLang="en-US" dirty="0" smtClean="0">
                <a:sym typeface="Wingdings" panose="05000000000000000000" pitchFamily="2" charset="2"/>
              </a:rPr>
              <a:t></a:t>
            </a:r>
            <a:endParaRPr lang="en-US" altLang="zh-CN" dirty="0" smtClean="0"/>
          </a:p>
        </p:txBody>
      </p:sp>
    </p:spTree>
    <p:extLst>
      <p:ext uri="{BB962C8B-B14F-4D97-AF65-F5344CB8AC3E}">
        <p14:creationId xmlns:p14="http://schemas.microsoft.com/office/powerpoint/2010/main" val="2393543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比赛经验和比赛策略的重要性</a:t>
            </a:r>
            <a:endParaRPr lang="zh-CN" altLang="en-US" dirty="0"/>
          </a:p>
        </p:txBody>
      </p:sp>
      <p:sp>
        <p:nvSpPr>
          <p:cNvPr id="3" name="内容占位符 2"/>
          <p:cNvSpPr>
            <a:spLocks noGrp="1"/>
          </p:cNvSpPr>
          <p:nvPr>
            <p:ph idx="1"/>
          </p:nvPr>
        </p:nvSpPr>
        <p:spPr/>
        <p:txBody>
          <a:bodyPr/>
          <a:lstStyle/>
          <a:p>
            <a:r>
              <a:rPr lang="zh-CN" altLang="en-US" dirty="0" smtClean="0"/>
              <a:t>比赛成绩</a:t>
            </a:r>
            <a:r>
              <a:rPr lang="en-US" altLang="zh-CN" dirty="0" smtClean="0"/>
              <a:t>=OI</a:t>
            </a:r>
            <a:r>
              <a:rPr lang="zh-CN" altLang="en-US" dirty="0" smtClean="0"/>
              <a:t>实力*比赛经验</a:t>
            </a:r>
            <a:endParaRPr lang="en-US" altLang="zh-CN" dirty="0" smtClean="0"/>
          </a:p>
          <a:p>
            <a:r>
              <a:rPr lang="zh-CN" altLang="en-US" dirty="0" smtClean="0"/>
              <a:t>是乘号不是加号！</a:t>
            </a:r>
            <a:endParaRPr lang="en-US" altLang="zh-CN" dirty="0" smtClean="0"/>
          </a:p>
          <a:p>
            <a:r>
              <a:rPr lang="zh-CN" altLang="en-US" dirty="0" smtClean="0"/>
              <a:t>拥有强大的比赛能力，在任何比赛都能获得不低的分数。</a:t>
            </a:r>
            <a:endParaRPr lang="en-US" altLang="zh-CN" dirty="0" smtClean="0"/>
          </a:p>
          <a:p>
            <a:r>
              <a:rPr lang="zh-CN" altLang="en-US" dirty="0" smtClean="0"/>
              <a:t>相反没有好的比赛能力，你的成绩将很不稳定，在</a:t>
            </a:r>
            <a:r>
              <a:rPr lang="en-US" altLang="zh-CN" dirty="0" smtClean="0"/>
              <a:t>OI</a:t>
            </a:r>
            <a:r>
              <a:rPr lang="zh-CN" altLang="en-US" dirty="0" smtClean="0"/>
              <a:t>现行制度下，极可能滚粗。</a:t>
            </a:r>
            <a:endParaRPr lang="en-US" altLang="zh-CN" dirty="0" smtClean="0"/>
          </a:p>
          <a:p>
            <a:r>
              <a:rPr lang="zh-CN" altLang="en-US" dirty="0" smtClean="0"/>
              <a:t>毫不夸张的说，我认识就有十数名选手因为比赛策略或者细节问题导致没有进队或者没有得到本该得到的名次。</a:t>
            </a:r>
            <a:endParaRPr lang="en-US" altLang="zh-CN" dirty="0"/>
          </a:p>
          <a:p>
            <a:endParaRPr lang="zh-CN" altLang="en-US" dirty="0"/>
          </a:p>
        </p:txBody>
      </p:sp>
    </p:spTree>
    <p:extLst>
      <p:ext uri="{BB962C8B-B14F-4D97-AF65-F5344CB8AC3E}">
        <p14:creationId xmlns:p14="http://schemas.microsoft.com/office/powerpoint/2010/main" val="419723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令人悲伤的故事</a:t>
            </a:r>
            <a:endParaRPr lang="zh-CN" altLang="en-US" dirty="0"/>
          </a:p>
        </p:txBody>
      </p:sp>
      <p:sp>
        <p:nvSpPr>
          <p:cNvPr id="3" name="内容占位符 2"/>
          <p:cNvSpPr>
            <a:spLocks noGrp="1"/>
          </p:cNvSpPr>
          <p:nvPr>
            <p:ph idx="1"/>
          </p:nvPr>
        </p:nvSpPr>
        <p:spPr/>
        <p:txBody>
          <a:bodyPr/>
          <a:lstStyle/>
          <a:p>
            <a:r>
              <a:rPr lang="zh-CN" altLang="en-US" dirty="0" smtClean="0"/>
              <a:t>某选手实力强劲，但是</a:t>
            </a:r>
            <a:r>
              <a:rPr lang="en-US" altLang="zh-CN" dirty="0" smtClean="0"/>
              <a:t>NOIP</a:t>
            </a:r>
            <a:r>
              <a:rPr lang="zh-CN" altLang="en-US" dirty="0" smtClean="0"/>
              <a:t>犯小错误，省选又犯小错误，最后没进省队，但是之后在</a:t>
            </a:r>
            <a:r>
              <a:rPr lang="en-US" altLang="zh-CN" dirty="0" smtClean="0"/>
              <a:t>NOI</a:t>
            </a:r>
            <a:r>
              <a:rPr lang="zh-CN" altLang="en-US" dirty="0" smtClean="0"/>
              <a:t>获得邀请赛</a:t>
            </a:r>
            <a:r>
              <a:rPr lang="en-US" altLang="zh-CN" dirty="0" smtClean="0"/>
              <a:t>AU</a:t>
            </a:r>
            <a:r>
              <a:rPr lang="zh-CN" altLang="en-US" dirty="0" smtClean="0"/>
              <a:t>。</a:t>
            </a:r>
            <a:endParaRPr lang="en-US" altLang="zh-CN" dirty="0" smtClean="0"/>
          </a:p>
          <a:p>
            <a:r>
              <a:rPr lang="zh-CN" altLang="en-US" dirty="0" smtClean="0"/>
              <a:t>某选手实力强劲</a:t>
            </a:r>
            <a:r>
              <a:rPr lang="en-US" altLang="zh-CN" dirty="0" smtClean="0"/>
              <a:t>(</a:t>
            </a:r>
            <a:r>
              <a:rPr lang="zh-CN" altLang="en-US" dirty="0" smtClean="0"/>
              <a:t>？</a:t>
            </a:r>
            <a:r>
              <a:rPr lang="en-US" altLang="zh-CN" dirty="0" smtClean="0"/>
              <a:t>)</a:t>
            </a:r>
            <a:r>
              <a:rPr lang="zh-CN" altLang="en-US" dirty="0" smtClean="0"/>
              <a:t>，但是</a:t>
            </a:r>
            <a:r>
              <a:rPr lang="en-US" altLang="zh-CN" dirty="0" smtClean="0"/>
              <a:t>APIO</a:t>
            </a:r>
            <a:r>
              <a:rPr lang="zh-CN" altLang="en-US" dirty="0" smtClean="0"/>
              <a:t>考试策略混乱不堪，最后成功获得</a:t>
            </a:r>
            <a:r>
              <a:rPr lang="en-US" altLang="zh-CN" dirty="0" smtClean="0"/>
              <a:t>92</a:t>
            </a:r>
            <a:r>
              <a:rPr lang="zh-CN" altLang="en-US" dirty="0" smtClean="0"/>
              <a:t>分。</a:t>
            </a:r>
            <a:endParaRPr lang="en-US" altLang="zh-CN" dirty="0" smtClean="0"/>
          </a:p>
          <a:p>
            <a:r>
              <a:rPr lang="zh-CN" altLang="en-US" dirty="0"/>
              <a:t>某</a:t>
            </a:r>
            <a:r>
              <a:rPr lang="zh-CN" altLang="en-US" dirty="0" smtClean="0"/>
              <a:t>选手实力强劲，但是打错输入输出文件名，痛失</a:t>
            </a:r>
            <a:r>
              <a:rPr lang="zh-CN" altLang="en-US" dirty="0"/>
              <a:t>第一名</a:t>
            </a:r>
            <a:r>
              <a:rPr lang="zh-CN" altLang="en-US" dirty="0" smtClean="0"/>
              <a:t>。</a:t>
            </a:r>
            <a:endParaRPr lang="en-US" altLang="zh-CN" dirty="0" smtClean="0"/>
          </a:p>
          <a:p>
            <a:r>
              <a:rPr lang="zh-CN" altLang="en-US" dirty="0" smtClean="0"/>
              <a:t>某选手实力强劲，但是看错题目浪费大量时间，最后卡线没有进队。</a:t>
            </a:r>
            <a:endParaRPr lang="en-US" altLang="zh-CN" dirty="0" smtClean="0"/>
          </a:p>
          <a:p>
            <a:r>
              <a:rPr lang="zh-CN" altLang="en-US" dirty="0" smtClean="0"/>
              <a:t>这些选手在比赛之后，都表示</a:t>
            </a:r>
            <a:r>
              <a:rPr lang="en-US" altLang="zh-CN" dirty="0" smtClean="0"/>
              <a:t>AC</a:t>
            </a:r>
            <a:r>
              <a:rPr lang="zh-CN" altLang="en-US" dirty="0"/>
              <a:t>这</a:t>
            </a:r>
            <a:r>
              <a:rPr lang="zh-CN" altLang="en-US" dirty="0" smtClean="0"/>
              <a:t>题目本来是探囊取物的事情。但是最终还是失败了。</a:t>
            </a:r>
            <a:endParaRPr lang="en-US" altLang="zh-CN" dirty="0" smtClean="0"/>
          </a:p>
          <a:p>
            <a:r>
              <a:rPr lang="zh-CN" altLang="en-US" dirty="0" smtClean="0"/>
              <a:t>这样的例子数不胜数。</a:t>
            </a:r>
            <a:endParaRPr lang="en-US" altLang="zh-CN" dirty="0" smtClean="0"/>
          </a:p>
          <a:p>
            <a:endParaRPr lang="en-US" altLang="zh-CN" dirty="0"/>
          </a:p>
          <a:p>
            <a:r>
              <a:rPr lang="zh-CN" altLang="en-US" dirty="0" smtClean="0"/>
              <a:t>比赛只有一次，只能望着天空</a:t>
            </a:r>
            <a:r>
              <a:rPr lang="en-US" altLang="zh-CN" dirty="0" smtClean="0"/>
              <a:t>45</a:t>
            </a:r>
            <a:r>
              <a:rPr lang="zh-CN" altLang="en-US" dirty="0" smtClean="0"/>
              <a:t>度默默流泪。</a:t>
            </a:r>
            <a:endParaRPr lang="zh-CN" altLang="en-US" dirty="0"/>
          </a:p>
        </p:txBody>
      </p:sp>
    </p:spTree>
    <p:extLst>
      <p:ext uri="{BB962C8B-B14F-4D97-AF65-F5344CB8AC3E}">
        <p14:creationId xmlns:p14="http://schemas.microsoft.com/office/powerpoint/2010/main" val="32543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我对</a:t>
            </a:r>
            <a:r>
              <a:rPr lang="en-US" altLang="zh-CN" dirty="0" smtClean="0"/>
              <a:t>OI</a:t>
            </a:r>
            <a:r>
              <a:rPr lang="zh-CN" altLang="en-US" dirty="0" smtClean="0"/>
              <a:t>比赛的理解</a:t>
            </a:r>
            <a:endParaRPr lang="zh-CN" altLang="en-US" dirty="0"/>
          </a:p>
        </p:txBody>
      </p:sp>
      <p:sp>
        <p:nvSpPr>
          <p:cNvPr id="3" name="内容占位符 2"/>
          <p:cNvSpPr>
            <a:spLocks noGrp="1"/>
          </p:cNvSpPr>
          <p:nvPr>
            <p:ph idx="1"/>
          </p:nvPr>
        </p:nvSpPr>
        <p:spPr/>
        <p:txBody>
          <a:bodyPr/>
          <a:lstStyle/>
          <a:p>
            <a:r>
              <a:rPr lang="en-US" altLang="zh-CN" dirty="0" smtClean="0"/>
              <a:t>OI</a:t>
            </a:r>
            <a:r>
              <a:rPr lang="zh-CN" altLang="en-US" dirty="0" smtClean="0"/>
              <a:t>，尤其是中国传统</a:t>
            </a:r>
            <a:r>
              <a:rPr lang="en-US" altLang="zh-CN" dirty="0" smtClean="0"/>
              <a:t>OI</a:t>
            </a:r>
            <a:r>
              <a:rPr lang="zh-CN" altLang="en-US" dirty="0" smtClean="0"/>
              <a:t>比赛，随机性很大，随机性来源有很多，主要是因为</a:t>
            </a:r>
            <a:r>
              <a:rPr lang="en-US" altLang="zh-CN" dirty="0" smtClean="0"/>
              <a:t>OI</a:t>
            </a:r>
            <a:r>
              <a:rPr lang="zh-CN" altLang="en-US" dirty="0" smtClean="0"/>
              <a:t>这个比赛的性质。</a:t>
            </a:r>
            <a:endParaRPr lang="en-US" altLang="zh-CN" dirty="0" smtClean="0"/>
          </a:p>
          <a:p>
            <a:r>
              <a:rPr lang="zh-CN" altLang="en-US" dirty="0" smtClean="0"/>
              <a:t>随机性的来源：</a:t>
            </a:r>
            <a:endParaRPr lang="en-US" altLang="zh-CN" dirty="0" smtClean="0"/>
          </a:p>
          <a:p>
            <a:r>
              <a:rPr lang="en-US" altLang="zh-CN" dirty="0" smtClean="0"/>
              <a:t>1.</a:t>
            </a:r>
            <a:r>
              <a:rPr lang="zh-CN" altLang="en-US" dirty="0" smtClean="0"/>
              <a:t>会做不一定写的出来</a:t>
            </a:r>
            <a:endParaRPr lang="en-US" altLang="zh-CN" dirty="0" smtClean="0"/>
          </a:p>
          <a:p>
            <a:r>
              <a:rPr lang="en-US" altLang="zh-CN" dirty="0"/>
              <a:t>2.</a:t>
            </a:r>
            <a:r>
              <a:rPr lang="zh-CN" altLang="en-US" dirty="0"/>
              <a:t>写出来感觉没问题但是很可能就写错了很小的地方然后爆</a:t>
            </a:r>
            <a:r>
              <a:rPr lang="en-US" altLang="zh-CN" dirty="0"/>
              <a:t>0</a:t>
            </a:r>
            <a:r>
              <a:rPr lang="zh-CN" altLang="en-US" dirty="0"/>
              <a:t>了，事后追悔莫及</a:t>
            </a:r>
            <a:r>
              <a:rPr lang="zh-CN" altLang="en-US" dirty="0" smtClean="0"/>
              <a:t>。</a:t>
            </a:r>
            <a:endParaRPr lang="en-US" altLang="zh-CN" dirty="0" smtClean="0"/>
          </a:p>
          <a:p>
            <a:r>
              <a:rPr lang="en-US" altLang="zh-CN" dirty="0"/>
              <a:t>3.(</a:t>
            </a:r>
            <a:r>
              <a:rPr lang="zh-CN" altLang="en-US" dirty="0"/>
              <a:t>数据可能是错</a:t>
            </a:r>
            <a:r>
              <a:rPr lang="zh-CN" altLang="en-US" dirty="0" smtClean="0"/>
              <a:t>的，有问题的，弱爆的</a:t>
            </a:r>
            <a:r>
              <a:rPr lang="en-US" altLang="zh-CN" dirty="0" smtClean="0"/>
              <a:t>)</a:t>
            </a:r>
          </a:p>
          <a:p>
            <a:r>
              <a:rPr lang="en-US" altLang="zh-CN" dirty="0" smtClean="0"/>
              <a:t>4.</a:t>
            </a:r>
            <a:r>
              <a:rPr lang="zh-CN" altLang="en-US" dirty="0" smtClean="0"/>
              <a:t>题目是原题别人做过</a:t>
            </a:r>
            <a:r>
              <a:rPr lang="en-US" altLang="zh-CN" dirty="0" smtClean="0"/>
              <a:t>(</a:t>
            </a:r>
            <a:r>
              <a:rPr lang="zh-CN" altLang="en-US" dirty="0" smtClean="0"/>
              <a:t>这个别的竞赛也一样</a:t>
            </a:r>
            <a:r>
              <a:rPr lang="en-US" altLang="zh-CN" dirty="0" smtClean="0"/>
              <a:t>).</a:t>
            </a:r>
          </a:p>
          <a:p>
            <a:r>
              <a:rPr lang="en-US" altLang="zh-CN" dirty="0" smtClean="0"/>
              <a:t>5.</a:t>
            </a:r>
            <a:r>
              <a:rPr lang="zh-CN" altLang="en-US" dirty="0" smtClean="0"/>
              <a:t>坑爹的题目，考你物理或者高等数学。</a:t>
            </a:r>
            <a:endParaRPr lang="zh-CN" altLang="en-US" dirty="0"/>
          </a:p>
          <a:p>
            <a:r>
              <a:rPr lang="en-US" altLang="zh-CN" dirty="0" smtClean="0"/>
              <a:t>6.</a:t>
            </a:r>
            <a:r>
              <a:rPr lang="zh-CN" altLang="en-US" dirty="0" smtClean="0"/>
              <a:t>比赛场次非常少，一般是</a:t>
            </a:r>
            <a:r>
              <a:rPr lang="en-US" altLang="zh-CN" dirty="0" smtClean="0"/>
              <a:t>2</a:t>
            </a:r>
            <a:r>
              <a:rPr lang="zh-CN" altLang="en-US" dirty="0" smtClean="0"/>
              <a:t>场，一场失利就完蛋。</a:t>
            </a:r>
            <a:endParaRPr lang="zh-CN" altLang="en-US" dirty="0"/>
          </a:p>
        </p:txBody>
      </p:sp>
    </p:spTree>
    <p:extLst>
      <p:ext uri="{BB962C8B-B14F-4D97-AF65-F5344CB8AC3E}">
        <p14:creationId xmlns:p14="http://schemas.microsoft.com/office/powerpoint/2010/main" val="316878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面对随机性的对策</a:t>
            </a:r>
            <a:endParaRPr lang="zh-CN" altLang="en-US" dirty="0"/>
          </a:p>
        </p:txBody>
      </p:sp>
      <p:sp>
        <p:nvSpPr>
          <p:cNvPr id="3" name="内容占位符 2"/>
          <p:cNvSpPr>
            <a:spLocks noGrp="1"/>
          </p:cNvSpPr>
          <p:nvPr>
            <p:ph idx="1"/>
          </p:nvPr>
        </p:nvSpPr>
        <p:spPr/>
        <p:txBody>
          <a:bodyPr/>
          <a:lstStyle/>
          <a:p>
            <a:r>
              <a:rPr lang="en-US" altLang="zh-CN" dirty="0"/>
              <a:t>1-&gt;</a:t>
            </a:r>
            <a:r>
              <a:rPr lang="zh-CN" altLang="en-US" dirty="0"/>
              <a:t>极强的代码能力，啥都能写。</a:t>
            </a:r>
            <a:r>
              <a:rPr lang="zh-CN" altLang="en-US" dirty="0"/>
              <a:t/>
            </a:r>
            <a:br>
              <a:rPr lang="zh-CN" altLang="en-US" dirty="0"/>
            </a:br>
            <a:r>
              <a:rPr lang="en-US" altLang="zh-CN" dirty="0"/>
              <a:t>2-&gt;</a:t>
            </a:r>
            <a:r>
              <a:rPr lang="zh-CN" altLang="en-US" dirty="0"/>
              <a:t>能对拍就对拍，不能对拍就认真仔细的写，不要出错</a:t>
            </a:r>
            <a:r>
              <a:rPr lang="zh-CN" altLang="en-US" dirty="0" smtClean="0"/>
              <a:t>。</a:t>
            </a:r>
            <a:r>
              <a:rPr lang="zh-CN" altLang="en-US" dirty="0"/>
              <a:t/>
            </a:r>
            <a:br>
              <a:rPr lang="zh-CN" altLang="en-US" dirty="0"/>
            </a:br>
            <a:r>
              <a:rPr lang="en-US" altLang="zh-CN" dirty="0"/>
              <a:t>3-&gt;</a:t>
            </a:r>
            <a:r>
              <a:rPr lang="zh-CN" altLang="en-US" dirty="0"/>
              <a:t>听天由命，看你人品。</a:t>
            </a:r>
            <a:r>
              <a:rPr lang="zh-CN" altLang="en-US" dirty="0"/>
              <a:t/>
            </a:r>
            <a:br>
              <a:rPr lang="zh-CN" altLang="en-US" dirty="0"/>
            </a:br>
            <a:r>
              <a:rPr lang="en-US" altLang="zh-CN" dirty="0"/>
              <a:t>4-&gt;</a:t>
            </a:r>
            <a:r>
              <a:rPr lang="zh-CN" altLang="en-US" dirty="0"/>
              <a:t>虽然这种天上掉馅饼的事情也有，但是指望这种东西不去认真学习显然是不靠谱的。</a:t>
            </a:r>
            <a:r>
              <a:rPr lang="zh-CN" altLang="en-US" dirty="0"/>
              <a:t/>
            </a:r>
            <a:br>
              <a:rPr lang="zh-CN" altLang="en-US" dirty="0"/>
            </a:br>
            <a:r>
              <a:rPr lang="en-US" altLang="zh-CN" dirty="0"/>
              <a:t>5-&gt;</a:t>
            </a:r>
            <a:r>
              <a:rPr lang="zh-CN" altLang="en-US" dirty="0"/>
              <a:t>不能多说</a:t>
            </a:r>
            <a:r>
              <a:rPr lang="zh-CN" altLang="en-US" dirty="0" smtClean="0"/>
              <a:t>。</a:t>
            </a:r>
            <a:endParaRPr lang="en-US" altLang="zh-CN" dirty="0" smtClean="0"/>
          </a:p>
          <a:p>
            <a:r>
              <a:rPr lang="en-US" altLang="zh-CN" dirty="0" smtClean="0"/>
              <a:t>6-&gt;</a:t>
            </a:r>
            <a:r>
              <a:rPr lang="zh-CN" altLang="en-US" dirty="0" smtClean="0"/>
              <a:t>不是我们能管的事情</a:t>
            </a:r>
            <a:r>
              <a:rPr lang="en-US" altLang="zh-CN" dirty="0" smtClean="0"/>
              <a:t>&gt;_&gt;</a:t>
            </a:r>
            <a:r>
              <a:rPr lang="zh-CN" altLang="en-US" dirty="0" smtClean="0"/>
              <a:t>。</a:t>
            </a:r>
            <a:endParaRPr lang="zh-CN" altLang="en-US" dirty="0"/>
          </a:p>
          <a:p>
            <a:endParaRPr lang="en-US" altLang="zh-CN" dirty="0" smtClean="0"/>
          </a:p>
          <a:p>
            <a:r>
              <a:rPr lang="zh-CN" altLang="en-US" dirty="0"/>
              <a:t>对</a:t>
            </a:r>
            <a:r>
              <a:rPr lang="zh-CN" altLang="en-US" dirty="0" smtClean="0"/>
              <a:t>拍非常重要。</a:t>
            </a:r>
            <a:endParaRPr lang="zh-CN" altLang="en-US" dirty="0"/>
          </a:p>
        </p:txBody>
      </p:sp>
    </p:spTree>
    <p:extLst>
      <p:ext uri="{BB962C8B-B14F-4D97-AF65-F5344CB8AC3E}">
        <p14:creationId xmlns:p14="http://schemas.microsoft.com/office/powerpoint/2010/main" val="134994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我个人失败的</a:t>
            </a:r>
            <a:r>
              <a:rPr lang="en-US" altLang="zh-CN" dirty="0" smtClean="0"/>
              <a:t>OI</a:t>
            </a:r>
            <a:r>
              <a:rPr lang="zh-CN" altLang="en-US" dirty="0" smtClean="0"/>
              <a:t>比赛</a:t>
            </a:r>
            <a:endParaRPr lang="zh-CN" altLang="en-US" dirty="0"/>
          </a:p>
        </p:txBody>
      </p:sp>
      <p:sp>
        <p:nvSpPr>
          <p:cNvPr id="3" name="内容占位符 2"/>
          <p:cNvSpPr>
            <a:spLocks noGrp="1"/>
          </p:cNvSpPr>
          <p:nvPr>
            <p:ph idx="1"/>
          </p:nvPr>
        </p:nvSpPr>
        <p:spPr/>
        <p:txBody>
          <a:bodyPr/>
          <a:lstStyle/>
          <a:p>
            <a:r>
              <a:rPr lang="en-US" altLang="zh-CN" dirty="0" smtClean="0"/>
              <a:t>NOIP 2010 </a:t>
            </a:r>
          </a:p>
          <a:p>
            <a:r>
              <a:rPr lang="en-US" altLang="zh-CN" dirty="0" smtClean="0"/>
              <a:t>ZJOI 2011 day1</a:t>
            </a:r>
          </a:p>
          <a:p>
            <a:r>
              <a:rPr lang="en-US" altLang="zh-CN" dirty="0" smtClean="0"/>
              <a:t>NOI 2011 day2</a:t>
            </a:r>
          </a:p>
          <a:p>
            <a:r>
              <a:rPr lang="en-US" altLang="zh-CN" dirty="0" smtClean="0"/>
              <a:t>CTSC 2012 </a:t>
            </a:r>
            <a:r>
              <a:rPr lang="en-US" altLang="zh-CN" dirty="0" smtClean="0"/>
              <a:t>day1</a:t>
            </a:r>
          </a:p>
          <a:p>
            <a:r>
              <a:rPr lang="en-US" altLang="zh-CN" dirty="0" smtClean="0"/>
              <a:t>ZJIO 2012 day2</a:t>
            </a:r>
            <a:endParaRPr lang="en-US" altLang="zh-CN" dirty="0" smtClean="0"/>
          </a:p>
          <a:p>
            <a:r>
              <a:rPr lang="en-US" altLang="zh-CN" dirty="0" smtClean="0"/>
              <a:t>NOI 2012 day1</a:t>
            </a:r>
          </a:p>
        </p:txBody>
      </p:sp>
    </p:spTree>
    <p:extLst>
      <p:ext uri="{BB962C8B-B14F-4D97-AF65-F5344CB8AC3E}">
        <p14:creationId xmlns:p14="http://schemas.microsoft.com/office/powerpoint/2010/main" val="2791737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 </a:t>
            </a:r>
            <a:r>
              <a:rPr lang="en-US" altLang="zh-CN" dirty="0" smtClean="0"/>
              <a:t>2010</a:t>
            </a:r>
            <a:endParaRPr lang="zh-CN" altLang="en-US" dirty="0"/>
          </a:p>
        </p:txBody>
      </p:sp>
      <p:sp>
        <p:nvSpPr>
          <p:cNvPr id="3" name="内容占位符 2"/>
          <p:cNvSpPr>
            <a:spLocks noGrp="1"/>
          </p:cNvSpPr>
          <p:nvPr>
            <p:ph idx="1"/>
          </p:nvPr>
        </p:nvSpPr>
        <p:spPr/>
        <p:txBody>
          <a:bodyPr/>
          <a:lstStyle/>
          <a:p>
            <a:r>
              <a:rPr lang="zh-CN" altLang="en-US" dirty="0"/>
              <a:t>考场策略问题</a:t>
            </a:r>
          </a:p>
          <a:p>
            <a:r>
              <a:rPr lang="zh-CN" altLang="en-US" dirty="0"/>
              <a:t>明明可以做出来的题目却没有做出来。</a:t>
            </a:r>
          </a:p>
          <a:p>
            <a:r>
              <a:rPr lang="zh-CN" altLang="en-US" dirty="0"/>
              <a:t>搜索题居然最后</a:t>
            </a:r>
            <a:r>
              <a:rPr lang="en-US" altLang="zh-CN" dirty="0"/>
              <a:t>CE</a:t>
            </a:r>
            <a:r>
              <a:rPr lang="zh-CN" altLang="en-US" dirty="0"/>
              <a:t>了</a:t>
            </a:r>
          </a:p>
          <a:p>
            <a:r>
              <a:rPr lang="zh-CN" altLang="en-US" dirty="0"/>
              <a:t>去写不是很熟悉的</a:t>
            </a:r>
            <a:r>
              <a:rPr lang="zh-CN" altLang="en-US" dirty="0" smtClean="0"/>
              <a:t>算法</a:t>
            </a:r>
            <a:endParaRPr lang="zh-CN" altLang="en-US" dirty="0"/>
          </a:p>
          <a:p>
            <a:endParaRPr lang="zh-CN" altLang="en-US" dirty="0"/>
          </a:p>
        </p:txBody>
      </p:sp>
    </p:spTree>
    <p:extLst>
      <p:ext uri="{BB962C8B-B14F-4D97-AF65-F5344CB8AC3E}">
        <p14:creationId xmlns:p14="http://schemas.microsoft.com/office/powerpoint/2010/main" val="3821146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ZJOI 2011 day1</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对傻逼题要格外小心</a:t>
            </a:r>
            <a:endParaRPr lang="zh-CN" altLang="en-US" dirty="0"/>
          </a:p>
        </p:txBody>
      </p:sp>
    </p:spTree>
    <p:extLst>
      <p:ext uri="{BB962C8B-B14F-4D97-AF65-F5344CB8AC3E}">
        <p14:creationId xmlns:p14="http://schemas.microsoft.com/office/powerpoint/2010/main" val="25174800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93</TotalTime>
  <Words>1671</Words>
  <Application>Microsoft Office PowerPoint</Application>
  <PresentationFormat>宽屏</PresentationFormat>
  <Paragraphs>192</Paragraphs>
  <Slides>18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宋体</vt:lpstr>
      <vt:lpstr>Arial</vt:lpstr>
      <vt:lpstr>Calibri</vt:lpstr>
      <vt:lpstr>Century Gothic</vt:lpstr>
      <vt:lpstr>Wingdings</vt:lpstr>
      <vt:lpstr>Wingdings 3</vt:lpstr>
      <vt:lpstr>离子</vt:lpstr>
      <vt:lpstr>OI比赛经验谈</vt:lpstr>
      <vt:lpstr>为什么要讲我的经验？</vt:lpstr>
      <vt:lpstr>比赛经验和比赛策略的重要性</vt:lpstr>
      <vt:lpstr>令人悲伤的故事</vt:lpstr>
      <vt:lpstr>我对OI比赛的理解</vt:lpstr>
      <vt:lpstr>面对随机性的对策</vt:lpstr>
      <vt:lpstr>我个人失败的OI比赛</vt:lpstr>
      <vt:lpstr>NOIP 2010</vt:lpstr>
      <vt:lpstr>ZJOI 2011 day1 </vt:lpstr>
      <vt:lpstr>NOI 2011 day 2 </vt:lpstr>
      <vt:lpstr>我个人成功的OI比赛</vt:lpstr>
      <vt:lpstr>ZJOI 2011 day2</vt:lpstr>
      <vt:lpstr>NOIP 2011 </vt:lpstr>
      <vt:lpstr>NOI 2011 day1</vt:lpstr>
      <vt:lpstr>对于比赛经验的一些总结</vt:lpstr>
      <vt:lpstr>注意事项</vt:lpstr>
      <vt:lpstr>比赛方法1：NOIP级别简单题</vt:lpstr>
      <vt:lpstr>比赛方法2：NOI，省选级别题目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如何做题</dc:title>
  <dc:creator>陈立杰</dc:creator>
  <cp:lastModifiedBy>陈立杰</cp:lastModifiedBy>
  <cp:revision>223</cp:revision>
  <dcterms:created xsi:type="dcterms:W3CDTF">2013-05-23T14:29:52Z</dcterms:created>
  <dcterms:modified xsi:type="dcterms:W3CDTF">2013-05-30T12:54:16Z</dcterms:modified>
</cp:coreProperties>
</file>