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 id="270" r:id="rId14"/>
    <p:sldId id="272" r:id="rId15"/>
    <p:sldId id="274" r:id="rId16"/>
    <p:sldId id="273" r:id="rId17"/>
    <p:sldId id="289" r:id="rId18"/>
    <p:sldId id="288" r:id="rId19"/>
    <p:sldId id="287" r:id="rId20"/>
    <p:sldId id="292" r:id="rId21"/>
    <p:sldId id="293" r:id="rId22"/>
    <p:sldId id="294" r:id="rId23"/>
    <p:sldId id="290" r:id="rId24"/>
    <p:sldId id="295" r:id="rId25"/>
    <p:sldId id="296" r:id="rId26"/>
    <p:sldId id="297" r:id="rId27"/>
    <p:sldId id="298" r:id="rId28"/>
    <p:sldId id="299" r:id="rId29"/>
    <p:sldId id="275" r:id="rId30"/>
    <p:sldId id="276" r:id="rId31"/>
    <p:sldId id="278" r:id="rId32"/>
    <p:sldId id="277" r:id="rId33"/>
    <p:sldId id="279" r:id="rId34"/>
    <p:sldId id="285" r:id="rId35"/>
    <p:sldId id="286" r:id="rId36"/>
    <p:sldId id="280" r:id="rId37"/>
    <p:sldId id="281" r:id="rId38"/>
    <p:sldId id="282" r:id="rId39"/>
    <p:sldId id="283" r:id="rId40"/>
    <p:sldId id="284" r:id="rId41"/>
    <p:sldId id="3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B4CB7E-4444-45D1-9916-D764125D5855}" v="2121" dt="2024-12-17T00:48:07.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snapToGrid="0">
      <p:cViewPr varScale="1">
        <p:scale>
          <a:sx n="91" d="100"/>
          <a:sy n="91" d="100"/>
        </p:scale>
        <p:origin x="79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ấn Tài" userId="5b196ecb-dea8-4192-b359-d66a32416ab4" providerId="ADAL" clId="{7FB4CB7E-4444-45D1-9916-D764125D5855}"/>
    <pc:docChg chg="undo redo custSel addSld delSld modSld sldOrd">
      <pc:chgData name="Nguyễn Tấn Tài" userId="5b196ecb-dea8-4192-b359-d66a32416ab4" providerId="ADAL" clId="{7FB4CB7E-4444-45D1-9916-D764125D5855}" dt="2024-12-17T00:48:39.778" v="4697" actId="20577"/>
      <pc:docMkLst>
        <pc:docMk/>
      </pc:docMkLst>
      <pc:sldChg chg="modSp">
        <pc:chgData name="Nguyễn Tấn Tài" userId="5b196ecb-dea8-4192-b359-d66a32416ab4" providerId="ADAL" clId="{7FB4CB7E-4444-45D1-9916-D764125D5855}" dt="2024-12-17T00:48:07.029" v="4690" actId="20577"/>
        <pc:sldMkLst>
          <pc:docMk/>
          <pc:sldMk cId="3007658151" sldId="257"/>
        </pc:sldMkLst>
        <pc:graphicFrameChg chg="mod">
          <ac:chgData name="Nguyễn Tấn Tài" userId="5b196ecb-dea8-4192-b359-d66a32416ab4" providerId="ADAL" clId="{7FB4CB7E-4444-45D1-9916-D764125D5855}" dt="2024-12-17T00:48:07.029" v="4690" actId="20577"/>
          <ac:graphicFrameMkLst>
            <pc:docMk/>
            <pc:sldMk cId="3007658151" sldId="257"/>
            <ac:graphicFrameMk id="18" creationId="{9F8E2754-8FE9-2B4D-5F7A-7EAFA23066CB}"/>
          </ac:graphicFrameMkLst>
        </pc:graphicFrameChg>
      </pc:sldChg>
      <pc:sldChg chg="modSp mod">
        <pc:chgData name="Nguyễn Tấn Tài" userId="5b196ecb-dea8-4192-b359-d66a32416ab4" providerId="ADAL" clId="{7FB4CB7E-4444-45D1-9916-D764125D5855}" dt="2024-12-13T11:49:30.961" v="1531" actId="20577"/>
        <pc:sldMkLst>
          <pc:docMk/>
          <pc:sldMk cId="909677210" sldId="258"/>
        </pc:sldMkLst>
        <pc:spChg chg="mod">
          <ac:chgData name="Nguyễn Tấn Tài" userId="5b196ecb-dea8-4192-b359-d66a32416ab4" providerId="ADAL" clId="{7FB4CB7E-4444-45D1-9916-D764125D5855}" dt="2024-12-13T11:49:30.961" v="1531" actId="20577"/>
          <ac:spMkLst>
            <pc:docMk/>
            <pc:sldMk cId="909677210" sldId="258"/>
            <ac:spMk id="3" creationId="{5314115A-0FBD-C2D2-C2B9-DE6713D1D0ED}"/>
          </ac:spMkLst>
        </pc:spChg>
      </pc:sldChg>
      <pc:sldChg chg="modSp">
        <pc:chgData name="Nguyễn Tấn Tài" userId="5b196ecb-dea8-4192-b359-d66a32416ab4" providerId="ADAL" clId="{7FB4CB7E-4444-45D1-9916-D764125D5855}" dt="2024-12-17T00:46:22.295" v="4654" actId="20577"/>
        <pc:sldMkLst>
          <pc:docMk/>
          <pc:sldMk cId="3652655350" sldId="260"/>
        </pc:sldMkLst>
        <pc:spChg chg="mod">
          <ac:chgData name="Nguyễn Tấn Tài" userId="5b196ecb-dea8-4192-b359-d66a32416ab4" providerId="ADAL" clId="{7FB4CB7E-4444-45D1-9916-D764125D5855}" dt="2024-12-17T00:46:22.295" v="4654" actId="20577"/>
          <ac:spMkLst>
            <pc:docMk/>
            <pc:sldMk cId="3652655350" sldId="260"/>
            <ac:spMk id="3" creationId="{72DEE7A9-A551-B3E3-F81A-5380BDBB3CB3}"/>
          </ac:spMkLst>
        </pc:spChg>
      </pc:sldChg>
      <pc:sldChg chg="modSp mod">
        <pc:chgData name="Nguyễn Tấn Tài" userId="5b196ecb-dea8-4192-b359-d66a32416ab4" providerId="ADAL" clId="{7FB4CB7E-4444-45D1-9916-D764125D5855}" dt="2024-12-17T00:46:17.224" v="4653" actId="27636"/>
        <pc:sldMkLst>
          <pc:docMk/>
          <pc:sldMk cId="1803708932" sldId="267"/>
        </pc:sldMkLst>
        <pc:spChg chg="mod">
          <ac:chgData name="Nguyễn Tấn Tài" userId="5b196ecb-dea8-4192-b359-d66a32416ab4" providerId="ADAL" clId="{7FB4CB7E-4444-45D1-9916-D764125D5855}" dt="2024-12-17T00:46:17.224" v="4653" actId="27636"/>
          <ac:spMkLst>
            <pc:docMk/>
            <pc:sldMk cId="1803708932" sldId="267"/>
            <ac:spMk id="2" creationId="{76963D6B-015C-8543-A62B-C35075A0B389}"/>
          </ac:spMkLst>
        </pc:spChg>
      </pc:sldChg>
      <pc:sldChg chg="addSp modSp mod">
        <pc:chgData name="Nguyễn Tấn Tài" userId="5b196ecb-dea8-4192-b359-d66a32416ab4" providerId="ADAL" clId="{7FB4CB7E-4444-45D1-9916-D764125D5855}" dt="2024-12-13T15:39:42.874" v="3304" actId="1076"/>
        <pc:sldMkLst>
          <pc:docMk/>
          <pc:sldMk cId="1652572939" sldId="269"/>
        </pc:sldMkLst>
        <pc:spChg chg="mod">
          <ac:chgData name="Nguyễn Tấn Tài" userId="5b196ecb-dea8-4192-b359-d66a32416ab4" providerId="ADAL" clId="{7FB4CB7E-4444-45D1-9916-D764125D5855}" dt="2024-12-13T11:50:03.522" v="1535"/>
          <ac:spMkLst>
            <pc:docMk/>
            <pc:sldMk cId="1652572939" sldId="269"/>
            <ac:spMk id="2" creationId="{BE44BAD8-D4FB-2375-2045-B448C8576764}"/>
          </ac:spMkLst>
        </pc:spChg>
        <pc:spChg chg="mod">
          <ac:chgData name="Nguyễn Tấn Tài" userId="5b196ecb-dea8-4192-b359-d66a32416ab4" providerId="ADAL" clId="{7FB4CB7E-4444-45D1-9916-D764125D5855}" dt="2024-12-13T02:53:57.231" v="1" actId="20577"/>
          <ac:spMkLst>
            <pc:docMk/>
            <pc:sldMk cId="1652572939" sldId="269"/>
            <ac:spMk id="3" creationId="{61525D66-303F-1AC9-5D66-2178E78723C5}"/>
          </ac:spMkLst>
        </pc:spChg>
        <pc:spChg chg="mod">
          <ac:chgData name="Nguyễn Tấn Tài" userId="5b196ecb-dea8-4192-b359-d66a32416ab4" providerId="ADAL" clId="{7FB4CB7E-4444-45D1-9916-D764125D5855}" dt="2024-12-13T15:39:36.819" v="3303" actId="2711"/>
          <ac:spMkLst>
            <pc:docMk/>
            <pc:sldMk cId="1652572939" sldId="269"/>
            <ac:spMk id="7" creationId="{727DB3C6-DE6F-00DC-CBFA-13F4E01713D2}"/>
          </ac:spMkLst>
        </pc:spChg>
        <pc:picChg chg="add mod">
          <ac:chgData name="Nguyễn Tấn Tài" userId="5b196ecb-dea8-4192-b359-d66a32416ab4" providerId="ADAL" clId="{7FB4CB7E-4444-45D1-9916-D764125D5855}" dt="2024-12-13T15:39:42.874" v="3304" actId="1076"/>
          <ac:picMkLst>
            <pc:docMk/>
            <pc:sldMk cId="1652572939" sldId="269"/>
            <ac:picMk id="5" creationId="{A0028877-95B6-F82D-4261-A8CBF6FE3853}"/>
          </ac:picMkLst>
        </pc:picChg>
        <pc:picChg chg="mod">
          <ac:chgData name="Nguyễn Tấn Tài" userId="5b196ecb-dea8-4192-b359-d66a32416ab4" providerId="ADAL" clId="{7FB4CB7E-4444-45D1-9916-D764125D5855}" dt="2024-12-13T02:55:50.852" v="6" actId="1076"/>
          <ac:picMkLst>
            <pc:docMk/>
            <pc:sldMk cId="1652572939" sldId="269"/>
            <ac:picMk id="6" creationId="{330B018D-A4B3-9A14-E290-9F2637DF2DE6}"/>
          </ac:picMkLst>
        </pc:picChg>
      </pc:sldChg>
      <pc:sldChg chg="addSp modSp new mod setBg">
        <pc:chgData name="Nguyễn Tấn Tài" userId="5b196ecb-dea8-4192-b359-d66a32416ab4" providerId="ADAL" clId="{7FB4CB7E-4444-45D1-9916-D764125D5855}" dt="2024-12-17T00:48:39.778" v="4697" actId="20577"/>
        <pc:sldMkLst>
          <pc:docMk/>
          <pc:sldMk cId="2133844731" sldId="270"/>
        </pc:sldMkLst>
        <pc:spChg chg="mod">
          <ac:chgData name="Nguyễn Tấn Tài" userId="5b196ecb-dea8-4192-b359-d66a32416ab4" providerId="ADAL" clId="{7FB4CB7E-4444-45D1-9916-D764125D5855}" dt="2024-12-13T11:50:10.473" v="1539" actId="27636"/>
          <ac:spMkLst>
            <pc:docMk/>
            <pc:sldMk cId="2133844731" sldId="270"/>
            <ac:spMk id="2" creationId="{F54B2403-9F0D-6004-28E1-44209B1C0A3D}"/>
          </ac:spMkLst>
        </pc:spChg>
        <pc:spChg chg="mod">
          <ac:chgData name="Nguyễn Tấn Tài" userId="5b196ecb-dea8-4192-b359-d66a32416ab4" providerId="ADAL" clId="{7FB4CB7E-4444-45D1-9916-D764125D5855}" dt="2024-12-17T00:48:39.778" v="4697" actId="20577"/>
          <ac:spMkLst>
            <pc:docMk/>
            <pc:sldMk cId="2133844731" sldId="270"/>
            <ac:spMk id="3" creationId="{D29864CE-9EB3-2882-1654-804102A3B5A1}"/>
          </ac:spMkLst>
        </pc:spChg>
        <pc:spChg chg="add">
          <ac:chgData name="Nguyễn Tấn Tài" userId="5b196ecb-dea8-4192-b359-d66a32416ab4" providerId="ADAL" clId="{7FB4CB7E-4444-45D1-9916-D764125D5855}" dt="2024-12-13T03:00:38.858" v="9" actId="26606"/>
          <ac:spMkLst>
            <pc:docMk/>
            <pc:sldMk cId="2133844731" sldId="270"/>
            <ac:spMk id="8" creationId="{979E27D9-03C7-44E2-9FF8-15D0C8506AF7}"/>
          </ac:spMkLst>
        </pc:spChg>
        <pc:spChg chg="add">
          <ac:chgData name="Nguyễn Tấn Tài" userId="5b196ecb-dea8-4192-b359-d66a32416ab4" providerId="ADAL" clId="{7FB4CB7E-4444-45D1-9916-D764125D5855}" dt="2024-12-13T03:00:38.858" v="9" actId="26606"/>
          <ac:spMkLst>
            <pc:docMk/>
            <pc:sldMk cId="2133844731" sldId="270"/>
            <ac:spMk id="10" creationId="{EEBF1590-3B36-48EE-A89D-3B6F3CB256AB}"/>
          </ac:spMkLst>
        </pc:spChg>
        <pc:spChg chg="add">
          <ac:chgData name="Nguyễn Tấn Tài" userId="5b196ecb-dea8-4192-b359-d66a32416ab4" providerId="ADAL" clId="{7FB4CB7E-4444-45D1-9916-D764125D5855}" dt="2024-12-13T03:00:38.858" v="9" actId="26606"/>
          <ac:spMkLst>
            <pc:docMk/>
            <pc:sldMk cId="2133844731" sldId="270"/>
            <ac:spMk id="12" creationId="{AC8F6C8C-AB5A-4548-942D-E3FD40ACBC49}"/>
          </ac:spMkLst>
        </pc:spChg>
        <pc:picChg chg="add mod">
          <ac:chgData name="Nguyễn Tấn Tài" userId="5b196ecb-dea8-4192-b359-d66a32416ab4" providerId="ADAL" clId="{7FB4CB7E-4444-45D1-9916-D764125D5855}" dt="2024-12-13T03:02:05.964" v="20" actId="1076"/>
          <ac:picMkLst>
            <pc:docMk/>
            <pc:sldMk cId="2133844731" sldId="270"/>
            <ac:picMk id="5" creationId="{C3406FEF-EA32-5D3E-71FC-FD9C482DF06C}"/>
          </ac:picMkLst>
        </pc:picChg>
        <pc:picChg chg="add mod">
          <ac:chgData name="Nguyễn Tấn Tài" userId="5b196ecb-dea8-4192-b359-d66a32416ab4" providerId="ADAL" clId="{7FB4CB7E-4444-45D1-9916-D764125D5855}" dt="2024-12-13T03:03:28.124" v="33" actId="1076"/>
          <ac:picMkLst>
            <pc:docMk/>
            <pc:sldMk cId="2133844731" sldId="270"/>
            <ac:picMk id="7" creationId="{ABE89F15-B606-E2EC-80CB-A96AD54A119C}"/>
          </ac:picMkLst>
        </pc:picChg>
        <pc:picChg chg="add mod">
          <ac:chgData name="Nguyễn Tấn Tài" userId="5b196ecb-dea8-4192-b359-d66a32416ab4" providerId="ADAL" clId="{7FB4CB7E-4444-45D1-9916-D764125D5855}" dt="2024-12-13T03:53:31.332" v="37" actId="1076"/>
          <ac:picMkLst>
            <pc:docMk/>
            <pc:sldMk cId="2133844731" sldId="270"/>
            <ac:picMk id="11" creationId="{27E1EA95-38EF-91FD-F328-6E1E06F38167}"/>
          </ac:picMkLst>
        </pc:picChg>
      </pc:sldChg>
      <pc:sldChg chg="addSp modSp new del mod setBg">
        <pc:chgData name="Nguyễn Tấn Tài" userId="5b196ecb-dea8-4192-b359-d66a32416ab4" providerId="ADAL" clId="{7FB4CB7E-4444-45D1-9916-D764125D5855}" dt="2024-12-13T03:58:23.197" v="71" actId="47"/>
        <pc:sldMkLst>
          <pc:docMk/>
          <pc:sldMk cId="2520434043" sldId="271"/>
        </pc:sldMkLst>
      </pc:sldChg>
      <pc:sldChg chg="addSp delSp modSp add mod">
        <pc:chgData name="Nguyễn Tấn Tài" userId="5b196ecb-dea8-4192-b359-d66a32416ab4" providerId="ADAL" clId="{7FB4CB7E-4444-45D1-9916-D764125D5855}" dt="2024-12-13T11:50:14.776" v="1541" actId="27636"/>
        <pc:sldMkLst>
          <pc:docMk/>
          <pc:sldMk cId="375485528" sldId="272"/>
        </pc:sldMkLst>
        <pc:spChg chg="mod">
          <ac:chgData name="Nguyễn Tấn Tài" userId="5b196ecb-dea8-4192-b359-d66a32416ab4" providerId="ADAL" clId="{7FB4CB7E-4444-45D1-9916-D764125D5855}" dt="2024-12-13T11:50:14.776" v="1541" actId="27636"/>
          <ac:spMkLst>
            <pc:docMk/>
            <pc:sldMk cId="375485528" sldId="272"/>
            <ac:spMk id="2" creationId="{090DA41A-8813-19A5-82BE-976A1C8D84F7}"/>
          </ac:spMkLst>
        </pc:spChg>
        <pc:spChg chg="mod">
          <ac:chgData name="Nguyễn Tấn Tài" userId="5b196ecb-dea8-4192-b359-d66a32416ab4" providerId="ADAL" clId="{7FB4CB7E-4444-45D1-9916-D764125D5855}" dt="2024-12-13T04:53:13.641" v="144" actId="20577"/>
          <ac:spMkLst>
            <pc:docMk/>
            <pc:sldMk cId="375485528" sldId="272"/>
            <ac:spMk id="3" creationId="{FB4436F7-7166-C787-4685-5751B0878FBF}"/>
          </ac:spMkLst>
        </pc:spChg>
        <pc:picChg chg="add mod">
          <ac:chgData name="Nguyễn Tấn Tài" userId="5b196ecb-dea8-4192-b359-d66a32416ab4" providerId="ADAL" clId="{7FB4CB7E-4444-45D1-9916-D764125D5855}" dt="2024-12-13T04:01:37.476" v="115" actId="1076"/>
          <ac:picMkLst>
            <pc:docMk/>
            <pc:sldMk cId="375485528" sldId="272"/>
            <ac:picMk id="6" creationId="{589DD0B5-621C-522B-D617-D5D0652B2057}"/>
          </ac:picMkLst>
        </pc:picChg>
        <pc:picChg chg="add mod">
          <ac:chgData name="Nguyễn Tấn Tài" userId="5b196ecb-dea8-4192-b359-d66a32416ab4" providerId="ADAL" clId="{7FB4CB7E-4444-45D1-9916-D764125D5855}" dt="2024-12-13T04:01:45.620" v="117" actId="1076"/>
          <ac:picMkLst>
            <pc:docMk/>
            <pc:sldMk cId="375485528" sldId="272"/>
            <ac:picMk id="13" creationId="{95905506-E131-D4BB-FD70-A663F6A7D3F5}"/>
          </ac:picMkLst>
        </pc:picChg>
        <pc:picChg chg="add mod">
          <ac:chgData name="Nguyễn Tấn Tài" userId="5b196ecb-dea8-4192-b359-d66a32416ab4" providerId="ADAL" clId="{7FB4CB7E-4444-45D1-9916-D764125D5855}" dt="2024-12-13T04:02:48.315" v="132" actId="1076"/>
          <ac:picMkLst>
            <pc:docMk/>
            <pc:sldMk cId="375485528" sldId="272"/>
            <ac:picMk id="15" creationId="{40288E81-4349-3CD1-BE9F-766EEC75A8F4}"/>
          </ac:picMkLst>
        </pc:picChg>
      </pc:sldChg>
      <pc:sldChg chg="addSp delSp modSp new mod ord setBg">
        <pc:chgData name="Nguyễn Tấn Tài" userId="5b196ecb-dea8-4192-b359-d66a32416ab4" providerId="ADAL" clId="{7FB4CB7E-4444-45D1-9916-D764125D5855}" dt="2024-12-13T12:39:22.609" v="1628" actId="255"/>
        <pc:sldMkLst>
          <pc:docMk/>
          <pc:sldMk cId="875328972" sldId="273"/>
        </pc:sldMkLst>
        <pc:spChg chg="mod">
          <ac:chgData name="Nguyễn Tấn Tài" userId="5b196ecb-dea8-4192-b359-d66a32416ab4" providerId="ADAL" clId="{7FB4CB7E-4444-45D1-9916-D764125D5855}" dt="2024-12-13T11:50:43.179" v="1556" actId="207"/>
          <ac:spMkLst>
            <pc:docMk/>
            <pc:sldMk cId="875328972" sldId="273"/>
            <ac:spMk id="2" creationId="{A81FF09E-71D9-D3E1-ADEF-AB136D475ED7}"/>
          </ac:spMkLst>
        </pc:spChg>
        <pc:spChg chg="add mod">
          <ac:chgData name="Nguyễn Tấn Tài" userId="5b196ecb-dea8-4192-b359-d66a32416ab4" providerId="ADAL" clId="{7FB4CB7E-4444-45D1-9916-D764125D5855}" dt="2024-12-13T12:39:22.609" v="1628" actId="255"/>
          <ac:spMkLst>
            <pc:docMk/>
            <pc:sldMk cId="875328972" sldId="273"/>
            <ac:spMk id="5" creationId="{D78E6863-A40F-3D74-DF8C-EB5EAF2B33B4}"/>
          </ac:spMkLst>
        </pc:spChg>
        <pc:spChg chg="add">
          <ac:chgData name="Nguyễn Tấn Tài" userId="5b196ecb-dea8-4192-b359-d66a32416ab4" providerId="ADAL" clId="{7FB4CB7E-4444-45D1-9916-D764125D5855}" dt="2024-12-13T04:55:36.953" v="148" actId="26606"/>
          <ac:spMkLst>
            <pc:docMk/>
            <pc:sldMk cId="875328972" sldId="273"/>
            <ac:spMk id="8" creationId="{1B15ED52-F352-441B-82BF-E0EA34836D08}"/>
          </ac:spMkLst>
        </pc:spChg>
        <pc:spChg chg="add">
          <ac:chgData name="Nguyễn Tấn Tài" userId="5b196ecb-dea8-4192-b359-d66a32416ab4" providerId="ADAL" clId="{7FB4CB7E-4444-45D1-9916-D764125D5855}" dt="2024-12-13T04:55:36.953" v="148" actId="26606"/>
          <ac:spMkLst>
            <pc:docMk/>
            <pc:sldMk cId="875328972" sldId="273"/>
            <ac:spMk id="10" creationId="{3B2E3793-BFE6-45A2-9B7B-E18844431C99}"/>
          </ac:spMkLst>
        </pc:spChg>
        <pc:spChg chg="add">
          <ac:chgData name="Nguyễn Tấn Tài" userId="5b196ecb-dea8-4192-b359-d66a32416ab4" providerId="ADAL" clId="{7FB4CB7E-4444-45D1-9916-D764125D5855}" dt="2024-12-13T04:55:36.953" v="148" actId="26606"/>
          <ac:spMkLst>
            <pc:docMk/>
            <pc:sldMk cId="875328972" sldId="273"/>
            <ac:spMk id="12" creationId="{BC4C4868-CB8F-4AF9-9CDB-8108F2C19B67}"/>
          </ac:spMkLst>
        </pc:spChg>
        <pc:spChg chg="add">
          <ac:chgData name="Nguyễn Tấn Tài" userId="5b196ecb-dea8-4192-b359-d66a32416ab4" providerId="ADAL" clId="{7FB4CB7E-4444-45D1-9916-D764125D5855}" dt="2024-12-13T04:55:36.953" v="148" actId="26606"/>
          <ac:spMkLst>
            <pc:docMk/>
            <pc:sldMk cId="875328972" sldId="273"/>
            <ac:spMk id="14" creationId="{375E0459-6403-40CD-989D-56A4407CA12E}"/>
          </ac:spMkLst>
        </pc:spChg>
        <pc:spChg chg="add">
          <ac:chgData name="Nguyễn Tấn Tài" userId="5b196ecb-dea8-4192-b359-d66a32416ab4" providerId="ADAL" clId="{7FB4CB7E-4444-45D1-9916-D764125D5855}" dt="2024-12-13T04:55:36.953" v="148" actId="26606"/>
          <ac:spMkLst>
            <pc:docMk/>
            <pc:sldMk cId="875328972" sldId="273"/>
            <ac:spMk id="16" creationId="{53E5B1A8-3AC9-4BD1-9BBC-78CA94F2D1BA}"/>
          </ac:spMkLst>
        </pc:spChg>
        <pc:picChg chg="add mod">
          <ac:chgData name="Nguyễn Tấn Tài" userId="5b196ecb-dea8-4192-b359-d66a32416ab4" providerId="ADAL" clId="{7FB4CB7E-4444-45D1-9916-D764125D5855}" dt="2024-12-13T07:10:29.914" v="998" actId="1076"/>
          <ac:picMkLst>
            <pc:docMk/>
            <pc:sldMk cId="875328972" sldId="273"/>
            <ac:picMk id="7" creationId="{910E626B-B819-CE27-149E-E895C9CF4AD0}"/>
          </ac:picMkLst>
        </pc:picChg>
      </pc:sldChg>
      <pc:sldChg chg="modSp add mod">
        <pc:chgData name="Nguyễn Tấn Tài" userId="5b196ecb-dea8-4192-b359-d66a32416ab4" providerId="ADAL" clId="{7FB4CB7E-4444-45D1-9916-D764125D5855}" dt="2024-12-13T11:50:24.631" v="1546" actId="27636"/>
        <pc:sldMkLst>
          <pc:docMk/>
          <pc:sldMk cId="1582947806" sldId="274"/>
        </pc:sldMkLst>
        <pc:spChg chg="mod">
          <ac:chgData name="Nguyễn Tấn Tài" userId="5b196ecb-dea8-4192-b359-d66a32416ab4" providerId="ADAL" clId="{7FB4CB7E-4444-45D1-9916-D764125D5855}" dt="2024-12-13T11:50:24.631" v="1546" actId="27636"/>
          <ac:spMkLst>
            <pc:docMk/>
            <pc:sldMk cId="1582947806" sldId="274"/>
            <ac:spMk id="2" creationId="{86C877AC-529A-2809-F244-7338BA100352}"/>
          </ac:spMkLst>
        </pc:spChg>
      </pc:sldChg>
      <pc:sldChg chg="addSp delSp modSp new mod setBg">
        <pc:chgData name="Nguyễn Tấn Tài" userId="5b196ecb-dea8-4192-b359-d66a32416ab4" providerId="ADAL" clId="{7FB4CB7E-4444-45D1-9916-D764125D5855}" dt="2024-12-14T04:18:30.893" v="4600" actId="2711"/>
        <pc:sldMkLst>
          <pc:docMk/>
          <pc:sldMk cId="2279260954" sldId="275"/>
        </pc:sldMkLst>
        <pc:spChg chg="mod">
          <ac:chgData name="Nguyễn Tấn Tài" userId="5b196ecb-dea8-4192-b359-d66a32416ab4" providerId="ADAL" clId="{7FB4CB7E-4444-45D1-9916-D764125D5855}" dt="2024-12-14T04:18:30.893" v="4600" actId="2711"/>
          <ac:spMkLst>
            <pc:docMk/>
            <pc:sldMk cId="2279260954" sldId="275"/>
            <ac:spMk id="2" creationId="{99000EA9-1F2A-D9EE-E0DC-30C65B11B44A}"/>
          </ac:spMkLst>
        </pc:spChg>
        <pc:spChg chg="add mod">
          <ac:chgData name="Nguyễn Tấn Tài" userId="5b196ecb-dea8-4192-b359-d66a32416ab4" providerId="ADAL" clId="{7FB4CB7E-4444-45D1-9916-D764125D5855}" dt="2024-12-13T06:32:19.746" v="926" actId="16959"/>
          <ac:spMkLst>
            <pc:docMk/>
            <pc:sldMk cId="2279260954" sldId="275"/>
            <ac:spMk id="6" creationId="{29CB194A-2303-FB5A-0EB6-88651DC25BE4}"/>
          </ac:spMkLst>
        </pc:spChg>
        <pc:spChg chg="add">
          <ac:chgData name="Nguyễn Tấn Tài" userId="5b196ecb-dea8-4192-b359-d66a32416ab4" providerId="ADAL" clId="{7FB4CB7E-4444-45D1-9916-D764125D5855}" dt="2024-12-13T06:27:26.486" v="858" actId="26606"/>
          <ac:spMkLst>
            <pc:docMk/>
            <pc:sldMk cId="2279260954" sldId="275"/>
            <ac:spMk id="14" creationId="{375E0459-6403-40CD-989D-56A4407CA12E}"/>
          </ac:spMkLst>
        </pc:spChg>
        <pc:spChg chg="add">
          <ac:chgData name="Nguyễn Tấn Tài" userId="5b196ecb-dea8-4192-b359-d66a32416ab4" providerId="ADAL" clId="{7FB4CB7E-4444-45D1-9916-D764125D5855}" dt="2024-12-13T06:27:26.486" v="858" actId="26606"/>
          <ac:spMkLst>
            <pc:docMk/>
            <pc:sldMk cId="2279260954" sldId="275"/>
            <ac:spMk id="15" creationId="{1B15ED52-F352-441B-82BF-E0EA34836D08}"/>
          </ac:spMkLst>
        </pc:spChg>
        <pc:spChg chg="add">
          <ac:chgData name="Nguyễn Tấn Tài" userId="5b196ecb-dea8-4192-b359-d66a32416ab4" providerId="ADAL" clId="{7FB4CB7E-4444-45D1-9916-D764125D5855}" dt="2024-12-13T06:27:26.486" v="858" actId="26606"/>
          <ac:spMkLst>
            <pc:docMk/>
            <pc:sldMk cId="2279260954" sldId="275"/>
            <ac:spMk id="16" creationId="{53E5B1A8-3AC9-4BD1-9BBC-78CA94F2D1BA}"/>
          </ac:spMkLst>
        </pc:spChg>
        <pc:spChg chg="add">
          <ac:chgData name="Nguyễn Tấn Tài" userId="5b196ecb-dea8-4192-b359-d66a32416ab4" providerId="ADAL" clId="{7FB4CB7E-4444-45D1-9916-D764125D5855}" dt="2024-12-13T06:27:26.486" v="858" actId="26606"/>
          <ac:spMkLst>
            <pc:docMk/>
            <pc:sldMk cId="2279260954" sldId="275"/>
            <ac:spMk id="17" creationId="{3B2E3793-BFE6-45A2-9B7B-E18844431C99}"/>
          </ac:spMkLst>
        </pc:spChg>
        <pc:spChg chg="add">
          <ac:chgData name="Nguyễn Tấn Tài" userId="5b196ecb-dea8-4192-b359-d66a32416ab4" providerId="ADAL" clId="{7FB4CB7E-4444-45D1-9916-D764125D5855}" dt="2024-12-13T06:27:26.486" v="858" actId="26606"/>
          <ac:spMkLst>
            <pc:docMk/>
            <pc:sldMk cId="2279260954" sldId="275"/>
            <ac:spMk id="18" creationId="{BC4C4868-CB8F-4AF9-9CDB-8108F2C19B67}"/>
          </ac:spMkLst>
        </pc:spChg>
        <pc:picChg chg="add mod">
          <ac:chgData name="Nguyễn Tấn Tài" userId="5b196ecb-dea8-4192-b359-d66a32416ab4" providerId="ADAL" clId="{7FB4CB7E-4444-45D1-9916-D764125D5855}" dt="2024-12-13T06:29:43.131" v="897" actId="1076"/>
          <ac:picMkLst>
            <pc:docMk/>
            <pc:sldMk cId="2279260954" sldId="275"/>
            <ac:picMk id="5" creationId="{9D7CD9AA-2ACF-BFD5-053C-37D3F880D998}"/>
          </ac:picMkLst>
        </pc:picChg>
      </pc:sldChg>
      <pc:sldChg chg="addSp delSp modSp add mod ord">
        <pc:chgData name="Nguyễn Tấn Tài" userId="5b196ecb-dea8-4192-b359-d66a32416ab4" providerId="ADAL" clId="{7FB4CB7E-4444-45D1-9916-D764125D5855}" dt="2024-12-14T04:18:37.851" v="4601" actId="2711"/>
        <pc:sldMkLst>
          <pc:docMk/>
          <pc:sldMk cId="1064989308" sldId="276"/>
        </pc:sldMkLst>
        <pc:spChg chg="mod">
          <ac:chgData name="Nguyễn Tấn Tài" userId="5b196ecb-dea8-4192-b359-d66a32416ab4" providerId="ADAL" clId="{7FB4CB7E-4444-45D1-9916-D764125D5855}" dt="2024-12-14T04:18:37.851" v="4601" actId="2711"/>
          <ac:spMkLst>
            <pc:docMk/>
            <pc:sldMk cId="1064989308" sldId="276"/>
            <ac:spMk id="2" creationId="{05003E84-DAD2-DB04-CCC1-385510C57C48}"/>
          </ac:spMkLst>
        </pc:spChg>
        <pc:spChg chg="mod ord">
          <ac:chgData name="Nguyễn Tấn Tài" userId="5b196ecb-dea8-4192-b359-d66a32416ab4" providerId="ADAL" clId="{7FB4CB7E-4444-45D1-9916-D764125D5855}" dt="2024-12-13T07:13:43.760" v="1027" actId="20577"/>
          <ac:spMkLst>
            <pc:docMk/>
            <pc:sldMk cId="1064989308" sldId="276"/>
            <ac:spMk id="3" creationId="{9F198D33-3A3A-36BA-6065-815CCD160031}"/>
          </ac:spMkLst>
        </pc:spChg>
        <pc:spChg chg="add del">
          <ac:chgData name="Nguyễn Tấn Tài" userId="5b196ecb-dea8-4192-b359-d66a32416ab4" providerId="ADAL" clId="{7FB4CB7E-4444-45D1-9916-D764125D5855}" dt="2024-12-13T07:02:21.945" v="955" actId="26606"/>
          <ac:spMkLst>
            <pc:docMk/>
            <pc:sldMk cId="1064989308" sldId="276"/>
            <ac:spMk id="8" creationId="{85454BA7-F672-D9D4-E08D-86A751D9911A}"/>
          </ac:spMkLst>
        </pc:spChg>
        <pc:spChg chg="add del">
          <ac:chgData name="Nguyễn Tấn Tài" userId="5b196ecb-dea8-4192-b359-d66a32416ab4" providerId="ADAL" clId="{7FB4CB7E-4444-45D1-9916-D764125D5855}" dt="2024-12-13T07:02:21.945" v="955" actId="26606"/>
          <ac:spMkLst>
            <pc:docMk/>
            <pc:sldMk cId="1064989308" sldId="276"/>
            <ac:spMk id="10" creationId="{A2EFAD32-4AA4-2F02-498E-2021BE668631}"/>
          </ac:spMkLst>
        </pc:spChg>
        <pc:spChg chg="add del">
          <ac:chgData name="Nguyễn Tấn Tài" userId="5b196ecb-dea8-4192-b359-d66a32416ab4" providerId="ADAL" clId="{7FB4CB7E-4444-45D1-9916-D764125D5855}" dt="2024-12-13T07:02:21.945" v="955" actId="26606"/>
          <ac:spMkLst>
            <pc:docMk/>
            <pc:sldMk cId="1064989308" sldId="276"/>
            <ac:spMk id="12" creationId="{64B20B71-6EC7-4E8F-C9A3-B627EA51FBF2}"/>
          </ac:spMkLst>
        </pc:spChg>
        <pc:picChg chg="add mod ord">
          <ac:chgData name="Nguyễn Tấn Tài" userId="5b196ecb-dea8-4192-b359-d66a32416ab4" providerId="ADAL" clId="{7FB4CB7E-4444-45D1-9916-D764125D5855}" dt="2024-12-13T07:12:50.443" v="1014" actId="1076"/>
          <ac:picMkLst>
            <pc:docMk/>
            <pc:sldMk cId="1064989308" sldId="276"/>
            <ac:picMk id="5" creationId="{6D181B3B-DA20-D3A8-48DC-5F57B37E9FC5}"/>
          </ac:picMkLst>
        </pc:picChg>
      </pc:sldChg>
      <pc:sldChg chg="addSp delSp modSp add mod">
        <pc:chgData name="Nguyễn Tấn Tài" userId="5b196ecb-dea8-4192-b359-d66a32416ab4" providerId="ADAL" clId="{7FB4CB7E-4444-45D1-9916-D764125D5855}" dt="2024-12-13T13:36:59.103" v="2596" actId="20577"/>
        <pc:sldMkLst>
          <pc:docMk/>
          <pc:sldMk cId="987498789" sldId="277"/>
        </pc:sldMkLst>
        <pc:spChg chg="mod">
          <ac:chgData name="Nguyễn Tấn Tài" userId="5b196ecb-dea8-4192-b359-d66a32416ab4" providerId="ADAL" clId="{7FB4CB7E-4444-45D1-9916-D764125D5855}" dt="2024-12-13T07:03:59.656" v="980" actId="27636"/>
          <ac:spMkLst>
            <pc:docMk/>
            <pc:sldMk cId="987498789" sldId="277"/>
            <ac:spMk id="2" creationId="{3CDBEF05-E5D3-40BD-A207-4196F05D2510}"/>
          </ac:spMkLst>
        </pc:spChg>
        <pc:spChg chg="mod">
          <ac:chgData name="Nguyễn Tấn Tài" userId="5b196ecb-dea8-4192-b359-d66a32416ab4" providerId="ADAL" clId="{7FB4CB7E-4444-45D1-9916-D764125D5855}" dt="2024-12-13T13:36:59.103" v="2596" actId="20577"/>
          <ac:spMkLst>
            <pc:docMk/>
            <pc:sldMk cId="987498789" sldId="277"/>
            <ac:spMk id="3" creationId="{81956F11-B201-CEA5-0944-53F530EE00A9}"/>
          </ac:spMkLst>
        </pc:spChg>
        <pc:picChg chg="add mod">
          <ac:chgData name="Nguyễn Tấn Tài" userId="5b196ecb-dea8-4192-b359-d66a32416ab4" providerId="ADAL" clId="{7FB4CB7E-4444-45D1-9916-D764125D5855}" dt="2024-12-13T08:22:52.994" v="1065" actId="1076"/>
          <ac:picMkLst>
            <pc:docMk/>
            <pc:sldMk cId="987498789" sldId="277"/>
            <ac:picMk id="6" creationId="{B82F1520-899E-35CC-6D95-A2E9030620E0}"/>
          </ac:picMkLst>
        </pc:picChg>
        <pc:picChg chg="add mod">
          <ac:chgData name="Nguyễn Tấn Tài" userId="5b196ecb-dea8-4192-b359-d66a32416ab4" providerId="ADAL" clId="{7FB4CB7E-4444-45D1-9916-D764125D5855}" dt="2024-12-13T08:22:55.841" v="1066" actId="1076"/>
          <ac:picMkLst>
            <pc:docMk/>
            <pc:sldMk cId="987498789" sldId="277"/>
            <ac:picMk id="11" creationId="{EE80BA49-C739-187E-4150-915EB06FCF6F}"/>
          </ac:picMkLst>
        </pc:picChg>
      </pc:sldChg>
      <pc:sldChg chg="delSp modSp add mod">
        <pc:chgData name="Nguyễn Tấn Tài" userId="5b196ecb-dea8-4192-b359-d66a32416ab4" providerId="ADAL" clId="{7FB4CB7E-4444-45D1-9916-D764125D5855}" dt="2024-12-14T04:18:42.909" v="4602" actId="2711"/>
        <pc:sldMkLst>
          <pc:docMk/>
          <pc:sldMk cId="3507698465" sldId="278"/>
        </pc:sldMkLst>
        <pc:spChg chg="mod">
          <ac:chgData name="Nguyễn Tấn Tài" userId="5b196ecb-dea8-4192-b359-d66a32416ab4" providerId="ADAL" clId="{7FB4CB7E-4444-45D1-9916-D764125D5855}" dt="2024-12-14T04:18:42.909" v="4602" actId="2711"/>
          <ac:spMkLst>
            <pc:docMk/>
            <pc:sldMk cId="3507698465" sldId="278"/>
            <ac:spMk id="2" creationId="{53C0E542-B92B-40FC-5CD4-E9AAF77D43A9}"/>
          </ac:spMkLst>
        </pc:spChg>
        <pc:spChg chg="mod">
          <ac:chgData name="Nguyễn Tấn Tài" userId="5b196ecb-dea8-4192-b359-d66a32416ab4" providerId="ADAL" clId="{7FB4CB7E-4444-45D1-9916-D764125D5855}" dt="2024-12-13T07:16:22.528" v="1061" actId="20577"/>
          <ac:spMkLst>
            <pc:docMk/>
            <pc:sldMk cId="3507698465" sldId="278"/>
            <ac:spMk id="3" creationId="{160869BC-8255-ACC6-23B6-EC2213D0C457}"/>
          </ac:spMkLst>
        </pc:spChg>
        <pc:picChg chg="mod">
          <ac:chgData name="Nguyễn Tấn Tài" userId="5b196ecb-dea8-4192-b359-d66a32416ab4" providerId="ADAL" clId="{7FB4CB7E-4444-45D1-9916-D764125D5855}" dt="2024-12-13T07:15:25.546" v="1050" actId="1076"/>
          <ac:picMkLst>
            <pc:docMk/>
            <pc:sldMk cId="3507698465" sldId="278"/>
            <ac:picMk id="9" creationId="{A9E37060-F835-DA5F-027B-291717CD261E}"/>
          </ac:picMkLst>
        </pc:picChg>
      </pc:sldChg>
      <pc:sldChg chg="addSp delSp modSp add mod">
        <pc:chgData name="Nguyễn Tấn Tài" userId="5b196ecb-dea8-4192-b359-d66a32416ab4" providerId="ADAL" clId="{7FB4CB7E-4444-45D1-9916-D764125D5855}" dt="2024-12-14T04:18:48.476" v="4603" actId="2711"/>
        <pc:sldMkLst>
          <pc:docMk/>
          <pc:sldMk cId="2542641403" sldId="279"/>
        </pc:sldMkLst>
        <pc:spChg chg="mod">
          <ac:chgData name="Nguyễn Tấn Tài" userId="5b196ecb-dea8-4192-b359-d66a32416ab4" providerId="ADAL" clId="{7FB4CB7E-4444-45D1-9916-D764125D5855}" dt="2024-12-14T04:18:48.476" v="4603" actId="2711"/>
          <ac:spMkLst>
            <pc:docMk/>
            <pc:sldMk cId="2542641403" sldId="279"/>
            <ac:spMk id="2" creationId="{576ED5C0-69BB-93BE-12E1-2ECDE7F317DC}"/>
          </ac:spMkLst>
        </pc:spChg>
        <pc:spChg chg="mod">
          <ac:chgData name="Nguyễn Tấn Tài" userId="5b196ecb-dea8-4192-b359-d66a32416ab4" providerId="ADAL" clId="{7FB4CB7E-4444-45D1-9916-D764125D5855}" dt="2024-12-13T11:18:00.848" v="1154" actId="20577"/>
          <ac:spMkLst>
            <pc:docMk/>
            <pc:sldMk cId="2542641403" sldId="279"/>
            <ac:spMk id="3" creationId="{5F131CA7-735F-89A7-7EF5-9B8123DA066A}"/>
          </ac:spMkLst>
        </pc:spChg>
        <pc:picChg chg="add mod">
          <ac:chgData name="Nguyễn Tấn Tài" userId="5b196ecb-dea8-4192-b359-d66a32416ab4" providerId="ADAL" clId="{7FB4CB7E-4444-45D1-9916-D764125D5855}" dt="2024-12-13T11:17:52.935" v="1151" actId="1076"/>
          <ac:picMkLst>
            <pc:docMk/>
            <pc:sldMk cId="2542641403" sldId="279"/>
            <ac:picMk id="5" creationId="{5BCCBFCE-4ABE-EE85-9CC0-D36CB9404522}"/>
          </ac:picMkLst>
        </pc:picChg>
        <pc:picChg chg="add mod">
          <ac:chgData name="Nguyễn Tấn Tài" userId="5b196ecb-dea8-4192-b359-d66a32416ab4" providerId="ADAL" clId="{7FB4CB7E-4444-45D1-9916-D764125D5855}" dt="2024-12-13T11:17:58.583" v="1153" actId="14100"/>
          <ac:picMkLst>
            <pc:docMk/>
            <pc:sldMk cId="2542641403" sldId="279"/>
            <ac:picMk id="9" creationId="{C70F45B5-961F-8FEF-904A-74B7CC6B1991}"/>
          </ac:picMkLst>
        </pc:picChg>
      </pc:sldChg>
      <pc:sldChg chg="new del">
        <pc:chgData name="Nguyễn Tấn Tài" userId="5b196ecb-dea8-4192-b359-d66a32416ab4" providerId="ADAL" clId="{7FB4CB7E-4444-45D1-9916-D764125D5855}" dt="2024-12-13T08:23:07.701" v="1068" actId="47"/>
        <pc:sldMkLst>
          <pc:docMk/>
          <pc:sldMk cId="3243781846" sldId="279"/>
        </pc:sldMkLst>
      </pc:sldChg>
      <pc:sldChg chg="addSp delSp modSp add mod ord">
        <pc:chgData name="Nguyễn Tấn Tài" userId="5b196ecb-dea8-4192-b359-d66a32416ab4" providerId="ADAL" clId="{7FB4CB7E-4444-45D1-9916-D764125D5855}" dt="2024-12-13T11:23:00.243" v="1191" actId="207"/>
        <pc:sldMkLst>
          <pc:docMk/>
          <pc:sldMk cId="2924432375" sldId="280"/>
        </pc:sldMkLst>
        <pc:spChg chg="mod">
          <ac:chgData name="Nguyễn Tấn Tài" userId="5b196ecb-dea8-4192-b359-d66a32416ab4" providerId="ADAL" clId="{7FB4CB7E-4444-45D1-9916-D764125D5855}" dt="2024-12-13T11:23:00.243" v="1191" actId="207"/>
          <ac:spMkLst>
            <pc:docMk/>
            <pc:sldMk cId="2924432375" sldId="280"/>
            <ac:spMk id="2" creationId="{9C963239-D99A-0BA1-5CA0-646BC287199B}"/>
          </ac:spMkLst>
        </pc:spChg>
        <pc:spChg chg="mod">
          <ac:chgData name="Nguyễn Tấn Tài" userId="5b196ecb-dea8-4192-b359-d66a32416ab4" providerId="ADAL" clId="{7FB4CB7E-4444-45D1-9916-D764125D5855}" dt="2024-12-13T11:22:32.887" v="1186" actId="26606"/>
          <ac:spMkLst>
            <pc:docMk/>
            <pc:sldMk cId="2924432375" sldId="280"/>
            <ac:spMk id="6" creationId="{C4240034-54C0-6686-9112-26E9A59E30CB}"/>
          </ac:spMkLst>
        </pc:spChg>
        <pc:spChg chg="add">
          <ac:chgData name="Nguyễn Tấn Tài" userId="5b196ecb-dea8-4192-b359-d66a32416ab4" providerId="ADAL" clId="{7FB4CB7E-4444-45D1-9916-D764125D5855}" dt="2024-12-13T11:22:32.887" v="1186" actId="26606"/>
          <ac:spMkLst>
            <pc:docMk/>
            <pc:sldMk cId="2924432375" sldId="280"/>
            <ac:spMk id="23" creationId="{DEE2AD96-B495-4E06-9291-B71706F728CB}"/>
          </ac:spMkLst>
        </pc:spChg>
        <pc:spChg chg="add">
          <ac:chgData name="Nguyễn Tấn Tài" userId="5b196ecb-dea8-4192-b359-d66a32416ab4" providerId="ADAL" clId="{7FB4CB7E-4444-45D1-9916-D764125D5855}" dt="2024-12-13T11:22:32.887" v="1186" actId="26606"/>
          <ac:spMkLst>
            <pc:docMk/>
            <pc:sldMk cId="2924432375" sldId="280"/>
            <ac:spMk id="25" creationId="{53CF6D67-C5A8-4ADD-9E8E-1E38CA1D3166}"/>
          </ac:spMkLst>
        </pc:spChg>
        <pc:spChg chg="add">
          <ac:chgData name="Nguyễn Tấn Tài" userId="5b196ecb-dea8-4192-b359-d66a32416ab4" providerId="ADAL" clId="{7FB4CB7E-4444-45D1-9916-D764125D5855}" dt="2024-12-13T11:22:32.887" v="1186" actId="26606"/>
          <ac:spMkLst>
            <pc:docMk/>
            <pc:sldMk cId="2924432375" sldId="280"/>
            <ac:spMk id="27" creationId="{86909FA0-B515-4681-B7A8-FA281D133B94}"/>
          </ac:spMkLst>
        </pc:spChg>
        <pc:spChg chg="add">
          <ac:chgData name="Nguyễn Tấn Tài" userId="5b196ecb-dea8-4192-b359-d66a32416ab4" providerId="ADAL" clId="{7FB4CB7E-4444-45D1-9916-D764125D5855}" dt="2024-12-13T11:22:32.887" v="1186" actId="26606"/>
          <ac:spMkLst>
            <pc:docMk/>
            <pc:sldMk cId="2924432375" sldId="280"/>
            <ac:spMk id="29" creationId="{21C9FE86-FCC3-4A31-AA1C-C882262B7FE7}"/>
          </ac:spMkLst>
        </pc:spChg>
        <pc:spChg chg="add">
          <ac:chgData name="Nguyễn Tấn Tài" userId="5b196ecb-dea8-4192-b359-d66a32416ab4" providerId="ADAL" clId="{7FB4CB7E-4444-45D1-9916-D764125D5855}" dt="2024-12-13T11:22:32.887" v="1186" actId="26606"/>
          <ac:spMkLst>
            <pc:docMk/>
            <pc:sldMk cId="2924432375" sldId="280"/>
            <ac:spMk id="31" creationId="{7D96243B-ECED-4B71-8E06-AE9A285EAD20}"/>
          </ac:spMkLst>
        </pc:spChg>
        <pc:spChg chg="add">
          <ac:chgData name="Nguyễn Tấn Tài" userId="5b196ecb-dea8-4192-b359-d66a32416ab4" providerId="ADAL" clId="{7FB4CB7E-4444-45D1-9916-D764125D5855}" dt="2024-12-13T11:22:32.887" v="1186" actId="26606"/>
          <ac:spMkLst>
            <pc:docMk/>
            <pc:sldMk cId="2924432375" sldId="280"/>
            <ac:spMk id="33" creationId="{A09989E4-EFDC-4A90-A633-E0525FB4139E}"/>
          </ac:spMkLst>
        </pc:spChg>
      </pc:sldChg>
      <pc:sldChg chg="addSp delSp modSp new mod setBg">
        <pc:chgData name="Nguyễn Tấn Tài" userId="5b196ecb-dea8-4192-b359-d66a32416ab4" providerId="ADAL" clId="{7FB4CB7E-4444-45D1-9916-D764125D5855}" dt="2024-12-13T11:26:57.846" v="1213" actId="2711"/>
        <pc:sldMkLst>
          <pc:docMk/>
          <pc:sldMk cId="2587012538" sldId="281"/>
        </pc:sldMkLst>
        <pc:spChg chg="mod">
          <ac:chgData name="Nguyễn Tấn Tài" userId="5b196ecb-dea8-4192-b359-d66a32416ab4" providerId="ADAL" clId="{7FB4CB7E-4444-45D1-9916-D764125D5855}" dt="2024-12-13T11:26:57.846" v="1213" actId="2711"/>
          <ac:spMkLst>
            <pc:docMk/>
            <pc:sldMk cId="2587012538" sldId="281"/>
            <ac:spMk id="2" creationId="{E1F643B0-25FD-B9C5-F2FC-4E48D4CAD901}"/>
          </ac:spMkLst>
        </pc:spChg>
        <pc:spChg chg="mod">
          <ac:chgData name="Nguyễn Tấn Tài" userId="5b196ecb-dea8-4192-b359-d66a32416ab4" providerId="ADAL" clId="{7FB4CB7E-4444-45D1-9916-D764125D5855}" dt="2024-12-13T11:25:43.815" v="1204" actId="26606"/>
          <ac:spMkLst>
            <pc:docMk/>
            <pc:sldMk cId="2587012538" sldId="281"/>
            <ac:spMk id="3" creationId="{81AD3C35-D564-0D96-7270-C32975BB6FF4}"/>
          </ac:spMkLst>
        </pc:spChg>
        <pc:spChg chg="add">
          <ac:chgData name="Nguyễn Tấn Tài" userId="5b196ecb-dea8-4192-b359-d66a32416ab4" providerId="ADAL" clId="{7FB4CB7E-4444-45D1-9916-D764125D5855}" dt="2024-12-13T11:25:43.815" v="1204" actId="26606"/>
          <ac:spMkLst>
            <pc:docMk/>
            <pc:sldMk cId="2587012538" sldId="281"/>
            <ac:spMk id="21" creationId="{F13C74B1-5B17-4795-BED0-7140497B445A}"/>
          </ac:spMkLst>
        </pc:spChg>
        <pc:spChg chg="add">
          <ac:chgData name="Nguyễn Tấn Tài" userId="5b196ecb-dea8-4192-b359-d66a32416ab4" providerId="ADAL" clId="{7FB4CB7E-4444-45D1-9916-D764125D5855}" dt="2024-12-13T11:25:43.815" v="1204" actId="26606"/>
          <ac:spMkLst>
            <pc:docMk/>
            <pc:sldMk cId="2587012538" sldId="281"/>
            <ac:spMk id="22" creationId="{D4974D33-8DC5-464E-8C6D-BE58F0669C17}"/>
          </ac:spMkLst>
        </pc:spChg>
        <pc:picChg chg="add mod ord">
          <ac:chgData name="Nguyễn Tấn Tài" userId="5b196ecb-dea8-4192-b359-d66a32416ab4" providerId="ADAL" clId="{7FB4CB7E-4444-45D1-9916-D764125D5855}" dt="2024-12-13T11:25:45.469" v="1206" actId="962"/>
          <ac:picMkLst>
            <pc:docMk/>
            <pc:sldMk cId="2587012538" sldId="281"/>
            <ac:picMk id="4" creationId="{9E9D5802-ECC2-A832-D2E9-434B5AC3FBD8}"/>
          </ac:picMkLst>
        </pc:picChg>
      </pc:sldChg>
      <pc:sldChg chg="addSp modSp new mod setBg">
        <pc:chgData name="Nguyễn Tấn Tài" userId="5b196ecb-dea8-4192-b359-d66a32416ab4" providerId="ADAL" clId="{7FB4CB7E-4444-45D1-9916-D764125D5855}" dt="2024-12-13T11:26:34.255" v="1212" actId="26606"/>
        <pc:sldMkLst>
          <pc:docMk/>
          <pc:sldMk cId="1973334703" sldId="282"/>
        </pc:sldMkLst>
        <pc:spChg chg="mod">
          <ac:chgData name="Nguyễn Tấn Tài" userId="5b196ecb-dea8-4192-b359-d66a32416ab4" providerId="ADAL" clId="{7FB4CB7E-4444-45D1-9916-D764125D5855}" dt="2024-12-13T11:26:34.255" v="1212" actId="26606"/>
          <ac:spMkLst>
            <pc:docMk/>
            <pc:sldMk cId="1973334703" sldId="282"/>
            <ac:spMk id="2" creationId="{2D0C385B-33A8-6C66-A15D-A3F3605F0C76}"/>
          </ac:spMkLst>
        </pc:spChg>
        <pc:spChg chg="mod ord">
          <ac:chgData name="Nguyễn Tấn Tài" userId="5b196ecb-dea8-4192-b359-d66a32416ab4" providerId="ADAL" clId="{7FB4CB7E-4444-45D1-9916-D764125D5855}" dt="2024-12-13T11:26:34.255" v="1212" actId="26606"/>
          <ac:spMkLst>
            <pc:docMk/>
            <pc:sldMk cId="1973334703" sldId="282"/>
            <ac:spMk id="3" creationId="{A52BD224-C32B-D936-FBB8-1C8EF2405F42}"/>
          </ac:spMkLst>
        </pc:spChg>
        <pc:spChg chg="add">
          <ac:chgData name="Nguyễn Tấn Tài" userId="5b196ecb-dea8-4192-b359-d66a32416ab4" providerId="ADAL" clId="{7FB4CB7E-4444-45D1-9916-D764125D5855}" dt="2024-12-13T11:26:34.255" v="1212" actId="26606"/>
          <ac:spMkLst>
            <pc:docMk/>
            <pc:sldMk cId="1973334703" sldId="282"/>
            <ac:spMk id="9" creationId="{1B15ED52-F352-441B-82BF-E0EA34836D08}"/>
          </ac:spMkLst>
        </pc:spChg>
        <pc:spChg chg="add">
          <ac:chgData name="Nguyễn Tấn Tài" userId="5b196ecb-dea8-4192-b359-d66a32416ab4" providerId="ADAL" clId="{7FB4CB7E-4444-45D1-9916-D764125D5855}" dt="2024-12-13T11:26:34.255" v="1212" actId="26606"/>
          <ac:spMkLst>
            <pc:docMk/>
            <pc:sldMk cId="1973334703" sldId="282"/>
            <ac:spMk id="11" creationId="{3B2E3793-BFE6-45A2-9B7B-E18844431C99}"/>
          </ac:spMkLst>
        </pc:spChg>
        <pc:spChg chg="add">
          <ac:chgData name="Nguyễn Tấn Tài" userId="5b196ecb-dea8-4192-b359-d66a32416ab4" providerId="ADAL" clId="{7FB4CB7E-4444-45D1-9916-D764125D5855}" dt="2024-12-13T11:26:34.255" v="1212" actId="26606"/>
          <ac:spMkLst>
            <pc:docMk/>
            <pc:sldMk cId="1973334703" sldId="282"/>
            <ac:spMk id="13" creationId="{BC4C4868-CB8F-4AF9-9CDB-8108F2C19B67}"/>
          </ac:spMkLst>
        </pc:spChg>
        <pc:spChg chg="add">
          <ac:chgData name="Nguyễn Tấn Tài" userId="5b196ecb-dea8-4192-b359-d66a32416ab4" providerId="ADAL" clId="{7FB4CB7E-4444-45D1-9916-D764125D5855}" dt="2024-12-13T11:26:34.255" v="1212" actId="26606"/>
          <ac:spMkLst>
            <pc:docMk/>
            <pc:sldMk cId="1973334703" sldId="282"/>
            <ac:spMk id="15" creationId="{375E0459-6403-40CD-989D-56A4407CA12E}"/>
          </ac:spMkLst>
        </pc:spChg>
        <pc:spChg chg="add">
          <ac:chgData name="Nguyễn Tấn Tài" userId="5b196ecb-dea8-4192-b359-d66a32416ab4" providerId="ADAL" clId="{7FB4CB7E-4444-45D1-9916-D764125D5855}" dt="2024-12-13T11:26:34.255" v="1212" actId="26606"/>
          <ac:spMkLst>
            <pc:docMk/>
            <pc:sldMk cId="1973334703" sldId="282"/>
            <ac:spMk id="17" creationId="{53E5B1A8-3AC9-4BD1-9BBC-78CA94F2D1BA}"/>
          </ac:spMkLst>
        </pc:spChg>
        <pc:picChg chg="add mod">
          <ac:chgData name="Nguyễn Tấn Tài" userId="5b196ecb-dea8-4192-b359-d66a32416ab4" providerId="ADAL" clId="{7FB4CB7E-4444-45D1-9916-D764125D5855}" dt="2024-12-13T11:26:34.255" v="1212" actId="26606"/>
          <ac:picMkLst>
            <pc:docMk/>
            <pc:sldMk cId="1973334703" sldId="282"/>
            <ac:picMk id="4" creationId="{9B1ADE6F-67F1-1ABB-AF27-3E226B507565}"/>
          </ac:picMkLst>
        </pc:picChg>
      </pc:sldChg>
      <pc:sldChg chg="addSp delSp modSp new mod setBg">
        <pc:chgData name="Nguyễn Tấn Tài" userId="5b196ecb-dea8-4192-b359-d66a32416ab4" providerId="ADAL" clId="{7FB4CB7E-4444-45D1-9916-D764125D5855}" dt="2024-12-13T11:27:43.930" v="1223" actId="26606"/>
        <pc:sldMkLst>
          <pc:docMk/>
          <pc:sldMk cId="620269740" sldId="283"/>
        </pc:sldMkLst>
        <pc:spChg chg="mod">
          <ac:chgData name="Nguyễn Tấn Tài" userId="5b196ecb-dea8-4192-b359-d66a32416ab4" providerId="ADAL" clId="{7FB4CB7E-4444-45D1-9916-D764125D5855}" dt="2024-12-13T11:27:43.930" v="1223" actId="26606"/>
          <ac:spMkLst>
            <pc:docMk/>
            <pc:sldMk cId="620269740" sldId="283"/>
            <ac:spMk id="2" creationId="{BCC7CED9-2409-2ADE-6AAC-DAA195622610}"/>
          </ac:spMkLst>
        </pc:spChg>
        <pc:spChg chg="mod ord">
          <ac:chgData name="Nguyễn Tấn Tài" userId="5b196ecb-dea8-4192-b359-d66a32416ab4" providerId="ADAL" clId="{7FB4CB7E-4444-45D1-9916-D764125D5855}" dt="2024-12-13T11:27:43.930" v="1223" actId="26606"/>
          <ac:spMkLst>
            <pc:docMk/>
            <pc:sldMk cId="620269740" sldId="283"/>
            <ac:spMk id="3" creationId="{7926D0C8-54CE-60EA-234E-B33D83484312}"/>
          </ac:spMkLst>
        </pc:spChg>
        <pc:spChg chg="add">
          <ac:chgData name="Nguyễn Tấn Tài" userId="5b196ecb-dea8-4192-b359-d66a32416ab4" providerId="ADAL" clId="{7FB4CB7E-4444-45D1-9916-D764125D5855}" dt="2024-12-13T11:27:43.930" v="1223" actId="26606"/>
          <ac:spMkLst>
            <pc:docMk/>
            <pc:sldMk cId="620269740" sldId="283"/>
            <ac:spMk id="15" creationId="{375E0459-6403-40CD-989D-56A4407CA12E}"/>
          </ac:spMkLst>
        </pc:spChg>
        <pc:spChg chg="add">
          <ac:chgData name="Nguyễn Tấn Tài" userId="5b196ecb-dea8-4192-b359-d66a32416ab4" providerId="ADAL" clId="{7FB4CB7E-4444-45D1-9916-D764125D5855}" dt="2024-12-13T11:27:43.930" v="1223" actId="26606"/>
          <ac:spMkLst>
            <pc:docMk/>
            <pc:sldMk cId="620269740" sldId="283"/>
            <ac:spMk id="17" creationId="{53E5B1A8-3AC9-4BD1-9BBC-78CA94F2D1BA}"/>
          </ac:spMkLst>
        </pc:spChg>
        <pc:spChg chg="add">
          <ac:chgData name="Nguyễn Tấn Tài" userId="5b196ecb-dea8-4192-b359-d66a32416ab4" providerId="ADAL" clId="{7FB4CB7E-4444-45D1-9916-D764125D5855}" dt="2024-12-13T11:27:43.930" v="1223" actId="26606"/>
          <ac:spMkLst>
            <pc:docMk/>
            <pc:sldMk cId="620269740" sldId="283"/>
            <ac:spMk id="46" creationId="{1B15ED52-F352-441B-82BF-E0EA34836D08}"/>
          </ac:spMkLst>
        </pc:spChg>
        <pc:spChg chg="add">
          <ac:chgData name="Nguyễn Tấn Tài" userId="5b196ecb-dea8-4192-b359-d66a32416ab4" providerId="ADAL" clId="{7FB4CB7E-4444-45D1-9916-D764125D5855}" dt="2024-12-13T11:27:43.930" v="1223" actId="26606"/>
          <ac:spMkLst>
            <pc:docMk/>
            <pc:sldMk cId="620269740" sldId="283"/>
            <ac:spMk id="47" creationId="{3B2E3793-BFE6-45A2-9B7B-E18844431C99}"/>
          </ac:spMkLst>
        </pc:spChg>
        <pc:spChg chg="add">
          <ac:chgData name="Nguyễn Tấn Tài" userId="5b196ecb-dea8-4192-b359-d66a32416ab4" providerId="ADAL" clId="{7FB4CB7E-4444-45D1-9916-D764125D5855}" dt="2024-12-13T11:27:43.930" v="1223" actId="26606"/>
          <ac:spMkLst>
            <pc:docMk/>
            <pc:sldMk cId="620269740" sldId="283"/>
            <ac:spMk id="48" creationId="{BC4C4868-CB8F-4AF9-9CDB-8108F2C19B67}"/>
          </ac:spMkLst>
        </pc:spChg>
        <pc:picChg chg="add mod ord">
          <ac:chgData name="Nguyễn Tấn Tài" userId="5b196ecb-dea8-4192-b359-d66a32416ab4" providerId="ADAL" clId="{7FB4CB7E-4444-45D1-9916-D764125D5855}" dt="2024-12-13T11:27:43.930" v="1223" actId="26606"/>
          <ac:picMkLst>
            <pc:docMk/>
            <pc:sldMk cId="620269740" sldId="283"/>
            <ac:picMk id="4" creationId="{8FDBE13E-A3C7-9387-F78F-36C4D0864400}"/>
          </ac:picMkLst>
        </pc:picChg>
      </pc:sldChg>
      <pc:sldChg chg="addSp modSp new mod setBg">
        <pc:chgData name="Nguyễn Tấn Tài" userId="5b196ecb-dea8-4192-b359-d66a32416ab4" providerId="ADAL" clId="{7FB4CB7E-4444-45D1-9916-D764125D5855}" dt="2024-12-13T11:28:51.368" v="1229" actId="26606"/>
        <pc:sldMkLst>
          <pc:docMk/>
          <pc:sldMk cId="1468175153" sldId="284"/>
        </pc:sldMkLst>
        <pc:spChg chg="mod">
          <ac:chgData name="Nguyễn Tấn Tài" userId="5b196ecb-dea8-4192-b359-d66a32416ab4" providerId="ADAL" clId="{7FB4CB7E-4444-45D1-9916-D764125D5855}" dt="2024-12-13T11:28:51.368" v="1229" actId="26606"/>
          <ac:spMkLst>
            <pc:docMk/>
            <pc:sldMk cId="1468175153" sldId="284"/>
            <ac:spMk id="2" creationId="{84BB0160-9C78-ACDD-B626-726C446CC0BC}"/>
          </ac:spMkLst>
        </pc:spChg>
        <pc:spChg chg="mod ord">
          <ac:chgData name="Nguyễn Tấn Tài" userId="5b196ecb-dea8-4192-b359-d66a32416ab4" providerId="ADAL" clId="{7FB4CB7E-4444-45D1-9916-D764125D5855}" dt="2024-12-13T11:28:51.368" v="1229" actId="26606"/>
          <ac:spMkLst>
            <pc:docMk/>
            <pc:sldMk cId="1468175153" sldId="284"/>
            <ac:spMk id="3" creationId="{92C4A0BA-4B6D-BECE-45D8-E82CE4A9AB34}"/>
          </ac:spMkLst>
        </pc:spChg>
        <pc:spChg chg="add">
          <ac:chgData name="Nguyễn Tấn Tài" userId="5b196ecb-dea8-4192-b359-d66a32416ab4" providerId="ADAL" clId="{7FB4CB7E-4444-45D1-9916-D764125D5855}" dt="2024-12-13T11:28:51.368" v="1229" actId="26606"/>
          <ac:spMkLst>
            <pc:docMk/>
            <pc:sldMk cId="1468175153" sldId="284"/>
            <ac:spMk id="9" creationId="{1B15ED52-F352-441B-82BF-E0EA34836D08}"/>
          </ac:spMkLst>
        </pc:spChg>
        <pc:spChg chg="add">
          <ac:chgData name="Nguyễn Tấn Tài" userId="5b196ecb-dea8-4192-b359-d66a32416ab4" providerId="ADAL" clId="{7FB4CB7E-4444-45D1-9916-D764125D5855}" dt="2024-12-13T11:28:51.368" v="1229" actId="26606"/>
          <ac:spMkLst>
            <pc:docMk/>
            <pc:sldMk cId="1468175153" sldId="284"/>
            <ac:spMk id="11" creationId="{3B2E3793-BFE6-45A2-9B7B-E18844431C99}"/>
          </ac:spMkLst>
        </pc:spChg>
        <pc:spChg chg="add">
          <ac:chgData name="Nguyễn Tấn Tài" userId="5b196ecb-dea8-4192-b359-d66a32416ab4" providerId="ADAL" clId="{7FB4CB7E-4444-45D1-9916-D764125D5855}" dt="2024-12-13T11:28:51.368" v="1229" actId="26606"/>
          <ac:spMkLst>
            <pc:docMk/>
            <pc:sldMk cId="1468175153" sldId="284"/>
            <ac:spMk id="13" creationId="{BC4C4868-CB8F-4AF9-9CDB-8108F2C19B67}"/>
          </ac:spMkLst>
        </pc:spChg>
        <pc:spChg chg="add">
          <ac:chgData name="Nguyễn Tấn Tài" userId="5b196ecb-dea8-4192-b359-d66a32416ab4" providerId="ADAL" clId="{7FB4CB7E-4444-45D1-9916-D764125D5855}" dt="2024-12-13T11:28:51.368" v="1229" actId="26606"/>
          <ac:spMkLst>
            <pc:docMk/>
            <pc:sldMk cId="1468175153" sldId="284"/>
            <ac:spMk id="15" creationId="{375E0459-6403-40CD-989D-56A4407CA12E}"/>
          </ac:spMkLst>
        </pc:spChg>
        <pc:spChg chg="add">
          <ac:chgData name="Nguyễn Tấn Tài" userId="5b196ecb-dea8-4192-b359-d66a32416ab4" providerId="ADAL" clId="{7FB4CB7E-4444-45D1-9916-D764125D5855}" dt="2024-12-13T11:28:51.368" v="1229" actId="26606"/>
          <ac:spMkLst>
            <pc:docMk/>
            <pc:sldMk cId="1468175153" sldId="284"/>
            <ac:spMk id="17" creationId="{53E5B1A8-3AC9-4BD1-9BBC-78CA94F2D1BA}"/>
          </ac:spMkLst>
        </pc:spChg>
        <pc:picChg chg="add mod">
          <ac:chgData name="Nguyễn Tấn Tài" userId="5b196ecb-dea8-4192-b359-d66a32416ab4" providerId="ADAL" clId="{7FB4CB7E-4444-45D1-9916-D764125D5855}" dt="2024-12-13T11:28:51.368" v="1229" actId="26606"/>
          <ac:picMkLst>
            <pc:docMk/>
            <pc:sldMk cId="1468175153" sldId="284"/>
            <ac:picMk id="4" creationId="{A850397A-6640-5B4D-B3F8-66F23BC0807A}"/>
          </ac:picMkLst>
        </pc:picChg>
      </pc:sldChg>
      <pc:sldChg chg="delSp modSp add mod">
        <pc:chgData name="Nguyễn Tấn Tài" userId="5b196ecb-dea8-4192-b359-d66a32416ab4" providerId="ADAL" clId="{7FB4CB7E-4444-45D1-9916-D764125D5855}" dt="2024-12-13T11:44:56.431" v="1444" actId="27636"/>
        <pc:sldMkLst>
          <pc:docMk/>
          <pc:sldMk cId="3850885568" sldId="285"/>
        </pc:sldMkLst>
        <pc:spChg chg="mod">
          <ac:chgData name="Nguyễn Tấn Tài" userId="5b196ecb-dea8-4192-b359-d66a32416ab4" providerId="ADAL" clId="{7FB4CB7E-4444-45D1-9916-D764125D5855}" dt="2024-12-13T11:44:56.431" v="1444" actId="27636"/>
          <ac:spMkLst>
            <pc:docMk/>
            <pc:sldMk cId="3850885568" sldId="285"/>
            <ac:spMk id="3" creationId="{66ECE0BF-7961-75E1-DB69-879C8749E28A}"/>
          </ac:spMkLst>
        </pc:spChg>
      </pc:sldChg>
      <pc:sldChg chg="addSp delSp modSp new mod setBg">
        <pc:chgData name="Nguyễn Tấn Tài" userId="5b196ecb-dea8-4192-b359-d66a32416ab4" providerId="ADAL" clId="{7FB4CB7E-4444-45D1-9916-D764125D5855}" dt="2024-12-13T11:47:01.724" v="1467" actId="113"/>
        <pc:sldMkLst>
          <pc:docMk/>
          <pc:sldMk cId="3425794875" sldId="286"/>
        </pc:sldMkLst>
        <pc:spChg chg="mod ord">
          <ac:chgData name="Nguyễn Tấn Tài" userId="5b196ecb-dea8-4192-b359-d66a32416ab4" providerId="ADAL" clId="{7FB4CB7E-4444-45D1-9916-D764125D5855}" dt="2024-12-13T11:47:01.724" v="1467" actId="113"/>
          <ac:spMkLst>
            <pc:docMk/>
            <pc:sldMk cId="3425794875" sldId="286"/>
            <ac:spMk id="2" creationId="{39B73802-4752-2229-283A-6DF3BAB4E8B7}"/>
          </ac:spMkLst>
        </pc:spChg>
        <pc:spChg chg="add">
          <ac:chgData name="Nguyễn Tấn Tài" userId="5b196ecb-dea8-4192-b359-d66a32416ab4" providerId="ADAL" clId="{7FB4CB7E-4444-45D1-9916-D764125D5855}" dt="2024-12-13T11:46:36.656" v="1460" actId="26606"/>
          <ac:spMkLst>
            <pc:docMk/>
            <pc:sldMk cId="3425794875" sldId="286"/>
            <ac:spMk id="78" creationId="{BCED4D40-4B67-4331-AC48-79B82B4A47D8}"/>
          </ac:spMkLst>
        </pc:spChg>
        <pc:spChg chg="add">
          <ac:chgData name="Nguyễn Tấn Tài" userId="5b196ecb-dea8-4192-b359-d66a32416ab4" providerId="ADAL" clId="{7FB4CB7E-4444-45D1-9916-D764125D5855}" dt="2024-12-13T11:46:36.656" v="1460" actId="26606"/>
          <ac:spMkLst>
            <pc:docMk/>
            <pc:sldMk cId="3425794875" sldId="286"/>
            <ac:spMk id="80" creationId="{670CEDEF-4F34-412E-84EE-329C1E936AF5}"/>
          </ac:spMkLst>
        </pc:spChg>
        <pc:picChg chg="add mod">
          <ac:chgData name="Nguyễn Tấn Tài" userId="5b196ecb-dea8-4192-b359-d66a32416ab4" providerId="ADAL" clId="{7FB4CB7E-4444-45D1-9916-D764125D5855}" dt="2024-12-13T11:46:36.656" v="1460" actId="26606"/>
          <ac:picMkLst>
            <pc:docMk/>
            <pc:sldMk cId="3425794875" sldId="286"/>
            <ac:picMk id="5" creationId="{1AD74A96-5BD5-9F4F-8DA2-FF156AF5BFE3}"/>
          </ac:picMkLst>
        </pc:picChg>
      </pc:sldChg>
      <pc:sldChg chg="addSp delSp modSp add mod">
        <pc:chgData name="Nguyễn Tấn Tài" userId="5b196ecb-dea8-4192-b359-d66a32416ab4" providerId="ADAL" clId="{7FB4CB7E-4444-45D1-9916-D764125D5855}" dt="2024-12-13T14:30:21.317" v="2835" actId="255"/>
        <pc:sldMkLst>
          <pc:docMk/>
          <pc:sldMk cId="870770705" sldId="287"/>
        </pc:sldMkLst>
        <pc:spChg chg="mod">
          <ac:chgData name="Nguyễn Tấn Tài" userId="5b196ecb-dea8-4192-b359-d66a32416ab4" providerId="ADAL" clId="{7FB4CB7E-4444-45D1-9916-D764125D5855}" dt="2024-12-13T14:30:11.509" v="2833" actId="1076"/>
          <ac:spMkLst>
            <pc:docMk/>
            <pc:sldMk cId="870770705" sldId="287"/>
            <ac:spMk id="2" creationId="{48A988CB-3E25-9BB6-39F4-C1D21D525CD3}"/>
          </ac:spMkLst>
        </pc:spChg>
        <pc:spChg chg="mod">
          <ac:chgData name="Nguyễn Tấn Tài" userId="5b196ecb-dea8-4192-b359-d66a32416ab4" providerId="ADAL" clId="{7FB4CB7E-4444-45D1-9916-D764125D5855}" dt="2024-12-13T14:17:25.278" v="2657" actId="14100"/>
          <ac:spMkLst>
            <pc:docMk/>
            <pc:sldMk cId="870770705" sldId="287"/>
            <ac:spMk id="5" creationId="{03A75AF0-118C-4B4C-5F4F-49FD50EB6A5F}"/>
          </ac:spMkLst>
        </pc:spChg>
        <pc:spChg chg="add mod">
          <ac:chgData name="Nguyễn Tấn Tài" userId="5b196ecb-dea8-4192-b359-d66a32416ab4" providerId="ADAL" clId="{7FB4CB7E-4444-45D1-9916-D764125D5855}" dt="2024-12-13T14:29:10.189" v="2810" actId="14100"/>
          <ac:spMkLst>
            <pc:docMk/>
            <pc:sldMk cId="870770705" sldId="287"/>
            <ac:spMk id="11" creationId="{AECCE757-AE0B-4665-81B0-5E925E7DF99A}"/>
          </ac:spMkLst>
        </pc:spChg>
        <pc:spChg chg="add mod">
          <ac:chgData name="Nguyễn Tấn Tài" userId="5b196ecb-dea8-4192-b359-d66a32416ab4" providerId="ADAL" clId="{7FB4CB7E-4444-45D1-9916-D764125D5855}" dt="2024-12-13T14:29:22.929" v="2812" actId="1076"/>
          <ac:spMkLst>
            <pc:docMk/>
            <pc:sldMk cId="870770705" sldId="287"/>
            <ac:spMk id="15" creationId="{BBA50169-C518-2C12-D55E-1E380A0533C7}"/>
          </ac:spMkLst>
        </pc:spChg>
        <pc:spChg chg="add mod">
          <ac:chgData name="Nguyễn Tấn Tài" userId="5b196ecb-dea8-4192-b359-d66a32416ab4" providerId="ADAL" clId="{7FB4CB7E-4444-45D1-9916-D764125D5855}" dt="2024-12-13T14:30:21.317" v="2835" actId="255"/>
          <ac:spMkLst>
            <pc:docMk/>
            <pc:sldMk cId="870770705" sldId="287"/>
            <ac:spMk id="17" creationId="{3CEFEDE6-5764-4C09-B5E5-C354743D7599}"/>
          </ac:spMkLst>
        </pc:spChg>
        <pc:picChg chg="add mod">
          <ac:chgData name="Nguyễn Tấn Tài" userId="5b196ecb-dea8-4192-b359-d66a32416ab4" providerId="ADAL" clId="{7FB4CB7E-4444-45D1-9916-D764125D5855}" dt="2024-12-13T14:29:32.214" v="2815" actId="1076"/>
          <ac:picMkLst>
            <pc:docMk/>
            <pc:sldMk cId="870770705" sldId="287"/>
            <ac:picMk id="4" creationId="{C149B4CF-B3DD-FE03-5BE7-18E9D2C709F9}"/>
          </ac:picMkLst>
        </pc:picChg>
        <pc:picChg chg="add mod">
          <ac:chgData name="Nguyễn Tấn Tài" userId="5b196ecb-dea8-4192-b359-d66a32416ab4" providerId="ADAL" clId="{7FB4CB7E-4444-45D1-9916-D764125D5855}" dt="2024-12-13T14:29:29.253" v="2814" actId="1076"/>
          <ac:picMkLst>
            <pc:docMk/>
            <pc:sldMk cId="870770705" sldId="287"/>
            <ac:picMk id="9" creationId="{C12918CF-276E-2868-316B-851F688EE8D9}"/>
          </ac:picMkLst>
        </pc:picChg>
      </pc:sldChg>
      <pc:sldChg chg="delSp modSp add mod ord">
        <pc:chgData name="Nguyễn Tấn Tài" userId="5b196ecb-dea8-4192-b359-d66a32416ab4" providerId="ADAL" clId="{7FB4CB7E-4444-45D1-9916-D764125D5855}" dt="2024-12-13T14:12:42.062" v="2648" actId="20577"/>
        <pc:sldMkLst>
          <pc:docMk/>
          <pc:sldMk cId="3787819719" sldId="288"/>
        </pc:sldMkLst>
        <pc:spChg chg="mod">
          <ac:chgData name="Nguyễn Tấn Tài" userId="5b196ecb-dea8-4192-b359-d66a32416ab4" providerId="ADAL" clId="{7FB4CB7E-4444-45D1-9916-D764125D5855}" dt="2024-12-13T14:12:42.062" v="2648" actId="20577"/>
          <ac:spMkLst>
            <pc:docMk/>
            <pc:sldMk cId="3787819719" sldId="288"/>
            <ac:spMk id="3" creationId="{C650D715-F05F-28EA-CEA1-78ABB83CEE8A}"/>
          </ac:spMkLst>
        </pc:spChg>
      </pc:sldChg>
      <pc:sldChg chg="modSp add mod ord">
        <pc:chgData name="Nguyễn Tấn Tài" userId="5b196ecb-dea8-4192-b359-d66a32416ab4" providerId="ADAL" clId="{7FB4CB7E-4444-45D1-9916-D764125D5855}" dt="2024-12-13T12:58:59.774" v="2183" actId="20577"/>
        <pc:sldMkLst>
          <pc:docMk/>
          <pc:sldMk cId="2853009334" sldId="289"/>
        </pc:sldMkLst>
        <pc:spChg chg="mod">
          <ac:chgData name="Nguyễn Tấn Tài" userId="5b196ecb-dea8-4192-b359-d66a32416ab4" providerId="ADAL" clId="{7FB4CB7E-4444-45D1-9916-D764125D5855}" dt="2024-12-13T12:58:59.774" v="2183" actId="20577"/>
          <ac:spMkLst>
            <pc:docMk/>
            <pc:sldMk cId="2853009334" sldId="289"/>
            <ac:spMk id="3" creationId="{6577C412-22A4-1B41-C5CF-DCED06F1917F}"/>
          </ac:spMkLst>
        </pc:spChg>
      </pc:sldChg>
      <pc:sldChg chg="addSp delSp modSp add mod">
        <pc:chgData name="Nguyễn Tấn Tài" userId="5b196ecb-dea8-4192-b359-d66a32416ab4" providerId="ADAL" clId="{7FB4CB7E-4444-45D1-9916-D764125D5855}" dt="2024-12-13T14:26:18.315" v="2781" actId="20577"/>
        <pc:sldMkLst>
          <pc:docMk/>
          <pc:sldMk cId="2500812912" sldId="290"/>
        </pc:sldMkLst>
        <pc:spChg chg="mod">
          <ac:chgData name="Nguyễn Tấn Tài" userId="5b196ecb-dea8-4192-b359-d66a32416ab4" providerId="ADAL" clId="{7FB4CB7E-4444-45D1-9916-D764125D5855}" dt="2024-12-13T14:26:18.315" v="2781" actId="20577"/>
          <ac:spMkLst>
            <pc:docMk/>
            <pc:sldMk cId="2500812912" sldId="290"/>
            <ac:spMk id="5" creationId="{4443B5C0-D5F1-EEA3-322B-3FE457FC224F}"/>
          </ac:spMkLst>
        </pc:spChg>
        <pc:spChg chg="add mod">
          <ac:chgData name="Nguyễn Tấn Tài" userId="5b196ecb-dea8-4192-b359-d66a32416ab4" providerId="ADAL" clId="{7FB4CB7E-4444-45D1-9916-D764125D5855}" dt="2024-12-13T14:18:55.792" v="2691" actId="207"/>
          <ac:spMkLst>
            <pc:docMk/>
            <pc:sldMk cId="2500812912" sldId="290"/>
            <ac:spMk id="6" creationId="{92CC3968-F7D7-C3CE-4D67-65662CBD35DD}"/>
          </ac:spMkLst>
        </pc:spChg>
        <pc:spChg chg="add del mod">
          <ac:chgData name="Nguyễn Tấn Tài" userId="5b196ecb-dea8-4192-b359-d66a32416ab4" providerId="ADAL" clId="{7FB4CB7E-4444-45D1-9916-D764125D5855}" dt="2024-12-13T14:18:32.150" v="2667" actId="1076"/>
          <ac:spMkLst>
            <pc:docMk/>
            <pc:sldMk cId="2500812912" sldId="290"/>
            <ac:spMk id="11" creationId="{94F13D7D-2132-E641-D927-C467968102DE}"/>
          </ac:spMkLst>
        </pc:spChg>
        <pc:picChg chg="add mod">
          <ac:chgData name="Nguyễn Tấn Tài" userId="5b196ecb-dea8-4192-b359-d66a32416ab4" providerId="ADAL" clId="{7FB4CB7E-4444-45D1-9916-D764125D5855}" dt="2024-12-13T14:22:14.942" v="2711" actId="1076"/>
          <ac:picMkLst>
            <pc:docMk/>
            <pc:sldMk cId="2500812912" sldId="290"/>
            <ac:picMk id="13" creationId="{AEAD2C2B-68AC-F3E5-23B1-691A293D6359}"/>
          </ac:picMkLst>
        </pc:picChg>
        <pc:picChg chg="add mod">
          <ac:chgData name="Nguyễn Tấn Tài" userId="5b196ecb-dea8-4192-b359-d66a32416ab4" providerId="ADAL" clId="{7FB4CB7E-4444-45D1-9916-D764125D5855}" dt="2024-12-13T14:26:16.637" v="2779" actId="1076"/>
          <ac:picMkLst>
            <pc:docMk/>
            <pc:sldMk cId="2500812912" sldId="290"/>
            <ac:picMk id="17" creationId="{9F93D909-CB54-08B2-05A5-A4790E86492E}"/>
          </ac:picMkLst>
        </pc:picChg>
      </pc:sldChg>
      <pc:sldChg chg="addSp modSp new del mod setBg">
        <pc:chgData name="Nguyễn Tấn Tài" userId="5b196ecb-dea8-4192-b359-d66a32416ab4" providerId="ADAL" clId="{7FB4CB7E-4444-45D1-9916-D764125D5855}" dt="2024-12-13T14:28:34.290" v="2788" actId="47"/>
        <pc:sldMkLst>
          <pc:docMk/>
          <pc:sldMk cId="3966231909" sldId="291"/>
        </pc:sldMkLst>
      </pc:sldChg>
      <pc:sldChg chg="addSp delSp modSp add mod ord">
        <pc:chgData name="Nguyễn Tấn Tài" userId="5b196ecb-dea8-4192-b359-d66a32416ab4" providerId="ADAL" clId="{7FB4CB7E-4444-45D1-9916-D764125D5855}" dt="2024-12-13T14:37:17.755" v="2929" actId="20577"/>
        <pc:sldMkLst>
          <pc:docMk/>
          <pc:sldMk cId="1822502085" sldId="292"/>
        </pc:sldMkLst>
        <pc:spChg chg="mod">
          <ac:chgData name="Nguyễn Tấn Tài" userId="5b196ecb-dea8-4192-b359-d66a32416ab4" providerId="ADAL" clId="{7FB4CB7E-4444-45D1-9916-D764125D5855}" dt="2024-12-13T14:36:58.520" v="2923" actId="2711"/>
          <ac:spMkLst>
            <pc:docMk/>
            <pc:sldMk cId="1822502085" sldId="292"/>
            <ac:spMk id="2" creationId="{F6B311BF-5405-AA26-33F8-91029DDA4BAB}"/>
          </ac:spMkLst>
        </pc:spChg>
        <pc:spChg chg="add del mod">
          <ac:chgData name="Nguyễn Tấn Tài" userId="5b196ecb-dea8-4192-b359-d66a32416ab4" providerId="ADAL" clId="{7FB4CB7E-4444-45D1-9916-D764125D5855}" dt="2024-12-13T14:37:17.755" v="2929" actId="20577"/>
          <ac:spMkLst>
            <pc:docMk/>
            <pc:sldMk cId="1822502085" sldId="292"/>
            <ac:spMk id="5" creationId="{2F853E3D-B706-2008-EE60-09EA37D65E00}"/>
          </ac:spMkLst>
        </pc:spChg>
        <pc:picChg chg="add mod">
          <ac:chgData name="Nguyễn Tấn Tài" userId="5b196ecb-dea8-4192-b359-d66a32416ab4" providerId="ADAL" clId="{7FB4CB7E-4444-45D1-9916-D764125D5855}" dt="2024-12-13T14:34:28.468" v="2905" actId="14100"/>
          <ac:picMkLst>
            <pc:docMk/>
            <pc:sldMk cId="1822502085" sldId="292"/>
            <ac:picMk id="15" creationId="{10042F9B-42E2-BE0C-14C4-ED0283138CB3}"/>
          </ac:picMkLst>
        </pc:picChg>
      </pc:sldChg>
      <pc:sldChg chg="addSp modSp add mod ord">
        <pc:chgData name="Nguyễn Tấn Tài" userId="5b196ecb-dea8-4192-b359-d66a32416ab4" providerId="ADAL" clId="{7FB4CB7E-4444-45D1-9916-D764125D5855}" dt="2024-12-13T15:20:32.649" v="3068" actId="1076"/>
        <pc:sldMkLst>
          <pc:docMk/>
          <pc:sldMk cId="813407479" sldId="293"/>
        </pc:sldMkLst>
        <pc:spChg chg="mod">
          <ac:chgData name="Nguyễn Tấn Tài" userId="5b196ecb-dea8-4192-b359-d66a32416ab4" providerId="ADAL" clId="{7FB4CB7E-4444-45D1-9916-D764125D5855}" dt="2024-12-13T15:18:38.829" v="3055" actId="2711"/>
          <ac:spMkLst>
            <pc:docMk/>
            <pc:sldMk cId="813407479" sldId="293"/>
            <ac:spMk id="2" creationId="{47AB0E2F-D974-A4F9-2BAF-BBDF73CCD30A}"/>
          </ac:spMkLst>
        </pc:spChg>
        <pc:spChg chg="mod">
          <ac:chgData name="Nguyễn Tấn Tài" userId="5b196ecb-dea8-4192-b359-d66a32416ab4" providerId="ADAL" clId="{7FB4CB7E-4444-45D1-9916-D764125D5855}" dt="2024-12-13T15:20:29.250" v="3067" actId="20577"/>
          <ac:spMkLst>
            <pc:docMk/>
            <pc:sldMk cId="813407479" sldId="293"/>
            <ac:spMk id="3" creationId="{0E1DB33C-FCE6-A430-7491-C3605F772860}"/>
          </ac:spMkLst>
        </pc:spChg>
        <pc:picChg chg="add mod">
          <ac:chgData name="Nguyễn Tấn Tài" userId="5b196ecb-dea8-4192-b359-d66a32416ab4" providerId="ADAL" clId="{7FB4CB7E-4444-45D1-9916-D764125D5855}" dt="2024-12-13T15:18:35.240" v="3054" actId="1076"/>
          <ac:picMkLst>
            <pc:docMk/>
            <pc:sldMk cId="813407479" sldId="293"/>
            <ac:picMk id="5" creationId="{0D81F7ED-7446-4496-DACD-4EF9EE2BC2B1}"/>
          </ac:picMkLst>
        </pc:picChg>
        <pc:picChg chg="add mod">
          <ac:chgData name="Nguyễn Tấn Tài" userId="5b196ecb-dea8-4192-b359-d66a32416ab4" providerId="ADAL" clId="{7FB4CB7E-4444-45D1-9916-D764125D5855}" dt="2024-12-13T15:20:32.649" v="3068" actId="1076"/>
          <ac:picMkLst>
            <pc:docMk/>
            <pc:sldMk cId="813407479" sldId="293"/>
            <ac:picMk id="7" creationId="{634B01F4-DC12-2313-06FC-AB0094F79861}"/>
          </ac:picMkLst>
        </pc:picChg>
        <pc:picChg chg="add mod">
          <ac:chgData name="Nguyễn Tấn Tài" userId="5b196ecb-dea8-4192-b359-d66a32416ab4" providerId="ADAL" clId="{7FB4CB7E-4444-45D1-9916-D764125D5855}" dt="2024-12-13T15:18:27.920" v="3051" actId="1076"/>
          <ac:picMkLst>
            <pc:docMk/>
            <pc:sldMk cId="813407479" sldId="293"/>
            <ac:picMk id="14" creationId="{191CAE1D-91AE-C8F6-5DAA-D09E2C7BF984}"/>
          </ac:picMkLst>
        </pc:picChg>
      </pc:sldChg>
      <pc:sldChg chg="addSp delSp modSp add mod">
        <pc:chgData name="Nguyễn Tấn Tài" userId="5b196ecb-dea8-4192-b359-d66a32416ab4" providerId="ADAL" clId="{7FB4CB7E-4444-45D1-9916-D764125D5855}" dt="2024-12-14T03:43:13.443" v="3877"/>
        <pc:sldMkLst>
          <pc:docMk/>
          <pc:sldMk cId="2155032792" sldId="294"/>
        </pc:sldMkLst>
        <pc:spChg chg="mod">
          <ac:chgData name="Nguyễn Tấn Tài" userId="5b196ecb-dea8-4192-b359-d66a32416ab4" providerId="ADAL" clId="{7FB4CB7E-4444-45D1-9916-D764125D5855}" dt="2024-12-14T03:43:13.443" v="3877"/>
          <ac:spMkLst>
            <pc:docMk/>
            <pc:sldMk cId="2155032792" sldId="294"/>
            <ac:spMk id="3" creationId="{59F6F10D-61A9-786D-C6B0-78F090E02BE7}"/>
          </ac:spMkLst>
        </pc:spChg>
        <pc:picChg chg="add mod">
          <ac:chgData name="Nguyễn Tấn Tài" userId="5b196ecb-dea8-4192-b359-d66a32416ab4" providerId="ADAL" clId="{7FB4CB7E-4444-45D1-9916-D764125D5855}" dt="2024-12-14T03:14:57.545" v="3827" actId="1076"/>
          <ac:picMkLst>
            <pc:docMk/>
            <pc:sldMk cId="2155032792" sldId="294"/>
            <ac:picMk id="6" creationId="{72C5EC9A-E4F5-7346-774E-445D7F8DE2A3}"/>
          </ac:picMkLst>
        </pc:picChg>
      </pc:sldChg>
      <pc:sldChg chg="addSp delSp modSp add mod ord">
        <pc:chgData name="Nguyễn Tấn Tài" userId="5b196ecb-dea8-4192-b359-d66a32416ab4" providerId="ADAL" clId="{7FB4CB7E-4444-45D1-9916-D764125D5855}" dt="2024-12-13T15:44:16.986" v="3380"/>
        <pc:sldMkLst>
          <pc:docMk/>
          <pc:sldMk cId="3753742807" sldId="295"/>
        </pc:sldMkLst>
        <pc:spChg chg="mod">
          <ac:chgData name="Nguyễn Tấn Tài" userId="5b196ecb-dea8-4192-b359-d66a32416ab4" providerId="ADAL" clId="{7FB4CB7E-4444-45D1-9916-D764125D5855}" dt="2024-12-13T15:44:16.986" v="3380"/>
          <ac:spMkLst>
            <pc:docMk/>
            <pc:sldMk cId="3753742807" sldId="295"/>
            <ac:spMk id="3" creationId="{73761D44-BDA0-7F3F-963E-1E8531D4ED04}"/>
          </ac:spMkLst>
        </pc:spChg>
        <pc:picChg chg="add mod">
          <ac:chgData name="Nguyễn Tấn Tài" userId="5b196ecb-dea8-4192-b359-d66a32416ab4" providerId="ADAL" clId="{7FB4CB7E-4444-45D1-9916-D764125D5855}" dt="2024-12-13T15:35:58.152" v="3301" actId="1076"/>
          <ac:picMkLst>
            <pc:docMk/>
            <pc:sldMk cId="3753742807" sldId="295"/>
            <ac:picMk id="9" creationId="{5F3A3B13-3EE6-0087-6EB6-3C2B2C6B02C8}"/>
          </ac:picMkLst>
        </pc:picChg>
      </pc:sldChg>
      <pc:sldChg chg="new del">
        <pc:chgData name="Nguyễn Tấn Tài" userId="5b196ecb-dea8-4192-b359-d66a32416ab4" providerId="ADAL" clId="{7FB4CB7E-4444-45D1-9916-D764125D5855}" dt="2024-12-13T15:41:35.141" v="3306" actId="680"/>
        <pc:sldMkLst>
          <pc:docMk/>
          <pc:sldMk cId="1950157388" sldId="296"/>
        </pc:sldMkLst>
      </pc:sldChg>
      <pc:sldChg chg="delSp modSp add mod">
        <pc:chgData name="Nguyễn Tấn Tài" userId="5b196ecb-dea8-4192-b359-d66a32416ab4" providerId="ADAL" clId="{7FB4CB7E-4444-45D1-9916-D764125D5855}" dt="2024-12-14T02:58:00.121" v="3426" actId="20577"/>
        <pc:sldMkLst>
          <pc:docMk/>
          <pc:sldMk cId="3811271894" sldId="296"/>
        </pc:sldMkLst>
        <pc:spChg chg="mod">
          <ac:chgData name="Nguyễn Tấn Tài" userId="5b196ecb-dea8-4192-b359-d66a32416ab4" providerId="ADAL" clId="{7FB4CB7E-4444-45D1-9916-D764125D5855}" dt="2024-12-14T02:58:00.121" v="3426" actId="20577"/>
          <ac:spMkLst>
            <pc:docMk/>
            <pc:sldMk cId="3811271894" sldId="296"/>
            <ac:spMk id="3" creationId="{2F90D63E-0BF0-4ABD-D707-6CBE2E5D0645}"/>
          </ac:spMkLst>
        </pc:spChg>
      </pc:sldChg>
      <pc:sldChg chg="modSp add mod ord">
        <pc:chgData name="Nguyễn Tấn Tài" userId="5b196ecb-dea8-4192-b359-d66a32416ab4" providerId="ADAL" clId="{7FB4CB7E-4444-45D1-9916-D764125D5855}" dt="2024-12-14T03:44:34.601" v="3881"/>
        <pc:sldMkLst>
          <pc:docMk/>
          <pc:sldMk cId="2987675780" sldId="297"/>
        </pc:sldMkLst>
        <pc:spChg chg="mod">
          <ac:chgData name="Nguyễn Tấn Tài" userId="5b196ecb-dea8-4192-b359-d66a32416ab4" providerId="ADAL" clId="{7FB4CB7E-4444-45D1-9916-D764125D5855}" dt="2024-12-14T03:08:48.325" v="3762" actId="20577"/>
          <ac:spMkLst>
            <pc:docMk/>
            <pc:sldMk cId="2987675780" sldId="297"/>
            <ac:spMk id="3" creationId="{620EB76C-6AF5-A1EA-DDB3-A6CB4C19C2E0}"/>
          </ac:spMkLst>
        </pc:spChg>
      </pc:sldChg>
      <pc:sldChg chg="modSp add mod">
        <pc:chgData name="Nguyễn Tấn Tài" userId="5b196ecb-dea8-4192-b359-d66a32416ab4" providerId="ADAL" clId="{7FB4CB7E-4444-45D1-9916-D764125D5855}" dt="2024-12-14T04:10:15.425" v="4379" actId="20577"/>
        <pc:sldMkLst>
          <pc:docMk/>
          <pc:sldMk cId="2201735330" sldId="298"/>
        </pc:sldMkLst>
        <pc:spChg chg="mod">
          <ac:chgData name="Nguyễn Tấn Tài" userId="5b196ecb-dea8-4192-b359-d66a32416ab4" providerId="ADAL" clId="{7FB4CB7E-4444-45D1-9916-D764125D5855}" dt="2024-12-14T04:10:15.425" v="4379" actId="20577"/>
          <ac:spMkLst>
            <pc:docMk/>
            <pc:sldMk cId="2201735330" sldId="298"/>
            <ac:spMk id="3" creationId="{E034C692-ED2E-8EFF-D12B-34AF96843A37}"/>
          </ac:spMkLst>
        </pc:spChg>
      </pc:sldChg>
      <pc:sldChg chg="modSp add mod">
        <pc:chgData name="Nguyễn Tấn Tài" userId="5b196ecb-dea8-4192-b359-d66a32416ab4" providerId="ADAL" clId="{7FB4CB7E-4444-45D1-9916-D764125D5855}" dt="2024-12-14T04:18:24.596" v="4599" actId="20577"/>
        <pc:sldMkLst>
          <pc:docMk/>
          <pc:sldMk cId="1836543859" sldId="299"/>
        </pc:sldMkLst>
        <pc:spChg chg="mod">
          <ac:chgData name="Nguyễn Tấn Tài" userId="5b196ecb-dea8-4192-b359-d66a32416ab4" providerId="ADAL" clId="{7FB4CB7E-4444-45D1-9916-D764125D5855}" dt="2024-12-14T04:18:24.596" v="4599" actId="20577"/>
          <ac:spMkLst>
            <pc:docMk/>
            <pc:sldMk cId="1836543859" sldId="299"/>
            <ac:spMk id="3" creationId="{AF0B0CE0-D871-3E08-88EA-914FDFE8CB96}"/>
          </ac:spMkLst>
        </pc:spChg>
      </pc:sldChg>
      <pc:sldChg chg="new del">
        <pc:chgData name="Nguyễn Tấn Tài" userId="5b196ecb-dea8-4192-b359-d66a32416ab4" providerId="ADAL" clId="{7FB4CB7E-4444-45D1-9916-D764125D5855}" dt="2024-12-14T04:10:34.225" v="4381" actId="47"/>
        <pc:sldMkLst>
          <pc:docMk/>
          <pc:sldMk cId="2887132496" sldId="299"/>
        </pc:sldMkLst>
      </pc:sldChg>
      <pc:sldChg chg="addSp delSp modSp new mod setBg addAnim">
        <pc:chgData name="Nguyễn Tấn Tài" userId="5b196ecb-dea8-4192-b359-d66a32416ab4" providerId="ADAL" clId="{7FB4CB7E-4444-45D1-9916-D764125D5855}" dt="2024-12-14T04:20:48.794" v="4651" actId="2711"/>
        <pc:sldMkLst>
          <pc:docMk/>
          <pc:sldMk cId="2745528662" sldId="300"/>
        </pc:sldMkLst>
        <pc:spChg chg="add del mod">
          <ac:chgData name="Nguyễn Tấn Tài" userId="5b196ecb-dea8-4192-b359-d66a32416ab4" providerId="ADAL" clId="{7FB4CB7E-4444-45D1-9916-D764125D5855}" dt="2024-12-14T04:20:48.794" v="4651" actId="2711"/>
          <ac:spMkLst>
            <pc:docMk/>
            <pc:sldMk cId="2745528662" sldId="300"/>
            <ac:spMk id="2" creationId="{C25FEBF8-74F2-CF5A-63D3-497A426346FF}"/>
          </ac:spMkLst>
        </pc:spChg>
        <pc:spChg chg="add">
          <ac:chgData name="Nguyễn Tấn Tài" userId="5b196ecb-dea8-4192-b359-d66a32416ab4" providerId="ADAL" clId="{7FB4CB7E-4444-45D1-9916-D764125D5855}" dt="2024-12-14T04:20:28.609" v="4645" actId="26606"/>
          <ac:spMkLst>
            <pc:docMk/>
            <pc:sldMk cId="2745528662" sldId="300"/>
            <ac:spMk id="24" creationId="{0E30439A-8A5B-46EC-8283-9B6B031D40D0}"/>
          </ac:spMkLst>
        </pc:spChg>
        <pc:spChg chg="add">
          <ac:chgData name="Nguyễn Tấn Tài" userId="5b196ecb-dea8-4192-b359-d66a32416ab4" providerId="ADAL" clId="{7FB4CB7E-4444-45D1-9916-D764125D5855}" dt="2024-12-14T04:20:28.609" v="4645" actId="26606"/>
          <ac:spMkLst>
            <pc:docMk/>
            <pc:sldMk cId="2745528662" sldId="300"/>
            <ac:spMk id="26" creationId="{5CEAD642-85CF-4750-8432-7C80C901F001}"/>
          </ac:spMkLst>
        </pc:spChg>
        <pc:spChg chg="add">
          <ac:chgData name="Nguyễn Tấn Tài" userId="5b196ecb-dea8-4192-b359-d66a32416ab4" providerId="ADAL" clId="{7FB4CB7E-4444-45D1-9916-D764125D5855}" dt="2024-12-14T04:20:28.609" v="4645" actId="26606"/>
          <ac:spMkLst>
            <pc:docMk/>
            <pc:sldMk cId="2745528662" sldId="300"/>
            <ac:spMk id="28" creationId="{FA33EEAE-15D5-4119-8C1E-89D943F911EF}"/>
          </ac:spMkLst>
        </pc:spChg>
        <pc:spChg chg="add">
          <ac:chgData name="Nguyễn Tấn Tài" userId="5b196ecb-dea8-4192-b359-d66a32416ab4" providerId="ADAL" clId="{7FB4CB7E-4444-45D1-9916-D764125D5855}" dt="2024-12-14T04:20:28.609" v="4645" actId="26606"/>
          <ac:spMkLst>
            <pc:docMk/>
            <pc:sldMk cId="2745528662" sldId="300"/>
            <ac:spMk id="30" creationId="{730D8B3B-9B80-4025-B934-26DC7D7CD231}"/>
          </ac:spMkLst>
        </pc:spChg>
        <pc:spChg chg="add">
          <ac:chgData name="Nguyễn Tấn Tài" userId="5b196ecb-dea8-4192-b359-d66a32416ab4" providerId="ADAL" clId="{7FB4CB7E-4444-45D1-9916-D764125D5855}" dt="2024-12-14T04:20:28.609" v="4645" actId="26606"/>
          <ac:spMkLst>
            <pc:docMk/>
            <pc:sldMk cId="2745528662" sldId="300"/>
            <ac:spMk id="32" creationId="{B5A1B09C-1565-46F8-B70F-621C5EB48A09}"/>
          </ac:spMkLst>
        </pc:spChg>
        <pc:spChg chg="add">
          <ac:chgData name="Nguyễn Tấn Tài" userId="5b196ecb-dea8-4192-b359-d66a32416ab4" providerId="ADAL" clId="{7FB4CB7E-4444-45D1-9916-D764125D5855}" dt="2024-12-14T04:20:28.609" v="4645" actId="26606"/>
          <ac:spMkLst>
            <pc:docMk/>
            <pc:sldMk cId="2745528662" sldId="300"/>
            <ac:spMk id="34" creationId="{8C516CC8-80AC-446C-A56E-9F54B7210402}"/>
          </ac:spMkLst>
        </pc:spChg>
        <pc:spChg chg="add">
          <ac:chgData name="Nguyễn Tấn Tài" userId="5b196ecb-dea8-4192-b359-d66a32416ab4" providerId="ADAL" clId="{7FB4CB7E-4444-45D1-9916-D764125D5855}" dt="2024-12-14T04:20:28.609" v="4645" actId="26606"/>
          <ac:spMkLst>
            <pc:docMk/>
            <pc:sldMk cId="2745528662" sldId="300"/>
            <ac:spMk id="36" creationId="{53947E58-F088-49F1-A3D1-DEA690192E8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B8BED-C43A-46B6-9AA6-DE41BD3F4F1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1D66E605-62C7-48F9-8AE3-B9371EE8B2F6}">
      <dgm:prSet/>
      <dgm:spPr/>
      <dgm:t>
        <a:bodyPr/>
        <a:lstStyle/>
        <a:p>
          <a:r>
            <a:rPr lang="en-US" dirty="0" err="1">
              <a:latin typeface="Times New Roman" panose="02020603050405020304" pitchFamily="18" charset="0"/>
              <a:cs typeface="Times New Roman" panose="02020603050405020304" pitchFamily="18" charset="0"/>
            </a:rPr>
            <a:t>Họ</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tên</a:t>
          </a:r>
          <a:r>
            <a:rPr lang="en-US" dirty="0">
              <a:latin typeface="Times New Roman" panose="02020603050405020304" pitchFamily="18" charset="0"/>
              <a:cs typeface="Times New Roman" panose="02020603050405020304" pitchFamily="18" charset="0"/>
            </a:rPr>
            <a:t>			MSSV</a:t>
          </a:r>
        </a:p>
      </dgm:t>
    </dgm:pt>
    <dgm:pt modelId="{B3C5E640-41FF-491B-8A06-E2613368E5E3}" type="parTrans" cxnId="{DF68BE69-86AA-478F-A0C4-98B296A79568}">
      <dgm:prSet/>
      <dgm:spPr/>
      <dgm:t>
        <a:bodyPr/>
        <a:lstStyle/>
        <a:p>
          <a:endParaRPr lang="en-US"/>
        </a:p>
      </dgm:t>
    </dgm:pt>
    <dgm:pt modelId="{1675ACED-16DA-4B06-9A63-69146599E24E}" type="sibTrans" cxnId="{DF68BE69-86AA-478F-A0C4-98B296A79568}">
      <dgm:prSet/>
      <dgm:spPr/>
      <dgm:t>
        <a:bodyPr/>
        <a:lstStyle/>
        <a:p>
          <a:endParaRPr lang="en-US"/>
        </a:p>
      </dgm:t>
    </dgm:pt>
    <dgm:pt modelId="{4C760D9A-49F4-4C3F-B4B9-434D6EF927C5}">
      <dgm:prSet/>
      <dgm:spPr/>
      <dgm:t>
        <a:bodyPr/>
        <a:lstStyle/>
        <a:p>
          <a:r>
            <a:rPr lang="en-US" dirty="0" err="1">
              <a:latin typeface="Times New Roman" panose="02020603050405020304" pitchFamily="18" charset="0"/>
              <a:cs typeface="Times New Roman" panose="02020603050405020304" pitchFamily="18" charset="0"/>
            </a:rPr>
            <a:t>Hứa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Mạnh</a:t>
          </a:r>
          <a:r>
            <a:rPr lang="en-US" dirty="0">
              <a:latin typeface="Times New Roman" panose="02020603050405020304" pitchFamily="18" charset="0"/>
              <a:cs typeface="Times New Roman" panose="02020603050405020304" pitchFamily="18" charset="0"/>
            </a:rPr>
            <a:t> Tân			23521396</a:t>
          </a:r>
        </a:p>
      </dgm:t>
    </dgm:pt>
    <dgm:pt modelId="{674610D3-CA19-47CA-90B5-DFF27BED10AC}" type="parTrans" cxnId="{6F13DAB1-0FC7-4965-8E45-F853D44EFB44}">
      <dgm:prSet/>
      <dgm:spPr/>
      <dgm:t>
        <a:bodyPr/>
        <a:lstStyle/>
        <a:p>
          <a:endParaRPr lang="en-US"/>
        </a:p>
      </dgm:t>
    </dgm:pt>
    <dgm:pt modelId="{9C6CA57F-309C-4781-83F5-FB355AE3F3E2}" type="sibTrans" cxnId="{6F13DAB1-0FC7-4965-8E45-F853D44EFB44}">
      <dgm:prSet/>
      <dgm:spPr/>
      <dgm:t>
        <a:bodyPr/>
        <a:lstStyle/>
        <a:p>
          <a:endParaRPr lang="en-US"/>
        </a:p>
      </dgm:t>
    </dgm:pt>
    <dgm:pt modelId="{80646578-CA40-4988-BE96-F48AFC1916D5}">
      <dgm:prSet/>
      <dgm:spPr/>
      <dgm:t>
        <a:bodyPr/>
        <a:lstStyle/>
        <a:p>
          <a:r>
            <a:rPr lang="en-US" dirty="0">
              <a:latin typeface="Times New Roman" panose="02020603050405020304" pitchFamily="18" charset="0"/>
              <a:cs typeface="Times New Roman" panose="02020603050405020304" pitchFamily="18" charset="0"/>
            </a:rPr>
            <a:t>Nguyễn Tấn Tài			23521376</a:t>
          </a:r>
        </a:p>
      </dgm:t>
    </dgm:pt>
    <dgm:pt modelId="{AF9A4047-9972-4555-BE6E-C8370D6395F2}" type="parTrans" cxnId="{1F216E05-FAC5-4472-B2CB-43947392B8DF}">
      <dgm:prSet/>
      <dgm:spPr/>
      <dgm:t>
        <a:bodyPr/>
        <a:lstStyle/>
        <a:p>
          <a:endParaRPr lang="en-US"/>
        </a:p>
      </dgm:t>
    </dgm:pt>
    <dgm:pt modelId="{7556C9F9-1836-4488-BA03-4096DD037370}" type="sibTrans" cxnId="{1F216E05-FAC5-4472-B2CB-43947392B8DF}">
      <dgm:prSet/>
      <dgm:spPr/>
      <dgm:t>
        <a:bodyPr/>
        <a:lstStyle/>
        <a:p>
          <a:endParaRPr lang="en-US"/>
        </a:p>
      </dgm:t>
    </dgm:pt>
    <dgm:pt modelId="{1A95E0BC-47F9-4264-A1AD-A6E976D12780}">
      <dgm:prSet/>
      <dgm:spPr/>
      <dgm:t>
        <a:bodyPr/>
        <a:lstStyle/>
        <a:p>
          <a:r>
            <a:rPr lang="en-US" dirty="0">
              <a:latin typeface="Times New Roman" panose="02020603050405020304" pitchFamily="18" charset="0"/>
              <a:cs typeface="Times New Roman" panose="02020603050405020304" pitchFamily="18" charset="0"/>
            </a:rPr>
            <a:t>Nguyễn </a:t>
          </a:r>
          <a:r>
            <a:rPr lang="en-US" dirty="0" err="1">
              <a:latin typeface="Times New Roman" panose="02020603050405020304" pitchFamily="18" charset="0"/>
              <a:cs typeface="Times New Roman" panose="02020603050405020304" pitchFamily="18" charset="0"/>
            </a:rPr>
            <a:t>Nhựt</a:t>
          </a:r>
          <a:r>
            <a:rPr lang="en-US" dirty="0">
              <a:latin typeface="Times New Roman" panose="02020603050405020304" pitchFamily="18" charset="0"/>
              <a:cs typeface="Times New Roman" panose="02020603050405020304" pitchFamily="18" charset="0"/>
            </a:rPr>
            <a:t> Thành		23521451</a:t>
          </a:r>
        </a:p>
      </dgm:t>
    </dgm:pt>
    <dgm:pt modelId="{42B7717B-FC1A-4C59-AEB4-4252F9AB2F3E}" type="parTrans" cxnId="{A05CA514-BD8E-492B-91C5-9B9BA08B4927}">
      <dgm:prSet/>
      <dgm:spPr/>
      <dgm:t>
        <a:bodyPr/>
        <a:lstStyle/>
        <a:p>
          <a:endParaRPr lang="en-US"/>
        </a:p>
      </dgm:t>
    </dgm:pt>
    <dgm:pt modelId="{8DEE4189-D547-4326-9F53-7AFFBC559A94}" type="sibTrans" cxnId="{A05CA514-BD8E-492B-91C5-9B9BA08B4927}">
      <dgm:prSet/>
      <dgm:spPr/>
      <dgm:t>
        <a:bodyPr/>
        <a:lstStyle/>
        <a:p>
          <a:endParaRPr lang="en-US"/>
        </a:p>
      </dgm:t>
    </dgm:pt>
    <dgm:pt modelId="{12BDADE4-BEC2-4AE5-8EAF-72FFA05E4DD5}">
      <dgm:prSet/>
      <dgm:spPr/>
      <dgm:t>
        <a:bodyPr/>
        <a:lstStyle/>
        <a:p>
          <a:r>
            <a:rPr lang="en-US" dirty="0">
              <a:latin typeface="Times New Roman" panose="02020603050405020304" pitchFamily="18" charset="0"/>
              <a:cs typeface="Times New Roman" panose="02020603050405020304" pitchFamily="18" charset="0"/>
            </a:rPr>
            <a:t>Nguyễn </a:t>
          </a:r>
          <a:r>
            <a:rPr lang="en-US" dirty="0" err="1">
              <a:latin typeface="Times New Roman" panose="02020603050405020304" pitchFamily="18" charset="0"/>
              <a:cs typeface="Times New Roman" panose="02020603050405020304" pitchFamily="18" charset="0"/>
            </a:rPr>
            <a:t>Tiến</a:t>
          </a:r>
          <a:r>
            <a:rPr lang="en-US" dirty="0">
              <a:latin typeface="Times New Roman" panose="02020603050405020304" pitchFamily="18" charset="0"/>
              <a:cs typeface="Times New Roman" panose="02020603050405020304" pitchFamily="18" charset="0"/>
            </a:rPr>
            <a:t> Thành      		23521454</a:t>
          </a:r>
        </a:p>
      </dgm:t>
    </dgm:pt>
    <dgm:pt modelId="{F8ACA334-E273-4E27-9430-6BE90295DA3D}" type="parTrans" cxnId="{E3D7D531-71BF-4FFA-B64C-84CCECEC3FDC}">
      <dgm:prSet/>
      <dgm:spPr/>
      <dgm:t>
        <a:bodyPr/>
        <a:lstStyle/>
        <a:p>
          <a:endParaRPr lang="en-US"/>
        </a:p>
      </dgm:t>
    </dgm:pt>
    <dgm:pt modelId="{937FA6F7-7694-4446-93BA-8730F93BB22D}" type="sibTrans" cxnId="{E3D7D531-71BF-4FFA-B64C-84CCECEC3FDC}">
      <dgm:prSet/>
      <dgm:spPr/>
      <dgm:t>
        <a:bodyPr/>
        <a:lstStyle/>
        <a:p>
          <a:endParaRPr lang="en-US"/>
        </a:p>
      </dgm:t>
    </dgm:pt>
    <dgm:pt modelId="{0572D07B-CC7A-4F73-94C3-EA16FF344064}" type="pres">
      <dgm:prSet presAssocID="{F1DB8BED-C43A-46B6-9AA6-DE41BD3F4F1A}" presName="vert0" presStyleCnt="0">
        <dgm:presLayoutVars>
          <dgm:dir/>
          <dgm:animOne val="branch"/>
          <dgm:animLvl val="lvl"/>
        </dgm:presLayoutVars>
      </dgm:prSet>
      <dgm:spPr/>
    </dgm:pt>
    <dgm:pt modelId="{0A56D47A-556E-4811-AE08-F3987F9569A5}" type="pres">
      <dgm:prSet presAssocID="{1D66E605-62C7-48F9-8AE3-B9371EE8B2F6}" presName="thickLine" presStyleLbl="alignNode1" presStyleIdx="0" presStyleCnt="5"/>
      <dgm:spPr/>
    </dgm:pt>
    <dgm:pt modelId="{1CF09EB3-8022-4233-B95B-CC61FA132D91}" type="pres">
      <dgm:prSet presAssocID="{1D66E605-62C7-48F9-8AE3-B9371EE8B2F6}" presName="horz1" presStyleCnt="0"/>
      <dgm:spPr/>
    </dgm:pt>
    <dgm:pt modelId="{B0DEE775-4BFE-4CF0-A066-78DC1234F6D3}" type="pres">
      <dgm:prSet presAssocID="{1D66E605-62C7-48F9-8AE3-B9371EE8B2F6}" presName="tx1" presStyleLbl="revTx" presStyleIdx="0" presStyleCnt="5"/>
      <dgm:spPr/>
    </dgm:pt>
    <dgm:pt modelId="{1DD39304-765D-4F03-8B68-F531B2585149}" type="pres">
      <dgm:prSet presAssocID="{1D66E605-62C7-48F9-8AE3-B9371EE8B2F6}" presName="vert1" presStyleCnt="0"/>
      <dgm:spPr/>
    </dgm:pt>
    <dgm:pt modelId="{2833E10D-75A7-48FE-82C0-F9F57D7D337E}" type="pres">
      <dgm:prSet presAssocID="{4C760D9A-49F4-4C3F-B4B9-434D6EF927C5}" presName="thickLine" presStyleLbl="alignNode1" presStyleIdx="1" presStyleCnt="5"/>
      <dgm:spPr/>
    </dgm:pt>
    <dgm:pt modelId="{080AA304-F3C8-4ED8-A236-493A635A0E74}" type="pres">
      <dgm:prSet presAssocID="{4C760D9A-49F4-4C3F-B4B9-434D6EF927C5}" presName="horz1" presStyleCnt="0"/>
      <dgm:spPr/>
    </dgm:pt>
    <dgm:pt modelId="{22DA324C-FF1B-42DF-83CF-A8FC05981EE6}" type="pres">
      <dgm:prSet presAssocID="{4C760D9A-49F4-4C3F-B4B9-434D6EF927C5}" presName="tx1" presStyleLbl="revTx" presStyleIdx="1" presStyleCnt="5"/>
      <dgm:spPr/>
    </dgm:pt>
    <dgm:pt modelId="{FC50E392-DE8E-44CC-8F2C-833066B83DB0}" type="pres">
      <dgm:prSet presAssocID="{4C760D9A-49F4-4C3F-B4B9-434D6EF927C5}" presName="vert1" presStyleCnt="0"/>
      <dgm:spPr/>
    </dgm:pt>
    <dgm:pt modelId="{FC96EC72-DA41-47CF-92E3-7433CD258677}" type="pres">
      <dgm:prSet presAssocID="{80646578-CA40-4988-BE96-F48AFC1916D5}" presName="thickLine" presStyleLbl="alignNode1" presStyleIdx="2" presStyleCnt="5"/>
      <dgm:spPr/>
    </dgm:pt>
    <dgm:pt modelId="{2E605D52-DAA2-406E-ABE5-AFE63C51150F}" type="pres">
      <dgm:prSet presAssocID="{80646578-CA40-4988-BE96-F48AFC1916D5}" presName="horz1" presStyleCnt="0"/>
      <dgm:spPr/>
    </dgm:pt>
    <dgm:pt modelId="{493EADB3-8E6C-460A-95FD-D48E66584CE3}" type="pres">
      <dgm:prSet presAssocID="{80646578-CA40-4988-BE96-F48AFC1916D5}" presName="tx1" presStyleLbl="revTx" presStyleIdx="2" presStyleCnt="5"/>
      <dgm:spPr/>
    </dgm:pt>
    <dgm:pt modelId="{254D1200-5EC5-4101-904D-6872AB36FFAD}" type="pres">
      <dgm:prSet presAssocID="{80646578-CA40-4988-BE96-F48AFC1916D5}" presName="vert1" presStyleCnt="0"/>
      <dgm:spPr/>
    </dgm:pt>
    <dgm:pt modelId="{A1645E23-B621-4228-B762-D43819C7221E}" type="pres">
      <dgm:prSet presAssocID="{1A95E0BC-47F9-4264-A1AD-A6E976D12780}" presName="thickLine" presStyleLbl="alignNode1" presStyleIdx="3" presStyleCnt="5"/>
      <dgm:spPr/>
    </dgm:pt>
    <dgm:pt modelId="{AEE70017-5651-4338-89B4-A5F2A1F098EF}" type="pres">
      <dgm:prSet presAssocID="{1A95E0BC-47F9-4264-A1AD-A6E976D12780}" presName="horz1" presStyleCnt="0"/>
      <dgm:spPr/>
    </dgm:pt>
    <dgm:pt modelId="{E7989B66-7FDA-43BF-AB04-15CA342A82FD}" type="pres">
      <dgm:prSet presAssocID="{1A95E0BC-47F9-4264-A1AD-A6E976D12780}" presName="tx1" presStyleLbl="revTx" presStyleIdx="3" presStyleCnt="5"/>
      <dgm:spPr/>
    </dgm:pt>
    <dgm:pt modelId="{E2556FC0-08BE-4300-B548-63D7BBD4B917}" type="pres">
      <dgm:prSet presAssocID="{1A95E0BC-47F9-4264-A1AD-A6E976D12780}" presName="vert1" presStyleCnt="0"/>
      <dgm:spPr/>
    </dgm:pt>
    <dgm:pt modelId="{8D8E7441-BF5A-4327-89F3-85E3D12A7731}" type="pres">
      <dgm:prSet presAssocID="{12BDADE4-BEC2-4AE5-8EAF-72FFA05E4DD5}" presName="thickLine" presStyleLbl="alignNode1" presStyleIdx="4" presStyleCnt="5"/>
      <dgm:spPr/>
    </dgm:pt>
    <dgm:pt modelId="{57EC4436-47D7-4FA9-84A7-45FC2BAE2F65}" type="pres">
      <dgm:prSet presAssocID="{12BDADE4-BEC2-4AE5-8EAF-72FFA05E4DD5}" presName="horz1" presStyleCnt="0"/>
      <dgm:spPr/>
    </dgm:pt>
    <dgm:pt modelId="{5514B62B-D830-4AE3-96F7-983516368D4E}" type="pres">
      <dgm:prSet presAssocID="{12BDADE4-BEC2-4AE5-8EAF-72FFA05E4DD5}" presName="tx1" presStyleLbl="revTx" presStyleIdx="4" presStyleCnt="5"/>
      <dgm:spPr/>
    </dgm:pt>
    <dgm:pt modelId="{6ABA77D0-3D0D-405B-864E-511499A95F36}" type="pres">
      <dgm:prSet presAssocID="{12BDADE4-BEC2-4AE5-8EAF-72FFA05E4DD5}" presName="vert1" presStyleCnt="0"/>
      <dgm:spPr/>
    </dgm:pt>
  </dgm:ptLst>
  <dgm:cxnLst>
    <dgm:cxn modelId="{E7917104-8992-40C0-9D70-EBFD3BB35819}" type="presOf" srcId="{12BDADE4-BEC2-4AE5-8EAF-72FFA05E4DD5}" destId="{5514B62B-D830-4AE3-96F7-983516368D4E}" srcOrd="0" destOrd="0" presId="urn:microsoft.com/office/officeart/2008/layout/LinedList"/>
    <dgm:cxn modelId="{1F216E05-FAC5-4472-B2CB-43947392B8DF}" srcId="{F1DB8BED-C43A-46B6-9AA6-DE41BD3F4F1A}" destId="{80646578-CA40-4988-BE96-F48AFC1916D5}" srcOrd="2" destOrd="0" parTransId="{AF9A4047-9972-4555-BE6E-C8370D6395F2}" sibTransId="{7556C9F9-1836-4488-BA03-4096DD037370}"/>
    <dgm:cxn modelId="{56527D11-742E-44C5-ABB3-FB9D8D1537AF}" type="presOf" srcId="{1D66E605-62C7-48F9-8AE3-B9371EE8B2F6}" destId="{B0DEE775-4BFE-4CF0-A066-78DC1234F6D3}" srcOrd="0" destOrd="0" presId="urn:microsoft.com/office/officeart/2008/layout/LinedList"/>
    <dgm:cxn modelId="{A05CA514-BD8E-492B-91C5-9B9BA08B4927}" srcId="{F1DB8BED-C43A-46B6-9AA6-DE41BD3F4F1A}" destId="{1A95E0BC-47F9-4264-A1AD-A6E976D12780}" srcOrd="3" destOrd="0" parTransId="{42B7717B-FC1A-4C59-AEB4-4252F9AB2F3E}" sibTransId="{8DEE4189-D547-4326-9F53-7AFFBC559A94}"/>
    <dgm:cxn modelId="{E3D7D531-71BF-4FFA-B64C-84CCECEC3FDC}" srcId="{F1DB8BED-C43A-46B6-9AA6-DE41BD3F4F1A}" destId="{12BDADE4-BEC2-4AE5-8EAF-72FFA05E4DD5}" srcOrd="4" destOrd="0" parTransId="{F8ACA334-E273-4E27-9430-6BE90295DA3D}" sibTransId="{937FA6F7-7694-4446-93BA-8730F93BB22D}"/>
    <dgm:cxn modelId="{DF68BE69-86AA-478F-A0C4-98B296A79568}" srcId="{F1DB8BED-C43A-46B6-9AA6-DE41BD3F4F1A}" destId="{1D66E605-62C7-48F9-8AE3-B9371EE8B2F6}" srcOrd="0" destOrd="0" parTransId="{B3C5E640-41FF-491B-8A06-E2613368E5E3}" sibTransId="{1675ACED-16DA-4B06-9A63-69146599E24E}"/>
    <dgm:cxn modelId="{0AC4284A-8417-4CB2-9CCF-119BC0261D48}" type="presOf" srcId="{1A95E0BC-47F9-4264-A1AD-A6E976D12780}" destId="{E7989B66-7FDA-43BF-AB04-15CA342A82FD}" srcOrd="0" destOrd="0" presId="urn:microsoft.com/office/officeart/2008/layout/LinedList"/>
    <dgm:cxn modelId="{97AA3E57-7567-408A-93AF-9BFF5B667C64}" type="presOf" srcId="{80646578-CA40-4988-BE96-F48AFC1916D5}" destId="{493EADB3-8E6C-460A-95FD-D48E66584CE3}" srcOrd="0" destOrd="0" presId="urn:microsoft.com/office/officeart/2008/layout/LinedList"/>
    <dgm:cxn modelId="{6F13DAB1-0FC7-4965-8E45-F853D44EFB44}" srcId="{F1DB8BED-C43A-46B6-9AA6-DE41BD3F4F1A}" destId="{4C760D9A-49F4-4C3F-B4B9-434D6EF927C5}" srcOrd="1" destOrd="0" parTransId="{674610D3-CA19-47CA-90B5-DFF27BED10AC}" sibTransId="{9C6CA57F-309C-4781-83F5-FB355AE3F3E2}"/>
    <dgm:cxn modelId="{5DD08EC9-0320-40EF-B93F-FF27657EE465}" type="presOf" srcId="{4C760D9A-49F4-4C3F-B4B9-434D6EF927C5}" destId="{22DA324C-FF1B-42DF-83CF-A8FC05981EE6}" srcOrd="0" destOrd="0" presId="urn:microsoft.com/office/officeart/2008/layout/LinedList"/>
    <dgm:cxn modelId="{21B673EC-38FC-4090-8742-D8C604C81DFE}" type="presOf" srcId="{F1DB8BED-C43A-46B6-9AA6-DE41BD3F4F1A}" destId="{0572D07B-CC7A-4F73-94C3-EA16FF344064}" srcOrd="0" destOrd="0" presId="urn:microsoft.com/office/officeart/2008/layout/LinedList"/>
    <dgm:cxn modelId="{264036A4-A057-4909-B477-4895D66DBF85}" type="presParOf" srcId="{0572D07B-CC7A-4F73-94C3-EA16FF344064}" destId="{0A56D47A-556E-4811-AE08-F3987F9569A5}" srcOrd="0" destOrd="0" presId="urn:microsoft.com/office/officeart/2008/layout/LinedList"/>
    <dgm:cxn modelId="{CE571A0B-3140-4862-8A32-75FE910F449C}" type="presParOf" srcId="{0572D07B-CC7A-4F73-94C3-EA16FF344064}" destId="{1CF09EB3-8022-4233-B95B-CC61FA132D91}" srcOrd="1" destOrd="0" presId="urn:microsoft.com/office/officeart/2008/layout/LinedList"/>
    <dgm:cxn modelId="{E7B2F4C3-2F73-439D-9501-852ED6C32BBD}" type="presParOf" srcId="{1CF09EB3-8022-4233-B95B-CC61FA132D91}" destId="{B0DEE775-4BFE-4CF0-A066-78DC1234F6D3}" srcOrd="0" destOrd="0" presId="urn:microsoft.com/office/officeart/2008/layout/LinedList"/>
    <dgm:cxn modelId="{1B1C5F1D-76FB-4E28-8B22-9FA8EF48A972}" type="presParOf" srcId="{1CF09EB3-8022-4233-B95B-CC61FA132D91}" destId="{1DD39304-765D-4F03-8B68-F531B2585149}" srcOrd="1" destOrd="0" presId="urn:microsoft.com/office/officeart/2008/layout/LinedList"/>
    <dgm:cxn modelId="{F56EE3FF-68FC-42C6-B2A3-E6C3FAE83ED4}" type="presParOf" srcId="{0572D07B-CC7A-4F73-94C3-EA16FF344064}" destId="{2833E10D-75A7-48FE-82C0-F9F57D7D337E}" srcOrd="2" destOrd="0" presId="urn:microsoft.com/office/officeart/2008/layout/LinedList"/>
    <dgm:cxn modelId="{4DD1899B-ADF3-4083-9E94-13DBEF2DFBE5}" type="presParOf" srcId="{0572D07B-CC7A-4F73-94C3-EA16FF344064}" destId="{080AA304-F3C8-4ED8-A236-493A635A0E74}" srcOrd="3" destOrd="0" presId="urn:microsoft.com/office/officeart/2008/layout/LinedList"/>
    <dgm:cxn modelId="{8EBBEE7E-A4D7-49E4-8083-E0DCA6871839}" type="presParOf" srcId="{080AA304-F3C8-4ED8-A236-493A635A0E74}" destId="{22DA324C-FF1B-42DF-83CF-A8FC05981EE6}" srcOrd="0" destOrd="0" presId="urn:microsoft.com/office/officeart/2008/layout/LinedList"/>
    <dgm:cxn modelId="{013F0664-1939-4ECD-8622-AC2663928FF7}" type="presParOf" srcId="{080AA304-F3C8-4ED8-A236-493A635A0E74}" destId="{FC50E392-DE8E-44CC-8F2C-833066B83DB0}" srcOrd="1" destOrd="0" presId="urn:microsoft.com/office/officeart/2008/layout/LinedList"/>
    <dgm:cxn modelId="{2D71DB11-84B2-41E9-A0A2-7EE953BE9D72}" type="presParOf" srcId="{0572D07B-CC7A-4F73-94C3-EA16FF344064}" destId="{FC96EC72-DA41-47CF-92E3-7433CD258677}" srcOrd="4" destOrd="0" presId="urn:microsoft.com/office/officeart/2008/layout/LinedList"/>
    <dgm:cxn modelId="{A0D66B16-F5E2-42B5-BCC4-CBF18EDC1424}" type="presParOf" srcId="{0572D07B-CC7A-4F73-94C3-EA16FF344064}" destId="{2E605D52-DAA2-406E-ABE5-AFE63C51150F}" srcOrd="5" destOrd="0" presId="urn:microsoft.com/office/officeart/2008/layout/LinedList"/>
    <dgm:cxn modelId="{072EFB79-BD90-4AB9-BDFF-27FA3B12686F}" type="presParOf" srcId="{2E605D52-DAA2-406E-ABE5-AFE63C51150F}" destId="{493EADB3-8E6C-460A-95FD-D48E66584CE3}" srcOrd="0" destOrd="0" presId="urn:microsoft.com/office/officeart/2008/layout/LinedList"/>
    <dgm:cxn modelId="{5E920A94-CF55-4E5E-94D0-B98EF5E16376}" type="presParOf" srcId="{2E605D52-DAA2-406E-ABE5-AFE63C51150F}" destId="{254D1200-5EC5-4101-904D-6872AB36FFAD}" srcOrd="1" destOrd="0" presId="urn:microsoft.com/office/officeart/2008/layout/LinedList"/>
    <dgm:cxn modelId="{D4ABF561-9ACF-4812-9C87-3F49365CCB90}" type="presParOf" srcId="{0572D07B-CC7A-4F73-94C3-EA16FF344064}" destId="{A1645E23-B621-4228-B762-D43819C7221E}" srcOrd="6" destOrd="0" presId="urn:microsoft.com/office/officeart/2008/layout/LinedList"/>
    <dgm:cxn modelId="{D9DE20B4-8AE3-4B66-B57F-5B5CD2AF13B8}" type="presParOf" srcId="{0572D07B-CC7A-4F73-94C3-EA16FF344064}" destId="{AEE70017-5651-4338-89B4-A5F2A1F098EF}" srcOrd="7" destOrd="0" presId="urn:microsoft.com/office/officeart/2008/layout/LinedList"/>
    <dgm:cxn modelId="{650B384B-B373-42E1-B276-511CB83CA353}" type="presParOf" srcId="{AEE70017-5651-4338-89B4-A5F2A1F098EF}" destId="{E7989B66-7FDA-43BF-AB04-15CA342A82FD}" srcOrd="0" destOrd="0" presId="urn:microsoft.com/office/officeart/2008/layout/LinedList"/>
    <dgm:cxn modelId="{49625C05-BFE3-4589-A6E5-93BD6E30538C}" type="presParOf" srcId="{AEE70017-5651-4338-89B4-A5F2A1F098EF}" destId="{E2556FC0-08BE-4300-B548-63D7BBD4B917}" srcOrd="1" destOrd="0" presId="urn:microsoft.com/office/officeart/2008/layout/LinedList"/>
    <dgm:cxn modelId="{87296ABD-23E0-4179-909B-C7A360EEA587}" type="presParOf" srcId="{0572D07B-CC7A-4F73-94C3-EA16FF344064}" destId="{8D8E7441-BF5A-4327-89F3-85E3D12A7731}" srcOrd="8" destOrd="0" presId="urn:microsoft.com/office/officeart/2008/layout/LinedList"/>
    <dgm:cxn modelId="{8F6BDBA8-3206-4562-A168-5F94D0007822}" type="presParOf" srcId="{0572D07B-CC7A-4F73-94C3-EA16FF344064}" destId="{57EC4436-47D7-4FA9-84A7-45FC2BAE2F65}" srcOrd="9" destOrd="0" presId="urn:microsoft.com/office/officeart/2008/layout/LinedList"/>
    <dgm:cxn modelId="{65FB15AA-112D-46E0-BA05-42D34F1EBC56}" type="presParOf" srcId="{57EC4436-47D7-4FA9-84A7-45FC2BAE2F65}" destId="{5514B62B-D830-4AE3-96F7-983516368D4E}" srcOrd="0" destOrd="0" presId="urn:microsoft.com/office/officeart/2008/layout/LinedList"/>
    <dgm:cxn modelId="{C4CE71DD-D713-420C-B9FA-F2AD34DFF637}" type="presParOf" srcId="{57EC4436-47D7-4FA9-84A7-45FC2BAE2F65}" destId="{6ABA77D0-3D0D-405B-864E-511499A95F3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56D47A-556E-4811-AE08-F3987F9569A5}">
      <dsp:nvSpPr>
        <dsp:cNvPr id="0" name=""/>
        <dsp:cNvSpPr/>
      </dsp:nvSpPr>
      <dsp:spPr>
        <a:xfrm>
          <a:off x="0" y="449"/>
          <a:ext cx="972403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DEE775-4BFE-4CF0-A066-78DC1234F6D3}">
      <dsp:nvSpPr>
        <dsp:cNvPr id="0" name=""/>
        <dsp:cNvSpPr/>
      </dsp:nvSpPr>
      <dsp:spPr>
        <a:xfrm>
          <a:off x="0" y="449"/>
          <a:ext cx="9724031" cy="73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err="1">
              <a:latin typeface="Times New Roman" panose="02020603050405020304" pitchFamily="18" charset="0"/>
              <a:cs typeface="Times New Roman" panose="02020603050405020304" pitchFamily="18" charset="0"/>
            </a:rPr>
            <a:t>Họ</a:t>
          </a:r>
          <a:r>
            <a:rPr lang="en-US" sz="3500" kern="1200" dirty="0">
              <a:latin typeface="Times New Roman" panose="02020603050405020304" pitchFamily="18" charset="0"/>
              <a:cs typeface="Times New Roman" panose="02020603050405020304" pitchFamily="18" charset="0"/>
            </a:rPr>
            <a:t> </a:t>
          </a:r>
          <a:r>
            <a:rPr lang="en-US" sz="3500" kern="1200" dirty="0" err="1">
              <a:latin typeface="Times New Roman" panose="02020603050405020304" pitchFamily="18" charset="0"/>
              <a:cs typeface="Times New Roman" panose="02020603050405020304" pitchFamily="18" charset="0"/>
            </a:rPr>
            <a:t>và</a:t>
          </a:r>
          <a:r>
            <a:rPr lang="en-US" sz="3500" kern="1200" dirty="0">
              <a:latin typeface="Times New Roman" panose="02020603050405020304" pitchFamily="18" charset="0"/>
              <a:cs typeface="Times New Roman" panose="02020603050405020304" pitchFamily="18" charset="0"/>
            </a:rPr>
            <a:t> </a:t>
          </a:r>
          <a:r>
            <a:rPr lang="en-US" sz="3500" kern="1200" dirty="0" err="1">
              <a:latin typeface="Times New Roman" panose="02020603050405020304" pitchFamily="18" charset="0"/>
              <a:cs typeface="Times New Roman" panose="02020603050405020304" pitchFamily="18" charset="0"/>
            </a:rPr>
            <a:t>tên</a:t>
          </a:r>
          <a:r>
            <a:rPr lang="en-US" sz="3500" kern="1200" dirty="0">
              <a:latin typeface="Times New Roman" panose="02020603050405020304" pitchFamily="18" charset="0"/>
              <a:cs typeface="Times New Roman" panose="02020603050405020304" pitchFamily="18" charset="0"/>
            </a:rPr>
            <a:t>			MSSV</a:t>
          </a:r>
        </a:p>
      </dsp:txBody>
      <dsp:txXfrm>
        <a:off x="0" y="449"/>
        <a:ext cx="9724031" cy="736491"/>
      </dsp:txXfrm>
    </dsp:sp>
    <dsp:sp modelId="{2833E10D-75A7-48FE-82C0-F9F57D7D337E}">
      <dsp:nvSpPr>
        <dsp:cNvPr id="0" name=""/>
        <dsp:cNvSpPr/>
      </dsp:nvSpPr>
      <dsp:spPr>
        <a:xfrm>
          <a:off x="0" y="736941"/>
          <a:ext cx="972403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DA324C-FF1B-42DF-83CF-A8FC05981EE6}">
      <dsp:nvSpPr>
        <dsp:cNvPr id="0" name=""/>
        <dsp:cNvSpPr/>
      </dsp:nvSpPr>
      <dsp:spPr>
        <a:xfrm>
          <a:off x="0" y="736941"/>
          <a:ext cx="9724031" cy="73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err="1">
              <a:latin typeface="Times New Roman" panose="02020603050405020304" pitchFamily="18" charset="0"/>
              <a:cs typeface="Times New Roman" panose="02020603050405020304" pitchFamily="18" charset="0"/>
            </a:rPr>
            <a:t>Hứa</a:t>
          </a:r>
          <a:r>
            <a:rPr lang="en-US" sz="3500" kern="1200" dirty="0">
              <a:latin typeface="Times New Roman" panose="02020603050405020304" pitchFamily="18" charset="0"/>
              <a:cs typeface="Times New Roman" panose="02020603050405020304" pitchFamily="18" charset="0"/>
            </a:rPr>
            <a:t> </a:t>
          </a:r>
          <a:r>
            <a:rPr lang="en-US" sz="3500" kern="1200" dirty="0" err="1">
              <a:latin typeface="Times New Roman" panose="02020603050405020304" pitchFamily="18" charset="0"/>
              <a:cs typeface="Times New Roman" panose="02020603050405020304" pitchFamily="18" charset="0"/>
            </a:rPr>
            <a:t>Mạnh</a:t>
          </a:r>
          <a:r>
            <a:rPr lang="en-US" sz="3500" kern="1200" dirty="0">
              <a:latin typeface="Times New Roman" panose="02020603050405020304" pitchFamily="18" charset="0"/>
              <a:cs typeface="Times New Roman" panose="02020603050405020304" pitchFamily="18" charset="0"/>
            </a:rPr>
            <a:t> Tân			23521396</a:t>
          </a:r>
        </a:p>
      </dsp:txBody>
      <dsp:txXfrm>
        <a:off x="0" y="736941"/>
        <a:ext cx="9724031" cy="736491"/>
      </dsp:txXfrm>
    </dsp:sp>
    <dsp:sp modelId="{FC96EC72-DA41-47CF-92E3-7433CD258677}">
      <dsp:nvSpPr>
        <dsp:cNvPr id="0" name=""/>
        <dsp:cNvSpPr/>
      </dsp:nvSpPr>
      <dsp:spPr>
        <a:xfrm>
          <a:off x="0" y="1473433"/>
          <a:ext cx="972403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3EADB3-8E6C-460A-95FD-D48E66584CE3}">
      <dsp:nvSpPr>
        <dsp:cNvPr id="0" name=""/>
        <dsp:cNvSpPr/>
      </dsp:nvSpPr>
      <dsp:spPr>
        <a:xfrm>
          <a:off x="0" y="1473433"/>
          <a:ext cx="9724031" cy="73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Nguyễn Tấn Tài			23521376</a:t>
          </a:r>
        </a:p>
      </dsp:txBody>
      <dsp:txXfrm>
        <a:off x="0" y="1473433"/>
        <a:ext cx="9724031" cy="736491"/>
      </dsp:txXfrm>
    </dsp:sp>
    <dsp:sp modelId="{A1645E23-B621-4228-B762-D43819C7221E}">
      <dsp:nvSpPr>
        <dsp:cNvPr id="0" name=""/>
        <dsp:cNvSpPr/>
      </dsp:nvSpPr>
      <dsp:spPr>
        <a:xfrm>
          <a:off x="0" y="2209924"/>
          <a:ext cx="972403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989B66-7FDA-43BF-AB04-15CA342A82FD}">
      <dsp:nvSpPr>
        <dsp:cNvPr id="0" name=""/>
        <dsp:cNvSpPr/>
      </dsp:nvSpPr>
      <dsp:spPr>
        <a:xfrm>
          <a:off x="0" y="2209924"/>
          <a:ext cx="9724031" cy="73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Nguyễn </a:t>
          </a:r>
          <a:r>
            <a:rPr lang="en-US" sz="3500" kern="1200" dirty="0" err="1">
              <a:latin typeface="Times New Roman" panose="02020603050405020304" pitchFamily="18" charset="0"/>
              <a:cs typeface="Times New Roman" panose="02020603050405020304" pitchFamily="18" charset="0"/>
            </a:rPr>
            <a:t>Nhựt</a:t>
          </a:r>
          <a:r>
            <a:rPr lang="en-US" sz="3500" kern="1200" dirty="0">
              <a:latin typeface="Times New Roman" panose="02020603050405020304" pitchFamily="18" charset="0"/>
              <a:cs typeface="Times New Roman" panose="02020603050405020304" pitchFamily="18" charset="0"/>
            </a:rPr>
            <a:t> Thành		23521451</a:t>
          </a:r>
        </a:p>
      </dsp:txBody>
      <dsp:txXfrm>
        <a:off x="0" y="2209924"/>
        <a:ext cx="9724031" cy="736491"/>
      </dsp:txXfrm>
    </dsp:sp>
    <dsp:sp modelId="{8D8E7441-BF5A-4327-89F3-85E3D12A7731}">
      <dsp:nvSpPr>
        <dsp:cNvPr id="0" name=""/>
        <dsp:cNvSpPr/>
      </dsp:nvSpPr>
      <dsp:spPr>
        <a:xfrm>
          <a:off x="0" y="2946416"/>
          <a:ext cx="9724031"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14B62B-D830-4AE3-96F7-983516368D4E}">
      <dsp:nvSpPr>
        <dsp:cNvPr id="0" name=""/>
        <dsp:cNvSpPr/>
      </dsp:nvSpPr>
      <dsp:spPr>
        <a:xfrm>
          <a:off x="0" y="2946416"/>
          <a:ext cx="9724031" cy="736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latin typeface="Times New Roman" panose="02020603050405020304" pitchFamily="18" charset="0"/>
              <a:cs typeface="Times New Roman" panose="02020603050405020304" pitchFamily="18" charset="0"/>
            </a:rPr>
            <a:t>Nguyễn </a:t>
          </a:r>
          <a:r>
            <a:rPr lang="en-US" sz="3500" kern="1200" dirty="0" err="1">
              <a:latin typeface="Times New Roman" panose="02020603050405020304" pitchFamily="18" charset="0"/>
              <a:cs typeface="Times New Roman" panose="02020603050405020304" pitchFamily="18" charset="0"/>
            </a:rPr>
            <a:t>Tiến</a:t>
          </a:r>
          <a:r>
            <a:rPr lang="en-US" sz="3500" kern="1200" dirty="0">
              <a:latin typeface="Times New Roman" panose="02020603050405020304" pitchFamily="18" charset="0"/>
              <a:cs typeface="Times New Roman" panose="02020603050405020304" pitchFamily="18" charset="0"/>
            </a:rPr>
            <a:t> Thành      		23521454</a:t>
          </a:r>
        </a:p>
      </dsp:txBody>
      <dsp:txXfrm>
        <a:off x="0" y="2946416"/>
        <a:ext cx="9724031" cy="7364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860CC81-6E32-7D6F-ADF1-75A3D27648A7}"/>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E0D3945E-27CB-E4AB-B001-B98CF40688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0FB752F5-C078-2964-C30E-EA7B442F058F}"/>
              </a:ext>
            </a:extLst>
          </p:cNvPr>
          <p:cNvSpPr>
            <a:spLocks noGrp="1"/>
          </p:cNvSpPr>
          <p:nvPr>
            <p:ph type="dt" sz="half" idx="10"/>
          </p:nvPr>
        </p:nvSpPr>
        <p:spPr/>
        <p:txBody>
          <a:bodyPr/>
          <a:lstStyle/>
          <a:p>
            <a:fld id="{CF0CBB32-2B66-4A5C-8BA4-32423EBAEED5}" type="datetimeFigureOut">
              <a:rPr lang="en-US" smtClean="0"/>
              <a:t>12/17/2024</a:t>
            </a:fld>
            <a:endParaRPr lang="en-US"/>
          </a:p>
        </p:txBody>
      </p:sp>
      <p:sp>
        <p:nvSpPr>
          <p:cNvPr id="5" name="Chỗ dành sẵn cho Chân trang 4">
            <a:extLst>
              <a:ext uri="{FF2B5EF4-FFF2-40B4-BE49-F238E27FC236}">
                <a16:creationId xmlns:a16="http://schemas.microsoft.com/office/drawing/2014/main" id="{63245447-3825-1BF4-0F36-FC51F80A618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2200EF22-ADD7-BBB5-7D70-9FA139E46A57}"/>
              </a:ext>
            </a:extLst>
          </p:cNvPr>
          <p:cNvSpPr>
            <a:spLocks noGrp="1"/>
          </p:cNvSpPr>
          <p:nvPr>
            <p:ph type="sldNum" sz="quarter" idx="12"/>
          </p:nvPr>
        </p:nvSpPr>
        <p:spPr/>
        <p:txBody>
          <a:bodyPr/>
          <a:lstStyle/>
          <a:p>
            <a:fld id="{AE168176-DE43-447D-A584-663EBC897F74}" type="slidenum">
              <a:rPr lang="en-US" smtClean="0"/>
              <a:t>‹#›</a:t>
            </a:fld>
            <a:endParaRPr lang="en-US"/>
          </a:p>
        </p:txBody>
      </p:sp>
    </p:spTree>
    <p:extLst>
      <p:ext uri="{BB962C8B-B14F-4D97-AF65-F5344CB8AC3E}">
        <p14:creationId xmlns:p14="http://schemas.microsoft.com/office/powerpoint/2010/main" val="1479474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4252E3E-B449-EB96-79B5-0FF38D10FC49}"/>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3AA89399-F691-C172-E1EA-4CE9DCEC86FB}"/>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F7D2A287-B53A-0DD8-C728-2946895AC37E}"/>
              </a:ext>
            </a:extLst>
          </p:cNvPr>
          <p:cNvSpPr>
            <a:spLocks noGrp="1"/>
          </p:cNvSpPr>
          <p:nvPr>
            <p:ph type="dt" sz="half" idx="10"/>
          </p:nvPr>
        </p:nvSpPr>
        <p:spPr/>
        <p:txBody>
          <a:bodyPr/>
          <a:lstStyle/>
          <a:p>
            <a:fld id="{CF0CBB32-2B66-4A5C-8BA4-32423EBAEED5}" type="datetimeFigureOut">
              <a:rPr lang="en-US" smtClean="0"/>
              <a:t>12/17/2024</a:t>
            </a:fld>
            <a:endParaRPr lang="en-US"/>
          </a:p>
        </p:txBody>
      </p:sp>
      <p:sp>
        <p:nvSpPr>
          <p:cNvPr id="5" name="Chỗ dành sẵn cho Chân trang 4">
            <a:extLst>
              <a:ext uri="{FF2B5EF4-FFF2-40B4-BE49-F238E27FC236}">
                <a16:creationId xmlns:a16="http://schemas.microsoft.com/office/drawing/2014/main" id="{E047FFC9-4AE2-9367-6D8B-6475C8FD7C7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716C20F-4450-97F6-BAB7-E89B1C3B0C3C}"/>
              </a:ext>
            </a:extLst>
          </p:cNvPr>
          <p:cNvSpPr>
            <a:spLocks noGrp="1"/>
          </p:cNvSpPr>
          <p:nvPr>
            <p:ph type="sldNum" sz="quarter" idx="12"/>
          </p:nvPr>
        </p:nvSpPr>
        <p:spPr/>
        <p:txBody>
          <a:bodyPr/>
          <a:lstStyle/>
          <a:p>
            <a:fld id="{AE168176-DE43-447D-A584-663EBC897F74}" type="slidenum">
              <a:rPr lang="en-US" smtClean="0"/>
              <a:t>‹#›</a:t>
            </a:fld>
            <a:endParaRPr lang="en-US"/>
          </a:p>
        </p:txBody>
      </p:sp>
    </p:spTree>
    <p:extLst>
      <p:ext uri="{BB962C8B-B14F-4D97-AF65-F5344CB8AC3E}">
        <p14:creationId xmlns:p14="http://schemas.microsoft.com/office/powerpoint/2010/main" val="1194892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6543BE60-FD5E-2D48-01E5-208E7002120A}"/>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D9F6B1CE-B080-DB68-5A7C-6DB5F203CE0D}"/>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2A58033C-DFE2-AD0C-06D9-0E4465E97D86}"/>
              </a:ext>
            </a:extLst>
          </p:cNvPr>
          <p:cNvSpPr>
            <a:spLocks noGrp="1"/>
          </p:cNvSpPr>
          <p:nvPr>
            <p:ph type="dt" sz="half" idx="10"/>
          </p:nvPr>
        </p:nvSpPr>
        <p:spPr/>
        <p:txBody>
          <a:bodyPr/>
          <a:lstStyle/>
          <a:p>
            <a:fld id="{CF0CBB32-2B66-4A5C-8BA4-32423EBAEED5}" type="datetimeFigureOut">
              <a:rPr lang="en-US" smtClean="0"/>
              <a:t>12/17/2024</a:t>
            </a:fld>
            <a:endParaRPr lang="en-US"/>
          </a:p>
        </p:txBody>
      </p:sp>
      <p:sp>
        <p:nvSpPr>
          <p:cNvPr id="5" name="Chỗ dành sẵn cho Chân trang 4">
            <a:extLst>
              <a:ext uri="{FF2B5EF4-FFF2-40B4-BE49-F238E27FC236}">
                <a16:creationId xmlns:a16="http://schemas.microsoft.com/office/drawing/2014/main" id="{4B42F50E-F559-AC20-12F2-C2535858F66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B6195D6D-3E59-BF67-D9E5-EF683FBA6B64}"/>
              </a:ext>
            </a:extLst>
          </p:cNvPr>
          <p:cNvSpPr>
            <a:spLocks noGrp="1"/>
          </p:cNvSpPr>
          <p:nvPr>
            <p:ph type="sldNum" sz="quarter" idx="12"/>
          </p:nvPr>
        </p:nvSpPr>
        <p:spPr/>
        <p:txBody>
          <a:bodyPr/>
          <a:lstStyle/>
          <a:p>
            <a:fld id="{AE168176-DE43-447D-A584-663EBC897F74}" type="slidenum">
              <a:rPr lang="en-US" smtClean="0"/>
              <a:t>‹#›</a:t>
            </a:fld>
            <a:endParaRPr lang="en-US"/>
          </a:p>
        </p:txBody>
      </p:sp>
    </p:spTree>
    <p:extLst>
      <p:ext uri="{BB962C8B-B14F-4D97-AF65-F5344CB8AC3E}">
        <p14:creationId xmlns:p14="http://schemas.microsoft.com/office/powerpoint/2010/main" val="1569629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B92E3ED-C7F7-6AB8-AD39-9AA0609AE29F}"/>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73E3AE16-EF2F-64D3-3109-FB487F30509D}"/>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F03E016-1F20-BFA1-FE71-51C2574CA631}"/>
              </a:ext>
            </a:extLst>
          </p:cNvPr>
          <p:cNvSpPr>
            <a:spLocks noGrp="1"/>
          </p:cNvSpPr>
          <p:nvPr>
            <p:ph type="dt" sz="half" idx="10"/>
          </p:nvPr>
        </p:nvSpPr>
        <p:spPr/>
        <p:txBody>
          <a:bodyPr/>
          <a:lstStyle/>
          <a:p>
            <a:fld id="{CF0CBB32-2B66-4A5C-8BA4-32423EBAEED5}" type="datetimeFigureOut">
              <a:rPr lang="en-US" smtClean="0"/>
              <a:t>12/17/2024</a:t>
            </a:fld>
            <a:endParaRPr lang="en-US"/>
          </a:p>
        </p:txBody>
      </p:sp>
      <p:sp>
        <p:nvSpPr>
          <p:cNvPr id="5" name="Chỗ dành sẵn cho Chân trang 4">
            <a:extLst>
              <a:ext uri="{FF2B5EF4-FFF2-40B4-BE49-F238E27FC236}">
                <a16:creationId xmlns:a16="http://schemas.microsoft.com/office/drawing/2014/main" id="{7185859E-6F9D-4818-FF2D-F527903D9416}"/>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CB4B366-95AC-0C11-AF66-DD51B9096DFC}"/>
              </a:ext>
            </a:extLst>
          </p:cNvPr>
          <p:cNvSpPr>
            <a:spLocks noGrp="1"/>
          </p:cNvSpPr>
          <p:nvPr>
            <p:ph type="sldNum" sz="quarter" idx="12"/>
          </p:nvPr>
        </p:nvSpPr>
        <p:spPr/>
        <p:txBody>
          <a:bodyPr/>
          <a:lstStyle/>
          <a:p>
            <a:fld id="{AE168176-DE43-447D-A584-663EBC897F74}" type="slidenum">
              <a:rPr lang="en-US" smtClean="0"/>
              <a:t>‹#›</a:t>
            </a:fld>
            <a:endParaRPr lang="en-US"/>
          </a:p>
        </p:txBody>
      </p:sp>
    </p:spTree>
    <p:extLst>
      <p:ext uri="{BB962C8B-B14F-4D97-AF65-F5344CB8AC3E}">
        <p14:creationId xmlns:p14="http://schemas.microsoft.com/office/powerpoint/2010/main" val="3382691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21FF412-2D06-6EDD-0BF7-74448002B313}"/>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98E7C7F5-AD53-1A5F-9039-3E290C74D0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EC3F2B3C-41E8-2A7F-071E-27493B895253}"/>
              </a:ext>
            </a:extLst>
          </p:cNvPr>
          <p:cNvSpPr>
            <a:spLocks noGrp="1"/>
          </p:cNvSpPr>
          <p:nvPr>
            <p:ph type="dt" sz="half" idx="10"/>
          </p:nvPr>
        </p:nvSpPr>
        <p:spPr/>
        <p:txBody>
          <a:bodyPr/>
          <a:lstStyle/>
          <a:p>
            <a:fld id="{CF0CBB32-2B66-4A5C-8BA4-32423EBAEED5}" type="datetimeFigureOut">
              <a:rPr lang="en-US" smtClean="0"/>
              <a:t>12/17/2024</a:t>
            </a:fld>
            <a:endParaRPr lang="en-US"/>
          </a:p>
        </p:txBody>
      </p:sp>
      <p:sp>
        <p:nvSpPr>
          <p:cNvPr id="5" name="Chỗ dành sẵn cho Chân trang 4">
            <a:extLst>
              <a:ext uri="{FF2B5EF4-FFF2-40B4-BE49-F238E27FC236}">
                <a16:creationId xmlns:a16="http://schemas.microsoft.com/office/drawing/2014/main" id="{00AEE091-B378-FB86-6200-F37D88A24B9B}"/>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6CE439E-0670-4DE4-7164-362716CF10E1}"/>
              </a:ext>
            </a:extLst>
          </p:cNvPr>
          <p:cNvSpPr>
            <a:spLocks noGrp="1"/>
          </p:cNvSpPr>
          <p:nvPr>
            <p:ph type="sldNum" sz="quarter" idx="12"/>
          </p:nvPr>
        </p:nvSpPr>
        <p:spPr/>
        <p:txBody>
          <a:bodyPr/>
          <a:lstStyle/>
          <a:p>
            <a:fld id="{AE168176-DE43-447D-A584-663EBC897F74}" type="slidenum">
              <a:rPr lang="en-US" smtClean="0"/>
              <a:t>‹#›</a:t>
            </a:fld>
            <a:endParaRPr lang="en-US"/>
          </a:p>
        </p:txBody>
      </p:sp>
    </p:spTree>
    <p:extLst>
      <p:ext uri="{BB962C8B-B14F-4D97-AF65-F5344CB8AC3E}">
        <p14:creationId xmlns:p14="http://schemas.microsoft.com/office/powerpoint/2010/main" val="290978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8AAAAF2-8BDC-2568-D468-4C92A3EFC9E5}"/>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9BE52C11-054A-8F1D-102D-6A4135E3BD3D}"/>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3091454E-1A3C-E1FA-FECB-411DF184E980}"/>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D99671BF-72FD-02A6-2E16-B8437511BEE2}"/>
              </a:ext>
            </a:extLst>
          </p:cNvPr>
          <p:cNvSpPr>
            <a:spLocks noGrp="1"/>
          </p:cNvSpPr>
          <p:nvPr>
            <p:ph type="dt" sz="half" idx="10"/>
          </p:nvPr>
        </p:nvSpPr>
        <p:spPr/>
        <p:txBody>
          <a:bodyPr/>
          <a:lstStyle/>
          <a:p>
            <a:fld id="{CF0CBB32-2B66-4A5C-8BA4-32423EBAEED5}" type="datetimeFigureOut">
              <a:rPr lang="en-US" smtClean="0"/>
              <a:t>12/17/2024</a:t>
            </a:fld>
            <a:endParaRPr lang="en-US"/>
          </a:p>
        </p:txBody>
      </p:sp>
      <p:sp>
        <p:nvSpPr>
          <p:cNvPr id="6" name="Chỗ dành sẵn cho Chân trang 5">
            <a:extLst>
              <a:ext uri="{FF2B5EF4-FFF2-40B4-BE49-F238E27FC236}">
                <a16:creationId xmlns:a16="http://schemas.microsoft.com/office/drawing/2014/main" id="{FBE96265-C161-A83E-4C32-469239D1E6F8}"/>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0F7AC9B-EB39-531F-4EC9-851543DDBA55}"/>
              </a:ext>
            </a:extLst>
          </p:cNvPr>
          <p:cNvSpPr>
            <a:spLocks noGrp="1"/>
          </p:cNvSpPr>
          <p:nvPr>
            <p:ph type="sldNum" sz="quarter" idx="12"/>
          </p:nvPr>
        </p:nvSpPr>
        <p:spPr/>
        <p:txBody>
          <a:bodyPr/>
          <a:lstStyle/>
          <a:p>
            <a:fld id="{AE168176-DE43-447D-A584-663EBC897F74}" type="slidenum">
              <a:rPr lang="en-US" smtClean="0"/>
              <a:t>‹#›</a:t>
            </a:fld>
            <a:endParaRPr lang="en-US"/>
          </a:p>
        </p:txBody>
      </p:sp>
    </p:spTree>
    <p:extLst>
      <p:ext uri="{BB962C8B-B14F-4D97-AF65-F5344CB8AC3E}">
        <p14:creationId xmlns:p14="http://schemas.microsoft.com/office/powerpoint/2010/main" val="289596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20623BF-FD48-4D5C-63DE-C405A5C99124}"/>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CD8D6B6E-EED1-4A50-4144-9AF72D54D5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AC1D98C5-1434-2711-1D5C-09A4DB4592F8}"/>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BF119EBD-7294-BE3A-E5D0-44D8CED57E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C9140A86-8087-DEB1-E435-5FD5C5E2CD6E}"/>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707594B3-1C37-6430-E4E2-C8E6591145C6}"/>
              </a:ext>
            </a:extLst>
          </p:cNvPr>
          <p:cNvSpPr>
            <a:spLocks noGrp="1"/>
          </p:cNvSpPr>
          <p:nvPr>
            <p:ph type="dt" sz="half" idx="10"/>
          </p:nvPr>
        </p:nvSpPr>
        <p:spPr/>
        <p:txBody>
          <a:bodyPr/>
          <a:lstStyle/>
          <a:p>
            <a:fld id="{CF0CBB32-2B66-4A5C-8BA4-32423EBAEED5}" type="datetimeFigureOut">
              <a:rPr lang="en-US" smtClean="0"/>
              <a:t>12/17/2024</a:t>
            </a:fld>
            <a:endParaRPr lang="en-US"/>
          </a:p>
        </p:txBody>
      </p:sp>
      <p:sp>
        <p:nvSpPr>
          <p:cNvPr id="8" name="Chỗ dành sẵn cho Chân trang 7">
            <a:extLst>
              <a:ext uri="{FF2B5EF4-FFF2-40B4-BE49-F238E27FC236}">
                <a16:creationId xmlns:a16="http://schemas.microsoft.com/office/drawing/2014/main" id="{93454C99-28B5-2B1B-C2BA-AD48679D6A0E}"/>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9EB8DAD7-DBD3-9A14-6B6F-B72827D186A3}"/>
              </a:ext>
            </a:extLst>
          </p:cNvPr>
          <p:cNvSpPr>
            <a:spLocks noGrp="1"/>
          </p:cNvSpPr>
          <p:nvPr>
            <p:ph type="sldNum" sz="quarter" idx="12"/>
          </p:nvPr>
        </p:nvSpPr>
        <p:spPr/>
        <p:txBody>
          <a:bodyPr/>
          <a:lstStyle/>
          <a:p>
            <a:fld id="{AE168176-DE43-447D-A584-663EBC897F74}" type="slidenum">
              <a:rPr lang="en-US" smtClean="0"/>
              <a:t>‹#›</a:t>
            </a:fld>
            <a:endParaRPr lang="en-US"/>
          </a:p>
        </p:txBody>
      </p:sp>
    </p:spTree>
    <p:extLst>
      <p:ext uri="{BB962C8B-B14F-4D97-AF65-F5344CB8AC3E}">
        <p14:creationId xmlns:p14="http://schemas.microsoft.com/office/powerpoint/2010/main" val="2531220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4B22C2C-5B1B-AEBB-6337-B97B94C0B6C4}"/>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66D137A9-4511-1244-4B49-59CBA155D6AA}"/>
              </a:ext>
            </a:extLst>
          </p:cNvPr>
          <p:cNvSpPr>
            <a:spLocks noGrp="1"/>
          </p:cNvSpPr>
          <p:nvPr>
            <p:ph type="dt" sz="half" idx="10"/>
          </p:nvPr>
        </p:nvSpPr>
        <p:spPr/>
        <p:txBody>
          <a:bodyPr/>
          <a:lstStyle/>
          <a:p>
            <a:fld id="{CF0CBB32-2B66-4A5C-8BA4-32423EBAEED5}" type="datetimeFigureOut">
              <a:rPr lang="en-US" smtClean="0"/>
              <a:t>12/17/2024</a:t>
            </a:fld>
            <a:endParaRPr lang="en-US"/>
          </a:p>
        </p:txBody>
      </p:sp>
      <p:sp>
        <p:nvSpPr>
          <p:cNvPr id="4" name="Chỗ dành sẵn cho Chân trang 3">
            <a:extLst>
              <a:ext uri="{FF2B5EF4-FFF2-40B4-BE49-F238E27FC236}">
                <a16:creationId xmlns:a16="http://schemas.microsoft.com/office/drawing/2014/main" id="{8700C527-790C-72EB-C562-DE66371EB293}"/>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9A919C21-B965-1291-CD29-17577B051F36}"/>
              </a:ext>
            </a:extLst>
          </p:cNvPr>
          <p:cNvSpPr>
            <a:spLocks noGrp="1"/>
          </p:cNvSpPr>
          <p:nvPr>
            <p:ph type="sldNum" sz="quarter" idx="12"/>
          </p:nvPr>
        </p:nvSpPr>
        <p:spPr/>
        <p:txBody>
          <a:bodyPr/>
          <a:lstStyle/>
          <a:p>
            <a:fld id="{AE168176-DE43-447D-A584-663EBC897F74}" type="slidenum">
              <a:rPr lang="en-US" smtClean="0"/>
              <a:t>‹#›</a:t>
            </a:fld>
            <a:endParaRPr lang="en-US"/>
          </a:p>
        </p:txBody>
      </p:sp>
    </p:spTree>
    <p:extLst>
      <p:ext uri="{BB962C8B-B14F-4D97-AF65-F5344CB8AC3E}">
        <p14:creationId xmlns:p14="http://schemas.microsoft.com/office/powerpoint/2010/main" val="70809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0FEC8B34-6D3C-72F7-2370-9219732A5147}"/>
              </a:ext>
            </a:extLst>
          </p:cNvPr>
          <p:cNvSpPr>
            <a:spLocks noGrp="1"/>
          </p:cNvSpPr>
          <p:nvPr>
            <p:ph type="dt" sz="half" idx="10"/>
          </p:nvPr>
        </p:nvSpPr>
        <p:spPr/>
        <p:txBody>
          <a:bodyPr/>
          <a:lstStyle/>
          <a:p>
            <a:fld id="{CF0CBB32-2B66-4A5C-8BA4-32423EBAEED5}" type="datetimeFigureOut">
              <a:rPr lang="en-US" smtClean="0"/>
              <a:t>12/17/2024</a:t>
            </a:fld>
            <a:endParaRPr lang="en-US"/>
          </a:p>
        </p:txBody>
      </p:sp>
      <p:sp>
        <p:nvSpPr>
          <p:cNvPr id="3" name="Chỗ dành sẵn cho Chân trang 2">
            <a:extLst>
              <a:ext uri="{FF2B5EF4-FFF2-40B4-BE49-F238E27FC236}">
                <a16:creationId xmlns:a16="http://schemas.microsoft.com/office/drawing/2014/main" id="{C2893E31-4027-5E6F-20EC-0FDDE86D037A}"/>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3C154CC-36F4-48C5-9973-DFC8E045F643}"/>
              </a:ext>
            </a:extLst>
          </p:cNvPr>
          <p:cNvSpPr>
            <a:spLocks noGrp="1"/>
          </p:cNvSpPr>
          <p:nvPr>
            <p:ph type="sldNum" sz="quarter" idx="12"/>
          </p:nvPr>
        </p:nvSpPr>
        <p:spPr/>
        <p:txBody>
          <a:bodyPr/>
          <a:lstStyle/>
          <a:p>
            <a:fld id="{AE168176-DE43-447D-A584-663EBC897F74}" type="slidenum">
              <a:rPr lang="en-US" smtClean="0"/>
              <a:t>‹#›</a:t>
            </a:fld>
            <a:endParaRPr lang="en-US"/>
          </a:p>
        </p:txBody>
      </p:sp>
    </p:spTree>
    <p:extLst>
      <p:ext uri="{BB962C8B-B14F-4D97-AF65-F5344CB8AC3E}">
        <p14:creationId xmlns:p14="http://schemas.microsoft.com/office/powerpoint/2010/main" val="38397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AEE327-5F51-5F28-48D7-498E5269B181}"/>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EA67519-94FA-6124-58F7-626E6763A5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D941E12C-9D07-225D-53B6-5FC727BD0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D2DD1E7-7CA0-5943-789E-5C7BC10C18A6}"/>
              </a:ext>
            </a:extLst>
          </p:cNvPr>
          <p:cNvSpPr>
            <a:spLocks noGrp="1"/>
          </p:cNvSpPr>
          <p:nvPr>
            <p:ph type="dt" sz="half" idx="10"/>
          </p:nvPr>
        </p:nvSpPr>
        <p:spPr/>
        <p:txBody>
          <a:bodyPr/>
          <a:lstStyle/>
          <a:p>
            <a:fld id="{CF0CBB32-2B66-4A5C-8BA4-32423EBAEED5}" type="datetimeFigureOut">
              <a:rPr lang="en-US" smtClean="0"/>
              <a:t>12/17/2024</a:t>
            </a:fld>
            <a:endParaRPr lang="en-US"/>
          </a:p>
        </p:txBody>
      </p:sp>
      <p:sp>
        <p:nvSpPr>
          <p:cNvPr id="6" name="Chỗ dành sẵn cho Chân trang 5">
            <a:extLst>
              <a:ext uri="{FF2B5EF4-FFF2-40B4-BE49-F238E27FC236}">
                <a16:creationId xmlns:a16="http://schemas.microsoft.com/office/drawing/2014/main" id="{0D3A22EC-5650-67DB-CCCE-28B138873ED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1DCFFF48-17BE-EF23-63B4-3A22B52F6F3E}"/>
              </a:ext>
            </a:extLst>
          </p:cNvPr>
          <p:cNvSpPr>
            <a:spLocks noGrp="1"/>
          </p:cNvSpPr>
          <p:nvPr>
            <p:ph type="sldNum" sz="quarter" idx="12"/>
          </p:nvPr>
        </p:nvSpPr>
        <p:spPr/>
        <p:txBody>
          <a:bodyPr/>
          <a:lstStyle/>
          <a:p>
            <a:fld id="{AE168176-DE43-447D-A584-663EBC897F74}" type="slidenum">
              <a:rPr lang="en-US" smtClean="0"/>
              <a:t>‹#›</a:t>
            </a:fld>
            <a:endParaRPr lang="en-US"/>
          </a:p>
        </p:txBody>
      </p:sp>
    </p:spTree>
    <p:extLst>
      <p:ext uri="{BB962C8B-B14F-4D97-AF65-F5344CB8AC3E}">
        <p14:creationId xmlns:p14="http://schemas.microsoft.com/office/powerpoint/2010/main" val="114321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DA99FA-6BAB-9BAD-BADF-59121FE8E4B3}"/>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E5A9518C-BD89-5CCF-34A2-32614B1604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A1A06E96-1787-B82E-5F8F-815248B30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FBDDE870-C4CC-7C24-304D-E4F77C67A8EB}"/>
              </a:ext>
            </a:extLst>
          </p:cNvPr>
          <p:cNvSpPr>
            <a:spLocks noGrp="1"/>
          </p:cNvSpPr>
          <p:nvPr>
            <p:ph type="dt" sz="half" idx="10"/>
          </p:nvPr>
        </p:nvSpPr>
        <p:spPr/>
        <p:txBody>
          <a:bodyPr/>
          <a:lstStyle/>
          <a:p>
            <a:fld id="{CF0CBB32-2B66-4A5C-8BA4-32423EBAEED5}" type="datetimeFigureOut">
              <a:rPr lang="en-US" smtClean="0"/>
              <a:t>12/17/2024</a:t>
            </a:fld>
            <a:endParaRPr lang="en-US"/>
          </a:p>
        </p:txBody>
      </p:sp>
      <p:sp>
        <p:nvSpPr>
          <p:cNvPr id="6" name="Chỗ dành sẵn cho Chân trang 5">
            <a:extLst>
              <a:ext uri="{FF2B5EF4-FFF2-40B4-BE49-F238E27FC236}">
                <a16:creationId xmlns:a16="http://schemas.microsoft.com/office/drawing/2014/main" id="{3BE3EE94-4865-6097-3864-B5F90E7B921E}"/>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94D7384-C80B-2B27-072A-FF42C3F2A79E}"/>
              </a:ext>
            </a:extLst>
          </p:cNvPr>
          <p:cNvSpPr>
            <a:spLocks noGrp="1"/>
          </p:cNvSpPr>
          <p:nvPr>
            <p:ph type="sldNum" sz="quarter" idx="12"/>
          </p:nvPr>
        </p:nvSpPr>
        <p:spPr/>
        <p:txBody>
          <a:bodyPr/>
          <a:lstStyle/>
          <a:p>
            <a:fld id="{AE168176-DE43-447D-A584-663EBC897F74}" type="slidenum">
              <a:rPr lang="en-US" smtClean="0"/>
              <a:t>‹#›</a:t>
            </a:fld>
            <a:endParaRPr lang="en-US"/>
          </a:p>
        </p:txBody>
      </p:sp>
    </p:spTree>
    <p:extLst>
      <p:ext uri="{BB962C8B-B14F-4D97-AF65-F5344CB8AC3E}">
        <p14:creationId xmlns:p14="http://schemas.microsoft.com/office/powerpoint/2010/main" val="394066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F10E0A42-DDA6-9FF4-EA6E-004CFFB2DE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DF53BEBF-9A8A-8259-CB89-0BFDD57948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BE02F7E9-9F5E-FFD6-F58F-CBA9AA2036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0CBB32-2B66-4A5C-8BA4-32423EBAEED5}" type="datetimeFigureOut">
              <a:rPr lang="en-US" smtClean="0"/>
              <a:t>12/17/2024</a:t>
            </a:fld>
            <a:endParaRPr lang="en-US"/>
          </a:p>
        </p:txBody>
      </p:sp>
      <p:sp>
        <p:nvSpPr>
          <p:cNvPr id="5" name="Chỗ dành sẵn cho Chân trang 4">
            <a:extLst>
              <a:ext uri="{FF2B5EF4-FFF2-40B4-BE49-F238E27FC236}">
                <a16:creationId xmlns:a16="http://schemas.microsoft.com/office/drawing/2014/main" id="{29CFFE3C-04D4-5D9B-B83D-A519504EB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Chỗ dành sẵn cho Số hiệu Bản chiếu 5">
            <a:extLst>
              <a:ext uri="{FF2B5EF4-FFF2-40B4-BE49-F238E27FC236}">
                <a16:creationId xmlns:a16="http://schemas.microsoft.com/office/drawing/2014/main" id="{6C6A4811-EA2C-DC59-30EF-33CCBC04EC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168176-DE43-447D-A584-663EBC897F74}" type="slidenum">
              <a:rPr lang="en-US" smtClean="0"/>
              <a:t>‹#›</a:t>
            </a:fld>
            <a:endParaRPr lang="en-US"/>
          </a:p>
        </p:txBody>
      </p:sp>
    </p:spTree>
    <p:extLst>
      <p:ext uri="{BB962C8B-B14F-4D97-AF65-F5344CB8AC3E}">
        <p14:creationId xmlns:p14="http://schemas.microsoft.com/office/powerpoint/2010/main" val="4122625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0.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a:extLst>
              <a:ext uri="{FF2B5EF4-FFF2-40B4-BE49-F238E27FC236}">
                <a16:creationId xmlns:a16="http://schemas.microsoft.com/office/drawing/2014/main" id="{03C2129F-BA6B-0C57-99A3-AE2DBB7B313E}"/>
              </a:ext>
            </a:extLst>
          </p:cNvPr>
          <p:cNvSpPr>
            <a:spLocks noGrp="1"/>
          </p:cNvSpPr>
          <p:nvPr>
            <p:ph type="ctrTitle"/>
          </p:nvPr>
        </p:nvSpPr>
        <p:spPr>
          <a:xfrm>
            <a:off x="387870" y="891652"/>
            <a:ext cx="4684193" cy="3030724"/>
          </a:xfrm>
        </p:spPr>
        <p:txBody>
          <a:bodyPr anchor="b">
            <a:normAutofit/>
          </a:bodyPr>
          <a:lstStyle/>
          <a:p>
            <a:pPr algn="r"/>
            <a:r>
              <a:rPr lang="en-US" sz="4000" dirty="0" err="1">
                <a:solidFill>
                  <a:srgbClr val="FFFFFF"/>
                </a:solidFill>
                <a:latin typeface="Times New Roman" panose="02020603050405020304" pitchFamily="18" charset="0"/>
                <a:cs typeface="Times New Roman" panose="02020603050405020304" pitchFamily="18" charset="0"/>
              </a:rPr>
              <a:t>Thuyết</a:t>
            </a:r>
            <a:r>
              <a:rPr lang="en-US" sz="4000" dirty="0">
                <a:solidFill>
                  <a:srgbClr val="FFFFFF"/>
                </a:solidFill>
                <a:latin typeface="Times New Roman" panose="02020603050405020304" pitchFamily="18" charset="0"/>
                <a:cs typeface="Times New Roman" panose="02020603050405020304" pitchFamily="18" charset="0"/>
              </a:rPr>
              <a:t> </a:t>
            </a:r>
            <a:r>
              <a:rPr lang="en-US" sz="4000" dirty="0" err="1">
                <a:solidFill>
                  <a:srgbClr val="FFFFFF"/>
                </a:solidFill>
                <a:latin typeface="Times New Roman" panose="02020603050405020304" pitchFamily="18" charset="0"/>
                <a:cs typeface="Times New Roman" panose="02020603050405020304" pitchFamily="18" charset="0"/>
              </a:rPr>
              <a:t>trình</a:t>
            </a:r>
            <a:r>
              <a:rPr lang="en-US" sz="4000" dirty="0">
                <a:solidFill>
                  <a:srgbClr val="FFFFFF"/>
                </a:solidFill>
                <a:latin typeface="Times New Roman" panose="02020603050405020304" pitchFamily="18" charset="0"/>
                <a:cs typeface="Times New Roman" panose="02020603050405020304" pitchFamily="18" charset="0"/>
              </a:rPr>
              <a:t> Support Vector Machine</a:t>
            </a:r>
          </a:p>
        </p:txBody>
      </p:sp>
      <p:sp>
        <p:nvSpPr>
          <p:cNvPr id="3" name="Tiêu đề phụ 2">
            <a:extLst>
              <a:ext uri="{FF2B5EF4-FFF2-40B4-BE49-F238E27FC236}">
                <a16:creationId xmlns:a16="http://schemas.microsoft.com/office/drawing/2014/main" id="{1D9C4A5E-1929-6932-2D5F-FBC8663269D2}"/>
              </a:ext>
            </a:extLst>
          </p:cNvPr>
          <p:cNvSpPr>
            <a:spLocks noGrp="1"/>
          </p:cNvSpPr>
          <p:nvPr>
            <p:ph type="subTitle" idx="1"/>
          </p:nvPr>
        </p:nvSpPr>
        <p:spPr>
          <a:xfrm>
            <a:off x="945791" y="4745317"/>
            <a:ext cx="4126272" cy="1375145"/>
          </a:xfrm>
        </p:spPr>
        <p:txBody>
          <a:bodyPr>
            <a:normAutofit/>
          </a:bodyPr>
          <a:lstStyle/>
          <a:p>
            <a:pPr algn="r"/>
            <a:endParaRPr lang="en-US">
              <a:solidFill>
                <a:srgbClr val="FFFFFF"/>
              </a:solidFill>
            </a:endParaRPr>
          </a:p>
        </p:txBody>
      </p:sp>
      <p:grpSp>
        <p:nvGrpSpPr>
          <p:cNvPr id="4" name="Group 5">
            <a:extLst>
              <a:ext uri="{FF2B5EF4-FFF2-40B4-BE49-F238E27FC236}">
                <a16:creationId xmlns:a16="http://schemas.microsoft.com/office/drawing/2014/main" id="{4EC05157-E302-CC6A-87BF-B17B9199C5D7}"/>
              </a:ext>
            </a:extLst>
          </p:cNvPr>
          <p:cNvGrpSpPr/>
          <p:nvPr/>
        </p:nvGrpSpPr>
        <p:grpSpPr>
          <a:xfrm>
            <a:off x="6185180" y="457199"/>
            <a:ext cx="5429960" cy="5899152"/>
            <a:chOff x="0" y="0"/>
            <a:chExt cx="7738089" cy="8406723"/>
          </a:xfrm>
        </p:grpSpPr>
        <p:pic>
          <p:nvPicPr>
            <p:cNvPr id="5" name="Picture 6" descr="Ảnh có chứa bầu trời, mây, tòa nhà, kiến trúc&#10;&#10;Mô tả được tạo tự động">
              <a:extLst>
                <a:ext uri="{FF2B5EF4-FFF2-40B4-BE49-F238E27FC236}">
                  <a16:creationId xmlns:a16="http://schemas.microsoft.com/office/drawing/2014/main" id="{56547249-4538-12AF-2ADB-BD7E91D90283}"/>
                </a:ext>
              </a:extLst>
            </p:cNvPr>
            <p:cNvPicPr>
              <a:picLocks noChangeAspect="1"/>
            </p:cNvPicPr>
            <p:nvPr/>
          </p:nvPicPr>
          <p:blipFill>
            <a:blip r:embed="rId2"/>
            <a:srcRect l="19308" r="19308"/>
            <a:stretch>
              <a:fillRect/>
            </a:stretch>
          </p:blipFill>
          <p:spPr>
            <a:xfrm>
              <a:off x="0" y="0"/>
              <a:ext cx="7738089" cy="8406723"/>
            </a:xfrm>
            <a:prstGeom prst="rect">
              <a:avLst/>
            </a:prstGeom>
          </p:spPr>
        </p:pic>
      </p:grpSp>
    </p:spTree>
    <p:extLst>
      <p:ext uri="{BB962C8B-B14F-4D97-AF65-F5344CB8AC3E}">
        <p14:creationId xmlns:p14="http://schemas.microsoft.com/office/powerpoint/2010/main" val="565582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595FD8C5-3DD6-3412-AB3B-AE89F4E42449}"/>
              </a:ext>
            </a:extLst>
          </p:cNvPr>
          <p:cNvSpPr>
            <a:spLocks noGrp="1"/>
          </p:cNvSpPr>
          <p:nvPr>
            <p:ph type="title"/>
          </p:nvPr>
        </p:nvSpPr>
        <p:spPr>
          <a:xfrm>
            <a:off x="1371599" y="294538"/>
            <a:ext cx="9895951" cy="1033669"/>
          </a:xfrm>
        </p:spPr>
        <p:txBody>
          <a:bodyPr>
            <a:normAutofit/>
          </a:bodyPr>
          <a:lstStyle/>
          <a:p>
            <a:r>
              <a:rPr lang="en-US" sz="3400" b="1">
                <a:solidFill>
                  <a:srgbClr val="FFFFFF"/>
                </a:solidFill>
                <a:latin typeface="Times New Roman" panose="02020603050405020304" pitchFamily="18" charset="0"/>
                <a:ea typeface="DejaVu Serif Bold"/>
                <a:cs typeface="Times New Roman" panose="02020603050405020304" pitchFamily="18" charset="0"/>
                <a:sym typeface="DejaVu Serif Bold"/>
              </a:rPr>
              <a:t>2.Một số bài toán về Classification</a:t>
            </a:r>
            <a:br>
              <a:rPr lang="en-US" sz="3400">
                <a:solidFill>
                  <a:srgbClr val="FFFFFF"/>
                </a:solidFill>
                <a:latin typeface="Noto Serif Display"/>
                <a:ea typeface="Noto Serif Display"/>
                <a:cs typeface="Noto Serif Display"/>
                <a:sym typeface="Noto Serif Display"/>
              </a:rPr>
            </a:br>
            <a:endParaRPr lang="en-US" sz="3400">
              <a:solidFill>
                <a:srgbClr val="FFFFFF"/>
              </a:solidFill>
            </a:endParaRPr>
          </a:p>
        </p:txBody>
      </p:sp>
      <p:sp>
        <p:nvSpPr>
          <p:cNvPr id="3" name="Chỗ dành sẵn cho Nội dung 2">
            <a:extLst>
              <a:ext uri="{FF2B5EF4-FFF2-40B4-BE49-F238E27FC236}">
                <a16:creationId xmlns:a16="http://schemas.microsoft.com/office/drawing/2014/main" id="{4DDEEFF5-4A09-C20B-6764-D6CA5211C69E}"/>
              </a:ext>
            </a:extLst>
          </p:cNvPr>
          <p:cNvSpPr>
            <a:spLocks noGrp="1"/>
          </p:cNvSpPr>
          <p:nvPr>
            <p:ph idx="1"/>
          </p:nvPr>
        </p:nvSpPr>
        <p:spPr>
          <a:xfrm>
            <a:off x="1371599" y="2318197"/>
            <a:ext cx="9724031" cy="3683358"/>
          </a:xfrm>
        </p:spPr>
        <p:txBody>
          <a:bodyPr numCol="1" anchor="ctr">
            <a:normAutofit/>
          </a:bodyPr>
          <a:lstStyle/>
          <a:p>
            <a:r>
              <a:rPr lang="en-US" sz="2400" dirty="0" err="1">
                <a:latin typeface="Times New Roman" panose="02020603050405020304" pitchFamily="18" charset="0"/>
                <a:ea typeface="Noto Serif Display"/>
                <a:cs typeface="Times New Roman" panose="02020603050405020304" pitchFamily="18" charset="0"/>
                <a:sym typeface="Noto Serif Display"/>
              </a:rPr>
              <a:t>Là</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đường</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nét</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liền</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màu</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đen</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vì</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nó</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tạo</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ra</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một</a:t>
            </a:r>
            <a:r>
              <a:rPr lang="en-US" sz="2400" dirty="0">
                <a:latin typeface="Times New Roman" panose="02020603050405020304" pitchFamily="18" charset="0"/>
                <a:ea typeface="Noto Serif Display"/>
                <a:cs typeface="Times New Roman" panose="02020603050405020304" pitchFamily="18" charset="0"/>
                <a:sym typeface="Noto Serif Display"/>
              </a:rPr>
              <a:t> margin </a:t>
            </a:r>
            <a:r>
              <a:rPr lang="en-US" sz="2400" dirty="0" err="1">
                <a:latin typeface="Times New Roman" panose="02020603050405020304" pitchFamily="18" charset="0"/>
                <a:ea typeface="Noto Serif Display"/>
                <a:cs typeface="Times New Roman" panose="02020603050405020304" pitchFamily="18" charset="0"/>
                <a:sym typeface="Noto Serif Display"/>
              </a:rPr>
              <a:t>rộng</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hơn</a:t>
            </a:r>
            <a:endParaRPr lang="en-US" sz="2400" dirty="0">
              <a:latin typeface="Times New Roman" panose="02020603050405020304" pitchFamily="18" charset="0"/>
              <a:ea typeface="Noto Serif Display"/>
              <a:cs typeface="Times New Roman" panose="02020603050405020304" pitchFamily="18" charset="0"/>
              <a:sym typeface="Noto Serif Display"/>
            </a:endParaRPr>
          </a:p>
          <a:p>
            <a:r>
              <a:rPr lang="en-US" sz="2400" dirty="0">
                <a:latin typeface="Times New Roman" panose="02020603050405020304" pitchFamily="18" charset="0"/>
                <a:ea typeface="Noto Serif Display"/>
                <a:cs typeface="Times New Roman" panose="02020603050405020304" pitchFamily="18" charset="0"/>
                <a:sym typeface="Noto Serif Display"/>
              </a:rPr>
              <a:t>=&gt; </a:t>
            </a:r>
            <a:r>
              <a:rPr lang="en-US" sz="2400" dirty="0" err="1">
                <a:latin typeface="Times New Roman" panose="02020603050405020304" pitchFamily="18" charset="0"/>
                <a:ea typeface="Noto Serif Display"/>
                <a:cs typeface="Times New Roman" panose="02020603050405020304" pitchFamily="18" charset="0"/>
                <a:sym typeface="Noto Serif Display"/>
              </a:rPr>
              <a:t>Suy</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ra</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Việc</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margin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rộng</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hơn</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sẽ</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mang</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lại</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hiệu</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ứng</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phân</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lớp</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tốt</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hơn</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vì</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sự</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phân</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chia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giữa</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hai</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classes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là</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rạch</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ròi</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hơn</a:t>
            </a:r>
            <a:endPar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endParaRPr>
          </a:p>
          <a:p>
            <a:endPar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endParaRPr>
          </a:p>
          <a:p>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Kết</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luận</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Bài</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toán</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tối</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ưu</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trong</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Support Vector Machine (SVM)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chính</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là</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bài</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toán</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đi</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tìm</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đường</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phân</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chia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sao</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cho</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margin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là</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lớn</a:t>
            </a:r>
            <a:r>
              <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4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nhất</a:t>
            </a:r>
            <a:endParaRPr lang="en-US" sz="2400" dirty="0">
              <a:solidFill>
                <a:srgbClr val="000000"/>
              </a:solidFill>
              <a:latin typeface="Times New Roman" panose="02020603050405020304" pitchFamily="18" charset="0"/>
              <a:ea typeface="Noto Serif Display"/>
              <a:cs typeface="Times New Roman" panose="02020603050405020304" pitchFamily="18" charset="0"/>
              <a:sym typeface="Noto Serif Display"/>
            </a:endParaRPr>
          </a:p>
          <a:p>
            <a:endParaRPr lang="en-US" sz="2400" dirty="0">
              <a:latin typeface="Times New Roman" panose="02020603050405020304" pitchFamily="18" charset="0"/>
              <a:ea typeface="Noto Serif Display"/>
              <a:cs typeface="Times New Roman" panose="02020603050405020304" pitchFamily="18" charset="0"/>
              <a:sym typeface="Noto Serif Display"/>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6245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76963D6B-015C-8543-A62B-C35075A0B389}"/>
              </a:ext>
            </a:extLst>
          </p:cNvPr>
          <p:cNvSpPr>
            <a:spLocks noGrp="1"/>
          </p:cNvSpPr>
          <p:nvPr>
            <p:ph type="title"/>
          </p:nvPr>
        </p:nvSpPr>
        <p:spPr>
          <a:xfrm>
            <a:off x="1371599" y="294538"/>
            <a:ext cx="9895951" cy="1033669"/>
          </a:xfrm>
        </p:spPr>
        <p:txBody>
          <a:bodyPr>
            <a:normAutofit/>
          </a:bodyPr>
          <a:lstStyle/>
          <a:p>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3. </a:t>
            </a:r>
            <a:r>
              <a:rPr lang="en-US" sz="4000" b="1" dirty="0" err="1">
                <a:solidFill>
                  <a:srgbClr val="FFFFFF"/>
                </a:solidFill>
                <a:latin typeface="Times New Roman" panose="02020603050405020304" pitchFamily="18" charset="0"/>
                <a:ea typeface="DejaVu Serif Bold"/>
                <a:cs typeface="Times New Roman" panose="02020603050405020304" pitchFamily="18" charset="0"/>
                <a:sym typeface="DejaVu Serif Bold"/>
              </a:rPr>
              <a:t>Xây</a:t>
            </a:r>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rgbClr val="FFFFFF"/>
                </a:solidFill>
                <a:latin typeface="Times New Roman" panose="02020603050405020304" pitchFamily="18" charset="0"/>
                <a:ea typeface="DejaVu Serif Bold"/>
                <a:cs typeface="Times New Roman" panose="02020603050405020304" pitchFamily="18" charset="0"/>
                <a:sym typeface="DejaVu Serif Bold"/>
              </a:rPr>
              <a:t>dựng</a:t>
            </a:r>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 Support Vector Machine (SVM)</a:t>
            </a:r>
            <a:endParaRPr lang="en-US" sz="4000" dirty="0">
              <a:solidFill>
                <a:srgbClr val="FFFFFF"/>
              </a:solidFill>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C49CCF90-0174-371A-1299-483713EC9E8E}"/>
                  </a:ext>
                </a:extLst>
              </p:cNvPr>
              <p:cNvSpPr>
                <a:spLocks noGrp="1"/>
              </p:cNvSpPr>
              <p:nvPr>
                <p:ph idx="1"/>
              </p:nvPr>
            </p:nvSpPr>
            <p:spPr>
              <a:xfrm>
                <a:off x="1122215" y="1622745"/>
                <a:ext cx="9724031" cy="3683358"/>
              </a:xfrm>
            </p:spPr>
            <p:txBody>
              <a:bodyPr anchor="ctr">
                <a:normAutofit/>
              </a:bodyPr>
              <a:lstStyle/>
              <a:p>
                <a:endParaRPr lang="en-US" sz="2000" dirty="0">
                  <a:latin typeface="Times New Roman" panose="02020603050405020304" pitchFamily="18" charset="0"/>
                  <a:ea typeface="DejaVu Serif"/>
                  <a:cs typeface="Times New Roman" panose="02020603050405020304" pitchFamily="18" charset="0"/>
                  <a:sym typeface="DejaVu Serif"/>
                </a:endParaRPr>
              </a:p>
              <a:p>
                <a:endParaRPr lang="en-US" sz="2000" dirty="0">
                  <a:latin typeface="Times New Roman" panose="02020603050405020304" pitchFamily="18" charset="0"/>
                  <a:ea typeface="DejaVu Serif"/>
                  <a:cs typeface="Times New Roman" panose="02020603050405020304" pitchFamily="18" charset="0"/>
                  <a:sym typeface="DejaVu Serif"/>
                </a:endParaRPr>
              </a:p>
              <a:p>
                <a:endParaRPr lang="en-US" sz="2000" dirty="0">
                  <a:latin typeface="Times New Roman" panose="02020603050405020304" pitchFamily="18" charset="0"/>
                  <a:ea typeface="DejaVu Serif"/>
                  <a:cs typeface="Times New Roman" panose="02020603050405020304" pitchFamily="18" charset="0"/>
                  <a:sym typeface="DejaVu Serif"/>
                </a:endParaRPr>
              </a:p>
              <a:p>
                <a:r>
                  <a:rPr lang="en-US" sz="2000" dirty="0" err="1">
                    <a:latin typeface="Times New Roman" panose="02020603050405020304" pitchFamily="18" charset="0"/>
                    <a:ea typeface="DejaVu Serif"/>
                    <a:cs typeface="Times New Roman" panose="02020603050405020304" pitchFamily="18" charset="0"/>
                    <a:sym typeface="DejaVu Serif"/>
                  </a:rPr>
                  <a:t>Hãy</a:t>
                </a:r>
                <a:r>
                  <a:rPr lang="en-US" sz="2000" dirty="0">
                    <a:latin typeface="Times New Roman" panose="02020603050405020304" pitchFamily="18" charset="0"/>
                    <a:ea typeface="DejaVu Serif"/>
                    <a:cs typeface="Times New Roman" panose="02020603050405020304" pitchFamily="18" charset="0"/>
                    <a:sym typeface="DejaVu Serif"/>
                  </a:rPr>
                  <a:t> </a:t>
                </a:r>
                <a:r>
                  <a:rPr lang="en-US" sz="2000" dirty="0" err="1">
                    <a:latin typeface="Times New Roman" panose="02020603050405020304" pitchFamily="18" charset="0"/>
                    <a:ea typeface="DejaVu Serif"/>
                    <a:cs typeface="Times New Roman" panose="02020603050405020304" pitchFamily="18" charset="0"/>
                    <a:sym typeface="DejaVu Serif"/>
                  </a:rPr>
                  <a:t>đặt</a:t>
                </a:r>
                <a:r>
                  <a:rPr lang="en-US" sz="2000" dirty="0">
                    <a:latin typeface="Times New Roman" panose="02020603050405020304" pitchFamily="18" charset="0"/>
                    <a:ea typeface="DejaVu Serif"/>
                    <a:cs typeface="Times New Roman" panose="02020603050405020304" pitchFamily="18" charset="0"/>
                    <a:sym typeface="DejaVu Serif"/>
                  </a:rPr>
                  <a:t> training set </a:t>
                </a:r>
                <a:r>
                  <a:rPr lang="en-US" sz="2000" dirty="0" err="1">
                    <a:latin typeface="Times New Roman" panose="02020603050405020304" pitchFamily="18" charset="0"/>
                    <a:ea typeface="DejaVu Serif"/>
                    <a:cs typeface="Times New Roman" panose="02020603050405020304" pitchFamily="18" charset="0"/>
                    <a:sym typeface="DejaVu Serif"/>
                  </a:rPr>
                  <a:t>là</a:t>
                </a:r>
                <a:r>
                  <a:rPr lang="en-US" sz="2000" dirty="0">
                    <a:latin typeface="Times New Roman" panose="02020603050405020304" pitchFamily="18" charset="0"/>
                    <a:ea typeface="DejaVu Serif"/>
                    <a:cs typeface="Times New Roman" panose="02020603050405020304" pitchFamily="18" charset="0"/>
                    <a:sym typeface="DejaVu Serif"/>
                  </a:rPr>
                  <a:t> </a:t>
                </a:r>
                <a:r>
                  <a:rPr lang="en-US" altLang="en-US" sz="2000" dirty="0">
                    <a:latin typeface="Times New Roman" panose="02020603050405020304" pitchFamily="18" charset="0"/>
                    <a:cs typeface="Times New Roman" panose="02020603050405020304" pitchFamily="18" charset="0"/>
                  </a:rPr>
                  <a:t>{(</a:t>
                </a:r>
                <a:r>
                  <a:rPr lang="en-US" altLang="en-US" sz="2000" b="1" dirty="0">
                    <a:latin typeface="Times New Roman" panose="02020603050405020304" pitchFamily="18" charset="0"/>
                    <a:cs typeface="Times New Roman" panose="02020603050405020304" pitchFamily="18" charset="0"/>
                  </a:rPr>
                  <a:t>x</a:t>
                </a:r>
                <a:r>
                  <a:rPr lang="en-US" altLang="en-US" sz="2000" i="1" baseline="-25000" dirty="0">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a:t>
                </a:r>
                <a:r>
                  <a:rPr lang="en-US" altLang="en-US" sz="2000" i="1" dirty="0" err="1">
                    <a:latin typeface="Times New Roman" panose="02020603050405020304" pitchFamily="18" charset="0"/>
                    <a:cs typeface="Times New Roman" panose="02020603050405020304" pitchFamily="18" charset="0"/>
                  </a:rPr>
                  <a:t>y</a:t>
                </a:r>
                <a:r>
                  <a:rPr lang="en-US" altLang="en-US" sz="2000" i="1" baseline="-25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a:t>
                </a:r>
                <a:r>
                  <a:rPr lang="en-US" altLang="en-US" sz="2000" i="1" baseline="-25000" dirty="0" err="1">
                    <a:latin typeface="Times New Roman" panose="02020603050405020304" pitchFamily="18" charset="0"/>
                    <a:cs typeface="Times New Roman" panose="02020603050405020304" pitchFamily="18" charset="0"/>
                  </a:rPr>
                  <a:t>i</a:t>
                </a:r>
                <a:r>
                  <a:rPr lang="en-US" altLang="en-US" sz="2000" baseline="-25000" dirty="0">
                    <a:latin typeface="Times New Roman" panose="02020603050405020304" pitchFamily="18" charset="0"/>
                    <a:cs typeface="Times New Roman" panose="02020603050405020304" pitchFamily="18" charset="0"/>
                  </a:rPr>
                  <a:t>=1..</a:t>
                </a:r>
                <a:r>
                  <a:rPr lang="en-US" altLang="en-US" sz="2000" i="1" baseline="-25000" dirty="0">
                    <a:latin typeface="Times New Roman" panose="02020603050405020304" pitchFamily="18" charset="0"/>
                    <a:cs typeface="Times New Roman" panose="02020603050405020304" pitchFamily="18" charset="0"/>
                  </a:rPr>
                  <a:t>n</a:t>
                </a:r>
                <a:r>
                  <a:rPr lang="en-US" altLang="en-US" sz="2000" dirty="0">
                    <a:latin typeface="Times New Roman" panose="02020603050405020304" pitchFamily="18" charset="0"/>
                    <a:cs typeface="Times New Roman" panose="02020603050405020304" pitchFamily="18" charset="0"/>
                  </a:rPr>
                  <a:t>, </a:t>
                </a:r>
                <a:r>
                  <a:rPr lang="en-US" altLang="en-US" sz="2000" b="1" dirty="0" err="1">
                    <a:latin typeface="Times New Roman" panose="02020603050405020304" pitchFamily="18" charset="0"/>
                    <a:cs typeface="Times New Roman" panose="02020603050405020304" pitchFamily="18" charset="0"/>
                  </a:rPr>
                  <a:t>x</a:t>
                </a:r>
                <a:r>
                  <a:rPr lang="en-US" altLang="en-US" sz="2000" i="1" baseline="-25000" dirty="0" err="1">
                    <a:latin typeface="Times New Roman" panose="02020603050405020304" pitchFamily="18" charset="0"/>
                    <a:cs typeface="Times New Roman" panose="02020603050405020304" pitchFamily="18" charset="0"/>
                  </a:rPr>
                  <a:t>i</a:t>
                </a:r>
                <a:r>
                  <a:rPr lang="en-US" altLang="en-US" sz="2000" b="1"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en-US" sz="2000" i="1" baseline="30000" dirty="0" err="1">
                    <a:latin typeface="Times New Roman" panose="02020603050405020304" pitchFamily="18" charset="0"/>
                    <a:cs typeface="Times New Roman" panose="02020603050405020304" pitchFamily="18" charset="0"/>
                    <a:sym typeface="Symbol" panose="05050102010706020507" pitchFamily="18" charset="2"/>
                  </a:rPr>
                  <a:t>d</a:t>
                </a:r>
                <a:r>
                  <a:rPr lang="en-US" altLang="en-US" sz="2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i="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en-US" sz="2000" i="1" baseline="-25000" dirty="0" err="1">
                    <a:latin typeface="Times New Roman" panose="02020603050405020304" pitchFamily="18" charset="0"/>
                    <a:cs typeface="Times New Roman" panose="02020603050405020304" pitchFamily="18" charset="0"/>
                    <a:sym typeface="Symbol" panose="05050102010706020507" pitchFamily="18" charset="2"/>
                  </a:rPr>
                  <a:t>i</a:t>
                </a:r>
                <a:r>
                  <a:rPr lang="en-US" altLang="en-US" sz="20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000" b="1"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000" dirty="0">
                    <a:latin typeface="Times New Roman" panose="02020603050405020304" pitchFamily="18" charset="0"/>
                    <a:cs typeface="Times New Roman" panose="02020603050405020304" pitchFamily="18" charset="0"/>
                    <a:sym typeface="Symbol" panose="05050102010706020507" pitchFamily="18" charset="2"/>
                  </a:rPr>
                  <a:t>{-1, 1} </a:t>
                </a:r>
                <a:r>
                  <a:rPr lang="en-US" altLang="en-US" sz="2000" dirty="0" err="1">
                    <a:latin typeface="Times New Roman" panose="02020603050405020304" pitchFamily="18" charset="0"/>
                    <a:cs typeface="Times New Roman" panose="02020603050405020304" pitchFamily="18" charset="0"/>
                    <a:sym typeface="Symbol" panose="05050102010706020507" pitchFamily="18" charset="2"/>
                  </a:rPr>
                  <a:t>với</a:t>
                </a:r>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r>
                  <a:rPr lang="en-US" sz="2000" dirty="0">
                    <a:solidFill>
                      <a:srgbClr val="000000"/>
                    </a:solidFill>
                    <a:latin typeface="Times New Roman" panose="02020603050405020304" pitchFamily="18" charset="0"/>
                    <a:cs typeface="Times New Roman" panose="02020603050405020304" pitchFamily="18" charset="0"/>
                  </a:rPr>
                  <a:t>V</a:t>
                </a:r>
                <a:r>
                  <a:rPr lang="en-US" sz="2000" b="0" i="0" dirty="0">
                    <a:solidFill>
                      <a:srgbClr val="000000"/>
                    </a:solidFill>
                    <a:effectLst/>
                    <a:latin typeface="Times New Roman" panose="02020603050405020304" pitchFamily="18" charset="0"/>
                    <a:cs typeface="Times New Roman" panose="02020603050405020304" pitchFamily="18" charset="0"/>
                  </a:rPr>
                  <a:t>ector </a:t>
                </a:r>
                <a14:m>
                  <m:oMath xmlns:m="http://schemas.openxmlformats.org/officeDocument/2006/math">
                    <m:sSub>
                      <m:sSubPr>
                        <m:ctrlPr>
                          <a:rPr lang="en-US" sz="2000" b="0" i="1" smtClean="0">
                            <a:solidFill>
                              <a:srgbClr val="000000"/>
                            </a:solidFill>
                            <a:effectLst/>
                            <a:latin typeface="Cambria Math" panose="02040503050406030204" pitchFamily="18" charset="0"/>
                            <a:cs typeface="Times New Roman" panose="02020603050405020304" pitchFamily="18" charset="0"/>
                          </a:rPr>
                        </m:ctrlPr>
                      </m:sSubPr>
                      <m:e>
                        <m:r>
                          <a:rPr lang="en-US" sz="2000" b="0" i="1" smtClean="0">
                            <a:solidFill>
                              <a:srgbClr val="000000"/>
                            </a:solidFill>
                            <a:effectLst/>
                            <a:latin typeface="Cambria Math" panose="02040503050406030204" pitchFamily="18" charset="0"/>
                            <a:cs typeface="Times New Roman" panose="02020603050405020304" pitchFamily="18" charset="0"/>
                          </a:rPr>
                          <m:t>𝑥</m:t>
                        </m:r>
                      </m:e>
                      <m:sub>
                        <m:r>
                          <a:rPr lang="en-US" sz="2000" b="0" i="1" smtClean="0">
                            <a:solidFill>
                              <a:srgbClr val="000000"/>
                            </a:solidFill>
                            <a:effectLst/>
                            <a:latin typeface="Cambria Math" panose="02040503050406030204" pitchFamily="18" charset="0"/>
                            <a:cs typeface="Times New Roman" panose="02020603050405020304" pitchFamily="18" charset="0"/>
                          </a:rPr>
                          <m:t>𝑖</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2000" b="0" i="1" dirty="0" smtClean="0">
                            <a:solidFill>
                              <a:srgbClr val="000000"/>
                            </a:solidFill>
                            <a:effectLst/>
                            <a:latin typeface="Cambria Math" panose="02040503050406030204" pitchFamily="18" charset="0"/>
                            <a:cs typeface="Times New Roman" panose="02020603050405020304" pitchFamily="18" charset="0"/>
                          </a:rPr>
                        </m:ctrlPr>
                      </m:sSupPr>
                      <m:e>
                        <m:r>
                          <a:rPr lang="en-US" sz="2000" b="0" i="1" dirty="0" smtClean="0">
                            <a:solidFill>
                              <a:srgbClr val="000000"/>
                            </a:solidFill>
                            <a:effectLst/>
                            <a:latin typeface="Cambria Math" panose="02040503050406030204" pitchFamily="18" charset="0"/>
                            <a:cs typeface="Times New Roman" panose="02020603050405020304" pitchFamily="18" charset="0"/>
                          </a:rPr>
                          <m:t>𝑅</m:t>
                        </m:r>
                      </m:e>
                      <m:sup>
                        <m:r>
                          <a:rPr lang="en-US" sz="2000" b="0" i="1" dirty="0" smtClean="0">
                            <a:solidFill>
                              <a:srgbClr val="000000"/>
                            </a:solidFill>
                            <a:effectLst/>
                            <a:latin typeface="Cambria Math" panose="02040503050406030204" pitchFamily="18" charset="0"/>
                            <a:cs typeface="Times New Roman" panose="02020603050405020304" pitchFamily="18" charset="0"/>
                          </a:rPr>
                          <m:t>𝑑</m:t>
                        </m:r>
                      </m:sup>
                    </m:sSup>
                  </m:oMath>
                </a14:m>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thể</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hiện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1" dirty="0" err="1">
                    <a:solidFill>
                      <a:srgbClr val="000000"/>
                    </a:solidFill>
                    <a:effectLst/>
                    <a:latin typeface="Times New Roman" panose="02020603050405020304" pitchFamily="18" charset="0"/>
                    <a:cs typeface="Times New Roman" panose="02020603050405020304" pitchFamily="18" charset="0"/>
                  </a:rPr>
                  <a:t>đầu</a:t>
                </a:r>
                <a:r>
                  <a:rPr lang="en-US" sz="2000" b="0" i="1" dirty="0">
                    <a:solidFill>
                      <a:srgbClr val="000000"/>
                    </a:solidFill>
                    <a:effectLst/>
                    <a:latin typeface="Times New Roman" panose="02020603050405020304" pitchFamily="18" charset="0"/>
                    <a:cs typeface="Times New Roman" panose="02020603050405020304" pitchFamily="18" charset="0"/>
                  </a:rPr>
                  <a:t> </a:t>
                </a:r>
                <a:r>
                  <a:rPr lang="en-US" sz="2000" b="0" i="1" dirty="0" err="1">
                    <a:solidFill>
                      <a:srgbClr val="000000"/>
                    </a:solidFill>
                    <a:effectLst/>
                    <a:latin typeface="Times New Roman" panose="02020603050405020304" pitchFamily="18" charset="0"/>
                    <a:cs typeface="Times New Roman" panose="02020603050405020304" pitchFamily="18" charset="0"/>
                  </a:rPr>
                  <a:t>vào</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của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một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điểm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dữ</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liệu</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mtClean="0">
                            <a:solidFill>
                              <a:srgbClr val="000000"/>
                            </a:solidFill>
                            <a:effectLst/>
                            <a:latin typeface="Cambria Math" panose="02040503050406030204" pitchFamily="18" charset="0"/>
                            <a:cs typeface="Times New Roman" panose="02020603050405020304" pitchFamily="18" charset="0"/>
                          </a:rPr>
                        </m:ctrlPr>
                      </m:sSubPr>
                      <m:e>
                        <m:r>
                          <a:rPr lang="en-US" sz="2000" b="0" i="1" smtClean="0">
                            <a:solidFill>
                              <a:srgbClr val="000000"/>
                            </a:solidFill>
                            <a:effectLst/>
                            <a:latin typeface="Cambria Math" panose="02040503050406030204" pitchFamily="18" charset="0"/>
                            <a:cs typeface="Times New Roman" panose="02020603050405020304" pitchFamily="18" charset="0"/>
                          </a:rPr>
                          <m:t>𝑦</m:t>
                        </m:r>
                      </m:e>
                      <m:sub>
                        <m:r>
                          <a:rPr lang="en-US" sz="2000" b="0" i="1" smtClean="0">
                            <a:solidFill>
                              <a:srgbClr val="000000"/>
                            </a:solidFill>
                            <a:effectLst/>
                            <a:latin typeface="Cambria Math" panose="02040503050406030204" pitchFamily="18" charset="0"/>
                            <a:cs typeface="Times New Roman" panose="02020603050405020304" pitchFamily="18" charset="0"/>
                          </a:rPr>
                          <m:t>𝑖</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1" dirty="0" err="1">
                    <a:solidFill>
                      <a:srgbClr val="000000"/>
                    </a:solidFill>
                    <a:effectLst/>
                    <a:latin typeface="Times New Roman" panose="02020603050405020304" pitchFamily="18" charset="0"/>
                    <a:cs typeface="Times New Roman" panose="02020603050405020304" pitchFamily="18" charset="0"/>
                  </a:rPr>
                  <a:t>nhãn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của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điểm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dữ</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liệu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đó</a:t>
                </a:r>
                <a:r>
                  <a:rPr lang="en-US" sz="2000" b="0" i="0" dirty="0">
                    <a:solidFill>
                      <a:srgbClr val="000000"/>
                    </a:solidFill>
                    <a:effectLst/>
                    <a:latin typeface="Times New Roman" panose="02020603050405020304" pitchFamily="18" charset="0"/>
                    <a:cs typeface="Times New Roman" panose="02020603050405020304" pitchFamily="18" charset="0"/>
                  </a:rPr>
                  <a:t>. </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d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số</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chiều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của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dữ</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liệu</a:t>
                </a:r>
                <a:r>
                  <a:rPr lang="en-US" sz="2000" b="0" i="0" dirty="0">
                    <a:solidFill>
                      <a:srgbClr val="000000"/>
                    </a:solidFill>
                    <a:effectLst/>
                    <a:latin typeface="Times New Roman" panose="02020603050405020304" pitchFamily="18" charset="0"/>
                    <a:cs typeface="Times New Roman" panose="02020603050405020304" pitchFamily="18" charset="0"/>
                  </a:rPr>
                  <a:t> </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N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số</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điểm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dữ</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liệu</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endParaRPr lang="en-US" altLang="en-US" sz="2000" dirty="0">
                  <a:latin typeface="Times New Roman" panose="02020603050405020304" pitchFamily="18" charset="0"/>
                  <a:cs typeface="Times New Roman" panose="02020603050405020304" pitchFamily="18" charset="0"/>
                  <a:sym typeface="Symbol" panose="05050102010706020507" pitchFamily="18" charset="2"/>
                </a:endParaRPr>
              </a:p>
              <a:p>
                <a:endParaRPr lang="en-US" sz="2000" dirty="0">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C49CCF90-0174-371A-1299-483713EC9E8E}"/>
                  </a:ext>
                </a:extLst>
              </p:cNvPr>
              <p:cNvSpPr>
                <a:spLocks noGrp="1" noRot="1" noChangeAspect="1" noMove="1" noResize="1" noEditPoints="1" noAdjustHandles="1" noChangeArrowheads="1" noChangeShapeType="1" noTextEdit="1"/>
              </p:cNvSpPr>
              <p:nvPr>
                <p:ph idx="1"/>
              </p:nvPr>
            </p:nvSpPr>
            <p:spPr>
              <a:xfrm>
                <a:off x="1122215" y="1622745"/>
                <a:ext cx="9724031" cy="3683358"/>
              </a:xfrm>
              <a:blipFill>
                <a:blip r:embed="rId2"/>
                <a:stretch>
                  <a:fillRect l="-564" t="-331"/>
                </a:stretch>
              </a:blipFill>
            </p:spPr>
            <p:txBody>
              <a:bodyPr/>
              <a:lstStyle/>
              <a:p>
                <a:r>
                  <a:rPr lang="en-US">
                    <a:noFill/>
                  </a:rPr>
                  <a:t> </a:t>
                </a:r>
              </a:p>
            </p:txBody>
          </p:sp>
        </mc:Fallback>
      </mc:AlternateContent>
      <p:pic>
        <p:nvPicPr>
          <p:cNvPr id="5" name="Hình ảnh 4">
            <a:extLst>
              <a:ext uri="{FF2B5EF4-FFF2-40B4-BE49-F238E27FC236}">
                <a16:creationId xmlns:a16="http://schemas.microsoft.com/office/drawing/2014/main" id="{E3A29EF2-F49F-8301-2C41-D35323962EB3}"/>
              </a:ext>
            </a:extLst>
          </p:cNvPr>
          <p:cNvPicPr>
            <a:picLocks noChangeAspect="1"/>
          </p:cNvPicPr>
          <p:nvPr/>
        </p:nvPicPr>
        <p:blipFill>
          <a:blip r:embed="rId3"/>
          <a:stretch>
            <a:fillRect/>
          </a:stretch>
        </p:blipFill>
        <p:spPr>
          <a:xfrm>
            <a:off x="3883674" y="3848458"/>
            <a:ext cx="4201111" cy="2715004"/>
          </a:xfrm>
          <a:prstGeom prst="rect">
            <a:avLst/>
          </a:prstGeom>
        </p:spPr>
      </p:pic>
    </p:spTree>
    <p:extLst>
      <p:ext uri="{BB962C8B-B14F-4D97-AF65-F5344CB8AC3E}">
        <p14:creationId xmlns:p14="http://schemas.microsoft.com/office/powerpoint/2010/main" val="1803708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5A21A6-053F-B18F-1F39-36AC388A5539}"/>
            </a:ext>
          </a:extLst>
        </p:cNvPr>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EE2FF628-840B-83B1-5B47-599779124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BE44BAD8-D4FB-2375-2045-B448C8576764}"/>
              </a:ext>
            </a:extLst>
          </p:cNvPr>
          <p:cNvSpPr>
            <a:spLocks noGrp="1"/>
          </p:cNvSpPr>
          <p:nvPr>
            <p:ph type="title"/>
          </p:nvPr>
        </p:nvSpPr>
        <p:spPr>
          <a:xfrm>
            <a:off x="997689" y="42113"/>
            <a:ext cx="10196621" cy="731034"/>
          </a:xfrm>
        </p:spPr>
        <p:txBody>
          <a:bodyPr anchor="b">
            <a:normAutofit/>
          </a:bodyPr>
          <a:lstStyle/>
          <a:p>
            <a:pPr algn="l">
              <a:spcBef>
                <a:spcPts val="1800"/>
              </a:spcBef>
              <a:spcAft>
                <a:spcPts val="900"/>
              </a:spcAft>
            </a:pPr>
            <a:r>
              <a:rPr lang="en-US" sz="3600" b="1" dirty="0">
                <a:latin typeface="Times New Roman" panose="02020603050405020304" pitchFamily="18" charset="0"/>
                <a:ea typeface="DejaVu Serif Bold"/>
                <a:cs typeface="Times New Roman" panose="02020603050405020304" pitchFamily="18" charset="0"/>
                <a:sym typeface="DejaVu Serif Bold"/>
              </a:rPr>
              <a:t>3. </a:t>
            </a:r>
            <a:r>
              <a:rPr lang="vi-VN" sz="3600" b="1" i="0" dirty="0">
                <a:solidFill>
                  <a:srgbClr val="000000"/>
                </a:solidFill>
                <a:effectLst/>
                <a:latin typeface="+mj-lt"/>
              </a:rPr>
              <a:t>Xây dựng bài toán tối ưu cho SVM</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61525D66-303F-1AC9-5D66-2178E78723C5}"/>
                  </a:ext>
                </a:extLst>
              </p:cNvPr>
              <p:cNvSpPr>
                <a:spLocks noGrp="1"/>
              </p:cNvSpPr>
              <p:nvPr>
                <p:ph idx="1"/>
              </p:nvPr>
            </p:nvSpPr>
            <p:spPr>
              <a:xfrm>
                <a:off x="997689" y="773147"/>
                <a:ext cx="9688296" cy="2655853"/>
              </a:xfrm>
            </p:spPr>
            <p:txBody>
              <a:bodyPr anchor="t">
                <a:normAutofit/>
              </a:bodyPr>
              <a:lstStyle/>
              <a:p>
                <a:pPr>
                  <a:lnSpc>
                    <a:spcPct val="100000"/>
                  </a:lnSpc>
                </a:pPr>
                <a:r>
                  <a:rPr lang="en-US" sz="2000" b="0" i="0" dirty="0">
                    <a:solidFill>
                      <a:srgbClr val="000000"/>
                    </a:solidFill>
                    <a:effectLst/>
                    <a:latin typeface="Times New Roman" panose="02020603050405020304" pitchFamily="18" charset="0"/>
                    <a:cs typeface="Times New Roman" panose="02020603050405020304" pitchFamily="18" charset="0"/>
                  </a:rPr>
                  <a:t>Giả </a:t>
                </a:r>
                <a:r>
                  <a:rPr lang="en-US" sz="2000" b="0" i="0" dirty="0" err="1">
                    <a:solidFill>
                      <a:srgbClr val="000000"/>
                    </a:solidFill>
                    <a:effectLst/>
                    <a:latin typeface="Times New Roman" panose="02020603050405020304" pitchFamily="18" charset="0"/>
                    <a:cs typeface="Times New Roman" panose="02020603050405020304" pitchFamily="18" charset="0"/>
                  </a:rPr>
                  <a:t>sử</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rằng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các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điểm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vuông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xanh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thuộc</a:t>
                </a:r>
                <a:r>
                  <a:rPr lang="en-US" sz="2000" b="0" i="0" dirty="0">
                    <a:solidFill>
                      <a:srgbClr val="000000"/>
                    </a:solidFill>
                    <a:effectLst/>
                    <a:latin typeface="Times New Roman" panose="02020603050405020304" pitchFamily="18" charset="0"/>
                    <a:cs typeface="Times New Roman" panose="02020603050405020304" pitchFamily="18" charset="0"/>
                  </a:rPr>
                  <a:t> class 1, </a:t>
                </a:r>
                <a:r>
                  <a:rPr lang="en-US" sz="2000" b="0" i="0" dirty="0" err="1">
                    <a:solidFill>
                      <a:srgbClr val="000000"/>
                    </a:solidFill>
                    <a:effectLst/>
                    <a:latin typeface="Times New Roman" panose="02020603050405020304" pitchFamily="18" charset="0"/>
                    <a:cs typeface="Times New Roman" panose="02020603050405020304" pitchFamily="18" charset="0"/>
                  </a:rPr>
                  <a:t>các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điểm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tròn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đỏ</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thuộc</a:t>
                </a:r>
                <a:r>
                  <a:rPr lang="en-US" sz="2000" b="0" i="0" dirty="0">
                    <a:solidFill>
                      <a:srgbClr val="000000"/>
                    </a:solidFill>
                    <a:effectLst/>
                    <a:latin typeface="Times New Roman" panose="02020603050405020304" pitchFamily="18" charset="0"/>
                    <a:cs typeface="Times New Roman" panose="02020603050405020304" pitchFamily="18" charset="0"/>
                  </a:rPr>
                  <a:t> class -1 </a:t>
                </a:r>
                <a:r>
                  <a:rPr lang="en-US" sz="2000" b="0" i="0" dirty="0" err="1">
                    <a:solidFill>
                      <a:srgbClr val="000000"/>
                    </a:solidFill>
                    <a:effectLst/>
                    <a:latin typeface="Times New Roman" panose="02020603050405020304" pitchFamily="18" charset="0"/>
                    <a:cs typeface="Times New Roman" panose="02020603050405020304" pitchFamily="18" charset="0"/>
                  </a:rPr>
                  <a:t>và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mặt</a:t>
                </a:r>
                <a:r>
                  <a:rPr lang="en-US" sz="20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000" b="0" i="1" smtClean="0">
                            <a:solidFill>
                              <a:srgbClr val="000000"/>
                            </a:solidFill>
                            <a:effectLst/>
                            <a:latin typeface="Cambria Math" panose="02040503050406030204" pitchFamily="18" charset="0"/>
                            <a:cs typeface="Times New Roman" panose="02020603050405020304" pitchFamily="18" charset="0"/>
                          </a:rPr>
                        </m:ctrlPr>
                      </m:sSupPr>
                      <m:e>
                        <m:r>
                          <a:rPr lang="en-US" sz="2000" b="0" i="1" smtClean="0">
                            <a:solidFill>
                              <a:srgbClr val="000000"/>
                            </a:solidFill>
                            <a:effectLst/>
                            <a:latin typeface="Cambria Math" panose="02040503050406030204" pitchFamily="18" charset="0"/>
                            <a:cs typeface="Times New Roman" panose="02020603050405020304" pitchFamily="18" charset="0"/>
                          </a:rPr>
                          <m:t>𝑤</m:t>
                        </m:r>
                      </m:e>
                      <m:sup>
                        <m:r>
                          <a:rPr lang="en-US" sz="2000" b="0" i="1" smtClean="0">
                            <a:solidFill>
                              <a:srgbClr val="000000"/>
                            </a:solidFill>
                            <a:effectLst/>
                            <a:latin typeface="Cambria Math" panose="02040503050406030204" pitchFamily="18" charset="0"/>
                            <a:cs typeface="Times New Roman" panose="02020603050405020304" pitchFamily="18" charset="0"/>
                          </a:rPr>
                          <m:t>𝑇</m:t>
                        </m:r>
                      </m:sup>
                    </m:sSup>
                    <m:r>
                      <a:rPr lang="en-US" sz="2000" b="0" i="1" smtClean="0">
                        <a:solidFill>
                          <a:srgbClr val="000000"/>
                        </a:solidFill>
                        <a:effectLst/>
                        <a:latin typeface="Cambria Math" panose="02040503050406030204" pitchFamily="18" charset="0"/>
                        <a:cs typeface="Times New Roman" panose="02020603050405020304" pitchFamily="18" charset="0"/>
                      </a:rPr>
                      <m:t>𝑥</m:t>
                    </m:r>
                    <m:r>
                      <a:rPr lang="en-US" sz="2000" b="0" i="1" smtClean="0">
                        <a:solidFill>
                          <a:srgbClr val="000000"/>
                        </a:solidFill>
                        <a:effectLst/>
                        <a:latin typeface="Cambria Math" panose="02040503050406030204" pitchFamily="18" charset="0"/>
                        <a:cs typeface="Times New Roman" panose="02020603050405020304" pitchFamily="18" charset="0"/>
                      </a:rPr>
                      <m:t>+</m:t>
                    </m:r>
                    <m:r>
                      <a:rPr lang="en-US" sz="2000" b="0" i="1" smtClean="0">
                        <a:solidFill>
                          <a:srgbClr val="000000"/>
                        </a:solidFill>
                        <a:effectLst/>
                        <a:latin typeface="Cambria Math" panose="02040503050406030204" pitchFamily="18" charset="0"/>
                        <a:cs typeface="Times New Roman" panose="02020603050405020304" pitchFamily="18" charset="0"/>
                      </a:rPr>
                      <m:t>𝑏</m:t>
                    </m:r>
                    <m:r>
                      <a:rPr lang="en-US" sz="2000" b="0" i="1" smtClean="0">
                        <a:solidFill>
                          <a:srgbClr val="000000"/>
                        </a:solidFill>
                        <a:effectLst/>
                        <a:latin typeface="Cambria Math" panose="02040503050406030204" pitchFamily="18" charset="0"/>
                        <a:cs typeface="Times New Roman" panose="02020603050405020304" pitchFamily="18" charset="0"/>
                      </a:rPr>
                      <m:t>= </m:t>
                    </m:r>
                    <m:sSub>
                      <m:sSubPr>
                        <m:ctrlPr>
                          <a:rPr lang="en-US" sz="2000" b="0" i="1" smtClean="0">
                            <a:solidFill>
                              <a:srgbClr val="000000"/>
                            </a:solidFill>
                            <a:effectLst/>
                            <a:latin typeface="Cambria Math" panose="02040503050406030204" pitchFamily="18" charset="0"/>
                            <a:cs typeface="Times New Roman" panose="02020603050405020304" pitchFamily="18" charset="0"/>
                          </a:rPr>
                        </m:ctrlPr>
                      </m:sSubPr>
                      <m:e>
                        <m:r>
                          <a:rPr lang="en-US" sz="2000" b="0" i="1" smtClean="0">
                            <a:solidFill>
                              <a:srgbClr val="000000"/>
                            </a:solidFill>
                            <a:effectLst/>
                            <a:latin typeface="Cambria Math" panose="02040503050406030204" pitchFamily="18" charset="0"/>
                            <a:cs typeface="Times New Roman" panose="02020603050405020304" pitchFamily="18" charset="0"/>
                          </a:rPr>
                          <m:t>𝑤</m:t>
                        </m:r>
                      </m:e>
                      <m:sub>
                        <m:r>
                          <a:rPr lang="en-US" sz="2000" b="0" i="1" smtClean="0">
                            <a:solidFill>
                              <a:srgbClr val="000000"/>
                            </a:solidFill>
                            <a:effectLst/>
                            <a:latin typeface="Cambria Math" panose="02040503050406030204" pitchFamily="18" charset="0"/>
                            <a:cs typeface="Times New Roman" panose="02020603050405020304" pitchFamily="18" charset="0"/>
                          </a:rPr>
                          <m:t>1</m:t>
                        </m:r>
                      </m:sub>
                    </m:sSub>
                    <m:sSub>
                      <m:sSubPr>
                        <m:ctrlPr>
                          <a:rPr lang="en-US" sz="2000" b="0" i="1" smtClean="0">
                            <a:solidFill>
                              <a:srgbClr val="000000"/>
                            </a:solidFill>
                            <a:effectLst/>
                            <a:latin typeface="Cambria Math" panose="02040503050406030204" pitchFamily="18" charset="0"/>
                            <a:cs typeface="Times New Roman" panose="02020603050405020304" pitchFamily="18" charset="0"/>
                          </a:rPr>
                        </m:ctrlPr>
                      </m:sSubPr>
                      <m:e>
                        <m:r>
                          <a:rPr lang="en-US" sz="2000" b="0" i="1" smtClean="0">
                            <a:solidFill>
                              <a:srgbClr val="000000"/>
                            </a:solidFill>
                            <a:effectLst/>
                            <a:latin typeface="Cambria Math" panose="02040503050406030204" pitchFamily="18" charset="0"/>
                            <a:cs typeface="Times New Roman" panose="02020603050405020304" pitchFamily="18" charset="0"/>
                          </a:rPr>
                          <m:t>𝑥</m:t>
                        </m:r>
                      </m:e>
                      <m:sub>
                        <m:r>
                          <a:rPr lang="en-US" sz="2000" b="0" i="1" smtClean="0">
                            <a:solidFill>
                              <a:srgbClr val="000000"/>
                            </a:solidFill>
                            <a:effectLst/>
                            <a:latin typeface="Cambria Math" panose="02040503050406030204" pitchFamily="18" charset="0"/>
                            <a:cs typeface="Times New Roman" panose="02020603050405020304" pitchFamily="18" charset="0"/>
                          </a:rPr>
                          <m:t>1</m:t>
                        </m:r>
                      </m:sub>
                    </m:sSub>
                    <m:r>
                      <a:rPr lang="en-US" sz="2000" b="0" i="1" smtClean="0">
                        <a:solidFill>
                          <a:srgbClr val="000000"/>
                        </a:solidFill>
                        <a:effectLst/>
                        <a:latin typeface="Cambria Math" panose="02040503050406030204" pitchFamily="18" charset="0"/>
                        <a:cs typeface="Times New Roman" panose="02020603050405020304" pitchFamily="18" charset="0"/>
                      </a:rPr>
                      <m:t>+ </m:t>
                    </m:r>
                    <m:sSub>
                      <m:sSubPr>
                        <m:ctrlPr>
                          <a:rPr lang="en-US" sz="2000" b="0" i="1" smtClean="0">
                            <a:solidFill>
                              <a:srgbClr val="000000"/>
                            </a:solidFill>
                            <a:effectLst/>
                            <a:latin typeface="Cambria Math" panose="02040503050406030204" pitchFamily="18" charset="0"/>
                            <a:cs typeface="Times New Roman" panose="02020603050405020304" pitchFamily="18" charset="0"/>
                          </a:rPr>
                        </m:ctrlPr>
                      </m:sSubPr>
                      <m:e>
                        <m:r>
                          <a:rPr lang="en-US" sz="2000" b="0" i="1" smtClean="0">
                            <a:solidFill>
                              <a:srgbClr val="000000"/>
                            </a:solidFill>
                            <a:effectLst/>
                            <a:latin typeface="Cambria Math" panose="02040503050406030204" pitchFamily="18" charset="0"/>
                            <a:cs typeface="Times New Roman" panose="02020603050405020304" pitchFamily="18" charset="0"/>
                          </a:rPr>
                          <m:t>𝑤</m:t>
                        </m:r>
                      </m:e>
                      <m:sub>
                        <m:r>
                          <a:rPr lang="en-US" sz="2000" b="0" i="1" smtClean="0">
                            <a:solidFill>
                              <a:srgbClr val="000000"/>
                            </a:solidFill>
                            <a:effectLst/>
                            <a:latin typeface="Cambria Math" panose="02040503050406030204" pitchFamily="18" charset="0"/>
                            <a:cs typeface="Times New Roman" panose="02020603050405020304" pitchFamily="18" charset="0"/>
                          </a:rPr>
                          <m:t>2</m:t>
                        </m:r>
                      </m:sub>
                    </m:sSub>
                    <m:sSub>
                      <m:sSubPr>
                        <m:ctrlPr>
                          <a:rPr lang="en-US" sz="2000" b="0" i="1" smtClean="0">
                            <a:solidFill>
                              <a:srgbClr val="000000"/>
                            </a:solidFill>
                            <a:effectLst/>
                            <a:latin typeface="Cambria Math" panose="02040503050406030204" pitchFamily="18" charset="0"/>
                            <a:cs typeface="Times New Roman" panose="02020603050405020304" pitchFamily="18" charset="0"/>
                          </a:rPr>
                        </m:ctrlPr>
                      </m:sSubPr>
                      <m:e>
                        <m:r>
                          <a:rPr lang="en-US" sz="2000" b="0" i="1" smtClean="0">
                            <a:solidFill>
                              <a:srgbClr val="000000"/>
                            </a:solidFill>
                            <a:effectLst/>
                            <a:latin typeface="Cambria Math" panose="02040503050406030204" pitchFamily="18" charset="0"/>
                            <a:cs typeface="Times New Roman" panose="02020603050405020304" pitchFamily="18" charset="0"/>
                          </a:rPr>
                          <m:t>𝑥</m:t>
                        </m:r>
                      </m:e>
                      <m:sub>
                        <m:r>
                          <a:rPr lang="en-US" sz="2000" b="0" i="1" smtClean="0">
                            <a:solidFill>
                              <a:srgbClr val="000000"/>
                            </a:solidFill>
                            <a:effectLst/>
                            <a:latin typeface="Cambria Math" panose="02040503050406030204" pitchFamily="18" charset="0"/>
                            <a:cs typeface="Times New Roman" panose="02020603050405020304" pitchFamily="18" charset="0"/>
                          </a:rPr>
                          <m:t>2</m:t>
                        </m:r>
                      </m:sub>
                    </m:sSub>
                    <m:r>
                      <a:rPr lang="en-US" sz="2000" b="0" i="1" smtClean="0">
                        <a:solidFill>
                          <a:srgbClr val="000000"/>
                        </a:solidFill>
                        <a:effectLst/>
                        <a:latin typeface="Cambria Math" panose="02040503050406030204" pitchFamily="18" charset="0"/>
                        <a:cs typeface="Times New Roman" panose="02020603050405020304" pitchFamily="18" charset="0"/>
                      </a:rPr>
                      <m:t>=0</m:t>
                    </m:r>
                    <m:r>
                      <a:rPr lang="en-US" sz="2000" b="0" i="0" smtClean="0">
                        <a:solidFill>
                          <a:srgbClr val="000000"/>
                        </a:solidFill>
                        <a:effectLst/>
                        <a:latin typeface="Cambria Math" panose="02040503050406030204" pitchFamily="18" charset="0"/>
                        <a:cs typeface="Times New Roman" panose="02020603050405020304" pitchFamily="18" charset="0"/>
                      </a:rPr>
                      <m:t> </m:t>
                    </m:r>
                  </m:oMath>
                </a14:m>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mặt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phân</a:t>
                </a:r>
                <a:r>
                  <a:rPr lang="en-US" sz="2000" b="0" i="0" dirty="0">
                    <a:solidFill>
                      <a:srgbClr val="000000"/>
                    </a:solidFill>
                    <a:effectLst/>
                    <a:latin typeface="Times New Roman" panose="02020603050405020304" pitchFamily="18" charset="0"/>
                    <a:cs typeface="Times New Roman" panose="02020603050405020304" pitchFamily="18" charset="0"/>
                  </a:rPr>
                  <a:t> chia </a:t>
                </a:r>
                <a:r>
                  <a:rPr lang="en-US" sz="2000" b="0" i="0" dirty="0" err="1">
                    <a:solidFill>
                      <a:srgbClr val="000000"/>
                    </a:solidFill>
                    <a:effectLst/>
                    <a:latin typeface="Times New Roman" panose="02020603050405020304" pitchFamily="18" charset="0"/>
                    <a:cs typeface="Times New Roman" panose="02020603050405020304" pitchFamily="18" charset="0"/>
                  </a:rPr>
                  <a:t>giữa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hai</a:t>
                </a:r>
                <a:r>
                  <a:rPr lang="en-US" sz="2000" b="0" i="0" dirty="0">
                    <a:solidFill>
                      <a:srgbClr val="000000"/>
                    </a:solidFill>
                    <a:effectLst/>
                    <a:latin typeface="Times New Roman" panose="02020603050405020304" pitchFamily="18" charset="0"/>
                    <a:cs typeface="Times New Roman" panose="02020603050405020304" pitchFamily="18" charset="0"/>
                  </a:rPr>
                  <a:t> classes, </a:t>
                </a:r>
                <a:r>
                  <a:rPr lang="vi-VN" sz="2000" dirty="0">
                    <a:latin typeface="Times New Roman" panose="02020603050405020304" pitchFamily="18" charset="0"/>
                    <a:cs typeface="Times New Roman" panose="02020603050405020304" pitchFamily="18" charset="0"/>
                  </a:rPr>
                  <a:t>Hơn nữa, </a:t>
                </a:r>
                <a:r>
                  <a:rPr lang="vi-VN" sz="2000" dirty="0" err="1">
                    <a:latin typeface="Times New Roman" panose="02020603050405020304" pitchFamily="18" charset="0"/>
                    <a:cs typeface="Times New Roman" panose="02020603050405020304" pitchFamily="18" charset="0"/>
                  </a:rPr>
                  <a:t>class</a:t>
                </a:r>
                <a:r>
                  <a:rPr lang="vi-VN" sz="2000" dirty="0">
                    <a:latin typeface="Times New Roman" panose="02020603050405020304" pitchFamily="18" charset="0"/>
                    <a:cs typeface="Times New Roman" panose="02020603050405020304" pitchFamily="18" charset="0"/>
                  </a:rPr>
                  <a:t> 1 nằm về </a:t>
                </a:r>
                <a:r>
                  <a:rPr lang="vi-VN" sz="2000" i="1" dirty="0">
                    <a:latin typeface="Times New Roman" panose="02020603050405020304" pitchFamily="18" charset="0"/>
                    <a:cs typeface="Times New Roman" panose="02020603050405020304" pitchFamily="18" charset="0"/>
                  </a:rPr>
                  <a:t>phía dương</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class</a:t>
                </a:r>
                <a:r>
                  <a:rPr lang="vi-VN" sz="2000" dirty="0">
                    <a:latin typeface="Times New Roman" panose="02020603050405020304" pitchFamily="18" charset="0"/>
                    <a:cs typeface="Times New Roman" panose="02020603050405020304" pitchFamily="18" charset="0"/>
                  </a:rPr>
                  <a:t> -1 nằm về </a:t>
                </a:r>
                <a:r>
                  <a:rPr lang="vi-VN" sz="2000" i="1" dirty="0">
                    <a:latin typeface="Times New Roman" panose="02020603050405020304" pitchFamily="18" charset="0"/>
                    <a:cs typeface="Times New Roman" panose="02020603050405020304" pitchFamily="18" charset="0"/>
                  </a:rPr>
                  <a:t>phía âm</a:t>
                </a:r>
                <a:r>
                  <a:rPr lang="vi-VN" sz="2000" dirty="0">
                    <a:latin typeface="Times New Roman" panose="02020603050405020304" pitchFamily="18" charset="0"/>
                    <a:cs typeface="Times New Roman" panose="02020603050405020304" pitchFamily="18" charset="0"/>
                  </a:rPr>
                  <a:t> của mặt phân chia</a:t>
                </a: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dirty="0" err="1">
                    <a:solidFill>
                      <a:srgbClr val="000000"/>
                    </a:solidFill>
                    <a:latin typeface="Times New Roman" panose="02020603050405020304" pitchFamily="18" charset="0"/>
                    <a:cs typeface="Times New Roman" panose="02020603050405020304" pitchFamily="18" charset="0"/>
                  </a:rPr>
                  <a:t>V</a:t>
                </a:r>
                <a:r>
                  <a:rPr lang="en-US" sz="2000" b="0" i="0" dirty="0" err="1">
                    <a:solidFill>
                      <a:srgbClr val="000000"/>
                    </a:solidFill>
                    <a:effectLst/>
                    <a:latin typeface="Times New Roman" panose="02020603050405020304" pitchFamily="18" charset="0"/>
                    <a:cs typeface="Times New Roman" panose="02020603050405020304" pitchFamily="18" charset="0"/>
                  </a:rPr>
                  <a:t>ới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cặp</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dữ</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liệu</a:t>
                </a:r>
                <a:r>
                  <a:rPr lang="en-US" sz="20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solidFill>
                          <a:srgbClr val="000000"/>
                        </a:solidFill>
                        <a:effectLst/>
                        <a:latin typeface="Cambria Math" panose="02040503050406030204" pitchFamily="18" charset="0"/>
                      </a:rPr>
                      <m:t>(</m:t>
                    </m:r>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𝑥</m:t>
                        </m:r>
                      </m:e>
                      <m:sub>
                        <m:r>
                          <a:rPr lang="en-US" sz="2000" b="0" i="1" smtClean="0">
                            <a:solidFill>
                              <a:srgbClr val="000000"/>
                            </a:solidFill>
                            <a:effectLst/>
                            <a:latin typeface="Cambria Math" panose="02040503050406030204" pitchFamily="18" charset="0"/>
                          </a:rPr>
                          <m:t>𝑛</m:t>
                        </m:r>
                        <m:r>
                          <a:rPr lang="en-US" sz="2000" b="0" i="1" smtClean="0">
                            <a:solidFill>
                              <a:srgbClr val="000000"/>
                            </a:solidFill>
                            <a:effectLst/>
                            <a:latin typeface="Cambria Math" panose="02040503050406030204" pitchFamily="18" charset="0"/>
                          </a:rPr>
                          <m:t>,  </m:t>
                        </m:r>
                      </m:sub>
                    </m:sSub>
                    <m:r>
                      <a:rPr lang="en-US" sz="2000" b="0" i="1" smtClean="0">
                        <a:solidFill>
                          <a:srgbClr val="000000"/>
                        </a:solidFill>
                        <a:effectLst/>
                        <a:latin typeface="Cambria Math" panose="02040503050406030204" pitchFamily="18" charset="0"/>
                      </a:rPr>
                      <m:t>,</m:t>
                    </m:r>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𝑦</m:t>
                        </m:r>
                      </m:e>
                      <m:sub>
                        <m:r>
                          <a:rPr lang="en-US" sz="2000" b="0" i="1" smtClean="0">
                            <a:solidFill>
                              <a:srgbClr val="000000"/>
                            </a:solidFill>
                            <a:effectLst/>
                            <a:latin typeface="Cambria Math" panose="02040503050406030204" pitchFamily="18" charset="0"/>
                          </a:rPr>
                          <m:t>𝑛</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 bất </a:t>
                </a:r>
                <a:r>
                  <a:rPr lang="en-US" sz="2000" b="0" i="0" dirty="0" err="1">
                    <a:solidFill>
                      <a:srgbClr val="000000"/>
                    </a:solidFill>
                    <a:effectLst/>
                    <a:latin typeface="Times New Roman" panose="02020603050405020304" pitchFamily="18" charset="0"/>
                    <a:cs typeface="Times New Roman" panose="02020603050405020304" pitchFamily="18" charset="0"/>
                  </a:rPr>
                  <a:t>kỳ</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khoảng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cách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từ</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điểm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đó</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tới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mặt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phân</a:t>
                </a:r>
                <a:r>
                  <a:rPr lang="en-US" sz="2000" b="0" i="0" dirty="0">
                    <a:solidFill>
                      <a:srgbClr val="000000"/>
                    </a:solidFill>
                    <a:effectLst/>
                    <a:latin typeface="Times New Roman" panose="02020603050405020304" pitchFamily="18" charset="0"/>
                    <a:cs typeface="Times New Roman" panose="02020603050405020304" pitchFamily="18" charset="0"/>
                  </a:rPr>
                  <a:t> chia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endParaRPr>
              </a:p>
            </p:txBody>
          </p:sp>
        </mc:Choice>
        <mc:Fallback xmlns="">
          <p:sp>
            <p:nvSpPr>
              <p:cNvPr id="3" name="Chỗ dành sẵn cho Nội dung 2">
                <a:extLst>
                  <a:ext uri="{FF2B5EF4-FFF2-40B4-BE49-F238E27FC236}">
                    <a16:creationId xmlns:a16="http://schemas.microsoft.com/office/drawing/2014/main" id="{61525D66-303F-1AC9-5D66-2178E78723C5}"/>
                  </a:ext>
                </a:extLst>
              </p:cNvPr>
              <p:cNvSpPr>
                <a:spLocks noGrp="1" noRot="1" noChangeAspect="1" noMove="1" noResize="1" noEditPoints="1" noAdjustHandles="1" noChangeArrowheads="1" noChangeShapeType="1" noTextEdit="1"/>
              </p:cNvSpPr>
              <p:nvPr>
                <p:ph idx="1"/>
              </p:nvPr>
            </p:nvSpPr>
            <p:spPr>
              <a:xfrm>
                <a:off x="997689" y="773147"/>
                <a:ext cx="9688296" cy="2655853"/>
              </a:xfrm>
              <a:blipFill>
                <a:blip r:embed="rId2"/>
                <a:stretch>
                  <a:fillRect l="-566" t="-1376"/>
                </a:stretch>
              </a:blipFill>
            </p:spPr>
            <p:txBody>
              <a:bodyPr/>
              <a:lstStyle/>
              <a:p>
                <a:r>
                  <a:rPr lang="en-US">
                    <a:noFill/>
                  </a:rPr>
                  <a:t> </a:t>
                </a:r>
              </a:p>
            </p:txBody>
          </p:sp>
        </mc:Fallback>
      </mc:AlternateContent>
      <p:sp>
        <p:nvSpPr>
          <p:cNvPr id="22" name="Rectangle 9">
            <a:extLst>
              <a:ext uri="{FF2B5EF4-FFF2-40B4-BE49-F238E27FC236}">
                <a16:creationId xmlns:a16="http://schemas.microsoft.com/office/drawing/2014/main" id="{4179AE02-B312-4298-696E-E36D776FD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8DFC3CF7-3BCB-19AF-DC46-7387D4F50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Hình ảnh 5">
            <a:extLst>
              <a:ext uri="{FF2B5EF4-FFF2-40B4-BE49-F238E27FC236}">
                <a16:creationId xmlns:a16="http://schemas.microsoft.com/office/drawing/2014/main" id="{330B018D-A4B3-9A14-E290-9F2637DF2DE6}"/>
              </a:ext>
            </a:extLst>
          </p:cNvPr>
          <p:cNvPicPr>
            <a:picLocks noChangeAspect="1"/>
          </p:cNvPicPr>
          <p:nvPr/>
        </p:nvPicPr>
        <p:blipFill>
          <a:blip r:embed="rId3"/>
          <a:stretch>
            <a:fillRect/>
          </a:stretch>
        </p:blipFill>
        <p:spPr>
          <a:xfrm>
            <a:off x="4760879" y="2286817"/>
            <a:ext cx="2670240" cy="1142183"/>
          </a:xfrm>
          <a:prstGeom prst="rect">
            <a:avLst/>
          </a:prstGeom>
        </p:spPr>
      </p:pic>
      <mc:AlternateContent xmlns:mc="http://schemas.openxmlformats.org/markup-compatibility/2006" xmlns:a14="http://schemas.microsoft.com/office/drawing/2010/main">
        <mc:Choice Requires="a14">
          <p:sp>
            <p:nvSpPr>
              <p:cNvPr id="7" name="Chỗ dành sẵn cho Nội dung 2">
                <a:extLst>
                  <a:ext uri="{FF2B5EF4-FFF2-40B4-BE49-F238E27FC236}">
                    <a16:creationId xmlns:a16="http://schemas.microsoft.com/office/drawing/2014/main" id="{727DB3C6-DE6F-00DC-CBFA-13F4E01713D2}"/>
                  </a:ext>
                </a:extLst>
              </p:cNvPr>
              <p:cNvSpPr txBox="1">
                <a:spLocks/>
              </p:cNvSpPr>
              <p:nvPr/>
            </p:nvSpPr>
            <p:spPr>
              <a:xfrm>
                <a:off x="997689" y="3429000"/>
                <a:ext cx="9688296" cy="265585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b="0" i="0" dirty="0">
                    <a:solidFill>
                      <a:srgbClr val="000000"/>
                    </a:solidFill>
                    <a:effectLst/>
                    <a:latin typeface="Times New Roman "/>
                  </a:rPr>
                  <a:t>Điều </a:t>
                </a:r>
                <a:r>
                  <a:rPr lang="en-US" sz="2000" b="0" i="0" dirty="0" err="1">
                    <a:solidFill>
                      <a:srgbClr val="000000"/>
                    </a:solidFill>
                    <a:effectLst/>
                    <a:latin typeface="Times New Roman "/>
                  </a:rPr>
                  <a:t>này</a:t>
                </a:r>
                <a:r>
                  <a:rPr lang="en-US" sz="2000" b="0" i="0" dirty="0">
                    <a:solidFill>
                      <a:srgbClr val="000000"/>
                    </a:solidFill>
                    <a:effectLst/>
                    <a:latin typeface="Times New Roman "/>
                  </a:rPr>
                  <a:t> </a:t>
                </a:r>
                <a:r>
                  <a:rPr lang="en-US" sz="2000" b="0" i="0" dirty="0" err="1">
                    <a:solidFill>
                      <a:srgbClr val="000000"/>
                    </a:solidFill>
                    <a:effectLst/>
                    <a:latin typeface="Times New Roman "/>
                  </a:rPr>
                  <a:t>có</a:t>
                </a:r>
                <a:r>
                  <a:rPr lang="en-US" sz="2000" b="0" i="0" dirty="0">
                    <a:solidFill>
                      <a:srgbClr val="000000"/>
                    </a:solidFill>
                    <a:effectLst/>
                    <a:latin typeface="Times New Roman "/>
                  </a:rPr>
                  <a:t> </a:t>
                </a:r>
                <a:r>
                  <a:rPr lang="en-US" sz="2000" b="0" i="0" dirty="0" err="1">
                    <a:solidFill>
                      <a:srgbClr val="000000"/>
                    </a:solidFill>
                    <a:effectLst/>
                    <a:latin typeface="Times New Roman "/>
                  </a:rPr>
                  <a:t>thể</a:t>
                </a:r>
                <a:r>
                  <a:rPr lang="en-US" sz="2000" b="0" i="0" dirty="0">
                    <a:solidFill>
                      <a:srgbClr val="000000"/>
                    </a:solidFill>
                    <a:effectLst/>
                    <a:latin typeface="Times New Roman "/>
                  </a:rPr>
                  <a:t> </a:t>
                </a:r>
                <a:r>
                  <a:rPr lang="en-US" sz="2000" b="0" i="0" dirty="0" err="1">
                    <a:solidFill>
                      <a:srgbClr val="000000"/>
                    </a:solidFill>
                    <a:effectLst/>
                    <a:latin typeface="Times New Roman "/>
                  </a:rPr>
                  <a:t>dễ</a:t>
                </a:r>
                <a:r>
                  <a:rPr lang="en-US" sz="2000" b="0" i="0" dirty="0">
                    <a:solidFill>
                      <a:srgbClr val="000000"/>
                    </a:solidFill>
                    <a:effectLst/>
                    <a:latin typeface="Times New Roman "/>
                  </a:rPr>
                  <a:t> </a:t>
                </a:r>
                <a:r>
                  <a:rPr lang="en-US" sz="2000" b="0" i="0" dirty="0" err="1">
                    <a:solidFill>
                      <a:srgbClr val="000000"/>
                    </a:solidFill>
                    <a:effectLst/>
                    <a:latin typeface="Times New Roman "/>
                  </a:rPr>
                  <a:t>nhận</a:t>
                </a:r>
                <a:r>
                  <a:rPr lang="en-US" sz="2000" b="0" i="0" dirty="0">
                    <a:solidFill>
                      <a:srgbClr val="000000"/>
                    </a:solidFill>
                    <a:effectLst/>
                    <a:latin typeface="Times New Roman "/>
                  </a:rPr>
                  <a:t> </a:t>
                </a:r>
                <a:r>
                  <a:rPr lang="en-US" sz="2000" b="0" i="0" dirty="0" err="1">
                    <a:solidFill>
                      <a:srgbClr val="000000"/>
                    </a:solidFill>
                    <a:effectLst/>
                    <a:latin typeface="Times New Roman "/>
                  </a:rPr>
                  <a:t>thấy</a:t>
                </a:r>
                <a:r>
                  <a:rPr lang="en-US" sz="2000" b="0" i="0" dirty="0">
                    <a:solidFill>
                      <a:srgbClr val="000000"/>
                    </a:solidFill>
                    <a:effectLst/>
                    <a:latin typeface="Times New Roman "/>
                  </a:rPr>
                  <a:t> </a:t>
                </a:r>
                <a:r>
                  <a:rPr lang="en-US" sz="2000" b="0" i="0" dirty="0" err="1">
                    <a:solidFill>
                      <a:srgbClr val="000000"/>
                    </a:solidFill>
                    <a:effectLst/>
                    <a:latin typeface="Times New Roman "/>
                  </a:rPr>
                  <a:t>vì</a:t>
                </a:r>
                <a:r>
                  <a:rPr lang="en-US" sz="2000" b="0" i="0" dirty="0">
                    <a:solidFill>
                      <a:srgbClr val="000000"/>
                    </a:solidFill>
                    <a:effectLst/>
                    <a:latin typeface="Times New Roman "/>
                  </a:rPr>
                  <a:t> </a:t>
                </a:r>
                <a:r>
                  <a:rPr lang="en-US" sz="2000" b="0" i="0" dirty="0" err="1">
                    <a:solidFill>
                      <a:srgbClr val="000000"/>
                    </a:solidFill>
                    <a:effectLst/>
                    <a:latin typeface="Times New Roman "/>
                  </a:rPr>
                  <a:t>theo</a:t>
                </a:r>
                <a:r>
                  <a:rPr lang="en-US" sz="2000" b="0" i="0" dirty="0">
                    <a:solidFill>
                      <a:srgbClr val="000000"/>
                    </a:solidFill>
                    <a:effectLst/>
                    <a:latin typeface="Times New Roman "/>
                  </a:rPr>
                  <a:t> </a:t>
                </a:r>
                <a:r>
                  <a:rPr lang="en-US" sz="2000" b="0" i="0" dirty="0" err="1">
                    <a:solidFill>
                      <a:srgbClr val="000000"/>
                    </a:solidFill>
                    <a:effectLst/>
                    <a:latin typeface="Times New Roman "/>
                  </a:rPr>
                  <a:t>giả</a:t>
                </a:r>
                <a:r>
                  <a:rPr lang="en-US" sz="2000" b="0" i="0" dirty="0">
                    <a:solidFill>
                      <a:srgbClr val="000000"/>
                    </a:solidFill>
                    <a:effectLst/>
                    <a:latin typeface="Times New Roman "/>
                  </a:rPr>
                  <a:t> </a:t>
                </a:r>
                <a:r>
                  <a:rPr lang="en-US" sz="2000" b="0" i="0" dirty="0" err="1">
                    <a:solidFill>
                      <a:srgbClr val="000000"/>
                    </a:solidFill>
                    <a:effectLst/>
                    <a:latin typeface="Times New Roman "/>
                  </a:rPr>
                  <a:t>sử</a:t>
                </a:r>
                <a:r>
                  <a:rPr lang="en-US" sz="2000" b="0" i="0" dirty="0">
                    <a:solidFill>
                      <a:srgbClr val="000000"/>
                    </a:solidFill>
                    <a:effectLst/>
                    <a:latin typeface="Times New Roman "/>
                  </a:rPr>
                  <a:t> ở </a:t>
                </a:r>
                <a:r>
                  <a:rPr lang="en-US" sz="2000" b="0" i="0" dirty="0" err="1">
                    <a:solidFill>
                      <a:srgbClr val="000000"/>
                    </a:solidFill>
                    <a:effectLst/>
                    <a:latin typeface="Times New Roman "/>
                  </a:rPr>
                  <a:t>trên</a:t>
                </a:r>
                <a:r>
                  <a:rPr lang="en-US" sz="2000" b="0" i="0" dirty="0">
                    <a:solidFill>
                      <a:srgbClr val="000000"/>
                    </a:solidFill>
                    <a:effectLst/>
                    <a:latin typeface="Times New Roman "/>
                  </a:rPr>
                  <a:t>, </a:t>
                </a:r>
                <a14:m>
                  <m:oMath xmlns:m="http://schemas.openxmlformats.org/officeDocument/2006/math">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𝑦</m:t>
                        </m:r>
                      </m:e>
                      <m:sub>
                        <m:r>
                          <a:rPr lang="en-US" sz="2000" b="0" i="1" smtClean="0">
                            <a:solidFill>
                              <a:srgbClr val="000000"/>
                            </a:solidFill>
                            <a:effectLst/>
                            <a:latin typeface="Cambria Math" panose="02040503050406030204" pitchFamily="18" charset="0"/>
                          </a:rPr>
                          <m:t>𝑛</m:t>
                        </m:r>
                      </m:sub>
                    </m:sSub>
                  </m:oMath>
                </a14:m>
                <a:r>
                  <a:rPr lang="en-US" sz="2000" b="0" i="0" dirty="0">
                    <a:solidFill>
                      <a:srgbClr val="000000"/>
                    </a:solidFill>
                    <a:effectLst/>
                    <a:latin typeface="Times New Roman "/>
                  </a:rPr>
                  <a:t> </a:t>
                </a:r>
                <a:r>
                  <a:rPr lang="en-US" sz="2000" b="0" i="0" dirty="0" err="1">
                    <a:solidFill>
                      <a:srgbClr val="000000"/>
                    </a:solidFill>
                    <a:effectLst/>
                    <a:latin typeface="Times New Roman "/>
                  </a:rPr>
                  <a:t>luôn</a:t>
                </a:r>
                <a:r>
                  <a:rPr lang="en-US" sz="2000" b="0" i="0" dirty="0">
                    <a:solidFill>
                      <a:srgbClr val="000000"/>
                    </a:solidFill>
                    <a:effectLst/>
                    <a:latin typeface="Times New Roman "/>
                  </a:rPr>
                  <a:t> </a:t>
                </a:r>
                <a:r>
                  <a:rPr lang="en-US" sz="2000" b="0" i="0" dirty="0" err="1">
                    <a:solidFill>
                      <a:srgbClr val="000000"/>
                    </a:solidFill>
                    <a:effectLst/>
                    <a:latin typeface="Times New Roman "/>
                  </a:rPr>
                  <a:t>cùng</a:t>
                </a:r>
                <a:r>
                  <a:rPr lang="en-US" sz="2000" b="0" i="0" dirty="0">
                    <a:solidFill>
                      <a:srgbClr val="000000"/>
                    </a:solidFill>
                    <a:effectLst/>
                    <a:latin typeface="Times New Roman "/>
                  </a:rPr>
                  <a:t> </a:t>
                </a:r>
                <a:r>
                  <a:rPr lang="en-US" sz="2000" b="0" i="0" dirty="0" err="1">
                    <a:solidFill>
                      <a:srgbClr val="000000"/>
                    </a:solidFill>
                    <a:effectLst/>
                    <a:latin typeface="Times New Roman "/>
                  </a:rPr>
                  <a:t>dấu</a:t>
                </a:r>
                <a:r>
                  <a:rPr lang="en-US" sz="2000" b="0" i="0" dirty="0">
                    <a:solidFill>
                      <a:srgbClr val="000000"/>
                    </a:solidFill>
                    <a:effectLst/>
                    <a:latin typeface="Times New Roman "/>
                  </a:rPr>
                  <a:t> </a:t>
                </a:r>
                <a:r>
                  <a:rPr lang="en-US" sz="2000" b="0" i="0" dirty="0" err="1">
                    <a:solidFill>
                      <a:srgbClr val="000000"/>
                    </a:solidFill>
                    <a:effectLst/>
                    <a:latin typeface="Times New Roman "/>
                  </a:rPr>
                  <a:t>với</a:t>
                </a:r>
                <a:r>
                  <a:rPr lang="en-US" sz="2000" b="0" i="0" dirty="0">
                    <a:solidFill>
                      <a:srgbClr val="000000"/>
                    </a:solidFill>
                    <a:effectLst/>
                    <a:latin typeface="Times New Roman "/>
                  </a:rPr>
                  <a:t> </a:t>
                </a:r>
                <a:r>
                  <a:rPr lang="en-US" sz="2000" b="0" i="1" dirty="0" err="1">
                    <a:solidFill>
                      <a:srgbClr val="000000"/>
                    </a:solidFill>
                    <a:effectLst/>
                    <a:latin typeface="Times New Roman "/>
                  </a:rPr>
                  <a:t>phía</a:t>
                </a:r>
                <a:r>
                  <a:rPr lang="en-US" sz="2000" b="0" i="0" dirty="0">
                    <a:solidFill>
                      <a:srgbClr val="000000"/>
                    </a:solidFill>
                    <a:effectLst/>
                    <a:latin typeface="Times New Roman "/>
                  </a:rPr>
                  <a:t> </a:t>
                </a:r>
                <a:r>
                  <a:rPr lang="en-US" sz="2000" b="0" i="0" dirty="0" err="1">
                    <a:solidFill>
                      <a:srgbClr val="000000"/>
                    </a:solidFill>
                    <a:effectLst/>
                    <a:latin typeface="Times New Roman "/>
                  </a:rPr>
                  <a:t>của</a:t>
                </a:r>
                <a:r>
                  <a:rPr lang="en-US" sz="2000" b="0" i="0" dirty="0">
                    <a:solidFill>
                      <a:srgbClr val="000000"/>
                    </a:solidFill>
                    <a:effectLst/>
                    <a:latin typeface="Times New Roman "/>
                  </a:rPr>
                  <a:t> </a:t>
                </a:r>
                <a:r>
                  <a:rPr lang="en-US" sz="2000" b="0" dirty="0">
                    <a:solidFill>
                      <a:srgbClr val="000000"/>
                    </a:solidFill>
                    <a:effectLst/>
                    <a:latin typeface="Times New Roman "/>
                  </a:rPr>
                  <a:t> </a:t>
                </a:r>
                <a14:m>
                  <m:oMath xmlns:m="http://schemas.openxmlformats.org/officeDocument/2006/math">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𝑥</m:t>
                        </m:r>
                      </m:e>
                      <m:sub>
                        <m:r>
                          <a:rPr lang="en-US" sz="2000" b="0" i="1" smtClean="0">
                            <a:solidFill>
                              <a:srgbClr val="000000"/>
                            </a:solidFill>
                            <a:effectLst/>
                            <a:latin typeface="Cambria Math" panose="02040503050406030204" pitchFamily="18" charset="0"/>
                          </a:rPr>
                          <m:t>𝑛</m:t>
                        </m:r>
                        <m:r>
                          <a:rPr lang="en-US" sz="2000" b="0" i="1" smtClean="0">
                            <a:solidFill>
                              <a:srgbClr val="000000"/>
                            </a:solidFill>
                            <a:effectLst/>
                            <a:latin typeface="Cambria Math" panose="02040503050406030204" pitchFamily="18" charset="0"/>
                          </a:rPr>
                          <m:t>,  </m:t>
                        </m:r>
                      </m:sub>
                    </m:sSub>
                  </m:oMath>
                </a14:m>
                <a:r>
                  <a:rPr lang="en-US" sz="2000" b="0" i="0" dirty="0">
                    <a:solidFill>
                      <a:srgbClr val="000000"/>
                    </a:solidFill>
                    <a:effectLst/>
                    <a:latin typeface="Times New Roman "/>
                  </a:rPr>
                  <a:t>. </a:t>
                </a:r>
                <a:r>
                  <a:rPr lang="en-US" sz="2000" b="0" i="0" dirty="0" err="1">
                    <a:solidFill>
                      <a:srgbClr val="000000"/>
                    </a:solidFill>
                    <a:effectLst/>
                    <a:latin typeface="Times New Roman "/>
                  </a:rPr>
                  <a:t>Từ</a:t>
                </a:r>
                <a:r>
                  <a:rPr lang="en-US" sz="2000" b="0" i="0" dirty="0">
                    <a:solidFill>
                      <a:srgbClr val="000000"/>
                    </a:solidFill>
                    <a:effectLst/>
                    <a:latin typeface="Times New Roman "/>
                  </a:rPr>
                  <a:t> </a:t>
                </a:r>
                <a:r>
                  <a:rPr lang="en-US" sz="2000" b="0" i="0" dirty="0" err="1">
                    <a:solidFill>
                      <a:srgbClr val="000000"/>
                    </a:solidFill>
                    <a:effectLst/>
                    <a:latin typeface="Times New Roman "/>
                  </a:rPr>
                  <a:t>đó</a:t>
                </a:r>
                <a:r>
                  <a:rPr lang="en-US" sz="2000" b="0" i="0" dirty="0">
                    <a:solidFill>
                      <a:srgbClr val="000000"/>
                    </a:solidFill>
                    <a:effectLst/>
                    <a:latin typeface="Times New Roman "/>
                  </a:rPr>
                  <a:t> </a:t>
                </a:r>
                <a:r>
                  <a:rPr lang="en-US" sz="2000" b="0" i="0" dirty="0" err="1">
                    <a:solidFill>
                      <a:srgbClr val="000000"/>
                    </a:solidFill>
                    <a:effectLst/>
                    <a:latin typeface="Times New Roman "/>
                  </a:rPr>
                  <a:t>suy</a:t>
                </a:r>
                <a:r>
                  <a:rPr lang="en-US" sz="2000" b="0" i="0" dirty="0">
                    <a:solidFill>
                      <a:srgbClr val="000000"/>
                    </a:solidFill>
                    <a:effectLst/>
                    <a:latin typeface="Times New Roman "/>
                  </a:rPr>
                  <a:t> </a:t>
                </a:r>
                <a:r>
                  <a:rPr lang="en-US" sz="2000" b="0" i="0" dirty="0" err="1">
                    <a:solidFill>
                      <a:srgbClr val="000000"/>
                    </a:solidFill>
                    <a:effectLst/>
                    <a:latin typeface="Times New Roman "/>
                  </a:rPr>
                  <a:t>ra</a:t>
                </a:r>
                <a:r>
                  <a:rPr lang="en-US" sz="2000" b="0" i="0" dirty="0">
                    <a:solidFill>
                      <a:srgbClr val="000000"/>
                    </a:solidFill>
                    <a:effectLst/>
                    <a:latin typeface="Times New Roman "/>
                  </a:rPr>
                  <a:t> </a:t>
                </a:r>
                <a14:m>
                  <m:oMath xmlns:m="http://schemas.openxmlformats.org/officeDocument/2006/math">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𝑦</m:t>
                        </m:r>
                      </m:e>
                      <m:sub>
                        <m:r>
                          <a:rPr lang="en-US" sz="2000" b="0" i="1" smtClean="0">
                            <a:solidFill>
                              <a:srgbClr val="000000"/>
                            </a:solidFill>
                            <a:effectLst/>
                            <a:latin typeface="Cambria Math" panose="02040503050406030204" pitchFamily="18" charset="0"/>
                          </a:rPr>
                          <m:t>𝑛</m:t>
                        </m:r>
                      </m:sub>
                    </m:sSub>
                  </m:oMath>
                </a14:m>
                <a:r>
                  <a:rPr lang="en-US" sz="2000" b="0" i="0" dirty="0">
                    <a:solidFill>
                      <a:srgbClr val="000000"/>
                    </a:solidFill>
                    <a:effectLst/>
                    <a:latin typeface="Times New Roman "/>
                  </a:rPr>
                  <a:t>  </a:t>
                </a:r>
                <a:r>
                  <a:rPr lang="en-US" sz="2000" b="0" i="0" dirty="0" err="1">
                    <a:solidFill>
                      <a:srgbClr val="000000"/>
                    </a:solidFill>
                    <a:effectLst/>
                    <a:latin typeface="Times New Roman "/>
                  </a:rPr>
                  <a:t>cùng</a:t>
                </a:r>
                <a:r>
                  <a:rPr lang="en-US" sz="2000" b="0" i="0" dirty="0">
                    <a:solidFill>
                      <a:srgbClr val="000000"/>
                    </a:solidFill>
                    <a:effectLst/>
                    <a:latin typeface="Times New Roman "/>
                  </a:rPr>
                  <a:t> </a:t>
                </a:r>
                <a:r>
                  <a:rPr lang="en-US" sz="2000" b="0" i="0" dirty="0" err="1">
                    <a:solidFill>
                      <a:srgbClr val="000000"/>
                    </a:solidFill>
                    <a:effectLst/>
                    <a:latin typeface="Times New Roman "/>
                  </a:rPr>
                  <a:t>dấu</a:t>
                </a:r>
                <a:r>
                  <a:rPr lang="en-US" sz="2000" b="0" i="0" dirty="0">
                    <a:solidFill>
                      <a:srgbClr val="000000"/>
                    </a:solidFill>
                    <a:effectLst/>
                    <a:latin typeface="Times New Roman "/>
                  </a:rPr>
                  <a:t> </a:t>
                </a:r>
                <a:r>
                  <a:rPr lang="en-US" sz="2000" b="0" i="0" dirty="0" err="1">
                    <a:solidFill>
                      <a:srgbClr val="000000"/>
                    </a:solidFill>
                    <a:effectLst/>
                    <a:latin typeface="Times New Roman "/>
                  </a:rPr>
                  <a:t>với</a:t>
                </a:r>
                <a:r>
                  <a:rPr lang="en-US" sz="2000" b="0" i="0" dirty="0">
                    <a:solidFill>
                      <a:srgbClr val="000000"/>
                    </a:solidFill>
                    <a:effectLst/>
                    <a:latin typeface="Times New Roman "/>
                  </a:rPr>
                  <a:t> (</a:t>
                </a:r>
                <a14:m>
                  <m:oMath xmlns:m="http://schemas.openxmlformats.org/officeDocument/2006/math">
                    <m:sSup>
                      <m:sSupPr>
                        <m:ctrlPr>
                          <a:rPr lang="en-US" sz="2000" b="0" i="1" smtClean="0">
                            <a:solidFill>
                              <a:srgbClr val="000000"/>
                            </a:solidFill>
                            <a:effectLst/>
                            <a:latin typeface="Cambria Math" panose="02040503050406030204" pitchFamily="18" charset="0"/>
                            <a:cs typeface="Times New Roman" panose="02020603050405020304" pitchFamily="18" charset="0"/>
                          </a:rPr>
                        </m:ctrlPr>
                      </m:sSupPr>
                      <m:e>
                        <m:r>
                          <a:rPr lang="en-US" sz="2000" b="0" i="1" smtClean="0">
                            <a:solidFill>
                              <a:srgbClr val="000000"/>
                            </a:solidFill>
                            <a:effectLst/>
                            <a:latin typeface="Cambria Math" panose="02040503050406030204" pitchFamily="18" charset="0"/>
                            <a:cs typeface="Times New Roman" panose="02020603050405020304" pitchFamily="18" charset="0"/>
                          </a:rPr>
                          <m:t>𝑤</m:t>
                        </m:r>
                      </m:e>
                      <m:sup>
                        <m:r>
                          <a:rPr lang="en-US" sz="2000" b="0" i="1" smtClean="0">
                            <a:solidFill>
                              <a:srgbClr val="000000"/>
                            </a:solidFill>
                            <a:effectLst/>
                            <a:latin typeface="Cambria Math" panose="02040503050406030204" pitchFamily="18" charset="0"/>
                            <a:cs typeface="Times New Roman" panose="02020603050405020304" pitchFamily="18" charset="0"/>
                          </a:rPr>
                          <m:t>𝑇</m:t>
                        </m:r>
                      </m:sup>
                    </m:sSup>
                    <m:sSub>
                      <m:sSubPr>
                        <m:ctrlPr>
                          <a:rPr lang="en-US" sz="2000" b="0" i="1" smtClean="0">
                            <a:solidFill>
                              <a:srgbClr val="000000"/>
                            </a:solidFill>
                            <a:effectLst/>
                            <a:latin typeface="Cambria Math" panose="02040503050406030204" pitchFamily="18" charset="0"/>
                            <a:cs typeface="Times New Roman" panose="02020603050405020304" pitchFamily="18" charset="0"/>
                          </a:rPr>
                        </m:ctrlPr>
                      </m:sSubPr>
                      <m:e>
                        <m:r>
                          <a:rPr lang="en-US" sz="2000" b="0" i="1" smtClean="0">
                            <a:solidFill>
                              <a:srgbClr val="000000"/>
                            </a:solidFill>
                            <a:effectLst/>
                            <a:latin typeface="Cambria Math" panose="02040503050406030204" pitchFamily="18" charset="0"/>
                            <a:cs typeface="Times New Roman" panose="02020603050405020304" pitchFamily="18" charset="0"/>
                          </a:rPr>
                          <m:t>𝑥</m:t>
                        </m:r>
                      </m:e>
                      <m:sub>
                        <m:r>
                          <a:rPr lang="en-US" sz="2000" b="0" i="1" smtClean="0">
                            <a:solidFill>
                              <a:srgbClr val="000000"/>
                            </a:solidFill>
                            <a:effectLst/>
                            <a:latin typeface="Cambria Math" panose="02040503050406030204" pitchFamily="18" charset="0"/>
                            <a:cs typeface="Times New Roman" panose="02020603050405020304" pitchFamily="18" charset="0"/>
                          </a:rPr>
                          <m:t>𝑛</m:t>
                        </m:r>
                      </m:sub>
                    </m:sSub>
                    <m:r>
                      <a:rPr lang="en-US" sz="2000" b="0" i="1" smtClean="0">
                        <a:solidFill>
                          <a:srgbClr val="000000"/>
                        </a:solidFill>
                        <a:effectLst/>
                        <a:latin typeface="Cambria Math" panose="02040503050406030204" pitchFamily="18" charset="0"/>
                        <a:cs typeface="Times New Roman" panose="02020603050405020304" pitchFamily="18" charset="0"/>
                      </a:rPr>
                      <m:t>+</m:t>
                    </m:r>
                    <m:r>
                      <a:rPr lang="en-US" sz="2000" b="0" i="1" smtClean="0">
                        <a:solidFill>
                          <a:srgbClr val="000000"/>
                        </a:solidFill>
                        <a:effectLst/>
                        <a:latin typeface="Cambria Math" panose="02040503050406030204" pitchFamily="18" charset="0"/>
                        <a:cs typeface="Times New Roman" panose="02020603050405020304" pitchFamily="18" charset="0"/>
                      </a:rPr>
                      <m:t>𝑏</m:t>
                    </m:r>
                  </m:oMath>
                </a14:m>
                <a:r>
                  <a:rPr lang="en-US" sz="2000" b="0" i="0" dirty="0">
                    <a:solidFill>
                      <a:srgbClr val="000000"/>
                    </a:solidFill>
                    <a:effectLst/>
                    <a:latin typeface="Times New Roman "/>
                  </a:rPr>
                  <a:t>), </a:t>
                </a:r>
                <a:r>
                  <a:rPr lang="en-US" sz="2000" b="0" i="0" dirty="0" err="1">
                    <a:solidFill>
                      <a:srgbClr val="000000"/>
                    </a:solidFill>
                    <a:effectLst/>
                    <a:latin typeface="Times New Roman "/>
                  </a:rPr>
                  <a:t>và</a:t>
                </a:r>
                <a:r>
                  <a:rPr lang="en-US" sz="2000" b="0" i="0" dirty="0">
                    <a:solidFill>
                      <a:srgbClr val="000000"/>
                    </a:solidFill>
                    <a:effectLst/>
                    <a:latin typeface="Times New Roman "/>
                  </a:rPr>
                  <a:t> </a:t>
                </a:r>
                <a:r>
                  <a:rPr lang="en-US" sz="2000" b="0" i="0" dirty="0" err="1">
                    <a:solidFill>
                      <a:srgbClr val="000000"/>
                    </a:solidFill>
                    <a:effectLst/>
                    <a:latin typeface="Times New Roman "/>
                  </a:rPr>
                  <a:t>tử</a:t>
                </a:r>
                <a:r>
                  <a:rPr lang="en-US" sz="2000" b="0" i="0" dirty="0">
                    <a:solidFill>
                      <a:srgbClr val="000000"/>
                    </a:solidFill>
                    <a:effectLst/>
                    <a:latin typeface="Times New Roman "/>
                  </a:rPr>
                  <a:t> </a:t>
                </a:r>
                <a:r>
                  <a:rPr lang="en-US" sz="2000" b="0" i="0" dirty="0" err="1">
                    <a:solidFill>
                      <a:srgbClr val="000000"/>
                    </a:solidFill>
                    <a:effectLst/>
                    <a:latin typeface="Times New Roman "/>
                  </a:rPr>
                  <a:t>số</a:t>
                </a:r>
                <a:r>
                  <a:rPr lang="en-US" sz="2000" b="0" i="0" dirty="0">
                    <a:solidFill>
                      <a:srgbClr val="000000"/>
                    </a:solidFill>
                    <a:effectLst/>
                    <a:latin typeface="Times New Roman "/>
                  </a:rPr>
                  <a:t> </a:t>
                </a:r>
                <a:r>
                  <a:rPr lang="en-US" sz="2000" b="0" i="0" dirty="0" err="1">
                    <a:solidFill>
                      <a:srgbClr val="000000"/>
                    </a:solidFill>
                    <a:effectLst/>
                    <a:latin typeface="Times New Roman "/>
                  </a:rPr>
                  <a:t>luôn</a:t>
                </a:r>
                <a:r>
                  <a:rPr lang="en-US" sz="2000" b="0" i="0" dirty="0">
                    <a:solidFill>
                      <a:srgbClr val="000000"/>
                    </a:solidFill>
                    <a:effectLst/>
                    <a:latin typeface="Times New Roman "/>
                  </a:rPr>
                  <a:t> </a:t>
                </a:r>
                <a:r>
                  <a:rPr lang="en-US" sz="2000" b="0" i="0" dirty="0" err="1">
                    <a:solidFill>
                      <a:srgbClr val="000000"/>
                    </a:solidFill>
                    <a:effectLst/>
                    <a:latin typeface="Times New Roman "/>
                  </a:rPr>
                  <a:t>là</a:t>
                </a:r>
                <a:r>
                  <a:rPr lang="en-US" sz="2000" b="0" i="0" dirty="0">
                    <a:solidFill>
                      <a:srgbClr val="000000"/>
                    </a:solidFill>
                    <a:effectLst/>
                    <a:latin typeface="Times New Roman "/>
                  </a:rPr>
                  <a:t> 1 </a:t>
                </a:r>
                <a:r>
                  <a:rPr lang="en-US" sz="2000" b="0" i="0" dirty="0" err="1">
                    <a:solidFill>
                      <a:srgbClr val="000000"/>
                    </a:solidFill>
                    <a:effectLst/>
                    <a:latin typeface="Times New Roman "/>
                  </a:rPr>
                  <a:t>số</a:t>
                </a:r>
                <a:r>
                  <a:rPr lang="en-US" sz="2000" b="0" i="0" dirty="0">
                    <a:solidFill>
                      <a:srgbClr val="000000"/>
                    </a:solidFill>
                    <a:effectLst/>
                    <a:latin typeface="Times New Roman "/>
                  </a:rPr>
                  <a:t> </a:t>
                </a:r>
                <a:r>
                  <a:rPr lang="en-US" sz="2000" b="0" i="0" dirty="0" err="1">
                    <a:solidFill>
                      <a:srgbClr val="000000"/>
                    </a:solidFill>
                    <a:effectLst/>
                    <a:latin typeface="Times New Roman "/>
                  </a:rPr>
                  <a:t>không</a:t>
                </a:r>
                <a:r>
                  <a:rPr lang="en-US" sz="2000" b="0" i="0" dirty="0">
                    <a:solidFill>
                      <a:srgbClr val="000000"/>
                    </a:solidFill>
                    <a:effectLst/>
                    <a:latin typeface="Times New Roman "/>
                  </a:rPr>
                  <a:t> </a:t>
                </a:r>
                <a:r>
                  <a:rPr lang="en-US" sz="2000" b="0" i="0" dirty="0" err="1">
                    <a:solidFill>
                      <a:srgbClr val="000000"/>
                    </a:solidFill>
                    <a:effectLst/>
                    <a:latin typeface="Times New Roman "/>
                  </a:rPr>
                  <a:t>âm</a:t>
                </a:r>
                <a:r>
                  <a:rPr lang="en-US" sz="2000" b="0" i="0" dirty="0">
                    <a:solidFill>
                      <a:srgbClr val="000000"/>
                    </a:solidFill>
                    <a:effectLst/>
                    <a:latin typeface="Times New Roman "/>
                  </a:rPr>
                  <a:t>.</a:t>
                </a:r>
              </a:p>
              <a:p>
                <a:pPr>
                  <a:lnSpc>
                    <a:spcPct val="100000"/>
                  </a:lnSpc>
                </a:pPr>
                <a:r>
                  <a:rPr lang="vi-VN" sz="2000" b="0" i="0" dirty="0">
                    <a:solidFill>
                      <a:srgbClr val="000000"/>
                    </a:solidFill>
                    <a:effectLst/>
                    <a:latin typeface="Times New Roman "/>
                  </a:rPr>
                  <a:t>Với mặt phần chia như trên, </a:t>
                </a:r>
                <a:r>
                  <a:rPr lang="vi-VN" sz="2000" b="0" i="1" dirty="0" err="1">
                    <a:solidFill>
                      <a:srgbClr val="000000"/>
                    </a:solidFill>
                    <a:effectLst/>
                    <a:latin typeface="Times New Roman "/>
                  </a:rPr>
                  <a:t>margin</a:t>
                </a:r>
                <a:r>
                  <a:rPr lang="vi-VN" sz="2000" b="0" i="0" dirty="0">
                    <a:solidFill>
                      <a:srgbClr val="000000"/>
                    </a:solidFill>
                    <a:effectLst/>
                    <a:latin typeface="Times New Roman "/>
                  </a:rPr>
                  <a:t> được tính là khoảng cách gần nhất từ 1 điểm tới mặt đó (bất kể điểm nào trong hai </a:t>
                </a:r>
                <a:r>
                  <a:rPr lang="vi-VN" sz="2000" b="0" i="0" dirty="0" err="1">
                    <a:solidFill>
                      <a:srgbClr val="000000"/>
                    </a:solidFill>
                    <a:effectLst/>
                    <a:latin typeface="Times New Roman "/>
                  </a:rPr>
                  <a:t>classes</a:t>
                </a:r>
                <a:r>
                  <a:rPr lang="vi-VN" sz="2000" b="0" i="0" dirty="0">
                    <a:solidFill>
                      <a:srgbClr val="000000"/>
                    </a:solidFill>
                    <a:effectLst/>
                    <a:latin typeface="Times New Roman "/>
                  </a:rPr>
                  <a:t>)</a:t>
                </a:r>
                <a:endParaRPr lang="en-US" sz="2000" dirty="0">
                  <a:solidFill>
                    <a:srgbClr val="000000"/>
                  </a:solidFill>
                  <a:latin typeface="Times New Roman "/>
                  <a:ea typeface="DejaVu Serif"/>
                  <a:cs typeface="Times New Roman" panose="02020603050405020304" pitchFamily="18" charset="0"/>
                  <a:sym typeface="DejaVu Serif"/>
                </a:endParaRPr>
              </a:p>
            </p:txBody>
          </p:sp>
        </mc:Choice>
        <mc:Fallback xmlns="">
          <p:sp>
            <p:nvSpPr>
              <p:cNvPr id="7" name="Chỗ dành sẵn cho Nội dung 2">
                <a:extLst>
                  <a:ext uri="{FF2B5EF4-FFF2-40B4-BE49-F238E27FC236}">
                    <a16:creationId xmlns:a16="http://schemas.microsoft.com/office/drawing/2014/main" id="{727DB3C6-DE6F-00DC-CBFA-13F4E01713D2}"/>
                  </a:ext>
                </a:extLst>
              </p:cNvPr>
              <p:cNvSpPr txBox="1">
                <a:spLocks noRot="1" noChangeAspect="1" noMove="1" noResize="1" noEditPoints="1" noAdjustHandles="1" noChangeArrowheads="1" noChangeShapeType="1" noTextEdit="1"/>
              </p:cNvSpPr>
              <p:nvPr/>
            </p:nvSpPr>
            <p:spPr>
              <a:xfrm>
                <a:off x="997689" y="3429000"/>
                <a:ext cx="9688296" cy="2655853"/>
              </a:xfrm>
              <a:prstGeom prst="rect">
                <a:avLst/>
              </a:prstGeom>
              <a:blipFill>
                <a:blip r:embed="rId4"/>
                <a:stretch>
                  <a:fillRect l="-566" t="-1379"/>
                </a:stretch>
              </a:blipFill>
            </p:spPr>
            <p:txBody>
              <a:bodyPr/>
              <a:lstStyle/>
              <a:p>
                <a:r>
                  <a:rPr lang="en-US">
                    <a:noFill/>
                  </a:rPr>
                  <a:t> </a:t>
                </a:r>
              </a:p>
            </p:txBody>
          </p:sp>
        </mc:Fallback>
      </mc:AlternateContent>
      <p:pic>
        <p:nvPicPr>
          <p:cNvPr id="5" name="Hình ảnh 4">
            <a:extLst>
              <a:ext uri="{FF2B5EF4-FFF2-40B4-BE49-F238E27FC236}">
                <a16:creationId xmlns:a16="http://schemas.microsoft.com/office/drawing/2014/main" id="{A0028877-95B6-F82D-4261-A8CBF6FE3853}"/>
              </a:ext>
            </a:extLst>
          </p:cNvPr>
          <p:cNvPicPr>
            <a:picLocks noChangeAspect="1"/>
          </p:cNvPicPr>
          <p:nvPr/>
        </p:nvPicPr>
        <p:blipFill>
          <a:blip r:embed="rId5"/>
          <a:stretch>
            <a:fillRect/>
          </a:stretch>
        </p:blipFill>
        <p:spPr>
          <a:xfrm>
            <a:off x="3999800" y="4942670"/>
            <a:ext cx="4192397" cy="1074585"/>
          </a:xfrm>
          <a:prstGeom prst="rect">
            <a:avLst/>
          </a:prstGeom>
        </p:spPr>
      </p:pic>
    </p:spTree>
    <p:extLst>
      <p:ext uri="{BB962C8B-B14F-4D97-AF65-F5344CB8AC3E}">
        <p14:creationId xmlns:p14="http://schemas.microsoft.com/office/powerpoint/2010/main" val="1652572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54B2403-9F0D-6004-28E1-44209B1C0A3D}"/>
              </a:ext>
            </a:extLst>
          </p:cNvPr>
          <p:cNvSpPr>
            <a:spLocks noGrp="1"/>
          </p:cNvSpPr>
          <p:nvPr>
            <p:ph type="title"/>
          </p:nvPr>
        </p:nvSpPr>
        <p:spPr>
          <a:xfrm>
            <a:off x="1251852" y="159517"/>
            <a:ext cx="9688296" cy="671756"/>
          </a:xfrm>
        </p:spPr>
        <p:txBody>
          <a:bodyPr anchor="b">
            <a:normAutofit/>
          </a:bodyPr>
          <a:lstStyle/>
          <a:p>
            <a:pPr algn="l">
              <a:spcBef>
                <a:spcPts val="1800"/>
              </a:spcBef>
              <a:spcAft>
                <a:spcPts val="900"/>
              </a:spcAft>
            </a:pPr>
            <a:r>
              <a:rPr lang="en-US" sz="4000" b="1" dirty="0">
                <a:latin typeface="Times New Roman" panose="02020603050405020304" pitchFamily="18" charset="0"/>
                <a:ea typeface="DejaVu Serif Bold"/>
                <a:cs typeface="Times New Roman" panose="02020603050405020304" pitchFamily="18" charset="0"/>
                <a:sym typeface="DejaVu Serif Bold"/>
              </a:rPr>
              <a:t>3. </a:t>
            </a:r>
            <a:r>
              <a:rPr lang="vi-VN" sz="4000" b="1" i="0" dirty="0">
                <a:solidFill>
                  <a:srgbClr val="000000"/>
                </a:solidFill>
                <a:effectLst/>
                <a:latin typeface="+mj-lt"/>
              </a:rPr>
              <a:t>Xây dựng bài toán tối ưu cho SVM</a:t>
            </a:r>
          </a:p>
        </p:txBody>
      </p:sp>
      <p:sp>
        <p:nvSpPr>
          <p:cNvPr id="3" name="Chỗ dành sẵn cho Nội dung 2">
            <a:extLst>
              <a:ext uri="{FF2B5EF4-FFF2-40B4-BE49-F238E27FC236}">
                <a16:creationId xmlns:a16="http://schemas.microsoft.com/office/drawing/2014/main" id="{D29864CE-9EB3-2882-1654-804102A3B5A1}"/>
              </a:ext>
            </a:extLst>
          </p:cNvPr>
          <p:cNvSpPr>
            <a:spLocks noGrp="1"/>
          </p:cNvSpPr>
          <p:nvPr>
            <p:ph idx="1"/>
          </p:nvPr>
        </p:nvSpPr>
        <p:spPr>
          <a:xfrm>
            <a:off x="1136397" y="990790"/>
            <a:ext cx="9688296" cy="3454358"/>
          </a:xfrm>
        </p:spPr>
        <p:txBody>
          <a:bodyPr anchor="t">
            <a:normAutofit/>
          </a:bodyPr>
          <a:lstStyle/>
          <a:p>
            <a:r>
              <a:rPr lang="vi-VN" sz="2000" b="0" i="0" dirty="0">
                <a:solidFill>
                  <a:srgbClr val="000000"/>
                </a:solidFill>
                <a:effectLst/>
                <a:latin typeface="+mj-lt"/>
              </a:rPr>
              <a:t>Bài toán tối ưu trong SVM chính là bài toán tìm w và b sao cho </a:t>
            </a:r>
            <a:r>
              <a:rPr lang="vi-VN" sz="2000" b="0" i="1" dirty="0" err="1">
                <a:solidFill>
                  <a:srgbClr val="000000"/>
                </a:solidFill>
                <a:effectLst/>
                <a:latin typeface="+mj-lt"/>
              </a:rPr>
              <a:t>margin</a:t>
            </a:r>
            <a:r>
              <a:rPr lang="vi-VN" sz="2000" b="0" i="0" dirty="0">
                <a:solidFill>
                  <a:srgbClr val="000000"/>
                </a:solidFill>
                <a:effectLst/>
                <a:latin typeface="+mj-lt"/>
              </a:rPr>
              <a:t> này đạt giá trị lớn nhất:</a:t>
            </a:r>
            <a:endParaRPr lang="en-US" sz="2000" b="0" i="0" dirty="0">
              <a:solidFill>
                <a:srgbClr val="000000"/>
              </a:solidFill>
              <a:effectLst/>
              <a:latin typeface="+mj-lt"/>
            </a:endParaRPr>
          </a:p>
          <a:p>
            <a:endParaRPr lang="en-US" sz="2000" dirty="0">
              <a:latin typeface="+mj-lt"/>
            </a:endParaRPr>
          </a:p>
          <a:p>
            <a:endParaRPr lang="en-US" sz="2000" dirty="0">
              <a:latin typeface="+mj-lt"/>
            </a:endParaRPr>
          </a:p>
          <a:p>
            <a:r>
              <a:rPr lang="vi-VN" sz="2000" b="0" i="0" dirty="0">
                <a:solidFill>
                  <a:srgbClr val="000000"/>
                </a:solidFill>
                <a:effectLst/>
                <a:latin typeface="+mj-lt"/>
              </a:rPr>
              <a:t>Nhận xét quan trọng nhất là nếu ta thay </a:t>
            </a:r>
            <a:r>
              <a:rPr lang="vi-VN" sz="2000" b="0" i="0" dirty="0" err="1">
                <a:solidFill>
                  <a:srgbClr val="000000"/>
                </a:solidFill>
                <a:effectLst/>
                <a:latin typeface="+mj-lt"/>
              </a:rPr>
              <a:t>vector</a:t>
            </a:r>
            <a:r>
              <a:rPr lang="vi-VN" sz="2000" b="0" i="0" dirty="0">
                <a:solidFill>
                  <a:srgbClr val="000000"/>
                </a:solidFill>
                <a:effectLst/>
                <a:latin typeface="+mj-lt"/>
              </a:rPr>
              <a:t> hệ số w bởi </a:t>
            </a:r>
            <a:r>
              <a:rPr lang="vi-VN" sz="2000" b="0" i="0" dirty="0" err="1">
                <a:solidFill>
                  <a:srgbClr val="000000"/>
                </a:solidFill>
                <a:effectLst/>
                <a:latin typeface="+mj-lt"/>
              </a:rPr>
              <a:t>kw</a:t>
            </a:r>
            <a:r>
              <a:rPr lang="vi-VN" sz="2000" b="0" i="0" dirty="0">
                <a:solidFill>
                  <a:srgbClr val="000000"/>
                </a:solidFill>
                <a:effectLst/>
                <a:latin typeface="+mj-lt"/>
              </a:rPr>
              <a:t> và b bởi </a:t>
            </a:r>
            <a:r>
              <a:rPr lang="vi-VN" sz="2000" b="0" i="0" dirty="0" err="1">
                <a:solidFill>
                  <a:srgbClr val="000000"/>
                </a:solidFill>
                <a:effectLst/>
                <a:latin typeface="+mj-lt"/>
              </a:rPr>
              <a:t>kb</a:t>
            </a:r>
            <a:r>
              <a:rPr lang="vi-VN" sz="2000" b="0" i="0" dirty="0">
                <a:solidFill>
                  <a:srgbClr val="000000"/>
                </a:solidFill>
                <a:effectLst/>
                <a:latin typeface="+mj-lt"/>
              </a:rPr>
              <a:t> trong </a:t>
            </a:r>
            <a:r>
              <a:rPr lang="vi-VN" sz="2000" b="0" i="0">
                <a:solidFill>
                  <a:srgbClr val="000000"/>
                </a:solidFill>
                <a:effectLst/>
                <a:latin typeface="+mj-lt"/>
              </a:rPr>
              <a:t>đó k </a:t>
            </a:r>
            <a:r>
              <a:rPr lang="vi-VN" sz="2000" b="0" i="0" dirty="0">
                <a:solidFill>
                  <a:srgbClr val="000000"/>
                </a:solidFill>
                <a:effectLst/>
                <a:latin typeface="+mj-lt"/>
              </a:rPr>
              <a:t>là một hằng số dương thì mặt phân chia không thay đổi, tức khoảng cách từ từng điểm đến mặt phân chia không đổi, tức </a:t>
            </a:r>
            <a:r>
              <a:rPr lang="vi-VN" sz="2000" b="0" i="1" dirty="0" err="1">
                <a:solidFill>
                  <a:srgbClr val="000000"/>
                </a:solidFill>
                <a:effectLst/>
                <a:latin typeface="+mj-lt"/>
              </a:rPr>
              <a:t>margin</a:t>
            </a:r>
            <a:r>
              <a:rPr lang="vi-VN" sz="2000" b="0" i="0" dirty="0">
                <a:solidFill>
                  <a:srgbClr val="000000"/>
                </a:solidFill>
                <a:effectLst/>
                <a:latin typeface="+mj-lt"/>
              </a:rPr>
              <a:t> không đổi.</a:t>
            </a:r>
            <a:endParaRPr lang="en-US" sz="2000" dirty="0">
              <a:latin typeface="+mj-lt"/>
            </a:endParaRPr>
          </a:p>
        </p:txBody>
      </p:sp>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C3406FEF-EA32-5D3E-71FC-FD9C482DF06C}"/>
              </a:ext>
            </a:extLst>
          </p:cNvPr>
          <p:cNvPicPr>
            <a:picLocks noChangeAspect="1"/>
          </p:cNvPicPr>
          <p:nvPr/>
        </p:nvPicPr>
        <p:blipFill>
          <a:blip r:embed="rId2"/>
          <a:stretch>
            <a:fillRect/>
          </a:stretch>
        </p:blipFill>
        <p:spPr>
          <a:xfrm>
            <a:off x="2296676" y="1425908"/>
            <a:ext cx="7598647" cy="899385"/>
          </a:xfrm>
          <a:prstGeom prst="rect">
            <a:avLst/>
          </a:prstGeom>
        </p:spPr>
      </p:pic>
      <p:pic>
        <p:nvPicPr>
          <p:cNvPr id="7" name="Hình ảnh 6">
            <a:extLst>
              <a:ext uri="{FF2B5EF4-FFF2-40B4-BE49-F238E27FC236}">
                <a16:creationId xmlns:a16="http://schemas.microsoft.com/office/drawing/2014/main" id="{ABE89F15-B606-E2EC-80CB-A96AD54A119C}"/>
              </a:ext>
            </a:extLst>
          </p:cNvPr>
          <p:cNvPicPr>
            <a:picLocks noChangeAspect="1"/>
          </p:cNvPicPr>
          <p:nvPr/>
        </p:nvPicPr>
        <p:blipFill>
          <a:blip r:embed="rId3"/>
          <a:stretch>
            <a:fillRect/>
          </a:stretch>
        </p:blipFill>
        <p:spPr>
          <a:xfrm>
            <a:off x="4767637" y="3394364"/>
            <a:ext cx="2656724" cy="720468"/>
          </a:xfrm>
          <a:prstGeom prst="rect">
            <a:avLst/>
          </a:prstGeom>
        </p:spPr>
      </p:pic>
      <p:pic>
        <p:nvPicPr>
          <p:cNvPr id="11" name="Hình ảnh 10">
            <a:extLst>
              <a:ext uri="{FF2B5EF4-FFF2-40B4-BE49-F238E27FC236}">
                <a16:creationId xmlns:a16="http://schemas.microsoft.com/office/drawing/2014/main" id="{27E1EA95-38EF-91FD-F328-6E1E06F38167}"/>
              </a:ext>
            </a:extLst>
          </p:cNvPr>
          <p:cNvPicPr>
            <a:picLocks noChangeAspect="1"/>
          </p:cNvPicPr>
          <p:nvPr/>
        </p:nvPicPr>
        <p:blipFill>
          <a:blip r:embed="rId4"/>
          <a:stretch>
            <a:fillRect/>
          </a:stretch>
        </p:blipFill>
        <p:spPr>
          <a:xfrm>
            <a:off x="4381540" y="4080246"/>
            <a:ext cx="3428918" cy="2208193"/>
          </a:xfrm>
          <a:prstGeom prst="rect">
            <a:avLst/>
          </a:prstGeom>
        </p:spPr>
      </p:pic>
    </p:spTree>
    <p:extLst>
      <p:ext uri="{BB962C8B-B14F-4D97-AF65-F5344CB8AC3E}">
        <p14:creationId xmlns:p14="http://schemas.microsoft.com/office/powerpoint/2010/main" val="2133844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46AC46-26D3-EBC8-71E5-0393FCBB585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58CC92-EE41-9316-1189-8F4F2AF92A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90DA41A-8813-19A5-82BE-976A1C8D84F7}"/>
              </a:ext>
            </a:extLst>
          </p:cNvPr>
          <p:cNvSpPr>
            <a:spLocks noGrp="1"/>
          </p:cNvSpPr>
          <p:nvPr>
            <p:ph type="title"/>
          </p:nvPr>
        </p:nvSpPr>
        <p:spPr>
          <a:xfrm>
            <a:off x="1251852" y="159517"/>
            <a:ext cx="9688296" cy="671756"/>
          </a:xfrm>
        </p:spPr>
        <p:txBody>
          <a:bodyPr anchor="b">
            <a:normAutofit/>
          </a:bodyPr>
          <a:lstStyle/>
          <a:p>
            <a:pPr algn="l">
              <a:spcBef>
                <a:spcPts val="1800"/>
              </a:spcBef>
              <a:spcAft>
                <a:spcPts val="900"/>
              </a:spcAft>
            </a:pPr>
            <a:r>
              <a:rPr lang="en-US" sz="4000" b="1" dirty="0">
                <a:latin typeface="Times New Roman" panose="02020603050405020304" pitchFamily="18" charset="0"/>
                <a:ea typeface="DejaVu Serif Bold"/>
                <a:cs typeface="Times New Roman" panose="02020603050405020304" pitchFamily="18" charset="0"/>
                <a:sym typeface="DejaVu Serif Bold"/>
              </a:rPr>
              <a:t>3. </a:t>
            </a:r>
            <a:r>
              <a:rPr lang="vi-VN" sz="4000" b="1" i="0" dirty="0">
                <a:solidFill>
                  <a:srgbClr val="000000"/>
                </a:solidFill>
                <a:effectLst/>
                <a:latin typeface="+mj-lt"/>
              </a:rPr>
              <a:t>Xây dựng bài toán tối ưu cho SVM</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FB4436F7-7166-C787-4685-5751B0878FBF}"/>
                  </a:ext>
                </a:extLst>
              </p:cNvPr>
              <p:cNvSpPr>
                <a:spLocks noGrp="1"/>
              </p:cNvSpPr>
              <p:nvPr>
                <p:ph idx="1"/>
              </p:nvPr>
            </p:nvSpPr>
            <p:spPr>
              <a:xfrm>
                <a:off x="1080979" y="773693"/>
                <a:ext cx="9688296" cy="5391579"/>
              </a:xfrm>
            </p:spPr>
            <p:txBody>
              <a:bodyPr anchor="t">
                <a:normAutofit/>
              </a:bodyPr>
              <a:lstStyle/>
              <a:p>
                <a:pPr marL="0" indent="0">
                  <a:buNone/>
                </a:pPr>
                <a:r>
                  <a:rPr lang="vi-VN" sz="2000" b="0" i="0" dirty="0">
                    <a:solidFill>
                      <a:srgbClr val="000000"/>
                    </a:solidFill>
                    <a:effectLst/>
                    <a:latin typeface="+mj-lt"/>
                  </a:rPr>
                  <a:t>Như vậy, với mọi </a:t>
                </a:r>
                <a:r>
                  <a:rPr lang="en-US" sz="2000" dirty="0">
                    <a:solidFill>
                      <a:srgbClr val="000000"/>
                    </a:solidFill>
                    <a:latin typeface="+mj-lt"/>
                  </a:rPr>
                  <a:t>n</a:t>
                </a:r>
                <a:r>
                  <a:rPr lang="vi-VN" sz="2000" b="0" i="0" dirty="0">
                    <a:solidFill>
                      <a:srgbClr val="000000"/>
                    </a:solidFill>
                    <a:effectLst/>
                    <a:latin typeface="+mj-lt"/>
                  </a:rPr>
                  <a:t>, ta có</a:t>
                </a:r>
                <a:endParaRPr lang="en-US" sz="2000" b="0" i="0" dirty="0">
                  <a:solidFill>
                    <a:srgbClr val="000000"/>
                  </a:solidFill>
                  <a:effectLst/>
                  <a:latin typeface="+mj-lt"/>
                </a:endParaRPr>
              </a:p>
              <a:p>
                <a:pPr marL="0" indent="0">
                  <a:buNone/>
                </a:pPr>
                <a:endParaRPr lang="en-US" sz="2000" dirty="0">
                  <a:solidFill>
                    <a:srgbClr val="000000"/>
                  </a:solidFill>
                  <a:latin typeface="+mj-lt"/>
                </a:endParaRPr>
              </a:p>
              <a:p>
                <a:pPr marL="0" indent="0">
                  <a:buNone/>
                </a:pPr>
                <a:endParaRPr lang="en-US" sz="2000" dirty="0">
                  <a:solidFill>
                    <a:srgbClr val="000000"/>
                  </a:solidFill>
                  <a:latin typeface="+mj-lt"/>
                </a:endParaRPr>
              </a:p>
              <a:p>
                <a:pPr marL="0" indent="0">
                  <a:buNone/>
                </a:pPr>
                <a:r>
                  <a:rPr lang="vi-VN" sz="2000" b="0" i="0" dirty="0">
                    <a:solidFill>
                      <a:srgbClr val="000000"/>
                    </a:solidFill>
                    <a:effectLst/>
                    <a:latin typeface="+mj-lt"/>
                  </a:rPr>
                  <a:t>Vậy bài toán tối ưu có thể đưa về bài toán tối ưu có ràng buộc sau đây:</a:t>
                </a:r>
                <a:endParaRPr lang="en-US" sz="2000" b="0" i="0" dirty="0">
                  <a:solidFill>
                    <a:srgbClr val="000000"/>
                  </a:solidFill>
                  <a:effectLst/>
                  <a:latin typeface="+mj-lt"/>
                </a:endParaRPr>
              </a:p>
              <a:p>
                <a:pPr marL="0" indent="0">
                  <a:buNone/>
                </a:pPr>
                <a:endParaRPr lang="en-US" sz="2000" dirty="0">
                  <a:solidFill>
                    <a:srgbClr val="000000"/>
                  </a:solidFill>
                  <a:latin typeface="+mj-lt"/>
                </a:endParaRPr>
              </a:p>
              <a:p>
                <a:pPr marL="0" indent="0">
                  <a:buNone/>
                </a:pPr>
                <a:endParaRPr lang="en-US" sz="2000" dirty="0">
                  <a:solidFill>
                    <a:srgbClr val="000000"/>
                  </a:solidFill>
                  <a:latin typeface="+mj-lt"/>
                </a:endParaRPr>
              </a:p>
              <a:p>
                <a:pPr marL="0" indent="0">
                  <a:buNone/>
                </a:pPr>
                <a:endParaRPr lang="en-US" sz="2000" dirty="0">
                  <a:solidFill>
                    <a:srgbClr val="000000"/>
                  </a:solidFill>
                  <a:latin typeface="+mj-lt"/>
                </a:endParaRPr>
              </a:p>
              <a:p>
                <a:pPr marL="0" indent="0">
                  <a:buNone/>
                </a:pPr>
                <a:r>
                  <a:rPr lang="en-US" sz="2000" dirty="0">
                    <a:solidFill>
                      <a:srgbClr val="000000"/>
                    </a:solidFill>
                    <a:latin typeface="+mj-lt"/>
                  </a:rPr>
                  <a:t>T</a:t>
                </a:r>
                <a:r>
                  <a:rPr lang="vi-VN" sz="2000" b="0" i="0" dirty="0">
                    <a:solidFill>
                      <a:srgbClr val="000000"/>
                    </a:solidFill>
                    <a:effectLst/>
                    <a:latin typeface="+mj-lt"/>
                  </a:rPr>
                  <a:t>a có thể đưa bài toán này về bài toán dưới đây</a:t>
                </a:r>
                <a:r>
                  <a:rPr lang="en-US" sz="2000" b="0" i="0" dirty="0">
                    <a:solidFill>
                      <a:srgbClr val="000000"/>
                    </a:solidFill>
                    <a:effectLst/>
                    <a:latin typeface="+mj-lt"/>
                  </a:rPr>
                  <a:t>:</a:t>
                </a:r>
              </a:p>
              <a:p>
                <a:pPr marL="0" indent="0">
                  <a:buNone/>
                </a:pPr>
                <a:endParaRPr lang="en-US" sz="2000" dirty="0">
                  <a:solidFill>
                    <a:srgbClr val="000000"/>
                  </a:solidFill>
                  <a:latin typeface="+mj-lt"/>
                </a:endParaRPr>
              </a:p>
              <a:p>
                <a:pPr marL="0" indent="0">
                  <a:buNone/>
                </a:pPr>
                <a:endParaRPr lang="en-US" sz="2000" dirty="0">
                  <a:solidFill>
                    <a:srgbClr val="000000"/>
                  </a:solidFill>
                  <a:latin typeface="+mj-lt"/>
                </a:endParaRPr>
              </a:p>
              <a:p>
                <a:pPr marL="0" indent="0">
                  <a:buNone/>
                </a:pPr>
                <a:endParaRPr lang="en-US" sz="2000" dirty="0">
                  <a:solidFill>
                    <a:srgbClr val="000000"/>
                  </a:solidFill>
                  <a:latin typeface="+mj-lt"/>
                </a:endParaRPr>
              </a:p>
              <a:p>
                <a:pPr marL="0" indent="0">
                  <a:buNone/>
                </a:pPr>
                <a:r>
                  <a:rPr lang="vi-VN" sz="2000" b="0" i="0" dirty="0">
                    <a:solidFill>
                      <a:srgbClr val="000000"/>
                    </a:solidFill>
                    <a:effectLst/>
                    <a:latin typeface="+mj-lt"/>
                  </a:rPr>
                  <a:t>Ở đây, chúng ta đã lấy nghịch đảo hàm mục tiêu, bình phương nó để được một hàm khả vi, và nhân với</a:t>
                </a:r>
                <a:r>
                  <a:rPr lang="en-US" sz="2000" b="0" i="0" dirty="0">
                    <a:solidFill>
                      <a:srgbClr val="000000"/>
                    </a:solidFill>
                    <a:effectLst/>
                    <a:latin typeface="+mj-lt"/>
                  </a:rPr>
                  <a:t> </a:t>
                </a:r>
                <a:r>
                  <a:rPr lang="vi-VN" sz="2000" b="0" i="0" dirty="0">
                    <a:solidFill>
                      <a:srgbClr val="000000"/>
                    </a:solidFill>
                    <a:effectLst/>
                    <a:latin typeface="+mj-lt"/>
                  </a:rPr>
                  <a:t> </a:t>
                </a:r>
                <a14:m>
                  <m:oMath xmlns:m="http://schemas.openxmlformats.org/officeDocument/2006/math">
                    <m:f>
                      <m:fPr>
                        <m:ctrlPr>
                          <a:rPr lang="vi-VN" sz="2000" b="0" i="1" smtClean="0">
                            <a:solidFill>
                              <a:srgbClr val="000000"/>
                            </a:solidFill>
                            <a:effectLst/>
                            <a:latin typeface="Cambria Math" panose="02040503050406030204" pitchFamily="18" charset="0"/>
                          </a:rPr>
                        </m:ctrlPr>
                      </m:fPr>
                      <m:num>
                        <m:r>
                          <a:rPr lang="en-US" sz="2000" b="0" i="1" smtClean="0">
                            <a:solidFill>
                              <a:srgbClr val="000000"/>
                            </a:solidFill>
                            <a:effectLst/>
                            <a:latin typeface="Cambria Math" panose="02040503050406030204" pitchFamily="18" charset="0"/>
                          </a:rPr>
                          <m:t>1</m:t>
                        </m:r>
                      </m:num>
                      <m:den>
                        <m:r>
                          <a:rPr lang="en-US" sz="2000" b="0" i="1" smtClean="0">
                            <a:solidFill>
                              <a:srgbClr val="000000"/>
                            </a:solidFill>
                            <a:effectLst/>
                            <a:latin typeface="Cambria Math" panose="02040503050406030204" pitchFamily="18" charset="0"/>
                          </a:rPr>
                          <m:t>2</m:t>
                        </m:r>
                      </m:den>
                    </m:f>
                  </m:oMath>
                </a14:m>
                <a:r>
                  <a:rPr lang="en-US" sz="2000" b="0" i="0" dirty="0">
                    <a:solidFill>
                      <a:srgbClr val="000000"/>
                    </a:solidFill>
                    <a:effectLst/>
                    <a:latin typeface="+mj-lt"/>
                  </a:rPr>
                  <a:t> </a:t>
                </a:r>
                <a:r>
                  <a:rPr lang="vi-VN" sz="2000" b="0" i="0" dirty="0">
                    <a:solidFill>
                      <a:srgbClr val="000000"/>
                    </a:solidFill>
                    <a:effectLst/>
                    <a:latin typeface="+mj-lt"/>
                  </a:rPr>
                  <a:t> để biểu thức đạo hàm đẹp hơn</a:t>
                </a:r>
                <a:endParaRPr lang="en-US" sz="2000" dirty="0">
                  <a:solidFill>
                    <a:srgbClr val="000000"/>
                  </a:solidFill>
                  <a:latin typeface="+mj-lt"/>
                </a:endParaRPr>
              </a:p>
            </p:txBody>
          </p:sp>
        </mc:Choice>
        <mc:Fallback xmlns="">
          <p:sp>
            <p:nvSpPr>
              <p:cNvPr id="3" name="Chỗ dành sẵn cho Nội dung 2">
                <a:extLst>
                  <a:ext uri="{FF2B5EF4-FFF2-40B4-BE49-F238E27FC236}">
                    <a16:creationId xmlns:a16="http://schemas.microsoft.com/office/drawing/2014/main" id="{FB4436F7-7166-C787-4685-5751B0878FBF}"/>
                  </a:ext>
                </a:extLst>
              </p:cNvPr>
              <p:cNvSpPr>
                <a:spLocks noGrp="1" noRot="1" noChangeAspect="1" noMove="1" noResize="1" noEditPoints="1" noAdjustHandles="1" noChangeArrowheads="1" noChangeShapeType="1" noTextEdit="1"/>
              </p:cNvSpPr>
              <p:nvPr>
                <p:ph idx="1"/>
              </p:nvPr>
            </p:nvSpPr>
            <p:spPr>
              <a:xfrm>
                <a:off x="1080979" y="773693"/>
                <a:ext cx="9688296" cy="5391579"/>
              </a:xfrm>
              <a:blipFill>
                <a:blip r:embed="rId2"/>
                <a:stretch>
                  <a:fillRect l="-629" t="-135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45FFE1F9-20FB-C189-B52D-35FAF412F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6B1442C-3520-9FEA-50C1-E17A88CBF1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Hình ảnh 5" descr="Ảnh có chứa Phông chữ, văn bản, hàng, biểu tượng&#10;&#10;Mô tả được tạo tự động">
            <a:extLst>
              <a:ext uri="{FF2B5EF4-FFF2-40B4-BE49-F238E27FC236}">
                <a16:creationId xmlns:a16="http://schemas.microsoft.com/office/drawing/2014/main" id="{589DD0B5-621C-522B-D617-D5D0652B20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3305" y="1109572"/>
            <a:ext cx="2205389" cy="671756"/>
          </a:xfrm>
          <a:prstGeom prst="rect">
            <a:avLst/>
          </a:prstGeom>
        </p:spPr>
      </p:pic>
      <p:pic>
        <p:nvPicPr>
          <p:cNvPr id="13" name="Hình ảnh 12" descr="Ảnh có chứa văn bản, Phông chữ, ảnh chụp màn hình, hàng&#10;&#10;Mô tả được tạo tự động">
            <a:extLst>
              <a:ext uri="{FF2B5EF4-FFF2-40B4-BE49-F238E27FC236}">
                <a16:creationId xmlns:a16="http://schemas.microsoft.com/office/drawing/2014/main" id="{95905506-E131-D4BB-FD70-A663F6A7D3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19073" y="2329547"/>
            <a:ext cx="4953853" cy="1063209"/>
          </a:xfrm>
          <a:prstGeom prst="rect">
            <a:avLst/>
          </a:prstGeom>
        </p:spPr>
      </p:pic>
      <p:pic>
        <p:nvPicPr>
          <p:cNvPr id="15" name="Hình ảnh 14">
            <a:extLst>
              <a:ext uri="{FF2B5EF4-FFF2-40B4-BE49-F238E27FC236}">
                <a16:creationId xmlns:a16="http://schemas.microsoft.com/office/drawing/2014/main" id="{40288E81-4349-3CD1-BE9F-766EEC75A8F4}"/>
              </a:ext>
            </a:extLst>
          </p:cNvPr>
          <p:cNvPicPr>
            <a:picLocks noChangeAspect="1"/>
          </p:cNvPicPr>
          <p:nvPr/>
        </p:nvPicPr>
        <p:blipFill>
          <a:blip r:embed="rId5"/>
          <a:stretch>
            <a:fillRect/>
          </a:stretch>
        </p:blipFill>
        <p:spPr>
          <a:xfrm>
            <a:off x="3399050" y="4006932"/>
            <a:ext cx="5387725" cy="1063209"/>
          </a:xfrm>
          <a:prstGeom prst="rect">
            <a:avLst/>
          </a:prstGeom>
        </p:spPr>
      </p:pic>
    </p:spTree>
    <p:extLst>
      <p:ext uri="{BB962C8B-B14F-4D97-AF65-F5344CB8AC3E}">
        <p14:creationId xmlns:p14="http://schemas.microsoft.com/office/powerpoint/2010/main" val="375485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D4AE53-396A-B72D-D060-FA4E676F96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4C2835-68C2-CD8E-C05D-27FAA4F57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169F87-770C-569D-33D0-A7DAA90F65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7DAFB8-37B7-1F83-E1FC-FC17038C4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D42796-DAB5-2301-45B4-366A989EF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31DAB35-C80D-339B-1090-A9E9C7432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6C877AC-529A-2809-F244-7338BA100352}"/>
              </a:ext>
            </a:extLst>
          </p:cNvPr>
          <p:cNvSpPr>
            <a:spLocks noGrp="1"/>
          </p:cNvSpPr>
          <p:nvPr>
            <p:ph type="title"/>
          </p:nvPr>
        </p:nvSpPr>
        <p:spPr>
          <a:xfrm>
            <a:off x="1371599" y="294538"/>
            <a:ext cx="9895951" cy="1033669"/>
          </a:xfrm>
        </p:spPr>
        <p:txBody>
          <a:bodyPr>
            <a:normAutofit/>
          </a:bodyPr>
          <a:lstStyle/>
          <a:p>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3. </a:t>
            </a:r>
            <a:r>
              <a:rPr lang="vi-VN" sz="4000" b="1" i="0" dirty="0">
                <a:solidFill>
                  <a:schemeClr val="bg1"/>
                </a:solidFill>
                <a:effectLst/>
                <a:latin typeface="+mj-lt"/>
              </a:rPr>
              <a:t>Xây dựng bài toán tối ưu cho SVM</a:t>
            </a:r>
            <a:endParaRPr lang="en-US" sz="4000" dirty="0">
              <a:solidFill>
                <a:schemeClr val="bg1"/>
              </a:solidFill>
            </a:endParaRPr>
          </a:p>
        </p:txBody>
      </p:sp>
      <mc:AlternateContent xmlns:mc="http://schemas.openxmlformats.org/markup-compatibility/2006" xmlns:a14="http://schemas.microsoft.com/office/drawing/2010/main">
        <mc:Choice Requires="a14">
          <p:sp>
            <p:nvSpPr>
              <p:cNvPr id="5" name="Chỗ dành sẵn cho Nội dung 2">
                <a:extLst>
                  <a:ext uri="{FF2B5EF4-FFF2-40B4-BE49-F238E27FC236}">
                    <a16:creationId xmlns:a16="http://schemas.microsoft.com/office/drawing/2014/main" id="{1978C535-F5CF-118F-9169-74234F530549}"/>
                  </a:ext>
                </a:extLst>
              </p:cNvPr>
              <p:cNvSpPr>
                <a:spLocks noGrp="1"/>
              </p:cNvSpPr>
              <p:nvPr>
                <p:ph idx="1"/>
              </p:nvPr>
            </p:nvSpPr>
            <p:spPr>
              <a:xfrm>
                <a:off x="1371599" y="1597688"/>
                <a:ext cx="9688296" cy="5391579"/>
              </a:xfrm>
            </p:spPr>
            <p:txBody>
              <a:bodyPr anchor="t">
                <a:normAutofit/>
              </a:bodyPr>
              <a:lstStyle/>
              <a:p>
                <a:pPr marL="0" indent="0">
                  <a:buNone/>
                </a:pPr>
                <a:r>
                  <a:rPr lang="en-US" sz="2000" dirty="0">
                    <a:solidFill>
                      <a:srgbClr val="000000"/>
                    </a:solidFill>
                    <a:latin typeface="Times New Roman" panose="02020603050405020304" pitchFamily="18" charset="0"/>
                    <a:cs typeface="Times New Roman" panose="02020603050405020304" pitchFamily="18" charset="0"/>
                  </a:rPr>
                  <a:t>Lagrangian </a:t>
                </a:r>
                <a:r>
                  <a:rPr lang="en-US" sz="2000" dirty="0" err="1">
                    <a:solidFill>
                      <a:srgbClr val="000000"/>
                    </a:solidFill>
                    <a:latin typeface="Times New Roman" panose="02020603050405020304" pitchFamily="18" charset="0"/>
                    <a:cs typeface="Times New Roman" panose="02020603050405020304" pitchFamily="18" charset="0"/>
                  </a:rPr>
                  <a:t>của</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bài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toán</a:t>
                </a:r>
                <a:r>
                  <a:rPr lang="en-US" sz="2000" dirty="0">
                    <a:solidFill>
                      <a:srgbClr val="000000"/>
                    </a:solidFill>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tối ưu trong SVM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ctr">
                  <a:buNone/>
                </a:pPr>
                <a:br>
                  <a:rPr lang="en-US" sz="2000" b="0" i="0" dirty="0">
                    <a:solidFill>
                      <a:srgbClr val="000000"/>
                    </a:solidFill>
                    <a:effectLst/>
                    <a:latin typeface="Times New Roman" panose="02020603050405020304" pitchFamily="18" charset="0"/>
                    <a:cs typeface="Times New Roman" panose="02020603050405020304" pitchFamily="18" charset="0"/>
                  </a:rPr>
                </a:br>
                <a14:m>
                  <m:oMath xmlns:m="http://schemas.openxmlformats.org/officeDocument/2006/math">
                    <m:r>
                      <a:rPr lang="en-US" sz="2000" b="0" i="1" dirty="0" smtClean="0">
                        <a:solidFill>
                          <a:srgbClr val="000000"/>
                        </a:solidFill>
                        <a:effectLst/>
                        <a:latin typeface="Cambria Math" panose="02040503050406030204" pitchFamily="18" charset="0"/>
                        <a:ea typeface="Cambria Math" panose="02040503050406030204" pitchFamily="18" charset="0"/>
                      </a:rPr>
                      <m:t>ℒ</m:t>
                    </m:r>
                    <m:d>
                      <m:dPr>
                        <m:ctrlPr>
                          <a:rPr lang="en-US" sz="2000" b="0" i="1" dirty="0" smtClean="0">
                            <a:solidFill>
                              <a:srgbClr val="000000"/>
                            </a:solidFill>
                            <a:effectLst/>
                            <a:latin typeface="Cambria Math" panose="02040503050406030204" pitchFamily="18" charset="0"/>
                            <a:ea typeface="Cambria Math" panose="02040503050406030204" pitchFamily="18" charset="0"/>
                          </a:rPr>
                        </m:ctrlPr>
                      </m:dPr>
                      <m:e>
                        <m:r>
                          <a:rPr lang="en-US" sz="2000" b="0" i="1" dirty="0" err="1" smtClean="0">
                            <a:solidFill>
                              <a:srgbClr val="000000"/>
                            </a:solidFill>
                            <a:effectLst/>
                            <a:latin typeface="Cambria Math" panose="02040503050406030204" pitchFamily="18" charset="0"/>
                            <a:ea typeface="Cambria Math" panose="02040503050406030204" pitchFamily="18" charset="0"/>
                          </a:rPr>
                          <m:t>𝑤</m:t>
                        </m:r>
                        <m:r>
                          <a:rPr lang="en-US" sz="2000" b="0" i="1" dirty="0" err="1" smtClean="0">
                            <a:solidFill>
                              <a:srgbClr val="000000"/>
                            </a:solidFill>
                            <a:effectLst/>
                            <a:latin typeface="Cambria Math" panose="02040503050406030204" pitchFamily="18" charset="0"/>
                            <a:ea typeface="Cambria Math" panose="02040503050406030204" pitchFamily="18" charset="0"/>
                          </a:rPr>
                          <m:t>,</m:t>
                        </m:r>
                        <m:r>
                          <a:rPr lang="en-US" sz="2000" b="0" i="1" dirty="0" err="1" smtClean="0">
                            <a:solidFill>
                              <a:srgbClr val="000000"/>
                            </a:solidFill>
                            <a:effectLst/>
                            <a:latin typeface="Cambria Math" panose="02040503050406030204" pitchFamily="18" charset="0"/>
                            <a:ea typeface="Cambria Math" panose="02040503050406030204" pitchFamily="18" charset="0"/>
                          </a:rPr>
                          <m:t>𝑏</m:t>
                        </m:r>
                        <m:r>
                          <a:rPr lang="en-US" sz="2000" b="0" i="1" dirty="0" smtClean="0">
                            <a:solidFill>
                              <a:srgbClr val="000000"/>
                            </a:solidFill>
                            <a:effectLst/>
                            <a:latin typeface="Cambria Math" panose="02040503050406030204" pitchFamily="18" charset="0"/>
                            <a:ea typeface="Cambria Math" panose="02040503050406030204" pitchFamily="18" charset="0"/>
                          </a:rPr>
                          <m:t>,</m:t>
                        </m:r>
                        <m:r>
                          <a:rPr lang="el-GR" sz="2000" i="1" dirty="0" smtClean="0">
                            <a:solidFill>
                              <a:srgbClr val="000000"/>
                            </a:solidFill>
                            <a:latin typeface="Cambria Math" panose="02040503050406030204" pitchFamily="18" charset="0"/>
                          </a:rPr>
                          <m:t> </m:t>
                        </m:r>
                        <m:r>
                          <a:rPr lang="el-GR" sz="2000" i="1" dirty="0" smtClean="0">
                            <a:solidFill>
                              <a:srgbClr val="000000"/>
                            </a:solidFill>
                            <a:latin typeface="Cambria Math" panose="02040503050406030204" pitchFamily="18" charset="0"/>
                          </a:rPr>
                          <m:t>𝜆</m:t>
                        </m:r>
                      </m:e>
                    </m:d>
                    <m:r>
                      <a:rPr lang="en-US" sz="2000" b="0" i="1" dirty="0" smtClean="0">
                        <a:solidFill>
                          <a:srgbClr val="000000"/>
                        </a:solidFill>
                        <a:latin typeface="Cambria Math" panose="02040503050406030204" pitchFamily="18" charset="0"/>
                      </a:rPr>
                      <m:t>=</m:t>
                    </m:r>
                    <m:f>
                      <m:fPr>
                        <m:ctrlPr>
                          <a:rPr lang="en-US" sz="2000" b="0" i="1" dirty="0" smtClean="0">
                            <a:solidFill>
                              <a:srgbClr val="000000"/>
                            </a:solidFill>
                            <a:latin typeface="Cambria Math" panose="02040503050406030204" pitchFamily="18" charset="0"/>
                          </a:rPr>
                        </m:ctrlPr>
                      </m:fPr>
                      <m:num>
                        <m:r>
                          <a:rPr lang="en-US" sz="2000" b="0" i="1" dirty="0" smtClean="0">
                            <a:solidFill>
                              <a:srgbClr val="000000"/>
                            </a:solidFill>
                            <a:latin typeface="Cambria Math" panose="02040503050406030204" pitchFamily="18" charset="0"/>
                          </a:rPr>
                          <m:t>1</m:t>
                        </m:r>
                      </m:num>
                      <m:den>
                        <m:r>
                          <a:rPr lang="en-US" sz="2000" b="0" i="1" dirty="0" smtClean="0">
                            <a:solidFill>
                              <a:srgbClr val="000000"/>
                            </a:solidFill>
                            <a:latin typeface="Cambria Math" panose="02040503050406030204" pitchFamily="18" charset="0"/>
                          </a:rPr>
                          <m:t>2</m:t>
                        </m:r>
                      </m:den>
                    </m:f>
                    <m:sSubSup>
                      <m:sSubSupPr>
                        <m:ctrlPr>
                          <a:rPr lang="en-US" sz="2000" b="0" i="1" dirty="0" smtClean="0">
                            <a:solidFill>
                              <a:srgbClr val="000000"/>
                            </a:solidFill>
                            <a:latin typeface="Cambria Math" panose="02040503050406030204" pitchFamily="18" charset="0"/>
                          </a:rPr>
                        </m:ctrlPr>
                      </m:sSubSupPr>
                      <m:e>
                        <m:d>
                          <m:dPr>
                            <m:begChr m:val="‖"/>
                            <m:endChr m:val="‖"/>
                            <m:ctrlPr>
                              <a:rPr lang="en-US" sz="2000" b="0" i="1" dirty="0" smtClean="0">
                                <a:solidFill>
                                  <a:srgbClr val="000000"/>
                                </a:solidFill>
                                <a:latin typeface="Cambria Math" panose="02040503050406030204" pitchFamily="18" charset="0"/>
                              </a:rPr>
                            </m:ctrlPr>
                          </m:dPr>
                          <m:e>
                            <m:r>
                              <a:rPr lang="en-US" sz="2000" b="0" i="1" dirty="0" smtClean="0">
                                <a:solidFill>
                                  <a:srgbClr val="000000"/>
                                </a:solidFill>
                                <a:latin typeface="Cambria Math" panose="02040503050406030204" pitchFamily="18" charset="0"/>
                              </a:rPr>
                              <m:t>𝑤</m:t>
                            </m:r>
                          </m:e>
                        </m:d>
                      </m:e>
                      <m:sub>
                        <m:r>
                          <a:rPr lang="en-US" sz="2000" b="0" i="1" dirty="0" smtClean="0">
                            <a:solidFill>
                              <a:srgbClr val="000000"/>
                            </a:solidFill>
                            <a:latin typeface="Cambria Math" panose="02040503050406030204" pitchFamily="18" charset="0"/>
                          </a:rPr>
                          <m:t>2</m:t>
                        </m:r>
                      </m:sub>
                      <m:sup>
                        <m:r>
                          <a:rPr lang="en-US" sz="2000" b="0" i="1" dirty="0" smtClean="0">
                            <a:solidFill>
                              <a:srgbClr val="000000"/>
                            </a:solidFill>
                            <a:latin typeface="Cambria Math" panose="02040503050406030204" pitchFamily="18" charset="0"/>
                          </a:rPr>
                          <m:t>2</m:t>
                        </m:r>
                      </m:sup>
                    </m:sSubSup>
                    <m:r>
                      <a:rPr lang="en-US" sz="2000" b="0" i="1" dirty="0" smtClean="0">
                        <a:solidFill>
                          <a:srgbClr val="000000"/>
                        </a:solidFill>
                        <a:latin typeface="Cambria Math" panose="02040503050406030204" pitchFamily="18" charset="0"/>
                      </a:rPr>
                      <m:t>+</m:t>
                    </m:r>
                    <m:nary>
                      <m:naryPr>
                        <m:chr m:val="∑"/>
                        <m:ctrlPr>
                          <a:rPr lang="en-US" sz="2000" b="0" i="1" dirty="0" smtClean="0">
                            <a:solidFill>
                              <a:srgbClr val="000000"/>
                            </a:solidFill>
                            <a:latin typeface="Cambria Math" panose="02040503050406030204" pitchFamily="18" charset="0"/>
                          </a:rPr>
                        </m:ctrlPr>
                      </m:naryPr>
                      <m:sub>
                        <m:r>
                          <m:rPr>
                            <m:brk m:alnAt="23"/>
                          </m:rPr>
                          <a:rPr lang="en-US" sz="2000" b="0" i="1" dirty="0" smtClean="0">
                            <a:solidFill>
                              <a:srgbClr val="000000"/>
                            </a:solidFill>
                            <a:latin typeface="Cambria Math" panose="02040503050406030204" pitchFamily="18" charset="0"/>
                          </a:rPr>
                          <m:t>𝑛</m:t>
                        </m:r>
                        <m:r>
                          <a:rPr lang="en-US" sz="2000" b="0" i="1" dirty="0" smtClean="0">
                            <a:solidFill>
                              <a:srgbClr val="000000"/>
                            </a:solidFill>
                            <a:latin typeface="Cambria Math" panose="02040503050406030204" pitchFamily="18" charset="0"/>
                          </a:rPr>
                          <m:t>=</m:t>
                        </m:r>
                        <m:r>
                          <m:rPr>
                            <m:brk m:alnAt="23"/>
                          </m:rPr>
                          <a:rPr lang="en-US" sz="2000" b="0" i="1" dirty="0" smtClean="0">
                            <a:solidFill>
                              <a:srgbClr val="000000"/>
                            </a:solidFill>
                            <a:latin typeface="Cambria Math" panose="02040503050406030204" pitchFamily="18" charset="0"/>
                          </a:rPr>
                          <m:t>1</m:t>
                        </m:r>
                      </m:sub>
                      <m:sup>
                        <m:r>
                          <a:rPr lang="en-US" sz="2000" b="0" i="1" dirty="0" smtClean="0">
                            <a:solidFill>
                              <a:srgbClr val="000000"/>
                            </a:solidFill>
                            <a:latin typeface="Cambria Math" panose="02040503050406030204" pitchFamily="18" charset="0"/>
                          </a:rPr>
                          <m:t>𝑁</m:t>
                        </m:r>
                      </m:sup>
                      <m:e>
                        <m:r>
                          <a:rPr lang="en-US" sz="2000" i="1" dirty="0">
                            <a:solidFill>
                              <a:srgbClr val="000000"/>
                            </a:solidFill>
                            <a:latin typeface="Cambria Math" panose="02040503050406030204" pitchFamily="18" charset="0"/>
                            <a:ea typeface="Cambria Math" panose="02040503050406030204" pitchFamily="18" charset="0"/>
                          </a:rPr>
                          <m:t>𝜆</m:t>
                        </m:r>
                        <m:r>
                          <a:rPr lang="en-US" sz="2000" b="0" i="1" dirty="0" smtClean="0">
                            <a:solidFill>
                              <a:srgbClr val="000000"/>
                            </a:solidFill>
                            <a:latin typeface="Cambria Math" panose="02040503050406030204" pitchFamily="18" charset="0"/>
                            <a:ea typeface="Cambria Math" panose="02040503050406030204" pitchFamily="18" charset="0"/>
                          </a:rPr>
                          <m:t>(1−</m:t>
                        </m:r>
                        <m:sSub>
                          <m:sSubPr>
                            <m:ctrlPr>
                              <a:rPr lang="en-US" sz="2000" b="0" i="1" dirty="0" smtClean="0">
                                <a:solidFill>
                                  <a:srgbClr val="000000"/>
                                </a:solidFill>
                                <a:latin typeface="Cambria Math" panose="02040503050406030204" pitchFamily="18" charset="0"/>
                                <a:ea typeface="Cambria Math" panose="02040503050406030204" pitchFamily="18" charset="0"/>
                              </a:rPr>
                            </m:ctrlPr>
                          </m:sSubPr>
                          <m:e>
                            <m:r>
                              <a:rPr lang="en-US" sz="2000" b="0" i="1" dirty="0" smtClean="0">
                                <a:solidFill>
                                  <a:srgbClr val="000000"/>
                                </a:solidFill>
                                <a:latin typeface="Cambria Math" panose="02040503050406030204" pitchFamily="18" charset="0"/>
                                <a:ea typeface="Cambria Math" panose="02040503050406030204" pitchFamily="18" charset="0"/>
                              </a:rPr>
                              <m:t>𝑦</m:t>
                            </m:r>
                          </m:e>
                          <m:sub>
                            <m:r>
                              <a:rPr lang="en-US" sz="2000" b="0" i="1" dirty="0" smtClean="0">
                                <a:solidFill>
                                  <a:srgbClr val="000000"/>
                                </a:solidFill>
                                <a:latin typeface="Cambria Math" panose="02040503050406030204" pitchFamily="18" charset="0"/>
                                <a:ea typeface="Cambria Math" panose="02040503050406030204" pitchFamily="18" charset="0"/>
                              </a:rPr>
                              <m:t>𝑛</m:t>
                            </m:r>
                          </m:sub>
                        </m:sSub>
                        <m:d>
                          <m:dPr>
                            <m:ctrlPr>
                              <a:rPr lang="en-US" sz="2000" b="0" i="1" dirty="0" smtClean="0">
                                <a:solidFill>
                                  <a:srgbClr val="000000"/>
                                </a:solidFill>
                                <a:latin typeface="Cambria Math" panose="02040503050406030204" pitchFamily="18" charset="0"/>
                                <a:ea typeface="Cambria Math" panose="02040503050406030204" pitchFamily="18" charset="0"/>
                              </a:rPr>
                            </m:ctrlPr>
                          </m:dPr>
                          <m:e>
                            <m:sSup>
                              <m:sSupPr>
                                <m:ctrlPr>
                                  <a:rPr lang="en-US" sz="2000" b="0" i="1" dirty="0" smtClean="0">
                                    <a:solidFill>
                                      <a:srgbClr val="000000"/>
                                    </a:solidFill>
                                    <a:latin typeface="Cambria Math" panose="02040503050406030204" pitchFamily="18" charset="0"/>
                                    <a:ea typeface="Cambria Math" panose="02040503050406030204" pitchFamily="18" charset="0"/>
                                  </a:rPr>
                                </m:ctrlPr>
                              </m:sSupPr>
                              <m:e>
                                <m:r>
                                  <a:rPr lang="en-US" sz="2000" b="0" i="1" dirty="0" smtClean="0">
                                    <a:solidFill>
                                      <a:srgbClr val="000000"/>
                                    </a:solidFill>
                                    <a:latin typeface="Cambria Math" panose="02040503050406030204" pitchFamily="18" charset="0"/>
                                    <a:ea typeface="Cambria Math" panose="02040503050406030204" pitchFamily="18" charset="0"/>
                                  </a:rPr>
                                  <m:t>𝑤</m:t>
                                </m:r>
                              </m:e>
                              <m:sup>
                                <m:r>
                                  <a:rPr lang="en-US" sz="2000" b="0" i="1" dirty="0" smtClean="0">
                                    <a:solidFill>
                                      <a:srgbClr val="000000"/>
                                    </a:solidFill>
                                    <a:latin typeface="Cambria Math" panose="02040503050406030204" pitchFamily="18" charset="0"/>
                                    <a:ea typeface="Cambria Math" panose="02040503050406030204" pitchFamily="18" charset="0"/>
                                  </a:rPr>
                                  <m:t>𝑇</m:t>
                                </m:r>
                              </m:sup>
                            </m:sSup>
                            <m:sSub>
                              <m:sSubPr>
                                <m:ctrlPr>
                                  <a:rPr lang="en-US" sz="2000" b="0" i="1" dirty="0" smtClean="0">
                                    <a:solidFill>
                                      <a:srgbClr val="000000"/>
                                    </a:solidFill>
                                    <a:latin typeface="Cambria Math" panose="02040503050406030204" pitchFamily="18" charset="0"/>
                                    <a:ea typeface="Cambria Math" panose="02040503050406030204" pitchFamily="18" charset="0"/>
                                  </a:rPr>
                                </m:ctrlPr>
                              </m:sSubPr>
                              <m:e>
                                <m:r>
                                  <a:rPr lang="en-US" sz="2000" b="0" i="1" dirty="0" smtClean="0">
                                    <a:solidFill>
                                      <a:srgbClr val="000000"/>
                                    </a:solidFill>
                                    <a:latin typeface="Cambria Math" panose="02040503050406030204" pitchFamily="18" charset="0"/>
                                    <a:ea typeface="Cambria Math" panose="02040503050406030204" pitchFamily="18" charset="0"/>
                                  </a:rPr>
                                  <m:t>𝑥</m:t>
                                </m:r>
                              </m:e>
                              <m:sub>
                                <m:r>
                                  <a:rPr lang="en-US" sz="2000" b="0" i="1" dirty="0" smtClean="0">
                                    <a:solidFill>
                                      <a:srgbClr val="000000"/>
                                    </a:solidFill>
                                    <a:latin typeface="Cambria Math" panose="02040503050406030204" pitchFamily="18" charset="0"/>
                                    <a:ea typeface="Cambria Math" panose="02040503050406030204" pitchFamily="18" charset="0"/>
                                  </a:rPr>
                                  <m:t>𝑛</m:t>
                                </m:r>
                              </m:sub>
                            </m:sSub>
                            <m:r>
                              <a:rPr lang="en-US" sz="2000" b="0" i="1" dirty="0" smtClean="0">
                                <a:solidFill>
                                  <a:srgbClr val="000000"/>
                                </a:solidFill>
                                <a:latin typeface="Cambria Math" panose="02040503050406030204" pitchFamily="18" charset="0"/>
                                <a:ea typeface="Cambria Math" panose="020405030504060302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rPr>
                              <m:t>𝑏</m:t>
                            </m:r>
                          </m:e>
                        </m:d>
                        <m:r>
                          <a:rPr lang="en-US" sz="2000" b="0" i="1" dirty="0" smtClean="0">
                            <a:solidFill>
                              <a:srgbClr val="000000"/>
                            </a:solidFill>
                            <a:latin typeface="Cambria Math" panose="02040503050406030204" pitchFamily="18" charset="0"/>
                            <a:ea typeface="Cambria Math" panose="02040503050406030204" pitchFamily="18" charset="0"/>
                          </a:rPr>
                          <m:t>)</m:t>
                        </m:r>
                      </m:e>
                    </m:nary>
                  </m:oMath>
                </a14:m>
                <a:r>
                  <a:rPr lang="en-US" sz="2000" dirty="0">
                    <a:solidFill>
                      <a:srgbClr val="000000"/>
                    </a:solidFill>
                    <a:latin typeface="Times New Roman" panose="02020603050405020304" pitchFamily="18" charset="0"/>
                    <a:cs typeface="Times New Roman" panose="02020603050405020304" pitchFamily="18" charset="0"/>
                  </a:rPr>
                  <a:t>    (1)</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Với</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pPr>
                      <m:e>
                        <m:d>
                          <m:dPr>
                            <m:begChr m:val="["/>
                            <m:endChr m:val="]"/>
                            <m:ctrl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sub>
                            </m:sSub>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sub>
                            </m:sSub>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sub>
                            </m:sSub>
                          </m:e>
                        </m:d>
                      </m:e>
                      <m:sup>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𝑇</m:t>
                        </m:r>
                      </m:sup>
                    </m:sSup>
                  </m:oMath>
                </a14:m>
                <a:r>
                  <a:rPr lang="en-US" sz="2000" dirty="0">
                    <a:solidFill>
                      <a:srgbClr val="000000"/>
                    </a:solidFill>
                    <a:latin typeface="Times New Roman" panose="02020603050405020304" pitchFamily="18" charset="0"/>
                    <a:cs typeface="Times New Roman" panose="02020603050405020304" pitchFamily="18" charset="0"/>
                  </a:rPr>
                  <a:t> và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≥0, ∀</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=1,2,..,</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𝑁</m:t>
                    </m:r>
                  </m:oMath>
                </a14:m>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vi-VN" sz="2000" dirty="0">
                    <a:solidFill>
                      <a:srgbClr val="000000"/>
                    </a:solidFill>
                    <a:latin typeface="Times New Roman" panose="02020603050405020304" pitchFamily="18" charset="0"/>
                    <a:cs typeface="Times New Roman" panose="02020603050405020304" pitchFamily="18" charset="0"/>
                  </a:rPr>
                  <a:t>Hàm đối ngẫu </a:t>
                </a:r>
                <a:r>
                  <a:rPr lang="vi-VN" sz="2000" dirty="0" err="1">
                    <a:solidFill>
                      <a:srgbClr val="000000"/>
                    </a:solidFill>
                    <a:latin typeface="Times New Roman" panose="02020603050405020304" pitchFamily="18" charset="0"/>
                    <a:cs typeface="Times New Roman" panose="02020603050405020304" pitchFamily="18" charset="0"/>
                  </a:rPr>
                  <a:t>Lagrange</a:t>
                </a:r>
                <a:r>
                  <a:rPr lang="vi-VN" sz="2000" dirty="0">
                    <a:solidFill>
                      <a:srgbClr val="000000"/>
                    </a:solidFill>
                    <a:latin typeface="Times New Roman" panose="02020603050405020304" pitchFamily="18" charset="0"/>
                    <a:cs typeface="Times New Roman" panose="02020603050405020304" pitchFamily="18" charset="0"/>
                  </a:rPr>
                  <a:t> được định nghĩa là:</a:t>
                </a:r>
                <a:endParaRPr lang="en-US" sz="2000" dirty="0">
                  <a:solidFill>
                    <a:srgbClr val="000000"/>
                  </a:solidFill>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en-US" sz="2000" b="0" i="1" smtClean="0">
                        <a:solidFill>
                          <a:srgbClr val="000000"/>
                        </a:solidFill>
                        <a:latin typeface="Cambria Math" panose="02040503050406030204" pitchFamily="18" charset="0"/>
                        <a:cs typeface="Times New Roman" panose="02020603050405020304" pitchFamily="18" charset="0"/>
                      </a:rPr>
                      <m:t>𝑔</m:t>
                    </m:r>
                    <m:d>
                      <m:dPr>
                        <m:ctrlPr>
                          <a:rPr lang="en-US" sz="2000" b="0" i="1" smtClean="0">
                            <a:solidFill>
                              <a:srgbClr val="000000"/>
                            </a:solidFill>
                            <a:latin typeface="Cambria Math" panose="02040503050406030204" pitchFamily="18" charset="0"/>
                            <a:cs typeface="Times New Roman" panose="02020603050405020304" pitchFamily="18" charset="0"/>
                          </a:rPr>
                        </m:ctrlPr>
                      </m:d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d>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limLow>
                      <m:limLow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sz="2000" b="0" i="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min</m:t>
                        </m:r>
                      </m:e>
                      <m:lim>
                        <m:d>
                          <m:dPr>
                            <m:begChr m:val="{"/>
                            <m:endChr m:val="}"/>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𝑤</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𝑏</m:t>
                            </m:r>
                          </m:e>
                        </m:d>
                      </m:lim>
                    </m:limLow>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ℒ</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𝑤</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𝑏</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với</a:t>
                </a:r>
                <a:r>
                  <a:rPr lang="en-US" sz="2000" dirty="0">
                    <a:solidFill>
                      <a:srgbClr val="000000"/>
                    </a:solidFill>
                    <a:latin typeface="Times New Roman" panose="02020603050405020304" pitchFamily="18" charset="0"/>
                    <a:cs typeface="Times New Roman" panose="02020603050405020304" pitchFamily="18" charset="0"/>
                  </a:rPr>
                  <a:t>  </a:t>
                </a:r>
                <a:r>
                  <a:rPr lang="el-GR" sz="2000" dirty="0">
                    <a:solidFill>
                      <a:srgbClr val="000000"/>
                    </a:solidFill>
                    <a:latin typeface="Times New Roman" panose="02020603050405020304" pitchFamily="18" charset="0"/>
                    <a:cs typeface="Times New Roman" panose="02020603050405020304" pitchFamily="18" charset="0"/>
                  </a:rPr>
                  <a:t>λ⪰</a:t>
                </a:r>
                <a:r>
                  <a:rPr lang="en-US" sz="2000" dirty="0">
                    <a:solidFill>
                      <a:srgbClr val="000000"/>
                    </a:solidFill>
                    <a:latin typeface="Times New Roman" panose="02020603050405020304" pitchFamily="18" charset="0"/>
                    <a:cs typeface="Times New Roman" panose="02020603050405020304" pitchFamily="18" charset="0"/>
                  </a:rPr>
                  <a:t>0</a:t>
                </a:r>
              </a:p>
              <a:p>
                <a:pPr marL="0" indent="0">
                  <a:buNone/>
                </a:pPr>
                <a:r>
                  <a:rPr lang="vi-VN" sz="2000" b="0" i="0" dirty="0">
                    <a:solidFill>
                      <a:srgbClr val="000000"/>
                    </a:solidFill>
                    <a:effectLst/>
                    <a:latin typeface="Times New Roman" panose="02020603050405020304" pitchFamily="18" charset="0"/>
                    <a:cs typeface="Times New Roman" panose="02020603050405020304" pitchFamily="18" charset="0"/>
                  </a:rPr>
                  <a:t>Việc tìm giá trị nhỏ nhất của hàm này theo w và b có thể </a:t>
                </a:r>
                <a:r>
                  <a:rPr lang="vi-VN" sz="2000" b="0" i="0" dirty="0" err="1">
                    <a:solidFill>
                      <a:srgbClr val="000000"/>
                    </a:solidFill>
                    <a:effectLst/>
                    <a:latin typeface="Times New Roman" panose="02020603050405020304" pitchFamily="18" charset="0"/>
                    <a:cs typeface="Times New Roman" panose="02020603050405020304" pitchFamily="18" charset="0"/>
                  </a:rPr>
                  <a:t>đựợc</a:t>
                </a:r>
                <a:r>
                  <a:rPr lang="vi-VN" sz="2000" b="0" i="0" dirty="0">
                    <a:solidFill>
                      <a:srgbClr val="000000"/>
                    </a:solidFill>
                    <a:effectLst/>
                    <a:latin typeface="Times New Roman" panose="02020603050405020304" pitchFamily="18" charset="0"/>
                    <a:cs typeface="Times New Roman" panose="02020603050405020304" pitchFamily="18" charset="0"/>
                  </a:rPr>
                  <a:t> thực hiện bằng cách giải hệ phương trình đạo hàm của </a:t>
                </a:r>
                <a:r>
                  <a:rPr lang="en-US" sz="2000" b="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ℒ</m:t>
                    </m:r>
                  </m:oMath>
                </a14:m>
                <a:r>
                  <a:rPr lang="vi-VN" sz="2000" b="0" i="0" dirty="0">
                    <a:solidFill>
                      <a:srgbClr val="000000"/>
                    </a:solidFill>
                    <a:effectLst/>
                    <a:latin typeface="Times New Roman" panose="02020603050405020304" pitchFamily="18" charset="0"/>
                    <a:cs typeface="Times New Roman" panose="02020603050405020304" pitchFamily="18" charset="0"/>
                  </a:rPr>
                  <a:t>(</a:t>
                </a:r>
                <a:r>
                  <a:rPr lang="vi-VN" sz="2000" b="0" i="0" dirty="0" err="1">
                    <a:solidFill>
                      <a:srgbClr val="000000"/>
                    </a:solidFill>
                    <a:effectLst/>
                    <a:latin typeface="Times New Roman" panose="02020603050405020304" pitchFamily="18" charset="0"/>
                    <a:cs typeface="Times New Roman" panose="02020603050405020304" pitchFamily="18" charset="0"/>
                  </a:rPr>
                  <a:t>w,b</a:t>
                </a:r>
                <a:r>
                  <a:rPr lang="vi-VN" sz="2000" b="0" i="0" dirty="0">
                    <a:solidFill>
                      <a:srgbClr val="000000"/>
                    </a:solidFill>
                    <a:effectLst/>
                    <a:latin typeface="Times New Roman" panose="02020603050405020304" pitchFamily="18" charset="0"/>
                    <a:cs typeface="Times New Roman" panose="02020603050405020304" pitchFamily="18" charset="0"/>
                  </a:rPr>
                  <a:t>,</a:t>
                </a:r>
                <a:r>
                  <a:rPr lang="el-GR" sz="2000" b="0" i="0" dirty="0">
                    <a:solidFill>
                      <a:srgbClr val="000000"/>
                    </a:solidFill>
                    <a:effectLst/>
                    <a:latin typeface="Times New Roman" panose="02020603050405020304" pitchFamily="18" charset="0"/>
                    <a:cs typeface="Times New Roman" panose="02020603050405020304" pitchFamily="18" charset="0"/>
                  </a:rPr>
                  <a:t>λ)</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theo w</a:t>
                </a:r>
                <a:r>
                  <a:rPr lang="en-US" sz="2000" dirty="0">
                    <a:solidFill>
                      <a:srgbClr val="000000"/>
                    </a:solidFill>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và b bằng 0</a:t>
                </a:r>
                <a:endParaRPr lang="en-US" sz="2000" dirty="0">
                  <a:solidFill>
                    <a:srgbClr val="000000"/>
                  </a:solidFill>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f>
                      <m:fPr>
                        <m:ctrlPr>
                          <a:rPr lang="en-US" sz="2000" i="1" smtClean="0">
                            <a:solidFill>
                              <a:srgbClr val="000000"/>
                            </a:solidFill>
                            <a:latin typeface="Cambria Math" panose="02040503050406030204" pitchFamily="18" charset="0"/>
                            <a:cs typeface="Times New Roman" panose="02020603050405020304" pitchFamily="18" charset="0"/>
                          </a:rPr>
                        </m:ctrlPr>
                      </m:fPr>
                      <m:num>
                        <m:r>
                          <m:rPr>
                            <m:nor/>
                          </m:rPr>
                          <a:rPr lang="en-US" sz="2000">
                            <a:latin typeface="Times New Roman" panose="02020603050405020304" pitchFamily="18" charset="0"/>
                            <a:cs typeface="Times New Roman" panose="02020603050405020304" pitchFamily="18" charset="0"/>
                          </a:rPr>
                          <m:t>∂</m:t>
                        </m:r>
                        <m:r>
                          <a:rPr lang="en-US" sz="2000" i="1" dirty="0">
                            <a:solidFill>
                              <a:srgbClr val="000000"/>
                            </a:solidFill>
                            <a:latin typeface="Cambria Math" panose="02040503050406030204" pitchFamily="18" charset="0"/>
                            <a:ea typeface="Cambria Math" panose="02040503050406030204" pitchFamily="18" charset="0"/>
                          </a:rPr>
                          <m:t>ℒ</m:t>
                        </m:r>
                        <m:r>
                          <m:rPr>
                            <m:nor/>
                          </m:rPr>
                          <a:rPr lang="en-US" sz="2000">
                            <a:latin typeface="Times New Roman" panose="02020603050405020304" pitchFamily="18" charset="0"/>
                            <a:cs typeface="Times New Roman" panose="02020603050405020304" pitchFamily="18" charset="0"/>
                          </a:rPr>
                          <m:t>(</m:t>
                        </m:r>
                        <m:r>
                          <m:rPr>
                            <m:nor/>
                          </m:rPr>
                          <a:rPr lang="en-US" sz="2000">
                            <a:latin typeface="Times New Roman" panose="02020603050405020304" pitchFamily="18" charset="0"/>
                            <a:cs typeface="Times New Roman" panose="02020603050405020304" pitchFamily="18" charset="0"/>
                          </a:rPr>
                          <m:t>w</m:t>
                        </m:r>
                        <m:r>
                          <m:rPr>
                            <m:nor/>
                          </m:rPr>
                          <a:rPr lang="en-US" sz="2000">
                            <a:latin typeface="Times New Roman" panose="02020603050405020304" pitchFamily="18" charset="0"/>
                            <a:cs typeface="Times New Roman" panose="02020603050405020304" pitchFamily="18" charset="0"/>
                          </a:rPr>
                          <m:t>,</m:t>
                        </m:r>
                        <m:r>
                          <m:rPr>
                            <m:nor/>
                          </m:rPr>
                          <a:rPr lang="en-US" sz="2000">
                            <a:latin typeface="Times New Roman" panose="02020603050405020304" pitchFamily="18" charset="0"/>
                            <a:cs typeface="Times New Roman" panose="02020603050405020304" pitchFamily="18" charset="0"/>
                          </a:rPr>
                          <m:t>b</m:t>
                        </m:r>
                        <m:r>
                          <m:rPr>
                            <m:nor/>
                          </m:rPr>
                          <a:rPr lang="en-US" sz="2000">
                            <a:latin typeface="Times New Roman" panose="02020603050405020304" pitchFamily="18" charset="0"/>
                            <a:cs typeface="Times New Roman" panose="02020603050405020304" pitchFamily="18" charset="0"/>
                          </a:rPr>
                          <m:t>,</m:t>
                        </m:r>
                        <m:r>
                          <m:rPr>
                            <m:nor/>
                          </m:rPr>
                          <a:rPr lang="el-GR" sz="2000">
                            <a:latin typeface="Times New Roman" panose="02020603050405020304" pitchFamily="18" charset="0"/>
                            <a:cs typeface="Times New Roman" panose="02020603050405020304" pitchFamily="18" charset="0"/>
                          </a:rPr>
                          <m:t>λ</m:t>
                        </m:r>
                        <m:r>
                          <m:rPr>
                            <m:nor/>
                          </m:rPr>
                          <a:rPr lang="el-GR" sz="2000">
                            <a:latin typeface="Times New Roman" panose="02020603050405020304" pitchFamily="18" charset="0"/>
                            <a:cs typeface="Times New Roman" panose="02020603050405020304" pitchFamily="18" charset="0"/>
                          </a:rPr>
                          <m:t>)</m:t>
                        </m:r>
                      </m:num>
                      <m:den>
                        <m:r>
                          <m:rPr>
                            <m:nor/>
                          </m:rPr>
                          <a:rPr lang="en-US" sz="2000">
                            <a:latin typeface="Times New Roman" panose="02020603050405020304" pitchFamily="18" charset="0"/>
                            <a:cs typeface="Times New Roman" panose="02020603050405020304" pitchFamily="18" charset="0"/>
                          </a:rPr>
                          <m:t>∂</m:t>
                        </m:r>
                        <m:r>
                          <m:rPr>
                            <m:nor/>
                          </m:rPr>
                          <a:rPr lang="en-US" sz="2000">
                            <a:latin typeface="Times New Roman" panose="02020603050405020304" pitchFamily="18" charset="0"/>
                            <a:cs typeface="Times New Roman" panose="02020603050405020304" pitchFamily="18" charset="0"/>
                          </a:rPr>
                          <m:t>w</m:t>
                        </m:r>
                      </m:den>
                    </m:f>
                    <m:r>
                      <a:rPr lang="en-US" sz="2000" b="0" i="1" smtClean="0">
                        <a:solidFill>
                          <a:srgbClr val="000000"/>
                        </a:solidFill>
                        <a:latin typeface="Cambria Math" panose="02040503050406030204" pitchFamily="18" charset="0"/>
                        <a:cs typeface="Times New Roman" panose="02020603050405020304" pitchFamily="18" charset="0"/>
                      </a:rPr>
                      <m:t>=</m:t>
                    </m:r>
                    <m:r>
                      <a:rPr lang="en-US" sz="2000" b="0" i="1" smtClean="0">
                        <a:solidFill>
                          <a:srgbClr val="000000"/>
                        </a:solidFill>
                        <a:latin typeface="Cambria Math" panose="02040503050406030204" pitchFamily="18" charset="0"/>
                        <a:cs typeface="Times New Roman" panose="02020603050405020304" pitchFamily="18" charset="0"/>
                      </a:rPr>
                      <m:t>𝑤</m:t>
                    </m:r>
                    <m:r>
                      <a:rPr lang="en-US" sz="2000" b="0" i="1" smtClean="0">
                        <a:solidFill>
                          <a:srgbClr val="000000"/>
                        </a:solidFill>
                        <a:latin typeface="Cambria Math" panose="02040503050406030204" pitchFamily="18" charset="0"/>
                        <a:cs typeface="Times New Roman" panose="02020603050405020304" pitchFamily="18" charset="0"/>
                      </a:rPr>
                      <m:t>−</m:t>
                    </m:r>
                    <m:nary>
                      <m:naryPr>
                        <m:chr m:val="∑"/>
                        <m:ctrlPr>
                          <a:rPr lang="en-US" sz="2000" i="1" dirty="0">
                            <a:solidFill>
                              <a:srgbClr val="000000"/>
                            </a:solidFill>
                            <a:latin typeface="Cambria Math" panose="02040503050406030204" pitchFamily="18" charset="0"/>
                          </a:rPr>
                        </m:ctrlPr>
                      </m:naryPr>
                      <m:sub>
                        <m:r>
                          <m:rPr>
                            <m:brk m:alnAt="23"/>
                          </m:rPr>
                          <a:rPr lang="en-US" sz="2000" i="1" dirty="0">
                            <a:solidFill>
                              <a:srgbClr val="000000"/>
                            </a:solidFill>
                            <a:latin typeface="Cambria Math" panose="02040503050406030204" pitchFamily="18" charset="0"/>
                          </a:rPr>
                          <m:t>𝑛</m:t>
                        </m:r>
                        <m:r>
                          <a:rPr lang="en-US" sz="2000" i="1" dirty="0">
                            <a:solidFill>
                              <a:srgbClr val="000000"/>
                            </a:solidFill>
                            <a:latin typeface="Cambria Math" panose="02040503050406030204" pitchFamily="18" charset="0"/>
                          </a:rPr>
                          <m:t>=</m:t>
                        </m:r>
                        <m:r>
                          <m:rPr>
                            <m:brk m:alnAt="23"/>
                          </m:rPr>
                          <a:rPr lang="en-US" sz="2000" i="1" dirty="0">
                            <a:solidFill>
                              <a:srgbClr val="000000"/>
                            </a:solidFill>
                            <a:latin typeface="Cambria Math" panose="02040503050406030204" pitchFamily="18" charset="0"/>
                          </a:rPr>
                          <m:t>1</m:t>
                        </m:r>
                      </m:sub>
                      <m:sup>
                        <m:r>
                          <a:rPr lang="en-US" sz="2000" i="1" dirty="0">
                            <a:solidFill>
                              <a:srgbClr val="000000"/>
                            </a:solidFill>
                            <a:latin typeface="Cambria Math" panose="02040503050406030204" pitchFamily="18" charset="0"/>
                          </a:rPr>
                          <m:t>𝑁</m:t>
                        </m:r>
                      </m:sup>
                      <m:e>
                        <m:sSub>
                          <m:sSubPr>
                            <m:ctrlPr>
                              <a:rPr lang="en-US" sz="2000" i="1" dirty="0" smtClean="0">
                                <a:solidFill>
                                  <a:srgbClr val="000000"/>
                                </a:solidFill>
                                <a:latin typeface="Cambria Math" panose="02040503050406030204" pitchFamily="18" charset="0"/>
                              </a:rPr>
                            </m:ctrlPr>
                          </m:sSubPr>
                          <m:e>
                            <m:r>
                              <a:rPr lang="en-US" sz="2000" i="1" dirty="0" smtClean="0">
                                <a:solidFill>
                                  <a:srgbClr val="000000"/>
                                </a:solidFill>
                                <a:latin typeface="Cambria Math" panose="02040503050406030204" pitchFamily="18" charset="0"/>
                                <a:ea typeface="Cambria Math" panose="02040503050406030204" pitchFamily="18" charset="0"/>
                              </a:rPr>
                              <m:t>𝜆</m:t>
                            </m:r>
                          </m:e>
                          <m:sub>
                            <m:r>
                              <a:rPr lang="en-US" sz="2000" b="0" i="1" dirty="0" smtClean="0">
                                <a:solidFill>
                                  <a:srgbClr val="000000"/>
                                </a:solidFill>
                                <a:latin typeface="Cambria Math" panose="02040503050406030204" pitchFamily="18" charset="0"/>
                              </a:rPr>
                              <m:t>𝑛</m:t>
                            </m:r>
                          </m:sub>
                        </m:sSub>
                        <m:sSub>
                          <m:sSubPr>
                            <m:ctrlPr>
                              <a:rPr lang="en-US" sz="2000" i="1" dirty="0" smtClean="0">
                                <a:solidFill>
                                  <a:srgbClr val="000000"/>
                                </a:solidFill>
                                <a:latin typeface="Cambria Math" panose="02040503050406030204" pitchFamily="18" charset="0"/>
                                <a:ea typeface="Cambria Math" panose="02040503050406030204" pitchFamily="18" charset="0"/>
                              </a:rPr>
                            </m:ctrlPr>
                          </m:sSubPr>
                          <m:e>
                            <m:r>
                              <a:rPr lang="en-US" sz="2000" i="1" dirty="0">
                                <a:solidFill>
                                  <a:srgbClr val="000000"/>
                                </a:solidFill>
                                <a:latin typeface="Cambria Math" panose="02040503050406030204" pitchFamily="18" charset="0"/>
                                <a:ea typeface="Cambria Math" panose="02040503050406030204" pitchFamily="18" charset="0"/>
                              </a:rPr>
                              <m:t>𝑦</m:t>
                            </m:r>
                          </m:e>
                          <m:sub>
                            <m:r>
                              <a:rPr lang="en-US" sz="2000" i="1" dirty="0">
                                <a:solidFill>
                                  <a:srgbClr val="000000"/>
                                </a:solidFill>
                                <a:latin typeface="Cambria Math" panose="02040503050406030204" pitchFamily="18" charset="0"/>
                                <a:ea typeface="Cambria Math" panose="02040503050406030204" pitchFamily="18" charset="0"/>
                              </a:rPr>
                              <m:t>𝑛</m:t>
                            </m:r>
                          </m:sub>
                        </m:sSub>
                        <m:sSub>
                          <m:sSubPr>
                            <m:ctrlPr>
                              <a:rPr lang="en-US" sz="2000" i="1" dirty="0">
                                <a:solidFill>
                                  <a:srgbClr val="000000"/>
                                </a:solidFill>
                                <a:latin typeface="Cambria Math" panose="02040503050406030204" pitchFamily="18" charset="0"/>
                                <a:ea typeface="Cambria Math" panose="02040503050406030204" pitchFamily="18" charset="0"/>
                              </a:rPr>
                            </m:ctrlPr>
                          </m:sSubPr>
                          <m:e>
                            <m:r>
                              <a:rPr lang="en-US" sz="2000" i="1" dirty="0">
                                <a:solidFill>
                                  <a:srgbClr val="000000"/>
                                </a:solidFill>
                                <a:latin typeface="Cambria Math" panose="02040503050406030204" pitchFamily="18" charset="0"/>
                                <a:ea typeface="Cambria Math" panose="02040503050406030204" pitchFamily="18" charset="0"/>
                              </a:rPr>
                              <m:t>𝑥</m:t>
                            </m:r>
                          </m:e>
                          <m:sub>
                            <m:r>
                              <a:rPr lang="en-US" sz="2000" i="1" dirty="0">
                                <a:solidFill>
                                  <a:srgbClr val="000000"/>
                                </a:solidFill>
                                <a:latin typeface="Cambria Math" panose="02040503050406030204" pitchFamily="18" charset="0"/>
                                <a:ea typeface="Cambria Math" panose="02040503050406030204" pitchFamily="18" charset="0"/>
                              </a:rPr>
                              <m:t>𝑛</m:t>
                            </m:r>
                          </m:sub>
                        </m:sSub>
                        <m:r>
                          <a:rPr lang="en-US" sz="2000" b="0" i="1" dirty="0" smtClean="0">
                            <a:solidFill>
                              <a:srgbClr val="000000"/>
                            </a:solidFill>
                            <a:latin typeface="Cambria Math" panose="02040503050406030204" pitchFamily="18" charset="0"/>
                            <a:ea typeface="Cambria Math" panose="02040503050406030204" pitchFamily="18" charset="0"/>
                          </a:rPr>
                          <m:t> </m:t>
                        </m:r>
                      </m:e>
                    </m:nary>
                    <m:r>
                      <a:rPr lang="en-US" sz="2000" b="0" i="1" dirty="0" smtClean="0">
                        <a:solidFill>
                          <a:srgbClr val="000000"/>
                        </a:solidFill>
                        <a:latin typeface="Cambria Math" panose="02040503050406030204" pitchFamily="18" charset="0"/>
                        <a:ea typeface="Cambria Math" panose="020405030504060302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rPr>
                      <m:t>𝑤</m:t>
                    </m:r>
                    <m:r>
                      <a:rPr lang="en-US" sz="2000" b="0" i="1" dirty="0" smtClean="0">
                        <a:solidFill>
                          <a:srgbClr val="000000"/>
                        </a:solidFill>
                        <a:latin typeface="Cambria Math" panose="02040503050406030204" pitchFamily="18" charset="0"/>
                        <a:ea typeface="Cambria Math" panose="02040503050406030204" pitchFamily="18" charset="0"/>
                      </a:rPr>
                      <m:t>=</m:t>
                    </m:r>
                  </m:oMath>
                </a14:m>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nary>
                      <m:naryPr>
                        <m:chr m:val="∑"/>
                        <m:ctrlPr>
                          <a:rPr lang="en-US" sz="2000" i="1" dirty="0">
                            <a:solidFill>
                              <a:srgbClr val="000000"/>
                            </a:solidFill>
                            <a:latin typeface="Cambria Math" panose="02040503050406030204" pitchFamily="18" charset="0"/>
                          </a:rPr>
                        </m:ctrlPr>
                      </m:naryPr>
                      <m:sub>
                        <m:r>
                          <m:rPr>
                            <m:brk m:alnAt="23"/>
                          </m:rPr>
                          <a:rPr lang="en-US" sz="2000" i="1" dirty="0">
                            <a:solidFill>
                              <a:srgbClr val="000000"/>
                            </a:solidFill>
                            <a:latin typeface="Cambria Math" panose="02040503050406030204" pitchFamily="18" charset="0"/>
                          </a:rPr>
                          <m:t>𝑛</m:t>
                        </m:r>
                        <m:r>
                          <a:rPr lang="en-US" sz="2000" i="1" dirty="0">
                            <a:solidFill>
                              <a:srgbClr val="000000"/>
                            </a:solidFill>
                            <a:latin typeface="Cambria Math" panose="02040503050406030204" pitchFamily="18" charset="0"/>
                          </a:rPr>
                          <m:t>=</m:t>
                        </m:r>
                        <m:r>
                          <m:rPr>
                            <m:brk m:alnAt="23"/>
                          </m:rPr>
                          <a:rPr lang="en-US" sz="2000" i="1" dirty="0">
                            <a:solidFill>
                              <a:srgbClr val="000000"/>
                            </a:solidFill>
                            <a:latin typeface="Cambria Math" panose="02040503050406030204" pitchFamily="18" charset="0"/>
                          </a:rPr>
                          <m:t>1</m:t>
                        </m:r>
                      </m:sub>
                      <m:sup>
                        <m:r>
                          <a:rPr lang="en-US" sz="2000" i="1" dirty="0">
                            <a:solidFill>
                              <a:srgbClr val="000000"/>
                            </a:solidFill>
                            <a:latin typeface="Cambria Math" panose="02040503050406030204" pitchFamily="18" charset="0"/>
                          </a:rPr>
                          <m:t>𝑁</m:t>
                        </m:r>
                      </m:sup>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ea typeface="Cambria Math" panose="02040503050406030204" pitchFamily="18" charset="0"/>
                              </a:rPr>
                              <m:t>𝜆</m:t>
                            </m:r>
                          </m:e>
                          <m:sub>
                            <m:r>
                              <a:rPr lang="en-US" sz="2000" i="1" dirty="0">
                                <a:solidFill>
                                  <a:srgbClr val="000000"/>
                                </a:solidFill>
                                <a:latin typeface="Cambria Math" panose="02040503050406030204" pitchFamily="18" charset="0"/>
                              </a:rPr>
                              <m:t>𝑛</m:t>
                            </m:r>
                          </m:sub>
                        </m:sSub>
                        <m:sSub>
                          <m:sSubPr>
                            <m:ctrlPr>
                              <a:rPr lang="en-US" sz="2000" i="1" dirty="0">
                                <a:solidFill>
                                  <a:srgbClr val="000000"/>
                                </a:solidFill>
                                <a:latin typeface="Cambria Math" panose="02040503050406030204" pitchFamily="18" charset="0"/>
                                <a:ea typeface="Cambria Math" panose="02040503050406030204" pitchFamily="18" charset="0"/>
                              </a:rPr>
                            </m:ctrlPr>
                          </m:sSubPr>
                          <m:e>
                            <m:r>
                              <a:rPr lang="en-US" sz="2000" i="1" dirty="0">
                                <a:solidFill>
                                  <a:srgbClr val="000000"/>
                                </a:solidFill>
                                <a:latin typeface="Cambria Math" panose="02040503050406030204" pitchFamily="18" charset="0"/>
                                <a:ea typeface="Cambria Math" panose="02040503050406030204" pitchFamily="18" charset="0"/>
                              </a:rPr>
                              <m:t>𝑦</m:t>
                            </m:r>
                          </m:e>
                          <m:sub>
                            <m:r>
                              <a:rPr lang="en-US" sz="2000" i="1" dirty="0">
                                <a:solidFill>
                                  <a:srgbClr val="000000"/>
                                </a:solidFill>
                                <a:latin typeface="Cambria Math" panose="02040503050406030204" pitchFamily="18" charset="0"/>
                                <a:ea typeface="Cambria Math" panose="02040503050406030204" pitchFamily="18" charset="0"/>
                              </a:rPr>
                              <m:t>𝑛</m:t>
                            </m:r>
                          </m:sub>
                        </m:sSub>
                        <m:sSub>
                          <m:sSubPr>
                            <m:ctrlPr>
                              <a:rPr lang="en-US" sz="2000" i="1" dirty="0">
                                <a:solidFill>
                                  <a:srgbClr val="000000"/>
                                </a:solidFill>
                                <a:latin typeface="Cambria Math" panose="02040503050406030204" pitchFamily="18" charset="0"/>
                                <a:ea typeface="Cambria Math" panose="02040503050406030204" pitchFamily="18" charset="0"/>
                              </a:rPr>
                            </m:ctrlPr>
                          </m:sSubPr>
                          <m:e>
                            <m:r>
                              <a:rPr lang="en-US" sz="2000" i="1" dirty="0">
                                <a:solidFill>
                                  <a:srgbClr val="000000"/>
                                </a:solidFill>
                                <a:latin typeface="Cambria Math" panose="02040503050406030204" pitchFamily="18" charset="0"/>
                                <a:ea typeface="Cambria Math" panose="02040503050406030204" pitchFamily="18" charset="0"/>
                              </a:rPr>
                              <m:t>𝑥</m:t>
                            </m:r>
                          </m:e>
                          <m:sub>
                            <m:r>
                              <a:rPr lang="en-US" sz="2000" i="1" dirty="0">
                                <a:solidFill>
                                  <a:srgbClr val="000000"/>
                                </a:solidFill>
                                <a:latin typeface="Cambria Math" panose="02040503050406030204" pitchFamily="18" charset="0"/>
                                <a:ea typeface="Cambria Math" panose="02040503050406030204" pitchFamily="18" charset="0"/>
                              </a:rPr>
                              <m:t>𝑛</m:t>
                            </m:r>
                          </m:sub>
                        </m:sSub>
                        <m:r>
                          <a:rPr lang="en-US" sz="2000" i="1" dirty="0">
                            <a:solidFill>
                              <a:srgbClr val="000000"/>
                            </a:solidFill>
                            <a:latin typeface="Cambria Math" panose="02040503050406030204" pitchFamily="18" charset="0"/>
                            <a:ea typeface="Cambria Math" panose="02040503050406030204" pitchFamily="18" charset="0"/>
                          </a:rPr>
                          <m:t> </m:t>
                        </m:r>
                      </m:e>
                    </m:nary>
                  </m:oMath>
                </a14:m>
                <a:r>
                  <a:rPr lang="en-US" sz="2000" dirty="0">
                    <a:solidFill>
                      <a:srgbClr val="000000"/>
                    </a:solidFill>
                    <a:latin typeface="Times New Roman" panose="02020603050405020304" pitchFamily="18" charset="0"/>
                    <a:cs typeface="Times New Roman" panose="02020603050405020304" pitchFamily="18" charset="0"/>
                  </a:rPr>
                  <a:t>(2)</a:t>
                </a:r>
              </a:p>
              <a:p>
                <a:pPr marL="0" indent="0" algn="ctr">
                  <a:buNone/>
                </a:pPr>
                <a14:m>
                  <m:oMath xmlns:m="http://schemas.openxmlformats.org/officeDocument/2006/math">
                    <m:f>
                      <m:fPr>
                        <m:ctrlPr>
                          <a:rPr lang="en-US" sz="2000" i="1" smtClean="0">
                            <a:solidFill>
                              <a:srgbClr val="000000"/>
                            </a:solidFill>
                            <a:latin typeface="Cambria Math" panose="02040503050406030204" pitchFamily="18" charset="0"/>
                            <a:cs typeface="Times New Roman" panose="02020603050405020304" pitchFamily="18" charset="0"/>
                          </a:rPr>
                        </m:ctrlPr>
                      </m:fPr>
                      <m:num>
                        <m:r>
                          <m:rPr>
                            <m:nor/>
                          </m:rPr>
                          <a:rPr lang="en-US" sz="2000">
                            <a:latin typeface="Times New Roman" panose="02020603050405020304" pitchFamily="18" charset="0"/>
                            <a:cs typeface="Times New Roman" panose="02020603050405020304" pitchFamily="18" charset="0"/>
                          </a:rPr>
                          <m:t>∂</m:t>
                        </m:r>
                        <m:r>
                          <a:rPr lang="en-US" sz="2000" i="1" dirty="0">
                            <a:solidFill>
                              <a:srgbClr val="000000"/>
                            </a:solidFill>
                            <a:latin typeface="Cambria Math" panose="02040503050406030204" pitchFamily="18" charset="0"/>
                            <a:ea typeface="Cambria Math" panose="02040503050406030204" pitchFamily="18" charset="0"/>
                          </a:rPr>
                          <m:t>ℒ</m:t>
                        </m:r>
                        <m:r>
                          <m:rPr>
                            <m:nor/>
                          </m:rPr>
                          <a:rPr lang="en-US" sz="2000">
                            <a:latin typeface="Times New Roman" panose="02020603050405020304" pitchFamily="18" charset="0"/>
                            <a:cs typeface="Times New Roman" panose="02020603050405020304" pitchFamily="18" charset="0"/>
                          </a:rPr>
                          <m:t>(</m:t>
                        </m:r>
                        <m:r>
                          <m:rPr>
                            <m:nor/>
                          </m:rPr>
                          <a:rPr lang="en-US" sz="2000">
                            <a:latin typeface="Times New Roman" panose="02020603050405020304" pitchFamily="18" charset="0"/>
                            <a:cs typeface="Times New Roman" panose="02020603050405020304" pitchFamily="18" charset="0"/>
                          </a:rPr>
                          <m:t>w</m:t>
                        </m:r>
                        <m:r>
                          <m:rPr>
                            <m:nor/>
                          </m:rPr>
                          <a:rPr lang="en-US" sz="2000">
                            <a:latin typeface="Times New Roman" panose="02020603050405020304" pitchFamily="18" charset="0"/>
                            <a:cs typeface="Times New Roman" panose="02020603050405020304" pitchFamily="18" charset="0"/>
                          </a:rPr>
                          <m:t>,</m:t>
                        </m:r>
                        <m:r>
                          <m:rPr>
                            <m:nor/>
                          </m:rPr>
                          <a:rPr lang="en-US" sz="2000">
                            <a:latin typeface="Times New Roman" panose="02020603050405020304" pitchFamily="18" charset="0"/>
                            <a:cs typeface="Times New Roman" panose="02020603050405020304" pitchFamily="18" charset="0"/>
                          </a:rPr>
                          <m:t>b</m:t>
                        </m:r>
                        <m:r>
                          <m:rPr>
                            <m:nor/>
                          </m:rPr>
                          <a:rPr lang="en-US" sz="2000">
                            <a:latin typeface="Times New Roman" panose="02020603050405020304" pitchFamily="18" charset="0"/>
                            <a:cs typeface="Times New Roman" panose="02020603050405020304" pitchFamily="18" charset="0"/>
                          </a:rPr>
                          <m:t>,</m:t>
                        </m:r>
                        <m:r>
                          <m:rPr>
                            <m:nor/>
                          </m:rPr>
                          <a:rPr lang="el-GR" sz="2000">
                            <a:latin typeface="Times New Roman" panose="02020603050405020304" pitchFamily="18" charset="0"/>
                            <a:cs typeface="Times New Roman" panose="02020603050405020304" pitchFamily="18" charset="0"/>
                          </a:rPr>
                          <m:t>λ</m:t>
                        </m:r>
                        <m:r>
                          <m:rPr>
                            <m:nor/>
                          </m:rPr>
                          <a:rPr lang="el-GR" sz="2000">
                            <a:latin typeface="Times New Roman" panose="02020603050405020304" pitchFamily="18" charset="0"/>
                            <a:cs typeface="Times New Roman" panose="02020603050405020304" pitchFamily="18" charset="0"/>
                          </a:rPr>
                          <m:t>)</m:t>
                        </m:r>
                      </m:num>
                      <m:den>
                        <m:r>
                          <m:rPr>
                            <m:nor/>
                          </m:rPr>
                          <a:rPr lang="en-US" sz="2000">
                            <a:latin typeface="Times New Roman" panose="020206030504050203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𝑏</m:t>
                        </m:r>
                      </m:den>
                    </m:f>
                    <m:r>
                      <a:rPr lang="en-US" sz="2000" b="0" i="1" smtClean="0">
                        <a:solidFill>
                          <a:srgbClr val="000000"/>
                        </a:solidFill>
                        <a:latin typeface="Cambria Math" panose="02040503050406030204" pitchFamily="18" charset="0"/>
                        <a:cs typeface="Times New Roman" panose="02020603050405020304" pitchFamily="18" charset="0"/>
                      </a:rPr>
                      <m:t>=−</m:t>
                    </m:r>
                    <m:nary>
                      <m:naryPr>
                        <m:chr m:val="∑"/>
                        <m:ctrlPr>
                          <a:rPr lang="en-US" sz="2000" i="1" dirty="0">
                            <a:solidFill>
                              <a:srgbClr val="000000"/>
                            </a:solidFill>
                            <a:latin typeface="Cambria Math" panose="02040503050406030204" pitchFamily="18" charset="0"/>
                          </a:rPr>
                        </m:ctrlPr>
                      </m:naryPr>
                      <m:sub>
                        <m:r>
                          <m:rPr>
                            <m:brk m:alnAt="23"/>
                          </m:rPr>
                          <a:rPr lang="en-US" sz="2000" i="1" dirty="0">
                            <a:solidFill>
                              <a:srgbClr val="000000"/>
                            </a:solidFill>
                            <a:latin typeface="Cambria Math" panose="02040503050406030204" pitchFamily="18" charset="0"/>
                          </a:rPr>
                          <m:t>𝑛</m:t>
                        </m:r>
                        <m:r>
                          <a:rPr lang="en-US" sz="2000" i="1" dirty="0">
                            <a:solidFill>
                              <a:srgbClr val="000000"/>
                            </a:solidFill>
                            <a:latin typeface="Cambria Math" panose="02040503050406030204" pitchFamily="18" charset="0"/>
                          </a:rPr>
                          <m:t>=</m:t>
                        </m:r>
                        <m:r>
                          <m:rPr>
                            <m:brk m:alnAt="23"/>
                          </m:rPr>
                          <a:rPr lang="en-US" sz="2000" i="1" dirty="0">
                            <a:solidFill>
                              <a:srgbClr val="000000"/>
                            </a:solidFill>
                            <a:latin typeface="Cambria Math" panose="02040503050406030204" pitchFamily="18" charset="0"/>
                          </a:rPr>
                          <m:t>1</m:t>
                        </m:r>
                      </m:sub>
                      <m:sup>
                        <m:r>
                          <a:rPr lang="en-US" sz="2000" i="1" dirty="0">
                            <a:solidFill>
                              <a:srgbClr val="000000"/>
                            </a:solidFill>
                            <a:latin typeface="Cambria Math" panose="02040503050406030204" pitchFamily="18" charset="0"/>
                          </a:rPr>
                          <m:t>𝑁</m:t>
                        </m:r>
                      </m:sup>
                      <m:e>
                        <m:sSub>
                          <m:sSubPr>
                            <m:ctrlPr>
                              <a:rPr lang="en-US" sz="2000" i="1" dirty="0">
                                <a:solidFill>
                                  <a:srgbClr val="000000"/>
                                </a:solidFill>
                                <a:latin typeface="Cambria Math" panose="02040503050406030204" pitchFamily="18" charset="0"/>
                              </a:rPr>
                            </m:ctrlPr>
                          </m:sSubPr>
                          <m:e>
                            <m:r>
                              <a:rPr lang="en-US" sz="2000" i="1" dirty="0">
                                <a:solidFill>
                                  <a:srgbClr val="000000"/>
                                </a:solidFill>
                                <a:latin typeface="Cambria Math" panose="02040503050406030204" pitchFamily="18" charset="0"/>
                                <a:ea typeface="Cambria Math" panose="02040503050406030204" pitchFamily="18" charset="0"/>
                              </a:rPr>
                              <m:t>𝜆</m:t>
                            </m:r>
                          </m:e>
                          <m:sub>
                            <m:r>
                              <a:rPr lang="en-US" sz="2000" i="1" dirty="0">
                                <a:solidFill>
                                  <a:srgbClr val="000000"/>
                                </a:solidFill>
                                <a:latin typeface="Cambria Math" panose="02040503050406030204" pitchFamily="18" charset="0"/>
                              </a:rPr>
                              <m:t>𝑛</m:t>
                            </m:r>
                          </m:sub>
                        </m:sSub>
                        <m:sSub>
                          <m:sSubPr>
                            <m:ctrlPr>
                              <a:rPr lang="en-US" sz="2000" i="1" dirty="0">
                                <a:solidFill>
                                  <a:srgbClr val="000000"/>
                                </a:solidFill>
                                <a:latin typeface="Cambria Math" panose="02040503050406030204" pitchFamily="18" charset="0"/>
                                <a:ea typeface="Cambria Math" panose="02040503050406030204" pitchFamily="18" charset="0"/>
                              </a:rPr>
                            </m:ctrlPr>
                          </m:sSubPr>
                          <m:e>
                            <m:r>
                              <a:rPr lang="en-US" sz="2000" i="1" dirty="0">
                                <a:solidFill>
                                  <a:srgbClr val="000000"/>
                                </a:solidFill>
                                <a:latin typeface="Cambria Math" panose="02040503050406030204" pitchFamily="18" charset="0"/>
                                <a:ea typeface="Cambria Math" panose="02040503050406030204" pitchFamily="18" charset="0"/>
                              </a:rPr>
                              <m:t>𝑦</m:t>
                            </m:r>
                          </m:e>
                          <m:sub>
                            <m:r>
                              <a:rPr lang="en-US" sz="2000" i="1" dirty="0">
                                <a:solidFill>
                                  <a:srgbClr val="000000"/>
                                </a:solidFill>
                                <a:latin typeface="Cambria Math" panose="02040503050406030204" pitchFamily="18" charset="0"/>
                                <a:ea typeface="Cambria Math" panose="02040503050406030204" pitchFamily="18" charset="0"/>
                              </a:rPr>
                              <m:t>𝑛</m:t>
                            </m:r>
                          </m:sub>
                        </m:sSub>
                        <m:r>
                          <a:rPr lang="en-US" sz="2000" i="1" dirty="0">
                            <a:solidFill>
                              <a:srgbClr val="000000"/>
                            </a:solidFill>
                            <a:latin typeface="Cambria Math" panose="02040503050406030204" pitchFamily="18" charset="0"/>
                            <a:ea typeface="Cambria Math" panose="02040503050406030204" pitchFamily="18" charset="0"/>
                          </a:rPr>
                          <m:t> </m:t>
                        </m:r>
                      </m:e>
                    </m:nary>
                    <m:r>
                      <a:rPr lang="en-US" sz="2000" b="0" i="1" dirty="0" smtClean="0">
                        <a:solidFill>
                          <a:srgbClr val="000000"/>
                        </a:solidFill>
                        <a:latin typeface="Cambria Math" panose="02040503050406030204" pitchFamily="18" charset="0"/>
                        <a:ea typeface="Cambria Math" panose="02040503050406030204" pitchFamily="18" charset="0"/>
                      </a:rPr>
                      <m:t>=0</m:t>
                    </m:r>
                  </m:oMath>
                </a14:m>
                <a:r>
                  <a:rPr lang="en-US" sz="2000" dirty="0">
                    <a:solidFill>
                      <a:srgbClr val="000000"/>
                    </a:solidFill>
                    <a:latin typeface="Times New Roman" panose="02020603050405020304" pitchFamily="18" charset="0"/>
                    <a:cs typeface="Times New Roman" panose="02020603050405020304" pitchFamily="18" charset="0"/>
                  </a:rPr>
                  <a:t> (3) </a:t>
                </a:r>
              </a:p>
              <a:p>
                <a:pPr marL="0" indent="0" algn="ctr">
                  <a:buNone/>
                </a:pPr>
                <a:endParaRPr lang="en-US"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5" name="Chỗ dành sẵn cho Nội dung 2">
                <a:extLst>
                  <a:ext uri="{FF2B5EF4-FFF2-40B4-BE49-F238E27FC236}">
                    <a16:creationId xmlns:a16="http://schemas.microsoft.com/office/drawing/2014/main" id="{1978C535-F5CF-118F-9169-74234F530549}"/>
                  </a:ext>
                </a:extLst>
              </p:cNvPr>
              <p:cNvSpPr>
                <a:spLocks noGrp="1" noRot="1" noChangeAspect="1" noMove="1" noResize="1" noEditPoints="1" noAdjustHandles="1" noChangeArrowheads="1" noChangeShapeType="1" noTextEdit="1"/>
              </p:cNvSpPr>
              <p:nvPr>
                <p:ph idx="1"/>
              </p:nvPr>
            </p:nvSpPr>
            <p:spPr>
              <a:xfrm>
                <a:off x="1371599" y="1597688"/>
                <a:ext cx="9688296" cy="5391579"/>
              </a:xfrm>
              <a:blipFill>
                <a:blip r:embed="rId2"/>
                <a:stretch>
                  <a:fillRect l="-629" t="-1130"/>
                </a:stretch>
              </a:blipFill>
            </p:spPr>
            <p:txBody>
              <a:bodyPr/>
              <a:lstStyle/>
              <a:p>
                <a:r>
                  <a:rPr lang="en-US">
                    <a:noFill/>
                  </a:rPr>
                  <a:t> </a:t>
                </a:r>
              </a:p>
            </p:txBody>
          </p:sp>
        </mc:Fallback>
      </mc:AlternateContent>
    </p:spTree>
    <p:extLst>
      <p:ext uri="{BB962C8B-B14F-4D97-AF65-F5344CB8AC3E}">
        <p14:creationId xmlns:p14="http://schemas.microsoft.com/office/powerpoint/2010/main" val="158294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A81FF09E-71D9-D3E1-ADEF-AB136D475ED7}"/>
              </a:ext>
            </a:extLst>
          </p:cNvPr>
          <p:cNvSpPr>
            <a:spLocks noGrp="1"/>
          </p:cNvSpPr>
          <p:nvPr>
            <p:ph type="title"/>
          </p:nvPr>
        </p:nvSpPr>
        <p:spPr>
          <a:xfrm>
            <a:off x="1371599" y="294538"/>
            <a:ext cx="9895951" cy="1033669"/>
          </a:xfrm>
        </p:spPr>
        <p:txBody>
          <a:bodyPr>
            <a:normAutofit/>
          </a:bodyPr>
          <a:lstStyle/>
          <a:p>
            <a:pPr algn="l">
              <a:spcBef>
                <a:spcPts val="1800"/>
              </a:spcBef>
              <a:spcAft>
                <a:spcPts val="900"/>
              </a:spcAft>
            </a:pP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3. </a:t>
            </a:r>
            <a:r>
              <a:rPr lang="vi-VN" sz="4000" b="1" i="0" dirty="0">
                <a:solidFill>
                  <a:schemeClr val="bg1"/>
                </a:solidFill>
                <a:effectLst/>
                <a:latin typeface="+mj-lt"/>
              </a:rPr>
              <a:t>Xây dựng bài toán tối ưu cho SVM</a:t>
            </a:r>
          </a:p>
        </p:txBody>
      </p:sp>
      <mc:AlternateContent xmlns:mc="http://schemas.openxmlformats.org/markup-compatibility/2006" xmlns:a14="http://schemas.microsoft.com/office/drawing/2010/main">
        <mc:Choice Requires="a14">
          <p:sp>
            <p:nvSpPr>
              <p:cNvPr id="5" name="Chỗ dành sẵn cho Nội dung 2">
                <a:extLst>
                  <a:ext uri="{FF2B5EF4-FFF2-40B4-BE49-F238E27FC236}">
                    <a16:creationId xmlns:a16="http://schemas.microsoft.com/office/drawing/2014/main" id="{D78E6863-A40F-3D74-DF8C-EB5EAF2B33B4}"/>
                  </a:ext>
                </a:extLst>
              </p:cNvPr>
              <p:cNvSpPr>
                <a:spLocks noGrp="1"/>
              </p:cNvSpPr>
              <p:nvPr>
                <p:ph idx="1"/>
              </p:nvPr>
            </p:nvSpPr>
            <p:spPr>
              <a:xfrm>
                <a:off x="1371599" y="1597688"/>
                <a:ext cx="9688296" cy="5391579"/>
              </a:xfrm>
            </p:spPr>
            <p:txBody>
              <a:bodyPr anchor="t">
                <a:normAutofit/>
              </a:bodyPr>
              <a:lstStyle/>
              <a:p>
                <a:pPr marL="0" indent="0" algn="ctr">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vi-VN" sz="2000" b="0" i="0" dirty="0">
                    <a:solidFill>
                      <a:srgbClr val="000000"/>
                    </a:solidFill>
                    <a:effectLst/>
                    <a:latin typeface="Times New Roman" panose="02020603050405020304" pitchFamily="18" charset="0"/>
                    <a:cs typeface="Times New Roman" panose="02020603050405020304" pitchFamily="18" charset="0"/>
                  </a:rPr>
                  <a:t>Thay (</a:t>
                </a:r>
                <a:r>
                  <a:rPr lang="en-US" sz="2000" b="0" i="0" dirty="0">
                    <a:solidFill>
                      <a:srgbClr val="000000"/>
                    </a:solidFill>
                    <a:effectLst/>
                    <a:latin typeface="Times New Roman" panose="02020603050405020304" pitchFamily="18" charset="0"/>
                    <a:cs typeface="Times New Roman" panose="02020603050405020304" pitchFamily="18" charset="0"/>
                  </a:rPr>
                  <a:t>2</a:t>
                </a:r>
                <a:r>
                  <a:rPr lang="vi-VN" sz="2000" b="0" i="0" dirty="0">
                    <a:solidFill>
                      <a:srgbClr val="000000"/>
                    </a:solidFill>
                    <a:effectLst/>
                    <a:latin typeface="Times New Roman" panose="02020603050405020304" pitchFamily="18" charset="0"/>
                    <a:cs typeface="Times New Roman" panose="02020603050405020304" pitchFamily="18" charset="0"/>
                  </a:rPr>
                  <a:t>) và (</a:t>
                </a:r>
                <a:r>
                  <a:rPr lang="en-US" sz="2000" b="0" i="0" dirty="0">
                    <a:solidFill>
                      <a:srgbClr val="000000"/>
                    </a:solidFill>
                    <a:effectLst/>
                    <a:latin typeface="Times New Roman" panose="02020603050405020304" pitchFamily="18" charset="0"/>
                    <a:cs typeface="Times New Roman" panose="02020603050405020304" pitchFamily="18" charset="0"/>
                  </a:rPr>
                  <a:t>3</a:t>
                </a:r>
                <a:r>
                  <a:rPr lang="vi-VN" sz="2000" b="0" i="0" dirty="0">
                    <a:solidFill>
                      <a:srgbClr val="000000"/>
                    </a:solidFill>
                    <a:effectLst/>
                    <a:latin typeface="Times New Roman" panose="02020603050405020304" pitchFamily="18" charset="0"/>
                    <a:cs typeface="Times New Roman" panose="02020603050405020304" pitchFamily="18" charset="0"/>
                  </a:rPr>
                  <a:t>) vào (</a:t>
                </a:r>
                <a:r>
                  <a:rPr lang="en-US" sz="2000" b="0" i="0" dirty="0">
                    <a:solidFill>
                      <a:srgbClr val="000000"/>
                    </a:solidFill>
                    <a:effectLst/>
                    <a:latin typeface="Times New Roman" panose="02020603050405020304" pitchFamily="18" charset="0"/>
                    <a:cs typeface="Times New Roman" panose="02020603050405020304" pitchFamily="18" charset="0"/>
                  </a:rPr>
                  <a:t>1</a:t>
                </a:r>
                <a:r>
                  <a:rPr lang="vi-VN" sz="2000" b="0" i="0" dirty="0">
                    <a:solidFill>
                      <a:srgbClr val="000000"/>
                    </a:solidFill>
                    <a:effectLst/>
                    <a:latin typeface="Times New Roman" panose="02020603050405020304" pitchFamily="18" charset="0"/>
                    <a:cs typeface="Times New Roman" panose="02020603050405020304" pitchFamily="18" charset="0"/>
                  </a:rPr>
                  <a:t>) ta thu được g(</a:t>
                </a:r>
                <a:r>
                  <a:rPr lang="el-GR" sz="2000" b="0" i="0" dirty="0">
                    <a:solidFill>
                      <a:srgbClr val="000000"/>
                    </a:solidFill>
                    <a:effectLst/>
                    <a:latin typeface="Times New Roman" panose="02020603050405020304" pitchFamily="18" charset="0"/>
                    <a:cs typeface="Times New Roman" panose="02020603050405020304" pitchFamily="18" charset="0"/>
                  </a:rPr>
                  <a:t>λ)</a:t>
                </a:r>
                <a:r>
                  <a:rPr lang="en-US" sz="2000" b="0" i="0" dirty="0">
                    <a:solidFill>
                      <a:srgbClr val="000000"/>
                    </a:solidFill>
                    <a:effectLst/>
                    <a:latin typeface="Times New Roman" panose="02020603050405020304" pitchFamily="18" charset="0"/>
                    <a:cs typeface="Times New Roman" panose="02020603050405020304" pitchFamily="18" charset="0"/>
                  </a:rPr>
                  <a:t>:</a:t>
                </a:r>
              </a:p>
              <a:p>
                <a:pPr marL="0" indent="0" algn="ctr">
                  <a:buNone/>
                </a:pPr>
                <a14:m>
                  <m:oMath xmlns:m="http://schemas.openxmlformats.org/officeDocument/2006/math">
                    <m:r>
                      <a:rPr lang="en-US" sz="2000" b="0" i="1" smtClean="0">
                        <a:solidFill>
                          <a:srgbClr val="000000"/>
                        </a:solidFill>
                        <a:latin typeface="Cambria Math" panose="02040503050406030204" pitchFamily="18" charset="0"/>
                        <a:cs typeface="Times New Roman" panose="02020603050405020304" pitchFamily="18" charset="0"/>
                      </a:rPr>
                      <m:t>𝑔</m:t>
                    </m:r>
                    <m:d>
                      <m:dPr>
                        <m:ctrlPr>
                          <a:rPr lang="en-US" sz="2000" b="0" i="1" smtClean="0">
                            <a:solidFill>
                              <a:srgbClr val="000000"/>
                            </a:solidFill>
                            <a:latin typeface="Cambria Math" panose="02040503050406030204" pitchFamily="18" charset="0"/>
                            <a:cs typeface="Times New Roman" panose="02020603050405020304" pitchFamily="18" charset="0"/>
                          </a:rPr>
                        </m:ctrlPr>
                      </m:d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d>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nary>
                      <m:naryPr>
                        <m:chr m:val="∑"/>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𝑁</m:t>
                        </m:r>
                      </m:sup>
                      <m:e>
                        <m:sSub>
                          <m:sSub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sub>
                        </m:s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 </m:t>
                        </m:r>
                        <m:f>
                          <m:f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2</m:t>
                            </m:r>
                          </m:den>
                        </m:f>
                      </m:e>
                    </m:nary>
                    <m:nary>
                      <m:naryPr>
                        <m:chr m:val="∑"/>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𝑁</m:t>
                        </m:r>
                      </m:sup>
                      <m:e>
                        <m:nary>
                          <m:naryPr>
                            <m:chr m:val="∑"/>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naryPr>
                          <m:sub>
                            <m:r>
                              <m:rPr>
                                <m:brk m:alnAt="23"/>
                              </m:r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𝑚</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=1</m:t>
                            </m:r>
                          </m:sub>
                          <m:sup>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𝑀</m:t>
                            </m:r>
                          </m:sup>
                          <m:e>
                            <m:sSub>
                              <m:sSubPr>
                                <m:ctrl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sub>
                            </m:sSub>
                            <m:sSub>
                              <m:sSubPr>
                                <m:ctrl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𝑚</m:t>
                                </m:r>
                              </m:sub>
                            </m:sSub>
                            <m:sSub>
                              <m:sSubPr>
                                <m:ctrl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𝑦</m:t>
                                </m:r>
                              </m:e>
                              <m:sub>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sub>
                            </m:sSub>
                            <m:sSub>
                              <m:sSubPr>
                                <m:ctrl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𝑦</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𝑚</m:t>
                                </m:r>
                              </m:sub>
                            </m:sSub>
                            <m:sSubSup>
                              <m:sSubSupPr>
                                <m:ctrlPr>
                                  <a:rPr lang="en-US" sz="20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Sup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𝑛</m:t>
                                </m:r>
                              </m:sub>
                              <m:sup>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𝑇</m:t>
                                </m:r>
                              </m:sup>
                            </m:sSubSup>
                            <m:sSub>
                              <m:sSubPr>
                                <m:ctrlP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𝑥</m:t>
                                </m:r>
                              </m:e>
                              <m:sub>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𝑚</m:t>
                                </m:r>
                              </m:sub>
                            </m:sSub>
                          </m:e>
                        </m:nary>
                      </m:e>
                    </m:nary>
                  </m:oMath>
                </a14:m>
                <a:r>
                  <a:rPr lang="en-US" sz="2000" dirty="0">
                    <a:solidFill>
                      <a:srgbClr val="000000"/>
                    </a:solidFill>
                    <a:latin typeface="Times New Roman" panose="02020603050405020304" pitchFamily="18" charset="0"/>
                    <a:cs typeface="Times New Roman" panose="02020603050405020304" pitchFamily="18" charset="0"/>
                  </a:rPr>
                  <a:t> (*)</a:t>
                </a:r>
              </a:p>
              <a:p>
                <a:pPr marL="0" indent="0">
                  <a:buNone/>
                </a:pPr>
                <a:r>
                  <a:rPr lang="vi-VN" sz="2000" dirty="0">
                    <a:solidFill>
                      <a:srgbClr val="000000"/>
                    </a:solidFill>
                    <a:latin typeface="Times New Roman" panose="02020603050405020304" pitchFamily="18" charset="0"/>
                    <a:cs typeface="Times New Roman" panose="02020603050405020304" pitchFamily="18" charset="0"/>
                  </a:rPr>
                  <a:t>Từ đó, kết hợp hàm đối ngẫu </a:t>
                </a:r>
                <a:r>
                  <a:rPr lang="vi-VN" sz="2000" dirty="0" err="1">
                    <a:solidFill>
                      <a:srgbClr val="000000"/>
                    </a:solidFill>
                    <a:latin typeface="Times New Roman" panose="02020603050405020304" pitchFamily="18" charset="0"/>
                    <a:cs typeface="Times New Roman" panose="02020603050405020304" pitchFamily="18" charset="0"/>
                  </a:rPr>
                  <a:t>Lagrange</a:t>
                </a:r>
                <a:r>
                  <a:rPr lang="vi-VN" sz="2000" dirty="0">
                    <a:solidFill>
                      <a:srgbClr val="000000"/>
                    </a:solidFill>
                    <a:latin typeface="Times New Roman" panose="02020603050405020304" pitchFamily="18" charset="0"/>
                    <a:cs typeface="Times New Roman" panose="02020603050405020304" pitchFamily="18" charset="0"/>
                  </a:rPr>
                  <a:t> và các điều kiện ràng buộc của </a:t>
                </a:r>
                <a:r>
                  <a:rPr lang="el-GR" sz="2000" dirty="0">
                    <a:solidFill>
                      <a:srgbClr val="000000"/>
                    </a:solidFill>
                    <a:latin typeface="Times New Roman" panose="02020603050405020304" pitchFamily="18" charset="0"/>
                    <a:cs typeface="Times New Roman" panose="02020603050405020304" pitchFamily="18" charset="0"/>
                  </a:rPr>
                  <a:t>λ, </a:t>
                </a:r>
                <a:r>
                  <a:rPr lang="vi-VN" sz="2000" dirty="0">
                    <a:solidFill>
                      <a:srgbClr val="000000"/>
                    </a:solidFill>
                    <a:latin typeface="Times New Roman" panose="02020603050405020304" pitchFamily="18" charset="0"/>
                    <a:cs typeface="Times New Roman" panose="02020603050405020304" pitchFamily="18" charset="0"/>
                  </a:rPr>
                  <a:t>ta sẽ thu được bài toán đối ngẫu </a:t>
                </a:r>
                <a:r>
                  <a:rPr lang="vi-VN" sz="2000" dirty="0" err="1">
                    <a:solidFill>
                      <a:srgbClr val="000000"/>
                    </a:solidFill>
                    <a:latin typeface="Times New Roman" panose="02020603050405020304" pitchFamily="18" charset="0"/>
                    <a:cs typeface="Times New Roman" panose="02020603050405020304" pitchFamily="18" charset="0"/>
                  </a:rPr>
                  <a:t>Lagrange</a:t>
                </a:r>
                <a:r>
                  <a:rPr lang="vi-VN" sz="2000" dirty="0">
                    <a:solidFill>
                      <a:srgbClr val="000000"/>
                    </a:solidFill>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b="0" i="0" dirty="0" err="1">
                    <a:solidFill>
                      <a:srgbClr val="000000"/>
                    </a:solidFill>
                    <a:effectLst/>
                    <a:latin typeface="Times New Roman" panose="02020603050405020304" pitchFamily="18" charset="0"/>
                    <a:cs typeface="Times New Roman" panose="02020603050405020304" pitchFamily="18" charset="0"/>
                  </a:rPr>
                  <a:t>Đây</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một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bài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toán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lồi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vì</a:t>
                </a:r>
                <a:r>
                  <a:rPr lang="en-US" sz="2000" b="0" i="0" dirty="0">
                    <a:solidFill>
                      <a:srgbClr val="000000"/>
                    </a:solidFill>
                    <a:effectLst/>
                    <a:latin typeface="Times New Roman" panose="02020603050405020304" pitchFamily="18" charset="0"/>
                    <a:cs typeface="Times New Roman" panose="02020603050405020304" pitchFamily="18" charset="0"/>
                  </a:rPr>
                  <a:t> ta </a:t>
                </a:r>
                <a:r>
                  <a:rPr lang="en-US" sz="2000" b="0" i="0" dirty="0" err="1">
                    <a:solidFill>
                      <a:srgbClr val="000000"/>
                    </a:solidFill>
                    <a:effectLst/>
                    <a:latin typeface="Times New Roman" panose="02020603050405020304" pitchFamily="18" charset="0"/>
                    <a:cs typeface="Times New Roman" panose="02020603050405020304" pitchFamily="18" charset="0"/>
                  </a:rPr>
                  <a:t>đang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tìm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giá</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trị</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lớn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nhất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của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một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hàm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mục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tiêu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1" dirty="0">
                    <a:solidFill>
                      <a:srgbClr val="000000"/>
                    </a:solidFill>
                    <a:effectLst/>
                    <a:latin typeface="Times New Roman" panose="02020603050405020304" pitchFamily="18" charset="0"/>
                    <a:cs typeface="Times New Roman" panose="02020603050405020304" pitchFamily="18" charset="0"/>
                  </a:rPr>
                  <a:t>concave</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trên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một</a:t>
                </a:r>
                <a:r>
                  <a:rPr lang="en-US" sz="2000" b="0" i="0" dirty="0">
                    <a:solidFill>
                      <a:srgbClr val="000000"/>
                    </a:solidFill>
                    <a:effectLst/>
                    <a:latin typeface="Times New Roman" panose="02020603050405020304" pitchFamily="18" charset="0"/>
                    <a:cs typeface="Times New Roman" panose="02020603050405020304" pitchFamily="18" charset="0"/>
                  </a:rPr>
                  <a:t> POLYHEDRON</a:t>
                </a:r>
                <a:endParaRPr lang="en-US"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5" name="Chỗ dành sẵn cho Nội dung 2">
                <a:extLst>
                  <a:ext uri="{FF2B5EF4-FFF2-40B4-BE49-F238E27FC236}">
                    <a16:creationId xmlns:a16="http://schemas.microsoft.com/office/drawing/2014/main" id="{D78E6863-A40F-3D74-DF8C-EB5EAF2B33B4}"/>
                  </a:ext>
                </a:extLst>
              </p:cNvPr>
              <p:cNvSpPr>
                <a:spLocks noGrp="1" noRot="1" noChangeAspect="1" noMove="1" noResize="1" noEditPoints="1" noAdjustHandles="1" noChangeArrowheads="1" noChangeShapeType="1" noTextEdit="1"/>
              </p:cNvSpPr>
              <p:nvPr>
                <p:ph idx="1"/>
              </p:nvPr>
            </p:nvSpPr>
            <p:spPr>
              <a:xfrm>
                <a:off x="1371599" y="1597688"/>
                <a:ext cx="9688296" cy="5391579"/>
              </a:xfrm>
              <a:blipFill>
                <a:blip r:embed="rId2"/>
                <a:stretch>
                  <a:fillRect l="-629"/>
                </a:stretch>
              </a:blipFill>
            </p:spPr>
            <p:txBody>
              <a:bodyPr/>
              <a:lstStyle/>
              <a:p>
                <a:r>
                  <a:rPr lang="en-US">
                    <a:noFill/>
                  </a:rPr>
                  <a:t> </a:t>
                </a:r>
              </a:p>
            </p:txBody>
          </p:sp>
        </mc:Fallback>
      </mc:AlternateContent>
      <p:pic>
        <p:nvPicPr>
          <p:cNvPr id="7" name="Hình ảnh 6">
            <a:extLst>
              <a:ext uri="{FF2B5EF4-FFF2-40B4-BE49-F238E27FC236}">
                <a16:creationId xmlns:a16="http://schemas.microsoft.com/office/drawing/2014/main" id="{910E626B-B819-CE27-149E-E895C9CF4AD0}"/>
              </a:ext>
            </a:extLst>
          </p:cNvPr>
          <p:cNvPicPr>
            <a:picLocks noChangeAspect="1"/>
          </p:cNvPicPr>
          <p:nvPr/>
        </p:nvPicPr>
        <p:blipFill>
          <a:blip r:embed="rId3"/>
          <a:stretch>
            <a:fillRect/>
          </a:stretch>
        </p:blipFill>
        <p:spPr>
          <a:xfrm>
            <a:off x="4653746" y="3506794"/>
            <a:ext cx="2884504" cy="1573365"/>
          </a:xfrm>
          <a:prstGeom prst="rect">
            <a:avLst/>
          </a:prstGeom>
        </p:spPr>
      </p:pic>
    </p:spTree>
    <p:extLst>
      <p:ext uri="{BB962C8B-B14F-4D97-AF65-F5344CB8AC3E}">
        <p14:creationId xmlns:p14="http://schemas.microsoft.com/office/powerpoint/2010/main" val="875328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2B0C07E-C32A-3F1C-535F-11A5954E01E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577D1B-0269-12A0-5B19-AC357950F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487EA48-017E-605E-A281-295AEEE9C0FD}"/>
              </a:ext>
            </a:extLst>
          </p:cNvPr>
          <p:cNvSpPr>
            <a:spLocks noGrp="1"/>
          </p:cNvSpPr>
          <p:nvPr>
            <p:ph type="title"/>
          </p:nvPr>
        </p:nvSpPr>
        <p:spPr>
          <a:xfrm>
            <a:off x="1251852" y="159517"/>
            <a:ext cx="9688296" cy="671756"/>
          </a:xfrm>
        </p:spPr>
        <p:txBody>
          <a:bodyPr anchor="b">
            <a:normAutofit/>
          </a:bodyPr>
          <a:lstStyle/>
          <a:p>
            <a:pPr algn="l">
              <a:spcBef>
                <a:spcPts val="1800"/>
              </a:spcBef>
              <a:spcAft>
                <a:spcPts val="900"/>
              </a:spcAft>
            </a:pPr>
            <a:r>
              <a:rPr lang="en-US" sz="4000" b="1" dirty="0">
                <a:latin typeface="Times New Roman" panose="02020603050405020304" pitchFamily="18" charset="0"/>
                <a:ea typeface="DejaVu Serif Bold"/>
                <a:cs typeface="Times New Roman" panose="02020603050405020304" pitchFamily="18" charset="0"/>
                <a:sym typeface="DejaVu Serif Bold"/>
              </a:rPr>
              <a:t>3. </a:t>
            </a:r>
            <a:r>
              <a:rPr lang="vi-VN" sz="4000" b="1" i="0" dirty="0">
                <a:solidFill>
                  <a:srgbClr val="000000"/>
                </a:solidFill>
                <a:effectLst/>
                <a:latin typeface="+mj-lt"/>
              </a:rPr>
              <a:t>Xây dựng bài toán tối ưu cho SVM</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6577C412-22A4-1B41-C5CF-DCED06F1917F}"/>
                  </a:ext>
                </a:extLst>
              </p:cNvPr>
              <p:cNvSpPr>
                <a:spLocks noGrp="1"/>
              </p:cNvSpPr>
              <p:nvPr>
                <p:ph idx="1"/>
              </p:nvPr>
            </p:nvSpPr>
            <p:spPr>
              <a:xfrm>
                <a:off x="1080979" y="773693"/>
                <a:ext cx="9688296" cy="5391579"/>
              </a:xfrm>
            </p:spPr>
            <p:txBody>
              <a:bodyPr anchor="t">
                <a:noAutofit/>
              </a:bodyPr>
              <a:lstStyle/>
              <a:p>
                <a:pPr marL="0" indent="0">
                  <a:buNone/>
                </a:pPr>
                <a:r>
                  <a:rPr lang="en-US" sz="2000" dirty="0" err="1">
                    <a:solidFill>
                      <a:srgbClr val="000000"/>
                    </a:solidFill>
                    <a:latin typeface="Times New Roman" panose="02020603050405020304" pitchFamily="18" charset="0"/>
                    <a:cs typeface="Times New Roman" panose="02020603050405020304" pitchFamily="18" charset="0"/>
                  </a:rPr>
                  <a:t>V</a:t>
                </a:r>
                <a:r>
                  <a:rPr lang="en-US" sz="2000" b="0" i="0" dirty="0" err="1">
                    <a:solidFill>
                      <a:srgbClr val="000000"/>
                    </a:solidFill>
                    <a:effectLst/>
                    <a:latin typeface="Times New Roman" panose="02020603050405020304" pitchFamily="18" charset="0"/>
                    <a:cs typeface="Times New Roman" panose="02020603050405020304" pitchFamily="18" charset="0"/>
                  </a:rPr>
                  <a:t>ì</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đây</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một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bài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toán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lồi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1" dirty="0">
                    <a:solidFill>
                      <a:srgbClr val="000000"/>
                    </a:solidFill>
                    <a:effectLst/>
                    <a:latin typeface="Times New Roman" panose="02020603050405020304" pitchFamily="18" charset="0"/>
                    <a:cs typeface="Times New Roman" panose="02020603050405020304" pitchFamily="18" charset="0"/>
                  </a:rPr>
                  <a:t>strong duality</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thoả</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mãn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nghiệm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của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bài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toán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sẽ</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thoả</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mãn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i="0" dirty="0" err="1">
                    <a:solidFill>
                      <a:srgbClr val="000000"/>
                    </a:solidFill>
                    <a:effectLst/>
                    <a:latin typeface="Times New Roman" panose="02020603050405020304" pitchFamily="18" charset="0"/>
                    <a:cs typeface="Times New Roman" panose="02020603050405020304" pitchFamily="18" charset="0"/>
                  </a:rPr>
                  <a:t>hệ</a:t>
                </a:r>
                <a:r>
                  <a:rPr lang="en-US" sz="2000" b="1" i="0" dirty="0">
                    <a:solidFill>
                      <a:srgbClr val="000000"/>
                    </a:solidFill>
                    <a:effectLst/>
                    <a:latin typeface="Times New Roman" panose="02020603050405020304" pitchFamily="18" charset="0"/>
                    <a:cs typeface="Times New Roman" panose="02020603050405020304" pitchFamily="18" charset="0"/>
                  </a:rPr>
                  <a:t> </a:t>
                </a:r>
                <a:r>
                  <a:rPr lang="en-US" sz="2000" b="1" i="0" u="none" strike="noStrike" dirty="0" err="1">
                    <a:effectLst/>
                    <a:latin typeface="Times New Roman" panose="02020603050405020304" pitchFamily="18" charset="0"/>
                    <a:cs typeface="Times New Roman" panose="02020603050405020304" pitchFamily="18" charset="0"/>
                  </a:rPr>
                  <a:t>điều</a:t>
                </a:r>
                <a:r>
                  <a:rPr lang="en-US" sz="2000" b="1" i="0" u="none" strike="noStrike" dirty="0">
                    <a:effectLst/>
                    <a:latin typeface="Times New Roman" panose="02020603050405020304" pitchFamily="18" charset="0"/>
                    <a:cs typeface="Times New Roman" panose="02020603050405020304" pitchFamily="18" charset="0"/>
                  </a:rPr>
                  <a:t> </a:t>
                </a:r>
                <a:r>
                  <a:rPr lang="en-US" sz="2000" b="1" i="0" u="none" strike="noStrike" dirty="0" err="1">
                    <a:effectLst/>
                    <a:latin typeface="Times New Roman" panose="02020603050405020304" pitchFamily="18" charset="0"/>
                    <a:cs typeface="Times New Roman" panose="02020603050405020304" pitchFamily="18" charset="0"/>
                  </a:rPr>
                  <a:t>kiện</a:t>
                </a:r>
                <a:r>
                  <a:rPr lang="en-US" sz="2000" b="1" i="0" u="none" strike="noStrike" dirty="0">
                    <a:effectLst/>
                    <a:latin typeface="Times New Roman" panose="02020603050405020304" pitchFamily="18" charset="0"/>
                    <a:cs typeface="Times New Roman" panose="02020603050405020304" pitchFamily="18" charset="0"/>
                  </a:rPr>
                  <a:t> KKT</a:t>
                </a:r>
                <a:r>
                  <a:rPr lang="en-US" sz="2000" b="0" i="0" u="none" strike="noStrike" dirty="0">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sau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đây</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với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biến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số</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w,b</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l-GR" sz="2000" b="0" i="0" dirty="0">
                    <a:solidFill>
                      <a:srgbClr val="000000"/>
                    </a:solidFill>
                    <a:effectLst/>
                    <a:latin typeface="Times New Roman" panose="02020603050405020304" pitchFamily="18" charset="0"/>
                    <a:cs typeface="Times New Roman" panose="02020603050405020304" pitchFamily="18" charset="0"/>
                  </a:rPr>
                  <a:t>λ:</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2000" b="0" i="1" smtClean="0">
                          <a:solidFill>
                            <a:srgbClr val="000000"/>
                          </a:solidFill>
                          <a:latin typeface="Cambria Math" panose="02040503050406030204" pitchFamily="18" charset="0"/>
                        </a:rPr>
                        <m:t>1−</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𝑛</m:t>
                          </m:r>
                        </m:sub>
                      </m:sSub>
                      <m:d>
                        <m:dPr>
                          <m:ctrlPr>
                            <a:rPr lang="en-US" sz="2000" b="0" i="1" smtClean="0">
                              <a:solidFill>
                                <a:srgbClr val="000000"/>
                              </a:solidFill>
                              <a:latin typeface="Cambria Math" panose="02040503050406030204" pitchFamily="18" charset="0"/>
                            </a:rPr>
                          </m:ctrlPr>
                        </m:dPr>
                        <m:e>
                          <m:sSup>
                            <m:sSupPr>
                              <m:ctrlPr>
                                <a:rPr lang="en-US" sz="2000" b="0" i="1" smtClean="0">
                                  <a:solidFill>
                                    <a:srgbClr val="000000"/>
                                  </a:solidFill>
                                  <a:latin typeface="Cambria Math" panose="02040503050406030204" pitchFamily="18" charset="0"/>
                                </a:rPr>
                              </m:ctrlPr>
                            </m:sSupPr>
                            <m:e>
                              <m:r>
                                <a:rPr lang="en-US" sz="2000" b="0" i="1" smtClean="0">
                                  <a:solidFill>
                                    <a:srgbClr val="000000"/>
                                  </a:solidFill>
                                  <a:latin typeface="Cambria Math" panose="02040503050406030204" pitchFamily="18" charset="0"/>
                                </a:rPr>
                                <m:t>𝑤</m:t>
                              </m:r>
                            </m:e>
                            <m:sup>
                              <m:r>
                                <a:rPr lang="en-US" sz="2000" b="0" i="1" smtClean="0">
                                  <a:solidFill>
                                    <a:srgbClr val="000000"/>
                                  </a:solidFill>
                                  <a:latin typeface="Cambria Math" panose="02040503050406030204" pitchFamily="18" charset="0"/>
                                </a:rPr>
                                <m:t>𝑇</m:t>
                              </m:r>
                            </m:sup>
                          </m:sSup>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𝑥</m:t>
                              </m:r>
                            </m:e>
                            <m:sub>
                              <m:r>
                                <a:rPr lang="en-US" sz="2000" b="0" i="1" smtClean="0">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𝑏</m:t>
                          </m:r>
                        </m:e>
                      </m:d>
                      <m:r>
                        <a:rPr lang="en-US" sz="2000" b="0" i="1" smtClean="0">
                          <a:solidFill>
                            <a:srgbClr val="000000"/>
                          </a:solidFill>
                          <a:latin typeface="Cambria Math" panose="02040503050406030204" pitchFamily="18" charset="0"/>
                        </a:rPr>
                        <m:t>≤0,∀</m:t>
                      </m:r>
                      <m:r>
                        <a:rPr lang="en-US" sz="2000" b="0" i="1" smtClean="0">
                          <a:solidFill>
                            <a:srgbClr val="000000"/>
                          </a:solidFill>
                          <a:latin typeface="Cambria Math" panose="02040503050406030204" pitchFamily="18" charset="0"/>
                          <a:ea typeface="Cambria Math" panose="02040503050406030204" pitchFamily="18" charset="0"/>
                        </a:rPr>
                        <m:t>𝑛</m:t>
                      </m:r>
                      <m:r>
                        <a:rPr lang="en-US" sz="2000" b="0" i="1" smtClean="0">
                          <a:solidFill>
                            <a:srgbClr val="000000"/>
                          </a:solidFill>
                          <a:latin typeface="Cambria Math" panose="02040503050406030204" pitchFamily="18" charset="0"/>
                          <a:ea typeface="Cambria Math" panose="02040503050406030204" pitchFamily="18" charset="0"/>
                        </a:rPr>
                        <m:t>=1,2,…,</m:t>
                      </m:r>
                      <m:r>
                        <a:rPr lang="en-US" sz="2000" b="0" i="1" smtClean="0">
                          <a:solidFill>
                            <a:srgbClr val="000000"/>
                          </a:solidFill>
                          <a:latin typeface="Cambria Math" panose="02040503050406030204" pitchFamily="18" charset="0"/>
                          <a:ea typeface="Cambria Math" panose="02040503050406030204" pitchFamily="18" charset="0"/>
                        </a:rPr>
                        <m:t>𝑁</m:t>
                      </m:r>
                      <m:r>
                        <a:rPr lang="en-US" sz="2000" b="0" i="1" smtClean="0">
                          <a:solidFill>
                            <a:srgbClr val="000000"/>
                          </a:solidFill>
                          <a:latin typeface="Cambria Math" panose="02040503050406030204" pitchFamily="18" charset="0"/>
                          <a:ea typeface="Cambria Math" panose="02040503050406030204" pitchFamily="18" charset="0"/>
                        </a:rPr>
                        <m:t> (4)</m:t>
                      </m:r>
                    </m:oMath>
                  </m:oMathPara>
                </a14:m>
                <a:endParaRPr lang="en-US" sz="2000" dirty="0">
                  <a:solidFill>
                    <a:srgbClr val="000000"/>
                  </a:solidFill>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000" i="1" smtClean="0">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b="0" i="1" smtClean="0">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≥0, ∀</m:t>
                      </m:r>
                      <m:r>
                        <a:rPr lang="en-US" sz="2000" i="1">
                          <a:solidFill>
                            <a:srgbClr val="000000"/>
                          </a:solidFill>
                          <a:latin typeface="Cambria Math" panose="02040503050406030204" pitchFamily="18" charset="0"/>
                          <a:ea typeface="Cambria Math" panose="02040503050406030204" pitchFamily="18" charset="0"/>
                        </a:rPr>
                        <m:t>𝑛</m:t>
                      </m:r>
                      <m:r>
                        <a:rPr lang="en-US" sz="2000" i="1">
                          <a:solidFill>
                            <a:srgbClr val="000000"/>
                          </a:solidFill>
                          <a:latin typeface="Cambria Math" panose="02040503050406030204" pitchFamily="18" charset="0"/>
                          <a:ea typeface="Cambria Math" panose="02040503050406030204" pitchFamily="18" charset="0"/>
                        </a:rPr>
                        <m:t>=1,2,…,</m:t>
                      </m:r>
                      <m:r>
                        <a:rPr lang="en-US" sz="2000" i="1">
                          <a:solidFill>
                            <a:srgbClr val="000000"/>
                          </a:solidFill>
                          <a:latin typeface="Cambria Math" panose="02040503050406030204" pitchFamily="18" charset="0"/>
                          <a:ea typeface="Cambria Math" panose="02040503050406030204" pitchFamily="18" charset="0"/>
                        </a:rPr>
                        <m:t>𝑁</m:t>
                      </m:r>
                    </m:oMath>
                  </m:oMathPara>
                </a14:m>
                <a:endParaRPr lang="en-US" sz="200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gn="ctr">
                  <a:buNone/>
                </a:pPr>
                <a14:m>
                  <m:oMath xmlns:m="http://schemas.openxmlformats.org/officeDocument/2006/math">
                    <m:sSub>
                      <m:sSubPr>
                        <m:ctrlPr>
                          <a:rPr lang="en-US" sz="2000" i="1" smtClean="0">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b="0" i="1" smtClean="0">
                            <a:solidFill>
                              <a:srgbClr val="000000"/>
                            </a:solidFill>
                            <a:latin typeface="Cambria Math" panose="02040503050406030204" pitchFamily="18" charset="0"/>
                          </a:rPr>
                          <m:t>𝑛</m:t>
                        </m:r>
                      </m:sub>
                    </m:sSub>
                  </m:oMath>
                </a14:m>
                <a:r>
                  <a:rPr lang="en-US" sz="2000"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r>
                      <a:rPr lang="en-US" sz="2000" i="1">
                        <a:solidFill>
                          <a:srgbClr val="000000"/>
                        </a:solidFill>
                        <a:latin typeface="Cambria Math" panose="02040503050406030204" pitchFamily="18" charset="0"/>
                      </a:rPr>
                      <m:t>1−</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𝑤</m:t>
                            </m:r>
                          </m:e>
                          <m:sup>
                            <m:r>
                              <a:rPr lang="en-US" sz="2000" i="1">
                                <a:solidFill>
                                  <a:srgbClr val="000000"/>
                                </a:solidFill>
                                <a:latin typeface="Cambria Math" panose="02040503050406030204" pitchFamily="18" charset="0"/>
                              </a:rPr>
                              <m:t>𝑇</m:t>
                            </m:r>
                          </m:sup>
                        </m:sSup>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𝑏</m:t>
                        </m:r>
                      </m:e>
                    </m:d>
                    <m:r>
                      <a:rPr lang="en-US" sz="2000" b="0" i="1" smtClean="0">
                        <a:solidFill>
                          <a:srgbClr val="000000"/>
                        </a:solidFill>
                        <a:latin typeface="Cambria Math" panose="02040503050406030204" pitchFamily="18" charset="0"/>
                      </a:rPr>
                      <m:t>)</m:t>
                    </m:r>
                    <m:r>
                      <a:rPr lang="en-US" sz="2000" b="0" i="0" smtClean="0">
                        <a:solidFill>
                          <a:srgbClr val="000000"/>
                        </a:solidFill>
                        <a:latin typeface="Cambria Math" panose="02040503050406030204" pitchFamily="18" charset="0"/>
                      </a:rPr>
                      <m:t>=0</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ea typeface="Cambria Math" panose="02040503050406030204" pitchFamily="18" charset="0"/>
                      </a:rPr>
                      <m:t>∀</m:t>
                    </m:r>
                    <m:r>
                      <a:rPr lang="en-US" sz="2000" i="1">
                        <a:solidFill>
                          <a:srgbClr val="000000"/>
                        </a:solidFill>
                        <a:latin typeface="Cambria Math" panose="02040503050406030204" pitchFamily="18" charset="0"/>
                        <a:ea typeface="Cambria Math" panose="02040503050406030204" pitchFamily="18" charset="0"/>
                      </a:rPr>
                      <m:t>𝑛</m:t>
                    </m:r>
                    <m:r>
                      <a:rPr lang="en-US" sz="2000" i="1">
                        <a:solidFill>
                          <a:srgbClr val="000000"/>
                        </a:solidFill>
                        <a:latin typeface="Cambria Math" panose="02040503050406030204" pitchFamily="18" charset="0"/>
                        <a:ea typeface="Cambria Math" panose="02040503050406030204" pitchFamily="18" charset="0"/>
                      </a:rPr>
                      <m:t>=1,2,…,</m:t>
                    </m:r>
                    <m:r>
                      <a:rPr lang="en-US" sz="2000" i="1">
                        <a:solidFill>
                          <a:srgbClr val="000000"/>
                        </a:solidFill>
                        <a:latin typeface="Cambria Math" panose="02040503050406030204" pitchFamily="18" charset="0"/>
                        <a:ea typeface="Cambria Math" panose="02040503050406030204" pitchFamily="18" charset="0"/>
                      </a:rPr>
                      <m:t>𝑁</m:t>
                    </m:r>
                    <m:r>
                      <a:rPr lang="en-US" sz="2000" i="1">
                        <a:solidFill>
                          <a:srgbClr val="000000"/>
                        </a:solidFill>
                        <a:latin typeface="Cambria Math" panose="02040503050406030204" pitchFamily="18" charset="0"/>
                        <a:ea typeface="Cambria Math" panose="02040503050406030204" pitchFamily="18" charset="0"/>
                      </a:rPr>
                      <m:t> (5)</m:t>
                    </m:r>
                  </m:oMath>
                </a14:m>
                <a:endParaRPr lang="en-US" sz="2000" dirty="0">
                  <a:solidFill>
                    <a:srgbClr val="000000"/>
                  </a:solidFill>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en-US" sz="2000" b="0" i="1" smtClean="0">
                        <a:solidFill>
                          <a:srgbClr val="000000"/>
                        </a:solidFill>
                        <a:latin typeface="Cambria Math" panose="02040503050406030204" pitchFamily="18" charset="0"/>
                      </a:rPr>
                      <m:t>𝑤</m:t>
                    </m:r>
                    <m:r>
                      <a:rPr lang="en-US" sz="2000" b="0" i="1" smtClean="0">
                        <a:solidFill>
                          <a:srgbClr val="000000"/>
                        </a:solidFill>
                        <a:latin typeface="Cambria Math" panose="02040503050406030204" pitchFamily="18" charset="0"/>
                      </a:rPr>
                      <m:t>=</m:t>
                    </m:r>
                    <m:nary>
                      <m:naryPr>
                        <m:chr m:val="∑"/>
                        <m:ctrlPr>
                          <a:rPr lang="en-US" sz="2000" b="0" i="1" smtClean="0">
                            <a:solidFill>
                              <a:srgbClr val="000000"/>
                            </a:solidFill>
                            <a:latin typeface="Cambria Math" panose="02040503050406030204" pitchFamily="18" charset="0"/>
                          </a:rPr>
                        </m:ctrlPr>
                      </m:naryPr>
                      <m:sub>
                        <m:r>
                          <m:rPr>
                            <m:brk m:alnAt="23"/>
                          </m:rPr>
                          <a:rPr lang="en-US" sz="2000" b="0" i="1" smtClean="0">
                            <a:solidFill>
                              <a:srgbClr val="000000"/>
                            </a:solidFill>
                            <a:latin typeface="Cambria Math" panose="02040503050406030204" pitchFamily="18" charset="0"/>
                          </a:rPr>
                          <m:t>𝑛</m:t>
                        </m:r>
                        <m:r>
                          <a:rPr lang="en-US" sz="2000" b="0" i="1" smtClean="0">
                            <a:solidFill>
                              <a:srgbClr val="000000"/>
                            </a:solidFill>
                            <a:latin typeface="Cambria Math" panose="02040503050406030204" pitchFamily="18" charset="0"/>
                          </a:rPr>
                          <m:t>=1</m:t>
                        </m:r>
                      </m:sub>
                      <m:sup>
                        <m:r>
                          <a:rPr lang="en-US" sz="2000" b="0" i="1" smtClean="0">
                            <a:solidFill>
                              <a:srgbClr val="000000"/>
                            </a:solidFill>
                            <a:latin typeface="Cambria Math" panose="02040503050406030204" pitchFamily="18" charset="0"/>
                          </a:rPr>
                          <m:t>𝑁</m:t>
                        </m:r>
                      </m:sup>
                      <m:e>
                        <m:sSub>
                          <m:sSubPr>
                            <m:ctrlPr>
                              <a:rPr lang="en-US" sz="2000" i="1">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i="1">
                                <a:solidFill>
                                  <a:srgbClr val="000000"/>
                                </a:solidFill>
                                <a:latin typeface="Cambria Math" panose="02040503050406030204" pitchFamily="18" charset="0"/>
                              </a:rPr>
                              <m:t>𝑛</m:t>
                            </m:r>
                          </m:sub>
                        </m:sSub>
                      </m:e>
                    </m:nary>
                  </m:oMath>
                </a14:m>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oMath>
                </a14:m>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oMath>
                </a14:m>
                <a:r>
                  <a:rPr lang="en-US" sz="2000" dirty="0">
                    <a:solidFill>
                      <a:srgbClr val="000000"/>
                    </a:solidFill>
                    <a:latin typeface="Times New Roman" panose="02020603050405020304" pitchFamily="18" charset="0"/>
                    <a:cs typeface="Times New Roman" panose="02020603050405020304" pitchFamily="18" charset="0"/>
                  </a:rPr>
                  <a:t>   (6)</a:t>
                </a:r>
              </a:p>
              <a:p>
                <a:pPr marL="0" indent="0" algn="ctr">
                  <a:buNone/>
                </a:pPr>
                <a14:m>
                  <m:oMath xmlns:m="http://schemas.openxmlformats.org/officeDocument/2006/math">
                    <m:nary>
                      <m:naryPr>
                        <m:chr m:val="∑"/>
                        <m:ctrlPr>
                          <a:rPr lang="en-US" sz="2000" b="0" i="1" smtClean="0">
                            <a:solidFill>
                              <a:srgbClr val="000000"/>
                            </a:solidFill>
                            <a:latin typeface="Cambria Math" panose="02040503050406030204" pitchFamily="18" charset="0"/>
                          </a:rPr>
                        </m:ctrlPr>
                      </m:naryPr>
                      <m:sub>
                        <m:r>
                          <m:rPr>
                            <m:brk m:alnAt="23"/>
                          </m:rPr>
                          <a:rPr lang="en-US" sz="2000" b="0" i="1" smtClean="0">
                            <a:solidFill>
                              <a:srgbClr val="000000"/>
                            </a:solidFill>
                            <a:latin typeface="Cambria Math" panose="02040503050406030204" pitchFamily="18" charset="0"/>
                          </a:rPr>
                          <m:t>𝑛</m:t>
                        </m:r>
                        <m:r>
                          <a:rPr lang="en-US" sz="2000" b="0" i="1" smtClean="0">
                            <a:solidFill>
                              <a:srgbClr val="000000"/>
                            </a:solidFill>
                            <a:latin typeface="Cambria Math" panose="02040503050406030204" pitchFamily="18" charset="0"/>
                          </a:rPr>
                          <m:t>=1</m:t>
                        </m:r>
                      </m:sub>
                      <m:sup>
                        <m:r>
                          <a:rPr lang="en-US" sz="2000" b="0" i="1" smtClean="0">
                            <a:solidFill>
                              <a:srgbClr val="000000"/>
                            </a:solidFill>
                            <a:latin typeface="Cambria Math" panose="02040503050406030204" pitchFamily="18" charset="0"/>
                          </a:rPr>
                          <m:t>𝑁</m:t>
                        </m:r>
                      </m:sup>
                      <m:e>
                        <m:sSub>
                          <m:sSubPr>
                            <m:ctrlPr>
                              <a:rPr lang="en-US" sz="2000" i="1">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i="1">
                                <a:solidFill>
                                  <a:srgbClr val="000000"/>
                                </a:solidFill>
                                <a:latin typeface="Cambria Math" panose="02040503050406030204" pitchFamily="18" charset="0"/>
                              </a:rPr>
                              <m:t>𝑛</m:t>
                            </m:r>
                          </m:sub>
                        </m:sSub>
                      </m:e>
                    </m:nary>
                  </m:oMath>
                </a14:m>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r>
                      <a:rPr lang="en-US" sz="2000" b="0" i="0" smtClean="0">
                        <a:solidFill>
                          <a:srgbClr val="000000"/>
                        </a:solidFill>
                        <a:latin typeface="Cambria Math" panose="02040503050406030204" pitchFamily="18" charset="0"/>
                      </a:rPr>
                      <m:t>=0      (7)</m:t>
                    </m:r>
                  </m:oMath>
                </a14:m>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dirty="0" err="1">
                    <a:solidFill>
                      <a:srgbClr val="000000"/>
                    </a:solidFill>
                    <a:latin typeface="Times New Roman" panose="02020603050405020304" pitchFamily="18" charset="0"/>
                    <a:cs typeface="Times New Roman" panose="02020603050405020304" pitchFamily="18" charset="0"/>
                  </a:rPr>
                  <a:t>Từ</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điều</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kiện</a:t>
                </a:r>
                <a:r>
                  <a:rPr lang="en-US" sz="2000" dirty="0">
                    <a:solidFill>
                      <a:srgbClr val="000000"/>
                    </a:solidFill>
                    <a:latin typeface="Times New Roman" panose="02020603050405020304" pitchFamily="18" charset="0"/>
                    <a:cs typeface="Times New Roman" panose="02020603050405020304" pitchFamily="18" charset="0"/>
                  </a:rPr>
                  <a:t> (5).</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Từ</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đó</a:t>
                </a:r>
                <a:r>
                  <a:rPr lang="en-US" sz="2000" b="0" i="0" dirty="0">
                    <a:solidFill>
                      <a:srgbClr val="000000"/>
                    </a:solidFill>
                    <a:effectLst/>
                    <a:latin typeface="Times New Roman" panose="02020603050405020304" pitchFamily="18" charset="0"/>
                    <a:cs typeface="Times New Roman" panose="02020603050405020304" pitchFamily="18" charset="0"/>
                  </a:rPr>
                  <a:t> ta </a:t>
                </a:r>
                <a:r>
                  <a:rPr lang="en-US" sz="2000" b="0" i="0" dirty="0" err="1">
                    <a:solidFill>
                      <a:srgbClr val="000000"/>
                    </a:solidFill>
                    <a:effectLst/>
                    <a:latin typeface="Times New Roman" panose="02020603050405020304" pitchFamily="18" charset="0"/>
                    <a:cs typeface="Times New Roman" panose="02020603050405020304" pitchFamily="18" charset="0"/>
                  </a:rPr>
                  <a:t>có</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thể</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suy</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ra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ngay</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với</a:t>
                </a:r>
                <a:r>
                  <a:rPr lang="en-US" sz="2000" b="0" i="0" dirty="0">
                    <a:solidFill>
                      <a:srgbClr val="000000"/>
                    </a:solidFill>
                    <a:effectLst/>
                    <a:latin typeface="Times New Roman" panose="02020603050405020304" pitchFamily="18" charset="0"/>
                    <a:cs typeface="Times New Roman" panose="02020603050405020304" pitchFamily="18" charset="0"/>
                  </a:rPr>
                  <a:t> n </a:t>
                </a:r>
                <a:r>
                  <a:rPr lang="en-US" sz="2000" b="0" i="0" dirty="0" err="1">
                    <a:solidFill>
                      <a:srgbClr val="000000"/>
                    </a:solidFill>
                    <a:effectLst/>
                    <a:latin typeface="Times New Roman" panose="02020603050405020304" pitchFamily="18" charset="0"/>
                    <a:cs typeface="Times New Roman" panose="02020603050405020304" pitchFamily="18" charset="0"/>
                  </a:rPr>
                  <a:t>bất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kỳ</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hoặc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b="0" i="1" smtClean="0">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 </m:t>
                    </m:r>
                  </m:oMath>
                </a14:m>
                <a:r>
                  <a:rPr lang="en-US" sz="2000" b="0" i="0" dirty="0">
                    <a:solidFill>
                      <a:srgbClr val="000000"/>
                    </a:solidFill>
                    <a:effectLst/>
                    <a:latin typeface="Times New Roman" panose="02020603050405020304" pitchFamily="18" charset="0"/>
                    <a:cs typeface="Times New Roman" panose="02020603050405020304" pitchFamily="18" charset="0"/>
                  </a:rPr>
                  <a:t>=0 </a:t>
                </a:r>
                <a:r>
                  <a:rPr lang="en-US" sz="2000" b="0" i="0" dirty="0" err="1">
                    <a:solidFill>
                      <a:srgbClr val="000000"/>
                    </a:solidFill>
                    <a:effectLst/>
                    <a:latin typeface="Times New Roman" panose="02020603050405020304" pitchFamily="18" charset="0"/>
                    <a:cs typeface="Times New Roman" panose="02020603050405020304" pitchFamily="18" charset="0"/>
                  </a:rPr>
                  <a:t>hoặc</a:t>
                </a:r>
                <a:r>
                  <a:rPr lang="en-US" sz="2000" b="0" i="0" dirty="0">
                    <a:solidFill>
                      <a:srgbClr val="000000"/>
                    </a:solidFill>
                    <a:effectLst/>
                    <a:latin typeface="Times New Roman" panose="02020603050405020304" pitchFamily="18" charset="0"/>
                    <a:cs typeface="Times New Roman" panose="02020603050405020304" pitchFamily="18" charset="0"/>
                  </a:rPr>
                  <a:t> 		   1−</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𝑤</m:t>
                        </m:r>
                      </m:e>
                      <m:sup>
                        <m:r>
                          <a:rPr lang="en-US" sz="2000" i="1">
                            <a:solidFill>
                              <a:srgbClr val="000000"/>
                            </a:solidFill>
                            <a:latin typeface="Cambria Math" panose="02040503050406030204" pitchFamily="18" charset="0"/>
                          </a:rPr>
                          <m:t>𝑇</m:t>
                        </m:r>
                      </m:sup>
                    </m:sSup>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 </m:t>
                    </m:r>
                  </m:oMath>
                </a14:m>
                <a:r>
                  <a:rPr lang="en-US" sz="2000" b="0" i="0" dirty="0">
                    <a:solidFill>
                      <a:srgbClr val="000000"/>
                    </a:solidFill>
                    <a:effectLst/>
                    <a:latin typeface="Times New Roman" panose="02020603050405020304" pitchFamily="18" charset="0"/>
                    <a:cs typeface="Times New Roman" panose="02020603050405020304" pitchFamily="18" charset="0"/>
                  </a:rPr>
                  <a:t>+b)=0</a:t>
                </a: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dirty="0" err="1">
                    <a:solidFill>
                      <a:srgbClr val="000000"/>
                    </a:solidFill>
                    <a:latin typeface="Times New Roman" panose="02020603050405020304" pitchFamily="18" charset="0"/>
                    <a:cs typeface="Times New Roman" panose="02020603050405020304" pitchFamily="18" charset="0"/>
                  </a:rPr>
                  <a:t>Đối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với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trường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hợp</a:t>
                </a:r>
                <a:r>
                  <a:rPr lang="en-US" sz="2000" dirty="0">
                    <a:solidFill>
                      <a:srgbClr val="000000"/>
                    </a:solidFill>
                    <a:latin typeface="Times New Roman" panose="02020603050405020304" pitchFamily="18" charset="0"/>
                    <a:cs typeface="Times New Roman" panose="02020603050405020304" pitchFamily="18" charset="0"/>
                  </a:rPr>
                  <a:t> 2, ta </a:t>
                </a:r>
                <a:r>
                  <a:rPr lang="en-US" sz="2000" dirty="0" err="1">
                    <a:solidFill>
                      <a:srgbClr val="000000"/>
                    </a:solidFill>
                    <a:latin typeface="Times New Roman" panose="02020603050405020304" pitchFamily="18" charset="0"/>
                    <a:cs typeface="Times New Roman" panose="02020603050405020304" pitchFamily="18" charset="0"/>
                  </a:rPr>
                  <a:t>nhân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với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hai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bên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với</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ta </a:t>
                </a:r>
                <a:r>
                  <a:rPr lang="en-US" sz="2000" dirty="0" err="1">
                    <a:latin typeface="Times New Roman" panose="02020603050405020304" pitchFamily="18" charset="0"/>
                    <a:cs typeface="Times New Roman" panose="02020603050405020304" pitchFamily="18" charset="0"/>
                  </a:rPr>
                  <a:t>sẽ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a:t>
                </a:r>
              </a:p>
              <a:p>
                <a:pPr marL="0" indent="0" algn="ctr">
                  <a:buNone/>
                </a:pPr>
                <a14:m>
                  <m:oMath xmlns:m="http://schemas.openxmlformats.org/officeDocument/2006/math">
                    <m:sSub>
                      <m:sSubPr>
                        <m:ctrlPr>
                          <a:rPr lang="en-US" sz="2000" i="1" smtClean="0">
                            <a:solidFill>
                              <a:srgbClr val="000000"/>
                            </a:solidFill>
                            <a:latin typeface="Cambria Math" panose="02040503050406030204" pitchFamily="18" charset="0"/>
                          </a:rPr>
                        </m:ctrlPr>
                      </m:sSubPr>
                      <m:e>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𝑤</m:t>
                            </m:r>
                          </m:e>
                          <m:sup>
                            <m:r>
                              <a:rPr lang="en-US" sz="2000" i="1">
                                <a:solidFill>
                                  <a:srgbClr val="000000"/>
                                </a:solidFill>
                                <a:latin typeface="Cambria Math" panose="02040503050406030204" pitchFamily="18" charset="0"/>
                              </a:rPr>
                              <m:t>𝑇</m:t>
                            </m:r>
                          </m:sup>
                        </m:sSup>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 </m:t>
                        </m:r>
                        <m:r>
                          <m:rPr>
                            <m:nor/>
                          </m:rPr>
                          <a:rPr lang="en-US" sz="2000" dirty="0">
                            <a:solidFill>
                              <a:srgbClr val="000000"/>
                            </a:solidFill>
                            <a:latin typeface="Times New Roman" panose="02020603050405020304" pitchFamily="18" charset="0"/>
                            <a:cs typeface="Times New Roman" panose="02020603050405020304" pitchFamily="18" charset="0"/>
                          </a:rPr>
                          <m:t>+</m:t>
                        </m:r>
                        <m:r>
                          <m:rPr>
                            <m:nor/>
                          </m:rPr>
                          <a:rPr lang="en-US" sz="2000" dirty="0">
                            <a:solidFill>
                              <a:srgbClr val="000000"/>
                            </a:solidFill>
                            <a:latin typeface="Times New Roman" panose="02020603050405020304" pitchFamily="18" charset="0"/>
                            <a:cs typeface="Times New Roman" panose="02020603050405020304" pitchFamily="18" charset="0"/>
                          </a:rPr>
                          <m:t>b</m:t>
                        </m:r>
                        <m:r>
                          <a:rPr lang="en-US" sz="2000" b="0" i="1" dirty="0" smtClean="0">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𝑦</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𝑛</m:t>
                    </m:r>
                  </m:oMath>
                </a14:m>
                <a:r>
                  <a:rPr lang="en-US" sz="2000" b="0" dirty="0">
                    <a:latin typeface="Times New Roman" panose="02020603050405020304" pitchFamily="18" charset="0"/>
                    <a:ea typeface="Cambria Math" panose="02040503050406030204" pitchFamily="18" charset="0"/>
                    <a:cs typeface="Times New Roman" panose="02020603050405020304" pitchFamily="18" charset="0"/>
                  </a:rPr>
                  <a:t> (8)</a:t>
                </a:r>
              </a:p>
              <a:p>
                <a:pPr marL="0" indent="0">
                  <a:buNone/>
                </a:pPr>
                <a:r>
                  <a:rPr lang="en-US" sz="2000" b="0" i="0" dirty="0" err="1">
                    <a:solidFill>
                      <a:srgbClr val="000000"/>
                    </a:solidFill>
                    <a:effectLst/>
                    <a:latin typeface="Times New Roman" panose="02020603050405020304" pitchFamily="18" charset="0"/>
                    <a:cs typeface="Times New Roman" panose="02020603050405020304" pitchFamily="18" charset="0"/>
                  </a:rPr>
                  <a:t>Những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điểm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thoả</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mãn</a:t>
                </a:r>
                <a:r>
                  <a:rPr lang="en-US" sz="2000" b="0" i="0" dirty="0">
                    <a:solidFill>
                      <a:srgbClr val="000000"/>
                    </a:solidFill>
                    <a:effectLst/>
                    <a:latin typeface="Times New Roman" panose="02020603050405020304" pitchFamily="18" charset="0"/>
                    <a:cs typeface="Times New Roman" panose="02020603050405020304" pitchFamily="18" charset="0"/>
                  </a:rPr>
                  <a:t> (8) </a:t>
                </a:r>
                <a:r>
                  <a:rPr lang="en-US" sz="2000" dirty="0" err="1">
                    <a:solidFill>
                      <a:srgbClr val="000000"/>
                    </a:solidFill>
                    <a:latin typeface="Times New Roman" panose="02020603050405020304" pitchFamily="18" charset="0"/>
                    <a:cs typeface="Times New Roman" panose="02020603050405020304" pitchFamily="18" charset="0"/>
                  </a:rPr>
                  <a:t>trên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chính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những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điểm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nằm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gần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mặt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phân</a:t>
                </a:r>
                <a:r>
                  <a:rPr lang="en-US" sz="2000" b="0" i="0" dirty="0">
                    <a:solidFill>
                      <a:srgbClr val="000000"/>
                    </a:solidFill>
                    <a:effectLst/>
                    <a:latin typeface="Times New Roman" panose="02020603050405020304" pitchFamily="18" charset="0"/>
                    <a:cs typeface="Times New Roman" panose="02020603050405020304" pitchFamily="18" charset="0"/>
                  </a:rPr>
                  <a:t> chia </a:t>
                </a:r>
                <a:r>
                  <a:rPr lang="en-US" sz="2000" b="0" i="0" dirty="0" err="1">
                    <a:solidFill>
                      <a:srgbClr val="000000"/>
                    </a:solidFill>
                    <a:effectLst/>
                    <a:latin typeface="Times New Roman" panose="02020603050405020304" pitchFamily="18" charset="0"/>
                    <a:cs typeface="Times New Roman" panose="02020603050405020304" pitchFamily="18" charset="0"/>
                  </a:rPr>
                  <a:t>nhất</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Hai đường thẳng </a:t>
                </a:r>
                <a:r>
                  <a:rPr lang="en-US" sz="2000" dirty="0">
                    <a:solidFill>
                      <a:srgbClr val="000000"/>
                    </a:solidFill>
                  </a:rPr>
                  <a:t> </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𝑤</m:t>
                        </m:r>
                      </m:e>
                      <m:sup>
                        <m:r>
                          <a:rPr lang="en-US" sz="2000" i="1">
                            <a:solidFill>
                              <a:srgbClr val="000000"/>
                            </a:solidFill>
                            <a:latin typeface="Cambria Math" panose="02040503050406030204" pitchFamily="18" charset="0"/>
                          </a:rPr>
                          <m:t>𝑇</m:t>
                        </m:r>
                      </m:sup>
                    </m:sSup>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b</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±1</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1" dirty="0">
                    <a:solidFill>
                      <a:srgbClr val="000000"/>
                    </a:solidFill>
                    <a:effectLst/>
                    <a:latin typeface="Times New Roman" panose="02020603050405020304" pitchFamily="18" charset="0"/>
                    <a:cs typeface="Times New Roman" panose="02020603050405020304" pitchFamily="18" charset="0"/>
                  </a:rPr>
                  <a:t>tựa</a:t>
                </a:r>
                <a:r>
                  <a:rPr lang="vi-VN" sz="2000" b="0" i="0" dirty="0">
                    <a:solidFill>
                      <a:srgbClr val="000000"/>
                    </a:solidFill>
                    <a:effectLst/>
                    <a:latin typeface="Times New Roman" panose="02020603050405020304" pitchFamily="18" charset="0"/>
                    <a:cs typeface="Times New Roman" panose="02020603050405020304" pitchFamily="18" charset="0"/>
                  </a:rPr>
                  <a:t> lên các điểm </a:t>
                </a:r>
                <a:r>
                  <a:rPr lang="vi-VN" sz="2000" b="0" i="0" dirty="0" err="1">
                    <a:solidFill>
                      <a:srgbClr val="000000"/>
                    </a:solidFill>
                    <a:effectLst/>
                    <a:latin typeface="Times New Roman" panose="02020603050405020304" pitchFamily="18" charset="0"/>
                    <a:cs typeface="Times New Roman" panose="02020603050405020304" pitchFamily="18" charset="0"/>
                  </a:rPr>
                  <a:t>thoả</a:t>
                </a:r>
                <a:r>
                  <a:rPr lang="vi-VN" sz="2000" b="0" i="0" dirty="0">
                    <a:solidFill>
                      <a:srgbClr val="000000"/>
                    </a:solidFill>
                    <a:effectLst/>
                    <a:latin typeface="Times New Roman" panose="02020603050405020304" pitchFamily="18" charset="0"/>
                    <a:cs typeface="Times New Roman" panose="02020603050405020304" pitchFamily="18" charset="0"/>
                  </a:rPr>
                  <a:t> mãn</a:t>
                </a:r>
                <a:r>
                  <a:rPr lang="en-US" sz="2000" b="0" i="0" dirty="0">
                    <a:solidFill>
                      <a:srgbClr val="000000"/>
                    </a:solidFill>
                    <a:effectLst/>
                    <a:latin typeface="Times New Roman" panose="02020603050405020304" pitchFamily="18" charset="0"/>
                    <a:cs typeface="Times New Roman" panose="02020603050405020304" pitchFamily="18" charset="0"/>
                  </a:rPr>
                  <a:t> (8). </a:t>
                </a:r>
                <a:r>
                  <a:rPr lang="vi-VN" sz="2000" b="0" i="0" dirty="0">
                    <a:solidFill>
                      <a:srgbClr val="000000"/>
                    </a:solidFill>
                    <a:effectLst/>
                    <a:latin typeface="Times New Roman" panose="02020603050405020304" pitchFamily="18" charset="0"/>
                    <a:cs typeface="Times New Roman" panose="02020603050405020304" pitchFamily="18" charset="0"/>
                  </a:rPr>
                  <a:t>Vậy nên những điểm (</a:t>
                </a:r>
                <a:r>
                  <a:rPr lang="vi-VN" sz="2000" b="0" i="0" dirty="0" err="1">
                    <a:solidFill>
                      <a:srgbClr val="000000"/>
                    </a:solidFill>
                    <a:effectLst/>
                    <a:latin typeface="Times New Roman" panose="02020603050405020304" pitchFamily="18" charset="0"/>
                    <a:cs typeface="Times New Roman" panose="02020603050405020304" pitchFamily="18" charset="0"/>
                  </a:rPr>
                  <a:t>vectors</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thoả</a:t>
                </a:r>
                <a:r>
                  <a:rPr lang="vi-VN" sz="2000" b="0" i="0" dirty="0">
                    <a:solidFill>
                      <a:srgbClr val="000000"/>
                    </a:solidFill>
                    <a:effectLst/>
                    <a:latin typeface="Times New Roman" panose="02020603050405020304" pitchFamily="18" charset="0"/>
                    <a:cs typeface="Times New Roman" panose="02020603050405020304" pitchFamily="18" charset="0"/>
                  </a:rPr>
                  <a:t> mãn</a:t>
                </a:r>
                <a:r>
                  <a:rPr lang="en-US" sz="2000" b="0" i="0" dirty="0">
                    <a:solidFill>
                      <a:srgbClr val="000000"/>
                    </a:solidFill>
                    <a:effectLst/>
                    <a:latin typeface="Times New Roman" panose="02020603050405020304" pitchFamily="18" charset="0"/>
                    <a:cs typeface="Times New Roman" panose="02020603050405020304" pitchFamily="18" charset="0"/>
                  </a:rPr>
                  <a:t> (8)</a:t>
                </a:r>
                <a:r>
                  <a:rPr lang="vi-VN" sz="2000" b="0" i="0" dirty="0">
                    <a:solidFill>
                      <a:srgbClr val="000000"/>
                    </a:solidFill>
                    <a:effectLst/>
                    <a:latin typeface="Times New Roman" panose="02020603050405020304" pitchFamily="18" charset="0"/>
                    <a:cs typeface="Times New Roman" panose="02020603050405020304" pitchFamily="18" charset="0"/>
                  </a:rPr>
                  <a:t> còn được gọi là các </a:t>
                </a:r>
                <a:r>
                  <a:rPr lang="vi-VN" sz="2000" b="0" i="1" dirty="0" err="1">
                    <a:solidFill>
                      <a:srgbClr val="000000"/>
                    </a:solidFill>
                    <a:effectLst/>
                    <a:latin typeface="Times New Roman" panose="02020603050405020304" pitchFamily="18" charset="0"/>
                    <a:cs typeface="Times New Roman" panose="02020603050405020304" pitchFamily="18" charset="0"/>
                  </a:rPr>
                  <a:t>Support</a:t>
                </a:r>
                <a:r>
                  <a:rPr lang="vi-VN" sz="2000" b="0" i="1" dirty="0">
                    <a:solidFill>
                      <a:srgbClr val="000000"/>
                    </a:solidFill>
                    <a:effectLst/>
                    <a:latin typeface="Times New Roman" panose="02020603050405020304" pitchFamily="18" charset="0"/>
                    <a:cs typeface="Times New Roman" panose="02020603050405020304" pitchFamily="18" charset="0"/>
                  </a:rPr>
                  <a:t> </a:t>
                </a:r>
                <a:r>
                  <a:rPr lang="vi-VN" sz="2000" b="0" i="1" dirty="0" err="1">
                    <a:solidFill>
                      <a:srgbClr val="000000"/>
                    </a:solidFill>
                    <a:effectLst/>
                    <a:latin typeface="Times New Roman" panose="02020603050405020304" pitchFamily="18" charset="0"/>
                    <a:cs typeface="Times New Roman" panose="02020603050405020304" pitchFamily="18" charset="0"/>
                  </a:rPr>
                  <a:t>Vectors</a:t>
                </a:r>
                <a:r>
                  <a:rPr lang="vi-VN" sz="2000" b="0" i="0" dirty="0">
                    <a:solidFill>
                      <a:srgbClr val="000000"/>
                    </a:solidFill>
                    <a:effectLst/>
                    <a:latin typeface="Times New Roman" panose="02020603050405020304" pitchFamily="18" charset="0"/>
                    <a:cs typeface="Times New Roman" panose="02020603050405020304" pitchFamily="18" charset="0"/>
                  </a:rPr>
                  <a:t>. Và từ đó, cái tên </a:t>
                </a:r>
                <a:r>
                  <a:rPr lang="vi-VN" sz="2000" b="0" i="1" dirty="0" err="1">
                    <a:solidFill>
                      <a:srgbClr val="000000"/>
                    </a:solidFill>
                    <a:effectLst/>
                    <a:latin typeface="Times New Roman" panose="02020603050405020304" pitchFamily="18" charset="0"/>
                    <a:cs typeface="Times New Roman" panose="02020603050405020304" pitchFamily="18" charset="0"/>
                  </a:rPr>
                  <a:t>Support</a:t>
                </a:r>
                <a:r>
                  <a:rPr lang="vi-VN" sz="2000" b="0" i="1" dirty="0">
                    <a:solidFill>
                      <a:srgbClr val="000000"/>
                    </a:solidFill>
                    <a:effectLst/>
                    <a:latin typeface="Times New Roman" panose="02020603050405020304" pitchFamily="18" charset="0"/>
                    <a:cs typeface="Times New Roman" panose="02020603050405020304" pitchFamily="18" charset="0"/>
                  </a:rPr>
                  <a:t> </a:t>
                </a:r>
                <a:r>
                  <a:rPr lang="vi-VN" sz="2000" b="0" i="1" dirty="0" err="1">
                    <a:solidFill>
                      <a:srgbClr val="000000"/>
                    </a:solidFill>
                    <a:effectLst/>
                    <a:latin typeface="Times New Roman" panose="02020603050405020304" pitchFamily="18" charset="0"/>
                    <a:cs typeface="Times New Roman" panose="02020603050405020304" pitchFamily="18" charset="0"/>
                  </a:rPr>
                  <a:t>Vector</a:t>
                </a:r>
                <a:r>
                  <a:rPr lang="vi-VN" sz="2000" b="0" i="1" dirty="0">
                    <a:solidFill>
                      <a:srgbClr val="000000"/>
                    </a:solidFill>
                    <a:effectLst/>
                    <a:latin typeface="Times New Roman" panose="02020603050405020304" pitchFamily="18" charset="0"/>
                    <a:cs typeface="Times New Roman" panose="02020603050405020304" pitchFamily="18" charset="0"/>
                  </a:rPr>
                  <a:t> </a:t>
                </a:r>
                <a:r>
                  <a:rPr lang="vi-VN" sz="2000" b="0" i="1" dirty="0" err="1">
                    <a:solidFill>
                      <a:srgbClr val="000000"/>
                    </a:solidFill>
                    <a:effectLst/>
                    <a:latin typeface="Times New Roman" panose="02020603050405020304" pitchFamily="18" charset="0"/>
                    <a:cs typeface="Times New Roman" panose="02020603050405020304" pitchFamily="18" charset="0"/>
                  </a:rPr>
                  <a:t>Machine</a:t>
                </a:r>
                <a:r>
                  <a:rPr lang="vi-VN" sz="2000" b="0" i="0" dirty="0">
                    <a:solidFill>
                      <a:srgbClr val="000000"/>
                    </a:solidFill>
                    <a:effectLst/>
                    <a:latin typeface="Times New Roman" panose="02020603050405020304" pitchFamily="18" charset="0"/>
                    <a:cs typeface="Times New Roman" panose="02020603050405020304" pitchFamily="18" charset="0"/>
                  </a:rPr>
                  <a:t> ra đời.</a:t>
                </a:r>
                <a:br>
                  <a:rPr lang="en-US" sz="2000" dirty="0">
                    <a:latin typeface="Times New Roman" panose="02020603050405020304" pitchFamily="18" charset="0"/>
                    <a:cs typeface="Times New Roman" panose="02020603050405020304" pitchFamily="18" charset="0"/>
                  </a:rPr>
                </a:br>
                <a:endParaRPr lang="en-US"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6577C412-22A4-1B41-C5CF-DCED06F1917F}"/>
                  </a:ext>
                </a:extLst>
              </p:cNvPr>
              <p:cNvSpPr>
                <a:spLocks noGrp="1" noRot="1" noChangeAspect="1" noMove="1" noResize="1" noEditPoints="1" noAdjustHandles="1" noChangeArrowheads="1" noChangeShapeType="1" noTextEdit="1"/>
              </p:cNvSpPr>
              <p:nvPr>
                <p:ph idx="1"/>
              </p:nvPr>
            </p:nvSpPr>
            <p:spPr>
              <a:xfrm>
                <a:off x="1080979" y="773693"/>
                <a:ext cx="9688296" cy="5391579"/>
              </a:xfrm>
              <a:blipFill>
                <a:blip r:embed="rId2"/>
                <a:stretch>
                  <a:fillRect l="-629" t="-1244" r="-566" b="-4186"/>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71F9D047-3324-2A8D-0447-3D31FBC71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A69ED20-9401-2694-1E50-E49CD9899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300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94B975-5E74-6EE4-52F8-E299C7EE957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6450B51-BDAD-EA08-2DD3-A9DE0C105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7A3D9C6B-BAE6-778D-067D-1D6A072A9448}"/>
              </a:ext>
            </a:extLst>
          </p:cNvPr>
          <p:cNvSpPr>
            <a:spLocks noGrp="1"/>
          </p:cNvSpPr>
          <p:nvPr>
            <p:ph type="title"/>
          </p:nvPr>
        </p:nvSpPr>
        <p:spPr>
          <a:xfrm>
            <a:off x="1251852" y="159517"/>
            <a:ext cx="9688296" cy="671756"/>
          </a:xfrm>
        </p:spPr>
        <p:txBody>
          <a:bodyPr anchor="b">
            <a:normAutofit/>
          </a:bodyPr>
          <a:lstStyle/>
          <a:p>
            <a:pPr algn="l">
              <a:spcBef>
                <a:spcPts val="1800"/>
              </a:spcBef>
              <a:spcAft>
                <a:spcPts val="900"/>
              </a:spcAft>
            </a:pPr>
            <a:r>
              <a:rPr lang="en-US" sz="4000" b="1" dirty="0">
                <a:latin typeface="Times New Roman" panose="02020603050405020304" pitchFamily="18" charset="0"/>
                <a:ea typeface="DejaVu Serif Bold"/>
                <a:cs typeface="Times New Roman" panose="02020603050405020304" pitchFamily="18" charset="0"/>
                <a:sym typeface="DejaVu Serif Bold"/>
              </a:rPr>
              <a:t>3. </a:t>
            </a:r>
            <a:r>
              <a:rPr lang="vi-VN" sz="4000" b="1" i="0" dirty="0">
                <a:solidFill>
                  <a:srgbClr val="000000"/>
                </a:solidFill>
                <a:effectLst/>
                <a:latin typeface="+mj-lt"/>
              </a:rPr>
              <a:t>Xây dựng bài toán tối ưu cho SVM</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C650D715-F05F-28EA-CEA1-78ABB83CEE8A}"/>
                  </a:ext>
                </a:extLst>
              </p:cNvPr>
              <p:cNvSpPr>
                <a:spLocks noGrp="1"/>
              </p:cNvSpPr>
              <p:nvPr>
                <p:ph idx="1"/>
              </p:nvPr>
            </p:nvSpPr>
            <p:spPr>
              <a:xfrm>
                <a:off x="1080979" y="773693"/>
                <a:ext cx="9688296" cy="5391579"/>
              </a:xfrm>
            </p:spPr>
            <p:txBody>
              <a:bodyPr anchor="t">
                <a:noAutofit/>
              </a:bodyPr>
              <a:lstStyle/>
              <a:p>
                <a:pPr marL="0" indent="0">
                  <a:buNone/>
                </a:pP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Sau </a:t>
                </a:r>
                <a:r>
                  <a:rPr lang="en-US" sz="2000" b="0" i="0" dirty="0" err="1">
                    <a:solidFill>
                      <a:srgbClr val="000000"/>
                    </a:solidFill>
                    <a:effectLst/>
                    <a:latin typeface="Times New Roman" panose="02020603050405020304" pitchFamily="18" charset="0"/>
                    <a:cs typeface="Times New Roman" panose="02020603050405020304" pitchFamily="18" charset="0"/>
                  </a:rPr>
                  <a:t>khi</a:t>
                </a:r>
                <a:r>
                  <a:rPr lang="en-US" sz="2000" b="0" i="0" dirty="0">
                    <a:solidFill>
                      <a:srgbClr val="000000"/>
                    </a:solidFill>
                    <a:effectLst/>
                    <a:latin typeface="Times New Roman" panose="02020603050405020304" pitchFamily="18" charset="0"/>
                    <a:cs typeface="Times New Roman" panose="02020603050405020304" pitchFamily="18" charset="0"/>
                  </a:rPr>
                  <a:t> ta </a:t>
                </a:r>
                <a:r>
                  <a:rPr lang="en-US" sz="2000" b="0" i="0" dirty="0" err="1">
                    <a:solidFill>
                      <a:srgbClr val="000000"/>
                    </a:solidFill>
                    <a:effectLst/>
                    <a:latin typeface="Times New Roman" panose="02020603050405020304" pitchFamily="18" charset="0"/>
                    <a:cs typeface="Times New Roman" panose="02020603050405020304" pitchFamily="18" charset="0"/>
                  </a:rPr>
                  <a:t>giải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được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bài</a:t>
                </a:r>
                <a:r>
                  <a:rPr lang="vi-VN" sz="2000" dirty="0">
                    <a:solidFill>
                      <a:srgbClr val="000000"/>
                    </a:solidFill>
                    <a:latin typeface="Times New Roman" panose="02020603050405020304" pitchFamily="18" charset="0"/>
                    <a:cs typeface="Times New Roman" panose="02020603050405020304" pitchFamily="18" charset="0"/>
                  </a:rPr>
                  <a:t> toán đối ngẫu </a:t>
                </a:r>
                <a:r>
                  <a:rPr lang="vi-VN" sz="2000" dirty="0" err="1">
                    <a:solidFill>
                      <a:srgbClr val="000000"/>
                    </a:solidFill>
                    <a:latin typeface="Times New Roman" panose="02020603050405020304" pitchFamily="18" charset="0"/>
                    <a:cs typeface="Times New Roman" panose="02020603050405020304" pitchFamily="18" charset="0"/>
                  </a:rPr>
                  <a:t>Lagrange</a:t>
                </a:r>
                <a:r>
                  <a:rPr lang="vi-VN"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và</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tìm</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được</a:t>
                </a:r>
                <a:r>
                  <a:rPr lang="el-GR"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m:rPr>
                        <m:nor/>
                      </m:rPr>
                      <a:rPr lang="el-GR" sz="2000" dirty="0">
                        <a:solidFill>
                          <a:srgbClr val="000000"/>
                        </a:solidFill>
                        <a:latin typeface="Times New Roman" panose="02020603050405020304" pitchFamily="18" charset="0"/>
                        <a:cs typeface="Times New Roman" panose="02020603050405020304" pitchFamily="18" charset="0"/>
                      </a:rPr>
                      <m:t>λ</m:t>
                    </m:r>
                    <m:r>
                      <a:rPr lang="el-GR" sz="20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0</m:t>
                    </m:r>
                  </m:oMath>
                </a14:m>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Từ</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đó</a:t>
                </a:r>
                <a:r>
                  <a:rPr lang="en-US" sz="2000" b="0" i="0" dirty="0">
                    <a:solidFill>
                      <a:srgbClr val="000000"/>
                    </a:solidFill>
                    <a:effectLst/>
                    <a:latin typeface="Times New Roman" panose="02020603050405020304" pitchFamily="18" charset="0"/>
                    <a:cs typeface="Times New Roman" panose="02020603050405020304" pitchFamily="18" charset="0"/>
                  </a:rPr>
                  <a:t> t</a:t>
                </a:r>
                <a:r>
                  <a:rPr lang="vi-VN" sz="2000" b="0" i="0" dirty="0">
                    <a:solidFill>
                      <a:srgbClr val="000000"/>
                    </a:solidFill>
                    <a:effectLst/>
                    <a:latin typeface="Times New Roman" panose="02020603050405020304" pitchFamily="18" charset="0"/>
                    <a:cs typeface="Times New Roman" panose="02020603050405020304" pitchFamily="18" charset="0"/>
                  </a:rPr>
                  <a:t>a có thể suy ra được w dựa vào (</a:t>
                </a:r>
                <a:r>
                  <a:rPr lang="en-US" sz="2000" b="0" i="0" dirty="0">
                    <a:solidFill>
                      <a:srgbClr val="000000"/>
                    </a:solidFill>
                    <a:effectLst/>
                    <a:latin typeface="Times New Roman" panose="02020603050405020304" pitchFamily="18" charset="0"/>
                    <a:cs typeface="Times New Roman" panose="02020603050405020304" pitchFamily="18" charset="0"/>
                  </a:rPr>
                  <a:t>6</a:t>
                </a:r>
                <a:r>
                  <a:rPr lang="vi-VN" sz="2000" b="0" i="0" dirty="0">
                    <a:solidFill>
                      <a:srgbClr val="000000"/>
                    </a:solidFill>
                    <a:effectLst/>
                    <a:latin typeface="Times New Roman" panose="02020603050405020304" pitchFamily="18" charset="0"/>
                    <a:cs typeface="Times New Roman" panose="02020603050405020304" pitchFamily="18" charset="0"/>
                  </a:rPr>
                  <a:t>)và b dựa vào (</a:t>
                </a:r>
                <a:r>
                  <a:rPr lang="en-US" sz="2000" b="0" i="0" dirty="0">
                    <a:solidFill>
                      <a:srgbClr val="000000"/>
                    </a:solidFill>
                    <a:effectLst/>
                    <a:latin typeface="Times New Roman" panose="02020603050405020304" pitchFamily="18" charset="0"/>
                    <a:cs typeface="Times New Roman" panose="02020603050405020304" pitchFamily="18" charset="0"/>
                  </a:rPr>
                  <a:t>5</a:t>
                </a:r>
                <a:r>
                  <a:rPr lang="vi-VN" sz="2000" b="0" i="0" dirty="0">
                    <a:solidFill>
                      <a:srgbClr val="000000"/>
                    </a:solidFill>
                    <a:effectLst/>
                    <a:latin typeface="Times New Roman" panose="02020603050405020304" pitchFamily="18" charset="0"/>
                    <a:cs typeface="Times New Roman" panose="02020603050405020304" pitchFamily="18" charset="0"/>
                  </a:rPr>
                  <a:t>) và (</a:t>
                </a:r>
                <a:r>
                  <a:rPr lang="en-US" sz="2000" b="0" i="0" dirty="0">
                    <a:solidFill>
                      <a:srgbClr val="000000"/>
                    </a:solidFill>
                    <a:effectLst/>
                    <a:latin typeface="Times New Roman" panose="02020603050405020304" pitchFamily="18" charset="0"/>
                    <a:cs typeface="Times New Roman" panose="02020603050405020304" pitchFamily="18" charset="0"/>
                  </a:rPr>
                  <a:t>7</a:t>
                </a:r>
                <a:r>
                  <a:rPr lang="vi-VN" sz="2000" b="0" i="0" dirty="0">
                    <a:solidFill>
                      <a:srgbClr val="000000"/>
                    </a:solidFill>
                    <a:effectLst/>
                    <a:latin typeface="Times New Roman" panose="02020603050405020304" pitchFamily="18" charset="0"/>
                    <a:cs typeface="Times New Roman" panose="02020603050405020304" pitchFamily="18" charset="0"/>
                  </a:rPr>
                  <a:t>)</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2000" b="0" i="0" dirty="0" err="1">
                    <a:solidFill>
                      <a:srgbClr val="000000"/>
                    </a:solidFill>
                    <a:effectLst/>
                    <a:latin typeface="Times New Roman" panose="02020603050405020304" pitchFamily="18" charset="0"/>
                    <a:cs typeface="Times New Roman" panose="02020603050405020304" pitchFamily="18" charset="0"/>
                  </a:rPr>
                  <a:t>Gọi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tập</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hợp</a:t>
                </a:r>
                <a:r>
                  <a:rPr lang="en-US" sz="2000" b="0" i="0" dirty="0">
                    <a:solidFill>
                      <a:srgbClr val="000000"/>
                    </a:solidFill>
                    <a:effectLst/>
                    <a:latin typeface="Times New Roman" panose="02020603050405020304" pitchFamily="18" charset="0"/>
                    <a:cs typeface="Times New Roman" panose="02020603050405020304" pitchFamily="18" charset="0"/>
                  </a:rPr>
                  <a:t> S={n:</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b="0" i="1" smtClean="0">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 </m:t>
                    </m:r>
                  </m:oMath>
                </a14:m>
                <a:r>
                  <a:rPr lang="en-US" sz="2000" b="0" i="0" dirty="0">
                    <a:solidFill>
                      <a:srgbClr val="000000"/>
                    </a:solidFill>
                    <a:effectLst/>
                    <a:latin typeface="Times New Roman" panose="02020603050405020304" pitchFamily="18" charset="0"/>
                    <a:cs typeface="Times New Roman" panose="02020603050405020304" pitchFamily="18" charset="0"/>
                  </a:rPr>
                  <a:t>≠0} </a:t>
                </a:r>
                <a:r>
                  <a:rPr lang="en-US" sz="2000" b="0" i="0" dirty="0" err="1">
                    <a:solidFill>
                      <a:srgbClr val="000000"/>
                    </a:solidFill>
                    <a:effectLst/>
                    <a:latin typeface="Times New Roman" panose="02020603050405020304" pitchFamily="18" charset="0"/>
                    <a:cs typeface="Times New Roman" panose="02020603050405020304" pitchFamily="18" charset="0"/>
                  </a:rPr>
                  <a:t>và</a:t>
                </a:r>
                <a:r>
                  <a:rPr lang="en-US" sz="20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𝑁</m:t>
                        </m:r>
                      </m:e>
                      <m:sub>
                        <m:r>
                          <a:rPr lang="en-US" sz="2000" b="0" i="1" smtClean="0">
                            <a:solidFill>
                              <a:srgbClr val="000000"/>
                            </a:solidFill>
                            <a:effectLst/>
                            <a:latin typeface="Cambria Math" panose="02040503050406030204" pitchFamily="18" charset="0"/>
                          </a:rPr>
                          <m:t>𝑆</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số</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phần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tử</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của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tập</a:t>
                </a:r>
                <a:r>
                  <a:rPr lang="en-US" sz="2000" b="0" i="0" dirty="0">
                    <a:solidFill>
                      <a:srgbClr val="000000"/>
                    </a:solidFill>
                    <a:effectLst/>
                    <a:latin typeface="Times New Roman" panose="02020603050405020304" pitchFamily="18" charset="0"/>
                    <a:cs typeface="Times New Roman" panose="02020603050405020304" pitchFamily="18" charset="0"/>
                  </a:rPr>
                  <a:t> S. </a:t>
                </a:r>
                <a:r>
                  <a:rPr lang="en-US" sz="2000" b="0" i="0" dirty="0" err="1">
                    <a:solidFill>
                      <a:srgbClr val="000000"/>
                    </a:solidFill>
                    <a:effectLst/>
                    <a:latin typeface="Times New Roman" panose="02020603050405020304" pitchFamily="18" charset="0"/>
                    <a:cs typeface="Times New Roman" panose="02020603050405020304" pitchFamily="18" charset="0"/>
                  </a:rPr>
                  <a:t>Với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mỗi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n∈S</a:t>
                </a:r>
                <a:r>
                  <a:rPr lang="en-US" sz="2000" b="0" i="0" dirty="0">
                    <a:solidFill>
                      <a:srgbClr val="000000"/>
                    </a:solidFill>
                    <a:effectLst/>
                    <a:latin typeface="Times New Roman" panose="02020603050405020304" pitchFamily="18" charset="0"/>
                    <a:cs typeface="Times New Roman" panose="02020603050405020304" pitchFamily="18" charset="0"/>
                  </a:rPr>
                  <a:t>, ta </a:t>
                </a:r>
                <a:r>
                  <a:rPr lang="en-US" sz="2000" b="0" i="0" dirty="0" err="1">
                    <a:solidFill>
                      <a:srgbClr val="000000"/>
                    </a:solidFill>
                    <a:effectLst/>
                    <a:latin typeface="Times New Roman" panose="02020603050405020304" pitchFamily="18" charset="0"/>
                    <a:cs typeface="Times New Roman" panose="02020603050405020304" pitchFamily="18" charset="0"/>
                  </a:rPr>
                  <a:t>có</a:t>
                </a:r>
                <a:r>
                  <a:rPr lang="en-US" sz="2000" b="0" i="0" dirty="0">
                    <a:solidFill>
                      <a:srgbClr val="000000"/>
                    </a:solidFill>
                    <a:effectLst/>
                    <a:latin typeface="Times New Roman" panose="02020603050405020304" pitchFamily="18" charset="0"/>
                    <a:cs typeface="Times New Roman" panose="02020603050405020304" pitchFamily="18" charset="0"/>
                  </a:rPr>
                  <a:t>:</a:t>
                </a:r>
              </a:p>
              <a:p>
                <a:pPr marL="0" indent="0" algn="ctr">
                  <a:buNone/>
                </a:pPr>
                <a14:m>
                  <m:oMath xmlns:m="http://schemas.openxmlformats.org/officeDocument/2006/math">
                    <m:r>
                      <a:rPr lang="en-US" sz="2000" i="1" smtClean="0">
                        <a:solidFill>
                          <a:srgbClr val="000000"/>
                        </a:solidFill>
                        <a:latin typeface="Cambria Math" panose="02040503050406030204" pitchFamily="18" charset="0"/>
                      </a:rPr>
                      <m:t>1</m:t>
                    </m:r>
                    <m:r>
                      <a:rPr lang="en-US" sz="2000" b="0" i="1" smtClean="0">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d>
                      <m:dPr>
                        <m:ctrlPr>
                          <a:rPr lang="en-US" sz="2000" i="1">
                            <a:solidFill>
                              <a:srgbClr val="000000"/>
                            </a:solidFill>
                            <a:latin typeface="Cambria Math" panose="02040503050406030204" pitchFamily="18" charset="0"/>
                          </a:rPr>
                        </m:ctrlPr>
                      </m:dPr>
                      <m:e>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𝑤</m:t>
                            </m:r>
                          </m:e>
                          <m:sup>
                            <m:r>
                              <a:rPr lang="en-US" sz="2000" i="1">
                                <a:solidFill>
                                  <a:srgbClr val="000000"/>
                                </a:solidFill>
                                <a:latin typeface="Cambria Math" panose="02040503050406030204" pitchFamily="18" charset="0"/>
                              </a:rPr>
                              <m:t>𝑇</m:t>
                            </m:r>
                          </m:sup>
                        </m:sSup>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𝑏</m:t>
                        </m:r>
                      </m:e>
                    </m:d>
                    <m:r>
                      <a:rPr lang="en-US" sz="2000" i="1">
                        <a:solidFill>
                          <a:srgbClr val="000000"/>
                        </a:solidFill>
                        <a:latin typeface="Cambria Math" panose="02040503050406030204" pitchFamily="18" charset="0"/>
                        <a:ea typeface="Cambria Math" panose="02040503050406030204" pitchFamily="18" charset="0"/>
                      </a:rPr>
                      <m:t>⟺</m:t>
                    </m:r>
                  </m:oMath>
                </a14:m>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rPr>
                        </m:ctrlPr>
                      </m:sSubPr>
                      <m:e>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𝑤</m:t>
                            </m:r>
                          </m:e>
                          <m:sup>
                            <m:r>
                              <a:rPr lang="en-US" sz="2000" i="1">
                                <a:solidFill>
                                  <a:srgbClr val="000000"/>
                                </a:solidFill>
                                <a:latin typeface="Cambria Math" panose="02040503050406030204" pitchFamily="18" charset="0"/>
                              </a:rPr>
                              <m:t>𝑇</m:t>
                            </m:r>
                          </m:sup>
                        </m:sSup>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 </m:t>
                        </m:r>
                        <m:r>
                          <m:rPr>
                            <m:nor/>
                          </m:rPr>
                          <a:rPr lang="en-US" sz="2000" dirty="0">
                            <a:solidFill>
                              <a:srgbClr val="000000"/>
                            </a:solidFill>
                            <a:latin typeface="Times New Roman" panose="02020603050405020304" pitchFamily="18" charset="0"/>
                            <a:cs typeface="Times New Roman" panose="02020603050405020304" pitchFamily="18" charset="0"/>
                          </a:rPr>
                          <m:t>+</m:t>
                        </m:r>
                        <m:r>
                          <m:rPr>
                            <m:nor/>
                          </m:rPr>
                          <a:rPr lang="en-US" sz="2000" dirty="0">
                            <a:solidFill>
                              <a:srgbClr val="000000"/>
                            </a:solidFill>
                            <a:latin typeface="Times New Roman" panose="02020603050405020304" pitchFamily="18" charset="0"/>
                            <a:cs typeface="Times New Roman" panose="02020603050405020304" pitchFamily="18" charset="0"/>
                          </a:rPr>
                          <m:t>b</m:t>
                        </m:r>
                        <m:r>
                          <a:rPr lang="en-US" sz="2000" i="1" dirty="0">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oMath>
                </a14:m>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vi-VN" sz="2000" b="0" i="0" dirty="0">
                    <a:solidFill>
                      <a:srgbClr val="000000"/>
                    </a:solidFill>
                    <a:effectLst/>
                    <a:latin typeface="Times New Roman" panose="02020603050405020304" pitchFamily="18" charset="0"/>
                    <a:cs typeface="Times New Roman" panose="02020603050405020304" pitchFamily="18" charset="0"/>
                  </a:rPr>
                  <a:t>w được tính bằng</a:t>
                </a:r>
                <a:r>
                  <a:rPr lang="en-US" sz="2000" b="0" i="0" dirty="0">
                    <a:solidFill>
                      <a:srgbClr val="000000"/>
                    </a:solidFill>
                    <a:effectLst/>
                    <a:latin typeface="Times New Roman" panose="02020603050405020304" pitchFamily="18" charset="0"/>
                    <a:cs typeface="Times New Roman" panose="02020603050405020304" pitchFamily="18" charset="0"/>
                  </a:rPr>
                  <a:t>:</a:t>
                </a:r>
              </a:p>
              <a:p>
                <a:pPr marL="0" indent="0" algn="ctr">
                  <a:buNone/>
                </a:pPr>
                <a14:m>
                  <m:oMathPara xmlns:m="http://schemas.openxmlformats.org/officeDocument/2006/math">
                    <m:oMathParaPr>
                      <m:jc m:val="centerGroup"/>
                    </m:oMathParaPr>
                    <m:oMath xmlns:m="http://schemas.openxmlformats.org/officeDocument/2006/math">
                      <m:r>
                        <a:rPr lang="en-US" sz="2000" b="0" i="1" smtClean="0">
                          <a:solidFill>
                            <a:srgbClr val="000000"/>
                          </a:solidFill>
                          <a:latin typeface="Cambria Math" panose="02040503050406030204" pitchFamily="18" charset="0"/>
                          <a:cs typeface="Times New Roman" panose="02020603050405020304" pitchFamily="18" charset="0"/>
                        </a:rPr>
                        <m:t>𝑤</m:t>
                      </m:r>
                      <m:r>
                        <a:rPr lang="en-US" sz="2000" b="0" i="1" smtClean="0">
                          <a:solidFill>
                            <a:srgbClr val="000000"/>
                          </a:solidFill>
                          <a:latin typeface="Cambria Math" panose="02040503050406030204" pitchFamily="18" charset="0"/>
                          <a:cs typeface="Times New Roman" panose="02020603050405020304" pitchFamily="18" charset="0"/>
                        </a:rPr>
                        <m:t>=</m:t>
                      </m:r>
                      <m:nary>
                        <m:naryPr>
                          <m:chr m:val="∑"/>
                          <m:supHide m:val="on"/>
                          <m:ctrlPr>
                            <a:rPr lang="en-US" sz="2000" b="0" i="1" smtClean="0">
                              <a:solidFill>
                                <a:srgbClr val="000000"/>
                              </a:solidFill>
                              <a:latin typeface="Cambria Math" panose="02040503050406030204" pitchFamily="18" charset="0"/>
                              <a:cs typeface="Times New Roman" panose="02020603050405020304" pitchFamily="18" charset="0"/>
                            </a:rPr>
                          </m:ctrlPr>
                        </m:naryPr>
                        <m:sub>
                          <m:r>
                            <m:rPr>
                              <m:brk m:alnAt="7"/>
                            </m:rPr>
                            <a:rPr lang="en-US" sz="2000" b="0" i="1" smtClean="0">
                              <a:solidFill>
                                <a:srgbClr val="000000"/>
                              </a:solidFill>
                              <a:latin typeface="Cambria Math" panose="02040503050406030204" pitchFamily="18" charset="0"/>
                              <a:cs typeface="Times New Roman" panose="02020603050405020304" pitchFamily="18" charset="0"/>
                            </a:rPr>
                            <m:t>𝑛</m:t>
                          </m:r>
                          <m:r>
                            <m:rPr>
                              <m:nor/>
                            </m:rPr>
                            <a:rPr lang="en-US" sz="2000" dirty="0">
                              <a:solidFill>
                                <a:srgbClr val="000000"/>
                              </a:solidFill>
                              <a:latin typeface="Times New Roman" panose="02020603050405020304" pitchFamily="18" charset="0"/>
                              <a:cs typeface="Times New Roman" panose="02020603050405020304" pitchFamily="18" charset="0"/>
                            </a:rPr>
                            <m:t>∈</m:t>
                          </m:r>
                          <m:r>
                            <m:rPr>
                              <m:nor/>
                            </m:rPr>
                            <a:rPr lang="en-US" sz="2000" dirty="0">
                              <a:solidFill>
                                <a:srgbClr val="000000"/>
                              </a:solidFill>
                              <a:latin typeface="Times New Roman" panose="02020603050405020304" pitchFamily="18" charset="0"/>
                              <a:cs typeface="Times New Roman" panose="02020603050405020304" pitchFamily="18" charset="0"/>
                            </a:rPr>
                            <m:t>S</m:t>
                          </m:r>
                        </m:sub>
                        <m:sup/>
                        <m:e>
                          <m:sSub>
                            <m:sSubPr>
                              <m:ctrlPr>
                                <a:rPr lang="en-US" sz="2000" i="1">
                                  <a:solidFill>
                                    <a:srgbClr val="000000"/>
                                  </a:solidFill>
                                  <a:latin typeface="Cambria Math" panose="02040503050406030204" pitchFamily="18" charset="0"/>
                                </a:rPr>
                              </m:ctrlPr>
                            </m:sSubPr>
                            <m:e>
                              <m:sSub>
                                <m:sSubPr>
                                  <m:ctrlPr>
                                    <a:rPr lang="en-US" sz="2000" i="1">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r>
                            <m:rPr>
                              <m:nor/>
                            </m:rPr>
                            <a:rPr lang="en-US" sz="2000" dirty="0">
                              <a:solidFill>
                                <a:srgbClr val="000000"/>
                              </a:solidFill>
                              <a:latin typeface="Times New Roman" panose="02020603050405020304" pitchFamily="18" charset="0"/>
                              <a:cs typeface="Times New Roman" panose="020206030504050203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e>
                      </m:nary>
                    </m:oMath>
                  </m:oMathPara>
                </a14:m>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dirty="0">
                    <a:solidFill>
                      <a:srgbClr val="000000"/>
                    </a:solidFill>
                    <a:latin typeface="Times New Roman" panose="02020603050405020304" pitchFamily="18" charset="0"/>
                    <a:cs typeface="Times New Roman" panose="02020603050405020304" pitchFamily="18" charset="0"/>
                  </a:rPr>
                  <a:t>b </a:t>
                </a:r>
                <a:r>
                  <a:rPr lang="en-US" sz="2000" dirty="0" err="1">
                    <a:solidFill>
                      <a:srgbClr val="000000"/>
                    </a:solidFill>
                    <a:latin typeface="Times New Roman" panose="02020603050405020304" pitchFamily="18" charset="0"/>
                    <a:cs typeface="Times New Roman" panose="02020603050405020304" pitchFamily="18" charset="0"/>
                  </a:rPr>
                  <a:t>được</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tính</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lấy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giá</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trị</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trung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bình</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cộng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và</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cách</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tính</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không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cần</a:t>
                </a:r>
                <a:r>
                  <a:rPr lang="en-US" sz="2000" dirty="0">
                    <a:solidFill>
                      <a:srgbClr val="000000"/>
                    </a:solidFill>
                    <a:latin typeface="Times New Roman" panose="02020603050405020304" pitchFamily="18" charset="0"/>
                    <a:cs typeface="Times New Roman" panose="02020603050405020304" pitchFamily="18" charset="0"/>
                  </a:rPr>
                  <a:t> w </a:t>
                </a:r>
                <a:r>
                  <a:rPr lang="en-US" sz="2000" dirty="0" err="1">
                    <a:solidFill>
                      <a:srgbClr val="000000"/>
                    </a:solidFill>
                    <a:latin typeface="Times New Roman" panose="02020603050405020304" pitchFamily="18" charset="0"/>
                    <a:cs typeface="Times New Roman" panose="02020603050405020304" pitchFamily="18" charset="0"/>
                  </a:rPr>
                  <a:t>là</a:t>
                </a:r>
                <a:r>
                  <a:rPr lang="en-US" sz="2000" dirty="0">
                    <a:solidFill>
                      <a:srgbClr val="000000"/>
                    </a:solidFill>
                    <a:latin typeface="Times New Roman" panose="02020603050405020304" pitchFamily="18" charset="0"/>
                    <a:cs typeface="Times New Roman" panose="02020603050405020304" pitchFamily="18" charset="0"/>
                  </a:rPr>
                  <a:t>:</a:t>
                </a:r>
              </a:p>
              <a:p>
                <a:pPr marL="0" indent="0" algn="ctr">
                  <a:buNone/>
                </a:pPr>
                <a14:m>
                  <m:oMath xmlns:m="http://schemas.openxmlformats.org/officeDocument/2006/math">
                    <m:r>
                      <a:rPr lang="en-US" sz="2000" b="0" i="1" smtClean="0">
                        <a:solidFill>
                          <a:srgbClr val="000000"/>
                        </a:solidFill>
                        <a:latin typeface="Cambria Math" panose="02040503050406030204" pitchFamily="18" charset="0"/>
                        <a:cs typeface="Times New Roman" panose="02020603050405020304" pitchFamily="18" charset="0"/>
                      </a:rPr>
                      <m:t>𝑏</m:t>
                    </m:r>
                    <m:r>
                      <a:rPr lang="en-US" sz="2000" b="0" i="1" smtClean="0">
                        <a:solidFill>
                          <a:srgbClr val="000000"/>
                        </a:solidFill>
                        <a:latin typeface="Cambria Math" panose="02040503050406030204" pitchFamily="18" charset="0"/>
                        <a:cs typeface="Times New Roman" panose="02020603050405020304" pitchFamily="18" charset="0"/>
                      </a:rPr>
                      <m:t>=</m:t>
                    </m:r>
                    <m:f>
                      <m:fPr>
                        <m:ctrlPr>
                          <a:rPr lang="en-US" sz="2000" b="0" i="1" smtClean="0">
                            <a:solidFill>
                              <a:srgbClr val="000000"/>
                            </a:solidFill>
                            <a:latin typeface="Cambria Math" panose="02040503050406030204" pitchFamily="18" charset="0"/>
                            <a:cs typeface="Times New Roman" panose="02020603050405020304" pitchFamily="18" charset="0"/>
                          </a:rPr>
                        </m:ctrlPr>
                      </m:fPr>
                      <m:num>
                        <m:r>
                          <a:rPr lang="en-US" sz="2000" b="0" i="1" smtClean="0">
                            <a:solidFill>
                              <a:srgbClr val="000000"/>
                            </a:solidFill>
                            <a:latin typeface="Cambria Math" panose="02040503050406030204" pitchFamily="18" charset="0"/>
                            <a:cs typeface="Times New Roman" panose="02020603050405020304" pitchFamily="18" charset="0"/>
                          </a:rPr>
                          <m:t>1</m:t>
                        </m:r>
                      </m:num>
                      <m:den>
                        <m:sSub>
                          <m:sSubPr>
                            <m:ctrlPr>
                              <a:rPr lang="en-US" sz="2000" b="0" i="1" smtClean="0">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cs typeface="Times New Roman" panose="02020603050405020304" pitchFamily="18" charset="0"/>
                              </a:rPr>
                              <m:t>𝑁</m:t>
                            </m:r>
                          </m:e>
                          <m:sub>
                            <m:r>
                              <a:rPr lang="en-US" sz="2000" b="0" i="1" smtClean="0">
                                <a:solidFill>
                                  <a:srgbClr val="000000"/>
                                </a:solidFill>
                                <a:latin typeface="Cambria Math" panose="02040503050406030204" pitchFamily="18" charset="0"/>
                                <a:cs typeface="Times New Roman" panose="02020603050405020304" pitchFamily="18" charset="0"/>
                              </a:rPr>
                              <m:t>𝑆</m:t>
                            </m:r>
                          </m:sub>
                        </m:sSub>
                      </m:den>
                    </m:f>
                    <m:nary>
                      <m:naryPr>
                        <m:chr m:val="∑"/>
                        <m:supHide m:val="on"/>
                        <m:ctrlPr>
                          <a:rPr lang="en-US" sz="2000" b="0" i="1" smtClean="0">
                            <a:solidFill>
                              <a:srgbClr val="000000"/>
                            </a:solidFill>
                            <a:latin typeface="Cambria Math" panose="02040503050406030204" pitchFamily="18" charset="0"/>
                            <a:cs typeface="Times New Roman" panose="02020603050405020304" pitchFamily="18" charset="0"/>
                          </a:rPr>
                        </m:ctrlPr>
                      </m:naryPr>
                      <m:sub>
                        <m:r>
                          <m:rPr>
                            <m:brk m:alnAt="7"/>
                          </m:rPr>
                          <a:rPr lang="en-US" sz="2000" i="1">
                            <a:solidFill>
                              <a:srgbClr val="000000"/>
                            </a:solidFill>
                            <a:latin typeface="Cambria Math" panose="02040503050406030204" pitchFamily="18" charset="0"/>
                            <a:cs typeface="Times New Roman" panose="02020603050405020304" pitchFamily="18" charset="0"/>
                          </a:rPr>
                          <m:t>𝑛</m:t>
                        </m:r>
                        <m:r>
                          <m:rPr>
                            <m:nor/>
                          </m:rPr>
                          <a:rPr lang="en-US" sz="2000" dirty="0">
                            <a:solidFill>
                              <a:srgbClr val="000000"/>
                            </a:solidFill>
                            <a:latin typeface="Times New Roman" panose="02020603050405020304" pitchFamily="18" charset="0"/>
                            <a:cs typeface="Times New Roman" panose="02020603050405020304" pitchFamily="18" charset="0"/>
                          </a:rPr>
                          <m:t>∈</m:t>
                        </m:r>
                        <m:r>
                          <m:rPr>
                            <m:nor/>
                          </m:rPr>
                          <a:rPr lang="en-US" sz="2000" dirty="0">
                            <a:solidFill>
                              <a:srgbClr val="000000"/>
                            </a:solidFill>
                            <a:latin typeface="Times New Roman" panose="02020603050405020304" pitchFamily="18" charset="0"/>
                            <a:cs typeface="Times New Roman" panose="02020603050405020304" pitchFamily="18" charset="0"/>
                          </a:rPr>
                          <m:t>S</m:t>
                        </m:r>
                      </m:sub>
                      <m:sup/>
                      <m:e>
                        <m:sSub>
                          <m:sSubPr>
                            <m:ctrlPr>
                              <a:rPr lang="en-US"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 −</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𝑤</m:t>
                            </m:r>
                          </m:e>
                          <m:sup>
                            <m:r>
                              <a:rPr lang="en-US" sz="2000" i="1">
                                <a:solidFill>
                                  <a:srgbClr val="000000"/>
                                </a:solidFill>
                                <a:latin typeface="Cambria Math" panose="02040503050406030204" pitchFamily="18" charset="0"/>
                              </a:rPr>
                              <m:t>𝑇</m:t>
                            </m:r>
                          </m:sup>
                        </m:sSup>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m:t>
                        </m:r>
                      </m:e>
                    </m:nary>
                  </m:oMath>
                </a14:m>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srgbClr val="000000"/>
                            </a:solidFill>
                            <a:latin typeface="Cambria Math" panose="02040503050406030204" pitchFamily="18" charset="0"/>
                            <a:cs typeface="Times New Roman" panose="02020603050405020304" pitchFamily="18" charset="0"/>
                          </a:rPr>
                        </m:ctrlPr>
                      </m:fPr>
                      <m:num>
                        <m:r>
                          <a:rPr lang="en-US" sz="2000" i="1">
                            <a:solidFill>
                              <a:srgbClr val="000000"/>
                            </a:solidFill>
                            <a:latin typeface="Cambria Math" panose="02040503050406030204" pitchFamily="18" charset="0"/>
                            <a:cs typeface="Times New Roman" panose="02020603050405020304" pitchFamily="18" charset="0"/>
                          </a:rPr>
                          <m:t>1</m:t>
                        </m:r>
                      </m:num>
                      <m:den>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𝑁</m:t>
                            </m:r>
                          </m:e>
                          <m:sub>
                            <m:r>
                              <a:rPr lang="en-US" sz="2000" i="1">
                                <a:solidFill>
                                  <a:srgbClr val="000000"/>
                                </a:solidFill>
                                <a:latin typeface="Cambria Math" panose="02040503050406030204" pitchFamily="18" charset="0"/>
                                <a:cs typeface="Times New Roman" panose="02020603050405020304" pitchFamily="18" charset="0"/>
                              </a:rPr>
                              <m:t>𝑆</m:t>
                            </m:r>
                          </m:sub>
                        </m:sSub>
                      </m:den>
                    </m:f>
                    <m:nary>
                      <m:naryPr>
                        <m:chr m:val="∑"/>
                        <m:supHide m:val="on"/>
                        <m:ctrlPr>
                          <a:rPr lang="en-US" sz="2000" i="1">
                            <a:solidFill>
                              <a:srgbClr val="000000"/>
                            </a:solidFill>
                            <a:latin typeface="Cambria Math" panose="02040503050406030204" pitchFamily="18" charset="0"/>
                            <a:cs typeface="Times New Roman" panose="02020603050405020304" pitchFamily="18" charset="0"/>
                          </a:rPr>
                        </m:ctrlPr>
                      </m:naryPr>
                      <m:sub>
                        <m:r>
                          <m:rPr>
                            <m:brk m:alnAt="7"/>
                          </m:rPr>
                          <a:rPr lang="en-US" sz="2000" i="1">
                            <a:solidFill>
                              <a:srgbClr val="000000"/>
                            </a:solidFill>
                            <a:latin typeface="Cambria Math" panose="02040503050406030204" pitchFamily="18" charset="0"/>
                            <a:cs typeface="Times New Roman" panose="02020603050405020304" pitchFamily="18" charset="0"/>
                          </a:rPr>
                          <m:t>𝑛</m:t>
                        </m:r>
                        <m:r>
                          <m:rPr>
                            <m:nor/>
                          </m:rPr>
                          <a:rPr lang="en-US" sz="2000" dirty="0">
                            <a:solidFill>
                              <a:srgbClr val="000000"/>
                            </a:solidFill>
                            <a:latin typeface="Times New Roman" panose="02020603050405020304" pitchFamily="18" charset="0"/>
                            <a:cs typeface="Times New Roman" panose="02020603050405020304" pitchFamily="18" charset="0"/>
                          </a:rPr>
                          <m:t>∈</m:t>
                        </m:r>
                        <m:r>
                          <m:rPr>
                            <m:nor/>
                          </m:rPr>
                          <a:rPr lang="en-US" sz="2000" dirty="0">
                            <a:solidFill>
                              <a:srgbClr val="000000"/>
                            </a:solidFill>
                            <a:latin typeface="Times New Roman" panose="02020603050405020304" pitchFamily="18" charset="0"/>
                            <a:cs typeface="Times New Roman" panose="02020603050405020304" pitchFamily="18" charset="0"/>
                          </a:rPr>
                          <m:t>S</m:t>
                        </m:r>
                      </m:sub>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 −</m:t>
                        </m:r>
                        <m:sSup>
                          <m:sSupPr>
                            <m:ctrlPr>
                              <a:rPr lang="en-US" sz="2000" i="1" smtClean="0">
                                <a:solidFill>
                                  <a:srgbClr val="000000"/>
                                </a:solidFill>
                                <a:latin typeface="Cambria Math" panose="02040503050406030204" pitchFamily="18" charset="0"/>
                              </a:rPr>
                            </m:ctrlPr>
                          </m:sSupPr>
                          <m:e>
                            <m:nary>
                              <m:naryPr>
                                <m:chr m:val="∑"/>
                                <m:supHide m:val="on"/>
                                <m:ctrlPr>
                                  <a:rPr lang="en-US" sz="2000" i="1">
                                    <a:solidFill>
                                      <a:srgbClr val="000000"/>
                                    </a:solidFill>
                                    <a:latin typeface="Cambria Math" panose="02040503050406030204" pitchFamily="18" charset="0"/>
                                    <a:cs typeface="Times New Roman" panose="02020603050405020304" pitchFamily="18" charset="0"/>
                                  </a:rPr>
                                </m:ctrlPr>
                              </m:naryPr>
                              <m:sub>
                                <m:r>
                                  <m:rPr>
                                    <m:nor/>
                                  </m:rPr>
                                  <a:rPr lang="en-US" sz="2000">
                                    <a:solidFill>
                                      <a:srgbClr val="000000"/>
                                    </a:solidFill>
                                    <a:latin typeface="Times New Roman" panose="02020603050405020304" pitchFamily="18" charset="0"/>
                                    <a:cs typeface="Times New Roman" panose="02020603050405020304" pitchFamily="18" charset="0"/>
                                  </a:rPr>
                                  <m:t>m</m:t>
                                </m:r>
                                <m:r>
                                  <m:rPr>
                                    <m:nor/>
                                  </m:rPr>
                                  <a:rPr lang="en-US" sz="2000" dirty="0">
                                    <a:solidFill>
                                      <a:srgbClr val="000000"/>
                                    </a:solidFill>
                                    <a:latin typeface="Times New Roman" panose="02020603050405020304" pitchFamily="18" charset="0"/>
                                    <a:cs typeface="Times New Roman" panose="02020603050405020304" pitchFamily="18" charset="0"/>
                                  </a:rPr>
                                  <m:t>∈</m:t>
                                </m:r>
                                <m:r>
                                  <m:rPr>
                                    <m:nor/>
                                  </m:rPr>
                                  <a:rPr lang="en-US" sz="2000" dirty="0">
                                    <a:solidFill>
                                      <a:srgbClr val="000000"/>
                                    </a:solidFill>
                                    <a:latin typeface="Times New Roman" panose="02020603050405020304" pitchFamily="18" charset="0"/>
                                    <a:cs typeface="Times New Roman" panose="02020603050405020304" pitchFamily="18" charset="0"/>
                                  </a:rPr>
                                  <m:t>S</m:t>
                                </m:r>
                              </m:sub>
                              <m:sup/>
                              <m:e>
                                <m:sSub>
                                  <m:sSubPr>
                                    <m:ctrlPr>
                                      <a:rPr lang="en-US" sz="2000" i="1">
                                        <a:solidFill>
                                          <a:srgbClr val="000000"/>
                                        </a:solidFill>
                                        <a:latin typeface="Cambria Math" panose="02040503050406030204" pitchFamily="18" charset="0"/>
                                      </a:rPr>
                                    </m:ctrlPr>
                                  </m:sSubPr>
                                  <m:e>
                                    <m:sSub>
                                      <m:sSubPr>
                                        <m:ctrlPr>
                                          <a:rPr lang="en-US" sz="2000" i="1">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i="1" dirty="0">
                                            <a:solidFill>
                                              <a:srgbClr val="000000"/>
                                            </a:solidFill>
                                            <a:latin typeface="Cambria Math" panose="02040503050406030204" pitchFamily="18" charset="0"/>
                                            <a:cs typeface="Times New Roman" panose="02020603050405020304" pitchFamily="18" charset="0"/>
                                          </a:rPr>
                                          <m:t>𝑚</m:t>
                                        </m:r>
                                      </m:sub>
                                    </m:sSub>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𝑚</m:t>
                                    </m:r>
                                  </m:sub>
                                </m:sSub>
                                <m:r>
                                  <m:rPr>
                                    <m:nor/>
                                  </m:rPr>
                                  <a:rPr lang="en-US" sz="2000" dirty="0">
                                    <a:solidFill>
                                      <a:srgbClr val="000000"/>
                                    </a:solidFill>
                                    <a:latin typeface="Times New Roman" panose="02020603050405020304" pitchFamily="18" charset="0"/>
                                    <a:cs typeface="Times New Roman" panose="020206030504050203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𝑚</m:t>
                                    </m:r>
                                  </m:sub>
                                </m:sSub>
                              </m:e>
                            </m:nary>
                          </m:e>
                          <m:sup>
                            <m:r>
                              <a:rPr lang="en-US" sz="2000" b="0" i="1" smtClean="0">
                                <a:solidFill>
                                  <a:srgbClr val="000000"/>
                                </a:solidFill>
                                <a:latin typeface="Cambria Math" panose="02040503050406030204" pitchFamily="18" charset="0"/>
                              </a:rPr>
                              <m:t>𝑇</m:t>
                            </m:r>
                          </m:sup>
                        </m:sSup>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m:t>
                        </m:r>
                      </m:e>
                    </m:nary>
                  </m:oMath>
                </a14:m>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b="0" i="0" dirty="0" err="1">
                    <a:solidFill>
                      <a:srgbClr val="000000"/>
                    </a:solidFill>
                    <a:effectLst/>
                    <a:latin typeface="Times New Roman" panose="02020603050405020304" pitchFamily="18" charset="0"/>
                    <a:cs typeface="Times New Roman" panose="02020603050405020304" pitchFamily="18" charset="0"/>
                  </a:rPr>
                  <a:t>Để</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xác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định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một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điểm</a:t>
                </a:r>
                <a:r>
                  <a:rPr lang="en-US" sz="2000" b="0" i="0" dirty="0">
                    <a:solidFill>
                      <a:srgbClr val="000000"/>
                    </a:solidFill>
                    <a:effectLst/>
                    <a:latin typeface="Times New Roman" panose="02020603050405020304" pitchFamily="18" charset="0"/>
                    <a:cs typeface="Times New Roman" panose="02020603050405020304" pitchFamily="18" charset="0"/>
                  </a:rPr>
                  <a:t> x </a:t>
                </a:r>
                <a:r>
                  <a:rPr lang="en-US" sz="2000" b="0" i="0" dirty="0" err="1">
                    <a:solidFill>
                      <a:srgbClr val="000000"/>
                    </a:solidFill>
                    <a:effectLst/>
                    <a:latin typeface="Times New Roman" panose="02020603050405020304" pitchFamily="18" charset="0"/>
                    <a:cs typeface="Times New Roman" panose="02020603050405020304" pitchFamily="18" charset="0"/>
                  </a:rPr>
                  <a:t>mới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thuộc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vào</a:t>
                </a:r>
                <a:r>
                  <a:rPr lang="en-US" sz="2000" b="0" i="0" dirty="0">
                    <a:solidFill>
                      <a:srgbClr val="000000"/>
                    </a:solidFill>
                    <a:effectLst/>
                    <a:latin typeface="Times New Roman" panose="02020603050405020304" pitchFamily="18" charset="0"/>
                    <a:cs typeface="Times New Roman" panose="02020603050405020304" pitchFamily="18" charset="0"/>
                  </a:rPr>
                  <a:t> class </a:t>
                </a:r>
                <a:r>
                  <a:rPr lang="en-US" sz="2000" b="0" i="0" dirty="0" err="1">
                    <a:solidFill>
                      <a:srgbClr val="000000"/>
                    </a:solidFill>
                    <a:effectLst/>
                    <a:latin typeface="Times New Roman" panose="02020603050405020304" pitchFamily="18" charset="0"/>
                    <a:cs typeface="Times New Roman" panose="02020603050405020304" pitchFamily="18" charset="0"/>
                  </a:rPr>
                  <a:t>nào</a:t>
                </a:r>
                <a:r>
                  <a:rPr lang="en-US" sz="2000" b="0" i="0" dirty="0">
                    <a:solidFill>
                      <a:srgbClr val="000000"/>
                    </a:solidFill>
                    <a:effectLst/>
                    <a:latin typeface="Times New Roman" panose="02020603050405020304" pitchFamily="18" charset="0"/>
                    <a:cs typeface="Times New Roman" panose="02020603050405020304" pitchFamily="18" charset="0"/>
                  </a:rPr>
                  <a:t>, ta </a:t>
                </a:r>
                <a:r>
                  <a:rPr lang="en-US" sz="2000" b="0" i="0" dirty="0" err="1">
                    <a:solidFill>
                      <a:srgbClr val="000000"/>
                    </a:solidFill>
                    <a:effectLst/>
                    <a:latin typeface="Times New Roman" panose="02020603050405020304" pitchFamily="18" charset="0"/>
                    <a:cs typeface="Times New Roman" panose="02020603050405020304" pitchFamily="18" charset="0"/>
                  </a:rPr>
                  <a:t>cần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xác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định</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dấu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của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biểu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thức</a:t>
                </a:r>
                <a:r>
                  <a:rPr lang="en-US" sz="2000" b="0" i="0" dirty="0">
                    <a:solidFill>
                      <a:srgbClr val="000000"/>
                    </a:solidFill>
                    <a:effectLst/>
                    <a:latin typeface="Times New Roman" panose="02020603050405020304" pitchFamily="18" charset="0"/>
                    <a:cs typeface="Times New Roman" panose="02020603050405020304" pitchFamily="18" charset="0"/>
                  </a:rPr>
                  <a:t>:</a:t>
                </a:r>
              </a:p>
              <a:p>
                <a:pPr marL="0" indent="0">
                  <a:buNone/>
                </a:pPr>
                <a14:m>
                  <m:oMathPara xmlns:m="http://schemas.openxmlformats.org/officeDocument/2006/math">
                    <m:oMathParaPr>
                      <m:jc m:val="centerGroup"/>
                    </m:oMathParaPr>
                    <m:oMath xmlns:m="http://schemas.openxmlformats.org/officeDocument/2006/math">
                      <m:sSup>
                        <m:sSupPr>
                          <m:ctrlPr>
                            <a:rPr lang="en-US" sz="2000" i="1" smtClean="0">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𝑤</m:t>
                          </m:r>
                        </m:e>
                        <m:sup>
                          <m:r>
                            <a:rPr lang="en-US" sz="2000" i="1">
                              <a:solidFill>
                                <a:srgbClr val="000000"/>
                              </a:solidFill>
                              <a:latin typeface="Cambria Math" panose="02040503050406030204" pitchFamily="18" charset="0"/>
                            </a:rPr>
                            <m:t>𝑇</m:t>
                          </m:r>
                        </m:sup>
                      </m:sSup>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 </m:t>
                      </m:r>
                      <m:r>
                        <m:rPr>
                          <m:nor/>
                        </m:rPr>
                        <a:rPr lang="en-US" sz="2000" dirty="0">
                          <a:solidFill>
                            <a:srgbClr val="000000"/>
                          </a:solidFill>
                          <a:latin typeface="Times New Roman" panose="02020603050405020304" pitchFamily="18" charset="0"/>
                          <a:cs typeface="Times New Roman" panose="02020603050405020304" pitchFamily="18" charset="0"/>
                        </a:rPr>
                        <m:t>+</m:t>
                      </m:r>
                      <m:r>
                        <m:rPr>
                          <m:nor/>
                        </m:rPr>
                        <a:rPr lang="en-US" sz="2000" dirty="0">
                          <a:solidFill>
                            <a:srgbClr val="000000"/>
                          </a:solidFill>
                          <a:latin typeface="Times New Roman" panose="02020603050405020304" pitchFamily="18" charset="0"/>
                          <a:cs typeface="Times New Roman" panose="02020603050405020304" pitchFamily="18" charset="0"/>
                        </a:rPr>
                        <m:t>b</m:t>
                      </m:r>
                      <m:r>
                        <m:rPr>
                          <m:nor/>
                        </m:rPr>
                        <a:rPr lang="en-US" sz="2000" b="0" i="0" dirty="0" smtClean="0">
                          <a:solidFill>
                            <a:srgbClr val="000000"/>
                          </a:solidFill>
                          <a:latin typeface="Times New Roman" panose="02020603050405020304" pitchFamily="18" charset="0"/>
                          <a:cs typeface="Times New Roman" panose="02020603050405020304" pitchFamily="18" charset="0"/>
                        </a:rPr>
                        <m:t>=</m:t>
                      </m:r>
                      <m:nary>
                        <m:naryPr>
                          <m:chr m:val="∑"/>
                          <m:supHide m:val="on"/>
                          <m:ctrlPr>
                            <a:rPr lang="en-US" sz="2000" b="0" i="1" dirty="0" smtClean="0">
                              <a:solidFill>
                                <a:srgbClr val="000000"/>
                              </a:solidFill>
                              <a:latin typeface="Cambria Math" panose="02040503050406030204" pitchFamily="18" charset="0"/>
                              <a:cs typeface="Times New Roman" panose="02020603050405020304" pitchFamily="18" charset="0"/>
                            </a:rPr>
                          </m:ctrlPr>
                        </m:naryPr>
                        <m:sub>
                          <m:r>
                            <m:rPr>
                              <m:brk m:alnAt="7"/>
                            </m:rPr>
                            <a:rPr lang="en-US" sz="2000" i="1">
                              <a:solidFill>
                                <a:srgbClr val="000000"/>
                              </a:solidFill>
                              <a:latin typeface="Cambria Math" panose="02040503050406030204" pitchFamily="18" charset="0"/>
                              <a:cs typeface="Times New Roman" panose="02020603050405020304" pitchFamily="18" charset="0"/>
                            </a:rPr>
                            <m:t>𝑛</m:t>
                          </m:r>
                          <m:r>
                            <m:rPr>
                              <m:nor/>
                            </m:rPr>
                            <a:rPr lang="en-US" sz="2000" dirty="0">
                              <a:solidFill>
                                <a:srgbClr val="000000"/>
                              </a:solidFill>
                              <a:latin typeface="Times New Roman" panose="02020603050405020304" pitchFamily="18" charset="0"/>
                              <a:cs typeface="Times New Roman" panose="02020603050405020304" pitchFamily="18" charset="0"/>
                            </a:rPr>
                            <m:t>∈</m:t>
                          </m:r>
                          <m:r>
                            <m:rPr>
                              <m:nor/>
                            </m:rPr>
                            <a:rPr lang="en-US" sz="2000" dirty="0">
                              <a:solidFill>
                                <a:srgbClr val="000000"/>
                              </a:solidFill>
                              <a:latin typeface="Times New Roman" panose="02020603050405020304" pitchFamily="18" charset="0"/>
                              <a:cs typeface="Times New Roman" panose="02020603050405020304" pitchFamily="18" charset="0"/>
                            </a:rPr>
                            <m:t>S</m:t>
                          </m:r>
                        </m:sub>
                        <m:sup/>
                        <m:e>
                          <m:sSup>
                            <m:sSupPr>
                              <m:ctrlPr>
                                <a:rPr lang="en-US" sz="2000" b="0" i="1" dirty="0" smtClean="0">
                                  <a:solidFill>
                                    <a:srgbClr val="000000"/>
                                  </a:solidFill>
                                  <a:latin typeface="Cambria Math" panose="02040503050406030204" pitchFamily="18" charset="0"/>
                                  <a:cs typeface="Times New Roman" panose="02020603050405020304" pitchFamily="18" charset="0"/>
                                </a:rPr>
                              </m:ctrlPr>
                            </m:sSupPr>
                            <m:e>
                              <m:sSub>
                                <m:sSubPr>
                                  <m:ctrlPr>
                                    <a:rPr lang="en-US" sz="2000" i="1">
                                      <a:solidFill>
                                        <a:srgbClr val="000000"/>
                                      </a:solidFill>
                                      <a:latin typeface="Cambria Math" panose="02040503050406030204" pitchFamily="18" charset="0"/>
                                    </a:rPr>
                                  </m:ctrlPr>
                                </m:sSubPr>
                                <m:e>
                                  <m:sSub>
                                    <m:sSubPr>
                                      <m:ctrlPr>
                                        <a:rPr lang="en-US" sz="2000" i="1">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r>
                                <m:rPr>
                                  <m:nor/>
                                </m:rPr>
                                <a:rPr lang="en-US" sz="2000" dirty="0">
                                  <a:solidFill>
                                    <a:srgbClr val="000000"/>
                                  </a:solidFill>
                                  <a:latin typeface="Times New Roman" panose="02020603050405020304" pitchFamily="18" charset="0"/>
                                  <a:cs typeface="Times New Roman" panose="020206030504050203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e>
                            <m:sup>
                              <m:r>
                                <a:rPr lang="en-US" sz="2000" b="0" i="1" dirty="0" smtClean="0">
                                  <a:solidFill>
                                    <a:srgbClr val="000000"/>
                                  </a:solidFill>
                                  <a:latin typeface="Cambria Math" panose="02040503050406030204" pitchFamily="18" charset="0"/>
                                  <a:cs typeface="Times New Roman" panose="02020603050405020304" pitchFamily="18" charset="0"/>
                                </a:rPr>
                                <m:t>𝑇</m:t>
                              </m:r>
                            </m:sup>
                          </m:sSup>
                          <m:r>
                            <a:rPr lang="en-US" sz="2000" b="0" i="1" dirty="0" smtClean="0">
                              <a:solidFill>
                                <a:srgbClr val="000000"/>
                              </a:solidFill>
                              <a:latin typeface="Cambria Math" panose="02040503050406030204" pitchFamily="18" charset="0"/>
                              <a:cs typeface="Times New Roman" panose="02020603050405020304" pitchFamily="18" charset="0"/>
                            </a:rPr>
                            <m:t>𝑥</m:t>
                          </m:r>
                        </m:e>
                      </m:nary>
                      <m:r>
                        <a:rPr lang="en-US" sz="2000" b="0" i="1" dirty="0" smtClean="0">
                          <a:solidFill>
                            <a:srgbClr val="000000"/>
                          </a:solidFill>
                          <a:latin typeface="Cambria Math" panose="02040503050406030204" pitchFamily="18" charset="0"/>
                          <a:cs typeface="Times New Roman" panose="02020603050405020304" pitchFamily="18" charset="0"/>
                        </a:rPr>
                        <m:t>+</m:t>
                      </m:r>
                      <m:f>
                        <m:fPr>
                          <m:ctrlPr>
                            <a:rPr lang="en-US" sz="2000" i="1">
                              <a:solidFill>
                                <a:srgbClr val="000000"/>
                              </a:solidFill>
                              <a:latin typeface="Cambria Math" panose="02040503050406030204" pitchFamily="18" charset="0"/>
                              <a:cs typeface="Times New Roman" panose="02020603050405020304" pitchFamily="18" charset="0"/>
                            </a:rPr>
                          </m:ctrlPr>
                        </m:fPr>
                        <m:num>
                          <m:r>
                            <a:rPr lang="en-US" sz="2000" i="1">
                              <a:solidFill>
                                <a:srgbClr val="000000"/>
                              </a:solidFill>
                              <a:latin typeface="Cambria Math" panose="02040503050406030204" pitchFamily="18" charset="0"/>
                              <a:cs typeface="Times New Roman" panose="02020603050405020304" pitchFamily="18" charset="0"/>
                            </a:rPr>
                            <m:t>1</m:t>
                          </m:r>
                        </m:num>
                        <m:den>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𝑁</m:t>
                              </m:r>
                            </m:e>
                            <m:sub>
                              <m:r>
                                <a:rPr lang="en-US" sz="2000" i="1">
                                  <a:solidFill>
                                    <a:srgbClr val="000000"/>
                                  </a:solidFill>
                                  <a:latin typeface="Cambria Math" panose="02040503050406030204" pitchFamily="18" charset="0"/>
                                  <a:cs typeface="Times New Roman" panose="02020603050405020304" pitchFamily="18" charset="0"/>
                                </a:rPr>
                                <m:t>𝑆</m:t>
                              </m:r>
                            </m:sub>
                          </m:sSub>
                        </m:den>
                      </m:f>
                      <m:nary>
                        <m:naryPr>
                          <m:chr m:val="∑"/>
                          <m:supHide m:val="on"/>
                          <m:ctrlPr>
                            <a:rPr lang="en-US" sz="2000" i="1">
                              <a:solidFill>
                                <a:srgbClr val="000000"/>
                              </a:solidFill>
                              <a:latin typeface="Cambria Math" panose="02040503050406030204" pitchFamily="18" charset="0"/>
                              <a:cs typeface="Times New Roman" panose="02020603050405020304" pitchFamily="18" charset="0"/>
                            </a:rPr>
                          </m:ctrlPr>
                        </m:naryPr>
                        <m:sub>
                          <m:r>
                            <m:rPr>
                              <m:brk m:alnAt="7"/>
                            </m:rPr>
                            <a:rPr lang="en-US" sz="2000" i="1">
                              <a:solidFill>
                                <a:srgbClr val="000000"/>
                              </a:solidFill>
                              <a:latin typeface="Cambria Math" panose="02040503050406030204" pitchFamily="18" charset="0"/>
                              <a:cs typeface="Times New Roman" panose="02020603050405020304" pitchFamily="18" charset="0"/>
                            </a:rPr>
                            <m:t>𝑛</m:t>
                          </m:r>
                          <m:r>
                            <m:rPr>
                              <m:nor/>
                            </m:rPr>
                            <a:rPr lang="en-US" sz="2000" dirty="0">
                              <a:solidFill>
                                <a:srgbClr val="000000"/>
                              </a:solidFill>
                              <a:latin typeface="Times New Roman" panose="02020603050405020304" pitchFamily="18" charset="0"/>
                              <a:cs typeface="Times New Roman" panose="02020603050405020304" pitchFamily="18" charset="0"/>
                            </a:rPr>
                            <m:t>∈</m:t>
                          </m:r>
                          <m:r>
                            <m:rPr>
                              <m:nor/>
                            </m:rPr>
                            <a:rPr lang="en-US" sz="2000" dirty="0">
                              <a:solidFill>
                                <a:srgbClr val="000000"/>
                              </a:solidFill>
                              <a:latin typeface="Times New Roman" panose="02020603050405020304" pitchFamily="18" charset="0"/>
                              <a:cs typeface="Times New Roman" panose="02020603050405020304" pitchFamily="18" charset="0"/>
                            </a:rPr>
                            <m:t>S</m:t>
                          </m:r>
                        </m:sub>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 −</m:t>
                          </m:r>
                          <m:nary>
                            <m:naryPr>
                              <m:chr m:val="∑"/>
                              <m:supHide m:val="on"/>
                              <m:ctrlPr>
                                <a:rPr lang="en-US" sz="2000" i="1" dirty="0" smtClean="0">
                                  <a:solidFill>
                                    <a:srgbClr val="000000"/>
                                  </a:solidFill>
                                  <a:latin typeface="Cambria Math" panose="02040503050406030204" pitchFamily="18" charset="0"/>
                                  <a:cs typeface="Times New Roman" panose="02020603050405020304" pitchFamily="18" charset="0"/>
                                </a:rPr>
                              </m:ctrlPr>
                            </m:naryPr>
                            <m:sub>
                              <m:r>
                                <m:rPr>
                                  <m:brk m:alnAt="7"/>
                                </m:rPr>
                                <a:rPr lang="en-US" sz="2000" i="1">
                                  <a:solidFill>
                                    <a:srgbClr val="000000"/>
                                  </a:solidFill>
                                  <a:latin typeface="Cambria Math" panose="02040503050406030204" pitchFamily="18" charset="0"/>
                                  <a:cs typeface="Times New Roman" panose="02020603050405020304" pitchFamily="18" charset="0"/>
                                </a:rPr>
                                <m:t>𝑛</m:t>
                              </m:r>
                              <m:r>
                                <m:rPr>
                                  <m:nor/>
                                </m:rPr>
                                <a:rPr lang="en-US" sz="2000" dirty="0">
                                  <a:solidFill>
                                    <a:srgbClr val="000000"/>
                                  </a:solidFill>
                                  <a:latin typeface="Times New Roman" panose="02020603050405020304" pitchFamily="18" charset="0"/>
                                  <a:cs typeface="Times New Roman" panose="02020603050405020304" pitchFamily="18" charset="0"/>
                                </a:rPr>
                                <m:t>∈</m:t>
                              </m:r>
                              <m:r>
                                <m:rPr>
                                  <m:nor/>
                                </m:rPr>
                                <a:rPr lang="en-US" sz="2000" dirty="0">
                                  <a:solidFill>
                                    <a:srgbClr val="000000"/>
                                  </a:solidFill>
                                  <a:latin typeface="Times New Roman" panose="02020603050405020304" pitchFamily="18" charset="0"/>
                                  <a:cs typeface="Times New Roman" panose="02020603050405020304" pitchFamily="18" charset="0"/>
                                </a:rPr>
                                <m:t>S</m:t>
                              </m:r>
                            </m:sub>
                            <m:sup/>
                            <m:e>
                              <m:sSup>
                                <m:sSupPr>
                                  <m:ctrlPr>
                                    <a:rPr lang="en-US" sz="2000" i="1" dirty="0">
                                      <a:solidFill>
                                        <a:srgbClr val="000000"/>
                                      </a:solidFill>
                                      <a:latin typeface="Cambria Math" panose="02040503050406030204" pitchFamily="18" charset="0"/>
                                      <a:cs typeface="Times New Roman" panose="02020603050405020304" pitchFamily="18" charset="0"/>
                                    </a:rPr>
                                  </m:ctrlPr>
                                </m:sSupPr>
                                <m:e>
                                  <m:sSub>
                                    <m:sSubPr>
                                      <m:ctrlPr>
                                        <a:rPr lang="en-US" sz="2000" i="1">
                                          <a:solidFill>
                                            <a:srgbClr val="000000"/>
                                          </a:solidFill>
                                          <a:latin typeface="Cambria Math" panose="02040503050406030204" pitchFamily="18" charset="0"/>
                                        </a:rPr>
                                      </m:ctrlPr>
                                    </m:sSubPr>
                                    <m:e>
                                      <m:sSub>
                                        <m:sSubPr>
                                          <m:ctrlPr>
                                            <a:rPr lang="en-US" sz="2000" i="1">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r>
                                    <m:rPr>
                                      <m:nor/>
                                    </m:rPr>
                                    <a:rPr lang="en-US" sz="2000" dirty="0">
                                      <a:solidFill>
                                        <a:srgbClr val="000000"/>
                                      </a:solidFill>
                                      <a:latin typeface="Times New Roman" panose="02020603050405020304" pitchFamily="18" charset="0"/>
                                      <a:cs typeface="Times New Roman" panose="020206030504050203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e>
                                <m:sup>
                                  <m:r>
                                    <a:rPr lang="en-US" sz="2000" i="1" dirty="0">
                                      <a:solidFill>
                                        <a:srgbClr val="000000"/>
                                      </a:solidFill>
                                      <a:latin typeface="Cambria Math" panose="02040503050406030204" pitchFamily="18" charset="0"/>
                                      <a:cs typeface="Times New Roman" panose="02020603050405020304" pitchFamily="18" charset="0"/>
                                    </a:rPr>
                                    <m:t>𝑇</m:t>
                                  </m:r>
                                </m:sup>
                              </m:sSup>
                              <m:sSub>
                                <m:sSubPr>
                                  <m:ctrlPr>
                                    <a:rPr lang="en-US" sz="2000" i="1" dirty="0" smtClean="0">
                                      <a:solidFill>
                                        <a:srgbClr val="000000"/>
                                      </a:solidFill>
                                      <a:latin typeface="Cambria Math" panose="02040503050406030204" pitchFamily="18" charset="0"/>
                                      <a:cs typeface="Times New Roman" panose="02020603050405020304" pitchFamily="18" charset="0"/>
                                    </a:rPr>
                                  </m:ctrlPr>
                                </m:sSubPr>
                                <m:e>
                                  <m:r>
                                    <a:rPr lang="en-US" sz="2000" b="0" i="1" dirty="0" smtClean="0">
                                      <a:solidFill>
                                        <a:srgbClr val="000000"/>
                                      </a:solidFill>
                                      <a:latin typeface="Cambria Math" panose="02040503050406030204" pitchFamily="18" charset="0"/>
                                      <a:cs typeface="Times New Roman" panose="02020603050405020304" pitchFamily="18" charset="0"/>
                                    </a:rPr>
                                    <m:t>𝑥</m:t>
                                  </m:r>
                                </m:e>
                                <m:sub>
                                  <m:r>
                                    <a:rPr lang="en-US" sz="2000" b="0" i="1" dirty="0" smtClean="0">
                                      <a:solidFill>
                                        <a:srgbClr val="000000"/>
                                      </a:solidFill>
                                      <a:latin typeface="Cambria Math" panose="02040503050406030204" pitchFamily="18" charset="0"/>
                                      <a:cs typeface="Times New Roman" panose="02020603050405020304" pitchFamily="18" charset="0"/>
                                    </a:rPr>
                                    <m:t>𝑛</m:t>
                                  </m:r>
                                </m:sub>
                              </m:sSub>
                            </m:e>
                          </m:nary>
                          <m:r>
                            <a:rPr lang="en-US" sz="2000" i="1">
                              <a:solidFill>
                                <a:srgbClr val="000000"/>
                              </a:solidFill>
                              <a:latin typeface="Cambria Math" panose="02040503050406030204" pitchFamily="18" charset="0"/>
                            </a:rPr>
                            <m:t>)</m:t>
                          </m:r>
                        </m:e>
                      </m:nary>
                    </m:oMath>
                  </m:oMathPara>
                </a14:m>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C650D715-F05F-28EA-CEA1-78ABB83CEE8A}"/>
                  </a:ext>
                </a:extLst>
              </p:cNvPr>
              <p:cNvSpPr>
                <a:spLocks noGrp="1" noRot="1" noChangeAspect="1" noMove="1" noResize="1" noEditPoints="1" noAdjustHandles="1" noChangeArrowheads="1" noChangeShapeType="1" noTextEdit="1"/>
              </p:cNvSpPr>
              <p:nvPr>
                <p:ph idx="1"/>
              </p:nvPr>
            </p:nvSpPr>
            <p:spPr>
              <a:xfrm>
                <a:off x="1080979" y="773693"/>
                <a:ext cx="9688296" cy="5391579"/>
              </a:xfrm>
              <a:blipFill>
                <a:blip r:embed="rId2"/>
                <a:stretch>
                  <a:fillRect l="-629"/>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85CDE7DA-2CE6-DDFE-B1E1-53922ABE1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A18D5B8-4811-93D6-4767-012E0D8C7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7819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B65D20-1334-BFD1-2B69-CD7FAF9D8F0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403769-E60C-BBA5-B0B1-1BB5B13FC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CBF987-1007-95B8-549D-8AC942F6A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3CBC76-14F0-72A2-3641-AD6ADB27E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6042862-F4CC-8DCB-0AE2-0B6E82826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5F183E-C140-5AE0-CBE8-B750BFC26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8A988CB-3E25-9BB6-39F4-C1D21D525CD3}"/>
              </a:ext>
            </a:extLst>
          </p:cNvPr>
          <p:cNvSpPr>
            <a:spLocks noGrp="1"/>
          </p:cNvSpPr>
          <p:nvPr>
            <p:ph type="title"/>
          </p:nvPr>
        </p:nvSpPr>
        <p:spPr>
          <a:xfrm>
            <a:off x="1018306" y="335021"/>
            <a:ext cx="10155383" cy="1033669"/>
          </a:xfrm>
        </p:spPr>
        <p:txBody>
          <a:bodyPr>
            <a:normAutofit fontScale="90000"/>
          </a:bodyPr>
          <a:lstStyle/>
          <a:p>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4. Soft Margin </a:t>
            </a:r>
            <a:r>
              <a:rPr lang="en-US" sz="4000" b="1" dirty="0" err="1">
                <a:solidFill>
                  <a:schemeClr val="bg1"/>
                </a:solidFill>
                <a:latin typeface="Times New Roman" panose="02020603050405020304" pitchFamily="18" charset="0"/>
                <a:ea typeface="DejaVu Serif Bold"/>
                <a:cs typeface="Times New Roman" panose="02020603050405020304" pitchFamily="18" charset="0"/>
                <a:sym typeface="DejaVu Serif Bold"/>
              </a:rPr>
              <a:t>và</a:t>
            </a: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 Kernel Support Vector Machine</a:t>
            </a:r>
          </a:p>
        </p:txBody>
      </p:sp>
      <p:sp>
        <p:nvSpPr>
          <p:cNvPr id="5" name="Chỗ dành sẵn cho Nội dung 2">
            <a:extLst>
              <a:ext uri="{FF2B5EF4-FFF2-40B4-BE49-F238E27FC236}">
                <a16:creationId xmlns:a16="http://schemas.microsoft.com/office/drawing/2014/main" id="{03A75AF0-118C-4B4C-5F4F-49FD50EB6A5F}"/>
              </a:ext>
            </a:extLst>
          </p:cNvPr>
          <p:cNvSpPr>
            <a:spLocks noGrp="1"/>
          </p:cNvSpPr>
          <p:nvPr>
            <p:ph idx="1"/>
          </p:nvPr>
        </p:nvSpPr>
        <p:spPr>
          <a:xfrm>
            <a:off x="1151647" y="1597688"/>
            <a:ext cx="9667530" cy="5391579"/>
          </a:xfrm>
        </p:spPr>
        <p:txBody>
          <a:bodyPr anchor="t">
            <a:normAutofit/>
          </a:bodyPr>
          <a:lstStyle/>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C149B4CF-B3DD-FE03-5BE7-18E9D2C709F9}"/>
              </a:ext>
            </a:extLst>
          </p:cNvPr>
          <p:cNvPicPr>
            <a:picLocks noChangeAspect="1"/>
          </p:cNvPicPr>
          <p:nvPr/>
        </p:nvPicPr>
        <p:blipFill>
          <a:blip r:embed="rId2"/>
          <a:stretch>
            <a:fillRect/>
          </a:stretch>
        </p:blipFill>
        <p:spPr>
          <a:xfrm>
            <a:off x="603376" y="1707557"/>
            <a:ext cx="4944354" cy="3368342"/>
          </a:xfrm>
          <a:prstGeom prst="rect">
            <a:avLst/>
          </a:prstGeom>
        </p:spPr>
      </p:pic>
      <p:pic>
        <p:nvPicPr>
          <p:cNvPr id="9" name="Hình ảnh 8">
            <a:extLst>
              <a:ext uri="{FF2B5EF4-FFF2-40B4-BE49-F238E27FC236}">
                <a16:creationId xmlns:a16="http://schemas.microsoft.com/office/drawing/2014/main" id="{C12918CF-276E-2868-316B-851F688EE8D9}"/>
              </a:ext>
            </a:extLst>
          </p:cNvPr>
          <p:cNvPicPr>
            <a:picLocks noChangeAspect="1"/>
          </p:cNvPicPr>
          <p:nvPr/>
        </p:nvPicPr>
        <p:blipFill>
          <a:blip r:embed="rId3"/>
          <a:stretch>
            <a:fillRect/>
          </a:stretch>
        </p:blipFill>
        <p:spPr>
          <a:xfrm>
            <a:off x="6317020" y="1714248"/>
            <a:ext cx="4723333" cy="3133894"/>
          </a:xfrm>
          <a:prstGeom prst="rect">
            <a:avLst/>
          </a:prstGeom>
        </p:spPr>
      </p:pic>
      <p:sp>
        <p:nvSpPr>
          <p:cNvPr id="11" name="Chỗ dành sẵn cho Nội dung 2">
            <a:extLst>
              <a:ext uri="{FF2B5EF4-FFF2-40B4-BE49-F238E27FC236}">
                <a16:creationId xmlns:a16="http://schemas.microsoft.com/office/drawing/2014/main" id="{AECCE757-AE0B-4665-81B0-5E925E7DF99A}"/>
              </a:ext>
            </a:extLst>
          </p:cNvPr>
          <p:cNvSpPr txBox="1">
            <a:spLocks/>
          </p:cNvSpPr>
          <p:nvPr/>
        </p:nvSpPr>
        <p:spPr>
          <a:xfrm>
            <a:off x="0" y="1597688"/>
            <a:ext cx="12191999" cy="53915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5" name="Chỗ dành sẵn cho Nội dung 2">
            <a:extLst>
              <a:ext uri="{FF2B5EF4-FFF2-40B4-BE49-F238E27FC236}">
                <a16:creationId xmlns:a16="http://schemas.microsoft.com/office/drawing/2014/main" id="{BBA50169-C518-2C12-D55E-1E380A0533C7}"/>
              </a:ext>
            </a:extLst>
          </p:cNvPr>
          <p:cNvSpPr txBox="1">
            <a:spLocks/>
          </p:cNvSpPr>
          <p:nvPr/>
        </p:nvSpPr>
        <p:spPr>
          <a:xfrm>
            <a:off x="353290" y="1445023"/>
            <a:ext cx="12191999" cy="53915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7" name="Chỗ dành sẵn cho Nội dung 2">
            <a:extLst>
              <a:ext uri="{FF2B5EF4-FFF2-40B4-BE49-F238E27FC236}">
                <a16:creationId xmlns:a16="http://schemas.microsoft.com/office/drawing/2014/main" id="{3CEFEDE6-5764-4C09-B5E5-C354743D7599}"/>
              </a:ext>
            </a:extLst>
          </p:cNvPr>
          <p:cNvSpPr txBox="1">
            <a:spLocks/>
          </p:cNvSpPr>
          <p:nvPr/>
        </p:nvSpPr>
        <p:spPr>
          <a:xfrm>
            <a:off x="459349" y="1622745"/>
            <a:ext cx="11067633" cy="55189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400" b="0" i="0" dirty="0">
              <a:solidFill>
                <a:srgbClr val="000000"/>
              </a:solidFill>
              <a:effectLst/>
              <a:latin typeface="Arial" panose="020B0604020202020204" pitchFamily="34" charset="0"/>
            </a:endParaRPr>
          </a:p>
          <a:p>
            <a:pPr marL="0" indent="0">
              <a:buFont typeface="Arial" panose="020B0604020202020204" pitchFamily="34" charset="0"/>
              <a:buNone/>
            </a:pPr>
            <a:endParaRPr lang="en-US" sz="1400" dirty="0">
              <a:solidFill>
                <a:srgbClr val="000000"/>
              </a:solidFill>
              <a:latin typeface="Arial" panose="020B0604020202020204" pitchFamily="34" charset="0"/>
            </a:endParaRPr>
          </a:p>
          <a:p>
            <a:pPr marL="0" indent="0">
              <a:buFont typeface="Arial" panose="020B0604020202020204" pitchFamily="34" charset="0"/>
              <a:buNone/>
            </a:pPr>
            <a:endParaRPr lang="en-US" sz="1400" b="0" i="0" dirty="0">
              <a:solidFill>
                <a:srgbClr val="000000"/>
              </a:solidFill>
              <a:effectLst/>
              <a:latin typeface="Arial" panose="020B0604020202020204" pitchFamily="34" charset="0"/>
            </a:endParaRPr>
          </a:p>
          <a:p>
            <a:pPr marL="0" indent="0">
              <a:buFont typeface="Arial" panose="020B0604020202020204" pitchFamily="34" charset="0"/>
              <a:buNone/>
            </a:pPr>
            <a:endParaRPr lang="en-US" sz="1400" dirty="0">
              <a:solidFill>
                <a:srgbClr val="000000"/>
              </a:solidFill>
              <a:latin typeface="Arial" panose="020B0604020202020204" pitchFamily="34" charset="0"/>
            </a:endParaRPr>
          </a:p>
          <a:p>
            <a:pPr marL="0" indent="0">
              <a:buFont typeface="Arial" panose="020B0604020202020204" pitchFamily="34" charset="0"/>
              <a:buNone/>
            </a:pPr>
            <a:endParaRPr lang="en-US" sz="1400" b="0" i="0" dirty="0">
              <a:solidFill>
                <a:srgbClr val="000000"/>
              </a:solidFill>
              <a:effectLst/>
              <a:latin typeface="Arial" panose="020B0604020202020204" pitchFamily="34" charset="0"/>
            </a:endParaRPr>
          </a:p>
          <a:p>
            <a:pPr marL="0" indent="0">
              <a:buFont typeface="Arial" panose="020B0604020202020204" pitchFamily="34" charset="0"/>
              <a:buNone/>
            </a:pPr>
            <a:endParaRPr lang="en-US" sz="1400" dirty="0">
              <a:solidFill>
                <a:srgbClr val="000000"/>
              </a:solidFill>
              <a:latin typeface="Arial" panose="020B0604020202020204" pitchFamily="34" charset="0"/>
            </a:endParaRPr>
          </a:p>
          <a:p>
            <a:pPr marL="0" indent="0">
              <a:buFont typeface="Arial" panose="020B0604020202020204" pitchFamily="34" charset="0"/>
              <a:buNone/>
            </a:pPr>
            <a:endParaRPr lang="en-US" sz="1400" b="0" i="0" dirty="0">
              <a:solidFill>
                <a:srgbClr val="000000"/>
              </a:solidFill>
              <a:effectLst/>
              <a:latin typeface="Arial" panose="020B0604020202020204" pitchFamily="34" charset="0"/>
            </a:endParaRPr>
          </a:p>
          <a:p>
            <a:pPr marL="0" indent="0">
              <a:buFont typeface="Arial" panose="020B0604020202020204" pitchFamily="34" charset="0"/>
              <a:buNone/>
            </a:pPr>
            <a:endParaRPr lang="en-US" sz="1400" dirty="0">
              <a:solidFill>
                <a:srgbClr val="000000"/>
              </a:solidFill>
              <a:latin typeface="Arial" panose="020B0604020202020204" pitchFamily="34" charset="0"/>
            </a:endParaRPr>
          </a:p>
          <a:p>
            <a:pPr marL="0" indent="0">
              <a:buFont typeface="Arial" panose="020B0604020202020204" pitchFamily="34" charset="0"/>
              <a:buNone/>
            </a:pPr>
            <a:endParaRPr lang="en-US" sz="1400" b="0" i="0" dirty="0">
              <a:solidFill>
                <a:srgbClr val="000000"/>
              </a:solidFill>
              <a:effectLst/>
              <a:latin typeface="Arial" panose="020B0604020202020204" pitchFamily="34" charset="0"/>
            </a:endParaRPr>
          </a:p>
          <a:p>
            <a:pPr marL="0" indent="0">
              <a:buFont typeface="Arial" panose="020B0604020202020204" pitchFamily="34" charset="0"/>
              <a:buNone/>
            </a:pPr>
            <a:endParaRPr lang="en-US" sz="1400" dirty="0">
              <a:solidFill>
                <a:srgbClr val="000000"/>
              </a:solidFill>
              <a:latin typeface="Arial" panose="020B0604020202020204" pitchFamily="34" charset="0"/>
            </a:endParaRPr>
          </a:p>
          <a:p>
            <a:pPr marL="0" indent="0">
              <a:buFont typeface="Arial" panose="020B0604020202020204" pitchFamily="34" charset="0"/>
              <a:buNone/>
            </a:pPr>
            <a:endParaRPr lang="en-US" sz="1400" b="0" i="0" dirty="0">
              <a:solidFill>
                <a:srgbClr val="000000"/>
              </a:solidFill>
              <a:effectLst/>
              <a:latin typeface="Arial" panose="020B0604020202020204" pitchFamily="34" charset="0"/>
            </a:endParaRPr>
          </a:p>
          <a:p>
            <a:pPr marL="0" indent="0">
              <a:buFont typeface="Arial" panose="020B0604020202020204" pitchFamily="34" charset="0"/>
              <a:buNone/>
            </a:pPr>
            <a:r>
              <a:rPr lang="vi-VN" sz="2400" b="0" i="0" dirty="0">
                <a:solidFill>
                  <a:srgbClr val="000000"/>
                </a:solidFill>
                <a:effectLst/>
                <a:latin typeface="+mj-lt"/>
              </a:rPr>
              <a:t>Trong cả hai trường hợp trên, </a:t>
            </a:r>
            <a:r>
              <a:rPr lang="vi-VN" sz="2400" b="0" i="1" dirty="0" err="1">
                <a:solidFill>
                  <a:srgbClr val="000000"/>
                </a:solidFill>
                <a:effectLst/>
                <a:latin typeface="+mj-lt"/>
              </a:rPr>
              <a:t>margin</a:t>
            </a:r>
            <a:r>
              <a:rPr lang="vi-VN" sz="2400" b="0" i="0" dirty="0">
                <a:solidFill>
                  <a:srgbClr val="000000"/>
                </a:solidFill>
                <a:effectLst/>
                <a:latin typeface="+mj-lt"/>
              </a:rPr>
              <a:t> tạo bởi đường phân chia và đường nét đứt mảnh còn được gọi là </a:t>
            </a:r>
            <a:r>
              <a:rPr lang="vi-VN" sz="2400" b="0" i="1" dirty="0" err="1">
                <a:solidFill>
                  <a:srgbClr val="000000"/>
                </a:solidFill>
                <a:effectLst/>
                <a:latin typeface="+mj-lt"/>
              </a:rPr>
              <a:t>soft</a:t>
            </a:r>
            <a:r>
              <a:rPr lang="vi-VN" sz="2400" b="0" i="1" dirty="0">
                <a:solidFill>
                  <a:srgbClr val="000000"/>
                </a:solidFill>
                <a:effectLst/>
                <a:latin typeface="+mj-lt"/>
              </a:rPr>
              <a:t> </a:t>
            </a:r>
            <a:r>
              <a:rPr lang="vi-VN" sz="2400" b="0" i="1" dirty="0" err="1">
                <a:solidFill>
                  <a:srgbClr val="000000"/>
                </a:solidFill>
                <a:effectLst/>
                <a:latin typeface="+mj-lt"/>
              </a:rPr>
              <a:t>margin</a:t>
            </a:r>
            <a:r>
              <a:rPr lang="vi-VN" sz="2400" b="0" i="0" dirty="0">
                <a:solidFill>
                  <a:srgbClr val="000000"/>
                </a:solidFill>
                <a:effectLst/>
                <a:latin typeface="+mj-lt"/>
              </a:rPr>
              <a:t> (</a:t>
            </a:r>
            <a:r>
              <a:rPr lang="vi-VN" sz="2400" b="0" i="1" dirty="0">
                <a:solidFill>
                  <a:srgbClr val="000000"/>
                </a:solidFill>
                <a:effectLst/>
                <a:latin typeface="+mj-lt"/>
              </a:rPr>
              <a:t>biên mềm</a:t>
            </a:r>
            <a:r>
              <a:rPr lang="vi-VN" sz="2400" b="0" i="0" dirty="0">
                <a:solidFill>
                  <a:srgbClr val="000000"/>
                </a:solidFill>
                <a:effectLst/>
                <a:latin typeface="+mj-lt"/>
              </a:rPr>
              <a:t>). Cũng theo cách gọi này, SVM </a:t>
            </a:r>
            <a:r>
              <a:rPr lang="vi-VN" sz="2400" b="0" i="1" dirty="0">
                <a:solidFill>
                  <a:srgbClr val="000000"/>
                </a:solidFill>
                <a:effectLst/>
                <a:latin typeface="+mj-lt"/>
              </a:rPr>
              <a:t>thuần</a:t>
            </a:r>
            <a:r>
              <a:rPr lang="vi-VN" sz="2400" b="0" i="0" dirty="0">
                <a:solidFill>
                  <a:srgbClr val="000000"/>
                </a:solidFill>
                <a:effectLst/>
                <a:latin typeface="+mj-lt"/>
              </a:rPr>
              <a:t> còn được gọi là </a:t>
            </a:r>
            <a:r>
              <a:rPr lang="vi-VN" sz="2400" b="0" i="1" dirty="0" err="1">
                <a:solidFill>
                  <a:srgbClr val="000000"/>
                </a:solidFill>
                <a:effectLst/>
                <a:latin typeface="+mj-lt"/>
              </a:rPr>
              <a:t>Hard</a:t>
            </a:r>
            <a:r>
              <a:rPr lang="vi-VN" sz="2400" b="0" i="1" dirty="0">
                <a:solidFill>
                  <a:srgbClr val="000000"/>
                </a:solidFill>
                <a:effectLst/>
                <a:latin typeface="+mj-lt"/>
              </a:rPr>
              <a:t> </a:t>
            </a:r>
            <a:r>
              <a:rPr lang="vi-VN" sz="2400" b="0" i="1" dirty="0" err="1">
                <a:solidFill>
                  <a:srgbClr val="000000"/>
                </a:solidFill>
                <a:effectLst/>
                <a:latin typeface="+mj-lt"/>
              </a:rPr>
              <a:t>Margin</a:t>
            </a:r>
            <a:r>
              <a:rPr lang="vi-VN" sz="2400" b="0" i="1" dirty="0">
                <a:solidFill>
                  <a:srgbClr val="000000"/>
                </a:solidFill>
                <a:effectLst/>
                <a:latin typeface="+mj-lt"/>
              </a:rPr>
              <a:t> SVM</a:t>
            </a:r>
            <a:r>
              <a:rPr lang="vi-VN" sz="2400" b="0" i="0" dirty="0">
                <a:solidFill>
                  <a:srgbClr val="000000"/>
                </a:solidFill>
                <a:effectLst/>
                <a:latin typeface="+mj-lt"/>
              </a:rPr>
              <a:t> (</a:t>
            </a:r>
            <a:r>
              <a:rPr lang="vi-VN" sz="2400" b="0" i="1" dirty="0">
                <a:solidFill>
                  <a:srgbClr val="000000"/>
                </a:solidFill>
                <a:effectLst/>
                <a:latin typeface="+mj-lt"/>
              </a:rPr>
              <a:t>SVM biên cứng</a:t>
            </a:r>
            <a:r>
              <a:rPr lang="vi-VN" sz="2400" b="0" i="0" dirty="0">
                <a:solidFill>
                  <a:srgbClr val="000000"/>
                </a:solidFill>
                <a:effectLst/>
                <a:latin typeface="+mj-lt"/>
              </a:rPr>
              <a:t>).</a:t>
            </a:r>
            <a:endParaRPr lang="en-US" sz="2400" dirty="0">
              <a:solidFill>
                <a:srgbClr val="000000"/>
              </a:solidFill>
              <a:latin typeface="+mj-lt"/>
              <a:cs typeface="Times New Roman" panose="02020603050405020304" pitchFamily="18" charset="0"/>
            </a:endParaRPr>
          </a:p>
        </p:txBody>
      </p:sp>
    </p:spTree>
    <p:extLst>
      <p:ext uri="{BB962C8B-B14F-4D97-AF65-F5344CB8AC3E}">
        <p14:creationId xmlns:p14="http://schemas.microsoft.com/office/powerpoint/2010/main" val="870770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11CB35CC-EAE2-9E5F-C0B3-0CEE207C7C3B}"/>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Thành </a:t>
            </a:r>
            <a:r>
              <a:rPr lang="en-US" sz="4000" dirty="0" err="1">
                <a:solidFill>
                  <a:srgbClr val="FFFFFF"/>
                </a:solidFill>
                <a:latin typeface="Times New Roman" panose="02020603050405020304" pitchFamily="18" charset="0"/>
                <a:cs typeface="Times New Roman" panose="02020603050405020304" pitchFamily="18" charset="0"/>
              </a:rPr>
              <a:t>viên</a:t>
            </a:r>
            <a:r>
              <a:rPr lang="en-US" sz="4000" dirty="0">
                <a:solidFill>
                  <a:srgbClr val="FFFFFF"/>
                </a:solidFill>
                <a:latin typeface="Times New Roman" panose="02020603050405020304" pitchFamily="18" charset="0"/>
                <a:cs typeface="Times New Roman" panose="02020603050405020304" pitchFamily="18" charset="0"/>
              </a:rPr>
              <a:t> </a:t>
            </a:r>
            <a:r>
              <a:rPr lang="en-US" sz="4000" dirty="0" err="1">
                <a:solidFill>
                  <a:srgbClr val="FFFFFF"/>
                </a:solidFill>
                <a:latin typeface="Times New Roman" panose="02020603050405020304" pitchFamily="18" charset="0"/>
                <a:cs typeface="Times New Roman" panose="02020603050405020304" pitchFamily="18" charset="0"/>
              </a:rPr>
              <a:t>nhóm</a:t>
            </a:r>
            <a:endParaRPr lang="en-US" sz="4000" dirty="0">
              <a:solidFill>
                <a:srgbClr val="FFFFFF"/>
              </a:solidFill>
              <a:latin typeface="Times New Roman" panose="02020603050405020304" pitchFamily="18" charset="0"/>
              <a:cs typeface="Times New Roman" panose="02020603050405020304" pitchFamily="18" charset="0"/>
            </a:endParaRPr>
          </a:p>
        </p:txBody>
      </p:sp>
      <p:graphicFrame>
        <p:nvGraphicFramePr>
          <p:cNvPr id="18" name="Chỗ dành sẵn cho Nội dung 2">
            <a:extLst>
              <a:ext uri="{FF2B5EF4-FFF2-40B4-BE49-F238E27FC236}">
                <a16:creationId xmlns:a16="http://schemas.microsoft.com/office/drawing/2014/main" id="{9F8E2754-8FE9-2B4D-5F7A-7EAFA23066CB}"/>
              </a:ext>
            </a:extLst>
          </p:cNvPr>
          <p:cNvGraphicFramePr>
            <a:graphicFrameLocks noGrp="1"/>
          </p:cNvGraphicFramePr>
          <p:nvPr>
            <p:ph idx="1"/>
            <p:extLst>
              <p:ext uri="{D42A27DB-BD31-4B8C-83A1-F6EECF244321}">
                <p14:modId xmlns:p14="http://schemas.microsoft.com/office/powerpoint/2010/main" val="2445540729"/>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7658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C63E60-16E7-F348-D385-F85BBF7B004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445A4F-1D7D-124F-F107-5E546BFE4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E84C5F-961D-410A-A966-E1F61B345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BD127F9-7C3F-91EB-30CD-4F2ECE62D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3BB07E-137F-75B6-9521-8A9A4B4EA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4179361-E4F6-CED2-A933-A663C252F3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F6B311BF-5405-AA26-33F8-91029DDA4BAB}"/>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latin typeface="Times New Roman" panose="02020603050405020304" pitchFamily="18" charset="0"/>
                <a:cs typeface="Times New Roman" panose="02020603050405020304" pitchFamily="18" charset="0"/>
              </a:rPr>
              <a:t>Soft Margin</a:t>
            </a:r>
          </a:p>
        </p:txBody>
      </p:sp>
      <mc:AlternateContent xmlns:mc="http://schemas.openxmlformats.org/markup-compatibility/2006" xmlns:a14="http://schemas.microsoft.com/office/drawing/2010/main">
        <mc:Choice Requires="a14">
          <p:sp>
            <p:nvSpPr>
              <p:cNvPr id="5" name="Chỗ dành sẵn cho Nội dung 2">
                <a:extLst>
                  <a:ext uri="{FF2B5EF4-FFF2-40B4-BE49-F238E27FC236}">
                    <a16:creationId xmlns:a16="http://schemas.microsoft.com/office/drawing/2014/main" id="{2F853E3D-B706-2008-EE60-09EA37D65E00}"/>
                  </a:ext>
                </a:extLst>
              </p:cNvPr>
              <p:cNvSpPr>
                <a:spLocks noGrp="1"/>
              </p:cNvSpPr>
              <p:nvPr>
                <p:ph idx="1"/>
              </p:nvPr>
            </p:nvSpPr>
            <p:spPr>
              <a:xfrm>
                <a:off x="1371599" y="1597688"/>
                <a:ext cx="9688296" cy="5391579"/>
              </a:xfrm>
            </p:spPr>
            <p:txBody>
              <a:bodyPr anchor="t">
                <a:normAutofit/>
              </a:bodyPr>
              <a:lstStyle/>
              <a:p>
                <a:pPr marL="0" indent="0">
                  <a:buNone/>
                </a:pPr>
                <a:r>
                  <a:rPr lang="vi-VN" sz="2000" b="0" i="0" dirty="0">
                    <a:solidFill>
                      <a:srgbClr val="000000"/>
                    </a:solidFill>
                    <a:effectLst/>
                    <a:latin typeface="+mj-lt"/>
                    <a:cs typeface="Times New Roman" panose="02020603050405020304" pitchFamily="18" charset="0"/>
                  </a:rPr>
                  <a:t>Giống như với </a:t>
                </a:r>
                <a:r>
                  <a:rPr lang="vi-VN" sz="2000" b="0" i="1" dirty="0" err="1">
                    <a:solidFill>
                      <a:srgbClr val="000000"/>
                    </a:solidFill>
                    <a:effectLst/>
                    <a:latin typeface="+mj-lt"/>
                    <a:cs typeface="Times New Roman" panose="02020603050405020304" pitchFamily="18" charset="0"/>
                  </a:rPr>
                  <a:t>Hard</a:t>
                </a:r>
                <a:r>
                  <a:rPr lang="vi-VN" sz="2000" b="0" i="1" dirty="0">
                    <a:solidFill>
                      <a:srgbClr val="000000"/>
                    </a:solidFill>
                    <a:effectLst/>
                    <a:latin typeface="+mj-lt"/>
                    <a:cs typeface="Times New Roman" panose="02020603050405020304" pitchFamily="18" charset="0"/>
                  </a:rPr>
                  <a:t> </a:t>
                </a:r>
                <a:r>
                  <a:rPr lang="vi-VN" sz="2000" b="0" i="1" dirty="0" err="1">
                    <a:solidFill>
                      <a:srgbClr val="000000"/>
                    </a:solidFill>
                    <a:effectLst/>
                    <a:latin typeface="+mj-lt"/>
                    <a:cs typeface="Times New Roman" panose="02020603050405020304" pitchFamily="18" charset="0"/>
                  </a:rPr>
                  <a:t>Margin</a:t>
                </a:r>
                <a:r>
                  <a:rPr lang="vi-VN" sz="2000" b="0" i="1" dirty="0">
                    <a:solidFill>
                      <a:srgbClr val="000000"/>
                    </a:solidFill>
                    <a:effectLst/>
                    <a:latin typeface="+mj-lt"/>
                    <a:cs typeface="Times New Roman" panose="02020603050405020304" pitchFamily="18" charset="0"/>
                  </a:rPr>
                  <a:t> SVM</a:t>
                </a:r>
                <a:r>
                  <a:rPr lang="vi-VN" sz="2000" b="0" i="0" dirty="0">
                    <a:solidFill>
                      <a:srgbClr val="000000"/>
                    </a:solidFill>
                    <a:effectLst/>
                    <a:latin typeface="+mj-lt"/>
                    <a:cs typeface="Times New Roman" panose="02020603050405020304" pitchFamily="18" charset="0"/>
                  </a:rPr>
                  <a:t>, việc tối đa </a:t>
                </a:r>
                <a:r>
                  <a:rPr lang="vi-VN" sz="2000" b="0" i="1" dirty="0" err="1">
                    <a:solidFill>
                      <a:srgbClr val="000000"/>
                    </a:solidFill>
                    <a:effectLst/>
                    <a:latin typeface="+mj-lt"/>
                    <a:cs typeface="Times New Roman" panose="02020603050405020304" pitchFamily="18" charset="0"/>
                  </a:rPr>
                  <a:t>margin</a:t>
                </a:r>
                <a:r>
                  <a:rPr lang="vi-VN" sz="2000" b="0" i="0" dirty="0">
                    <a:solidFill>
                      <a:srgbClr val="000000"/>
                    </a:solidFill>
                    <a:effectLst/>
                    <a:latin typeface="+mj-lt"/>
                    <a:cs typeface="Times New Roman" panose="02020603050405020304" pitchFamily="18" charset="0"/>
                  </a:rPr>
                  <a:t> có thể đưa về việc tối thiểu </a:t>
                </a:r>
                <a14:m>
                  <m:oMath xmlns:m="http://schemas.openxmlformats.org/officeDocument/2006/math">
                    <m:sSubSup>
                      <m:sSubSupPr>
                        <m:ctrlPr>
                          <a:rPr lang="vi-VN" sz="2000" b="0" i="1" smtClean="0">
                            <a:solidFill>
                              <a:srgbClr val="000000"/>
                            </a:solidFill>
                            <a:effectLst/>
                            <a:latin typeface="Cambria Math" panose="02040503050406030204" pitchFamily="18" charset="0"/>
                            <a:cs typeface="Times New Roman" panose="02020603050405020304" pitchFamily="18" charset="0"/>
                          </a:rPr>
                        </m:ctrlPr>
                      </m:sSubSupPr>
                      <m:e>
                        <m:r>
                          <a:rPr lang="en-US" sz="2000" b="0" i="1" smtClean="0">
                            <a:solidFill>
                              <a:srgbClr val="000000"/>
                            </a:solidFill>
                            <a:effectLst/>
                            <a:latin typeface="Cambria Math" panose="02040503050406030204" pitchFamily="18" charset="0"/>
                            <a:cs typeface="Times New Roman" panose="02020603050405020304" pitchFamily="18" charset="0"/>
                          </a:rPr>
                          <m:t>𝑤</m:t>
                        </m:r>
                      </m:e>
                      <m:sub>
                        <m:r>
                          <a:rPr lang="en-US" sz="2000" b="0" i="1" smtClean="0">
                            <a:solidFill>
                              <a:srgbClr val="000000"/>
                            </a:solidFill>
                            <a:effectLst/>
                            <a:latin typeface="Cambria Math" panose="02040503050406030204" pitchFamily="18" charset="0"/>
                            <a:cs typeface="Times New Roman" panose="02020603050405020304" pitchFamily="18" charset="0"/>
                          </a:rPr>
                          <m:t>2</m:t>
                        </m:r>
                      </m:sub>
                      <m:sup>
                        <m:r>
                          <a:rPr lang="en-US" sz="2000" b="0" i="1" smtClean="0">
                            <a:solidFill>
                              <a:srgbClr val="000000"/>
                            </a:solidFill>
                            <a:effectLst/>
                            <a:latin typeface="Cambria Math" panose="02040503050406030204" pitchFamily="18" charset="0"/>
                            <a:cs typeface="Times New Roman" panose="02020603050405020304" pitchFamily="18" charset="0"/>
                          </a:rPr>
                          <m:t>2</m:t>
                        </m:r>
                      </m:sup>
                    </m:sSubSup>
                  </m:oMath>
                </a14:m>
                <a:r>
                  <a:rPr lang="vi-VN" sz="2000" b="0" i="0" dirty="0">
                    <a:solidFill>
                      <a:srgbClr val="000000"/>
                    </a:solidFill>
                    <a:effectLst/>
                    <a:latin typeface="+mj-lt"/>
                    <a:cs typeface="Times New Roman" panose="02020603050405020304" pitchFamily="18" charset="0"/>
                  </a:rPr>
                  <a:t>. Để xác định </a:t>
                </a:r>
                <a:r>
                  <a:rPr lang="vi-VN" sz="2000" b="0" i="1" dirty="0">
                    <a:solidFill>
                      <a:srgbClr val="000000"/>
                    </a:solidFill>
                    <a:effectLst/>
                    <a:latin typeface="+mj-lt"/>
                    <a:cs typeface="Times New Roman" panose="02020603050405020304" pitchFamily="18" charset="0"/>
                  </a:rPr>
                  <a:t>sự hy sinh</a:t>
                </a:r>
                <a:r>
                  <a:rPr lang="vi-VN" sz="2000" b="0" i="0" dirty="0">
                    <a:solidFill>
                      <a:srgbClr val="000000"/>
                    </a:solidFill>
                    <a:effectLst/>
                    <a:latin typeface="+mj-lt"/>
                    <a:cs typeface="Times New Roman" panose="02020603050405020304" pitchFamily="18" charset="0"/>
                  </a:rPr>
                  <a:t>, chúng ta cùng theo dõi</a:t>
                </a:r>
                <a:r>
                  <a:rPr lang="en-US" sz="2000" b="0" i="0" dirty="0">
                    <a:solidFill>
                      <a:srgbClr val="000000"/>
                    </a:solidFill>
                    <a:effectLst/>
                    <a:latin typeface="+mj-lt"/>
                    <a:cs typeface="Times New Roman" panose="02020603050405020304" pitchFamily="18" charset="0"/>
                  </a:rPr>
                  <a:t> </a:t>
                </a:r>
                <a:r>
                  <a:rPr lang="en-US" sz="2000" b="0" i="0" dirty="0" err="1">
                    <a:solidFill>
                      <a:srgbClr val="000000"/>
                    </a:solidFill>
                    <a:effectLst/>
                    <a:latin typeface="+mj-lt"/>
                    <a:cs typeface="Times New Roman" panose="02020603050405020304" pitchFamily="18" charset="0"/>
                  </a:rPr>
                  <a:t>hình</a:t>
                </a:r>
                <a:r>
                  <a:rPr lang="vi-VN" sz="2000" b="0" i="0" dirty="0">
                    <a:solidFill>
                      <a:srgbClr val="000000"/>
                    </a:solidFill>
                    <a:effectLst/>
                    <a:latin typeface="+mj-lt"/>
                    <a:cs typeface="Times New Roman" panose="02020603050405020304" pitchFamily="18" charset="0"/>
                  </a:rPr>
                  <a:t> dưới đây:</a:t>
                </a:r>
                <a:endParaRPr lang="en-US" sz="2000" dirty="0">
                  <a:solidFill>
                    <a:srgbClr val="000000"/>
                  </a:solidFill>
                  <a:latin typeface="+mj-lt"/>
                  <a:cs typeface="Times New Roman" panose="02020603050405020304" pitchFamily="18" charset="0"/>
                </a:endParaRPr>
              </a:p>
              <a:p>
                <a:pPr marL="0" indent="0">
                  <a:buNone/>
                </a:pPr>
                <a:endParaRPr lang="en-US" sz="2000" b="0" i="0" dirty="0">
                  <a:solidFill>
                    <a:srgbClr val="000000"/>
                  </a:solidFill>
                  <a:effectLst/>
                  <a:latin typeface="+mj-lt"/>
                  <a:cs typeface="Times New Roman" panose="02020603050405020304" pitchFamily="18" charset="0"/>
                </a:endParaRPr>
              </a:p>
              <a:p>
                <a:pPr marL="0" indent="0">
                  <a:buNone/>
                </a:pPr>
                <a:endParaRPr lang="en-US" sz="2000" dirty="0">
                  <a:solidFill>
                    <a:srgbClr val="000000"/>
                  </a:solidFill>
                  <a:latin typeface="+mj-lt"/>
                  <a:cs typeface="Times New Roman" panose="02020603050405020304" pitchFamily="18" charset="0"/>
                </a:endParaRPr>
              </a:p>
              <a:p>
                <a:pPr marL="0" indent="0">
                  <a:buNone/>
                </a:pPr>
                <a:endParaRPr lang="en-US" sz="2000" b="0" i="0" dirty="0">
                  <a:solidFill>
                    <a:srgbClr val="000000"/>
                  </a:solidFill>
                  <a:effectLst/>
                  <a:latin typeface="+mj-lt"/>
                  <a:cs typeface="Times New Roman" panose="02020603050405020304" pitchFamily="18" charset="0"/>
                </a:endParaRPr>
              </a:p>
              <a:p>
                <a:pPr marL="0" indent="0">
                  <a:buNone/>
                </a:pPr>
                <a:endParaRPr lang="en-US" sz="2000" dirty="0">
                  <a:solidFill>
                    <a:srgbClr val="000000"/>
                  </a:solidFill>
                  <a:latin typeface="+mj-lt"/>
                  <a:cs typeface="Times New Roman" panose="02020603050405020304" pitchFamily="18" charset="0"/>
                </a:endParaRPr>
              </a:p>
              <a:p>
                <a:pPr marL="0" indent="0">
                  <a:buNone/>
                </a:pPr>
                <a:endParaRPr lang="en-US" sz="2000" b="0" i="0" dirty="0">
                  <a:solidFill>
                    <a:srgbClr val="000000"/>
                  </a:solidFill>
                  <a:effectLst/>
                  <a:latin typeface="+mj-lt"/>
                  <a:cs typeface="Times New Roman" panose="02020603050405020304" pitchFamily="18" charset="0"/>
                </a:endParaRPr>
              </a:p>
              <a:p>
                <a:pPr marL="0" indent="0">
                  <a:buNone/>
                </a:pPr>
                <a:endParaRPr lang="en-US" sz="2000" dirty="0">
                  <a:solidFill>
                    <a:srgbClr val="000000"/>
                  </a:solidFill>
                  <a:latin typeface="+mj-lt"/>
                  <a:cs typeface="Times New Roman" panose="02020603050405020304" pitchFamily="18" charset="0"/>
                </a:endParaRPr>
              </a:p>
              <a:p>
                <a:pPr marL="0" indent="0">
                  <a:buNone/>
                </a:pPr>
                <a:endParaRPr lang="en-US" sz="2000" b="0" i="0" dirty="0">
                  <a:solidFill>
                    <a:srgbClr val="000000"/>
                  </a:solidFill>
                  <a:effectLst/>
                  <a:latin typeface="+mj-lt"/>
                  <a:cs typeface="Times New Roman" panose="02020603050405020304" pitchFamily="18" charset="0"/>
                </a:endParaRPr>
              </a:p>
              <a:p>
                <a:pPr marL="0" indent="0">
                  <a:buNone/>
                </a:pPr>
                <a:r>
                  <a:rPr lang="vi-VN" sz="2000" b="0" i="0" dirty="0">
                    <a:solidFill>
                      <a:srgbClr val="000000"/>
                    </a:solidFill>
                    <a:effectLst/>
                    <a:latin typeface="+mj-lt"/>
                    <a:cs typeface="Times New Roman" panose="02020603050405020304" pitchFamily="18" charset="0"/>
                  </a:rPr>
                  <a:t>Với những điểm nằm trong </a:t>
                </a:r>
                <a:r>
                  <a:rPr lang="vi-VN" sz="2000" b="0" i="1" dirty="0">
                    <a:solidFill>
                      <a:srgbClr val="000000"/>
                    </a:solidFill>
                    <a:effectLst/>
                    <a:latin typeface="+mj-lt"/>
                    <a:cs typeface="Times New Roman" panose="02020603050405020304" pitchFamily="18" charset="0"/>
                  </a:rPr>
                  <a:t>vùng an toàn</a:t>
                </a:r>
                <a:r>
                  <a:rPr lang="vi-VN" sz="2000" b="0" i="0" dirty="0">
                    <a:solidFill>
                      <a:srgbClr val="000000"/>
                    </a:solidFill>
                    <a:effectLst/>
                    <a:latin typeface="+mj-lt"/>
                    <a:cs typeface="Times New Roman" panose="02020603050405020304" pitchFamily="18" charset="0"/>
                  </a:rPr>
                  <a:t>, </a:t>
                </a:r>
                <a:r>
                  <a:rPr lang="el-GR" sz="2000" b="0" i="0" dirty="0">
                    <a:solidFill>
                      <a:srgbClr val="000000"/>
                    </a:solidFill>
                    <a:effectLst/>
                    <a:latin typeface="+mj-lt"/>
                    <a:cs typeface="Times New Roman" panose="02020603050405020304" pitchFamily="18" charset="0"/>
                  </a:rPr>
                  <a:t>ξ</a:t>
                </a:r>
                <a:r>
                  <a:rPr lang="vi-VN" sz="2000" b="0" i="0" dirty="0">
                    <a:solidFill>
                      <a:srgbClr val="000000"/>
                    </a:solidFill>
                    <a:effectLst/>
                    <a:latin typeface="+mj-lt"/>
                    <a:cs typeface="Times New Roman" panose="02020603050405020304" pitchFamily="18" charset="0"/>
                  </a:rPr>
                  <a:t>n=0. Những điểm nằm trong vùng không an toàn nhưng vẫn đúng phía so với đường phân chia tương ứng với các 0&lt;</a:t>
                </a:r>
                <a:r>
                  <a:rPr lang="el-GR" sz="2000" b="0" dirty="0">
                    <a:solidFill>
                      <a:srgbClr val="000000"/>
                    </a:solidFill>
                    <a:effectLst/>
                  </a:rPr>
                  <a:t> </a:t>
                </a:r>
                <a14:m>
                  <m:oMath xmlns:m="http://schemas.openxmlformats.org/officeDocument/2006/math">
                    <m:sSub>
                      <m:sSubPr>
                        <m:ctrlPr>
                          <a:rPr lang="el-GR" sz="2000" b="0" i="1" dirty="0" smtClean="0">
                            <a:solidFill>
                              <a:srgbClr val="000000"/>
                            </a:solidFill>
                            <a:effectLst/>
                            <a:latin typeface="Cambria Math" panose="02040503050406030204" pitchFamily="18" charset="0"/>
                          </a:rPr>
                        </m:ctrlPr>
                      </m:sSubPr>
                      <m:e>
                        <m:r>
                          <m:rPr>
                            <m:nor/>
                          </m:rPr>
                          <a:rPr lang="el-GR" sz="2000" dirty="0">
                            <a:solidFill>
                              <a:srgbClr val="000000"/>
                            </a:solidFill>
                          </a:rPr>
                          <m:t>ξ</m:t>
                        </m:r>
                      </m:e>
                      <m:sub>
                        <m:r>
                          <a:rPr lang="en-US" sz="2000" b="0" i="1" dirty="0" smtClean="0">
                            <a:solidFill>
                              <a:srgbClr val="000000"/>
                            </a:solidFill>
                            <a:effectLst/>
                            <a:latin typeface="Cambria Math" panose="02040503050406030204" pitchFamily="18" charset="0"/>
                          </a:rPr>
                          <m:t>𝑛</m:t>
                        </m:r>
                      </m:sub>
                    </m:sSub>
                    <m:r>
                      <a:rPr lang="en-US" sz="2000" b="0" i="1" dirty="0" smtClean="0">
                        <a:solidFill>
                          <a:srgbClr val="000000"/>
                        </a:solidFill>
                        <a:effectLst/>
                        <a:latin typeface="Cambria Math" panose="02040503050406030204" pitchFamily="18" charset="0"/>
                      </a:rPr>
                      <m:t> </m:t>
                    </m:r>
                  </m:oMath>
                </a14:m>
                <a:r>
                  <a:rPr lang="vi-VN" sz="2000" b="0" i="0" dirty="0">
                    <a:solidFill>
                      <a:srgbClr val="000000"/>
                    </a:solidFill>
                    <a:effectLst/>
                    <a:latin typeface="+mj-lt"/>
                    <a:cs typeface="Times New Roman" panose="02020603050405020304" pitchFamily="18" charset="0"/>
                  </a:rPr>
                  <a:t>&lt;1</a:t>
                </a:r>
                <a:endParaRPr lang="en-US" sz="2000" b="0" i="0" dirty="0">
                  <a:solidFill>
                    <a:srgbClr val="000000"/>
                  </a:solidFill>
                  <a:effectLst/>
                  <a:latin typeface="+mj-lt"/>
                  <a:cs typeface="Times New Roman" panose="02020603050405020304" pitchFamily="18" charset="0"/>
                </a:endParaRPr>
              </a:p>
              <a:p>
                <a:pPr marL="0" indent="0">
                  <a:buNone/>
                </a:pPr>
                <a:r>
                  <a:rPr lang="vi-VN" sz="2000" b="0" i="0" dirty="0">
                    <a:solidFill>
                      <a:srgbClr val="000000"/>
                    </a:solidFill>
                    <a:effectLst/>
                    <a:latin typeface="+mj-lt"/>
                  </a:rPr>
                  <a:t>Với mỗi điểm </a:t>
                </a:r>
                <a14:m>
                  <m:oMath xmlns:m="http://schemas.openxmlformats.org/officeDocument/2006/math">
                    <m:sSub>
                      <m:sSubPr>
                        <m:ctrlPr>
                          <a:rPr lang="vi-VN"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rPr>
                          <m:t>𝑥</m:t>
                        </m:r>
                      </m:e>
                      <m:sub>
                        <m:r>
                          <a:rPr lang="en-US" sz="2000" b="0" i="1" smtClean="0">
                            <a:solidFill>
                              <a:srgbClr val="000000"/>
                            </a:solidFill>
                            <a:effectLst/>
                            <a:latin typeface="Cambria Math" panose="02040503050406030204" pitchFamily="18" charset="0"/>
                          </a:rPr>
                          <m:t>𝑛</m:t>
                        </m:r>
                      </m:sub>
                    </m:sSub>
                  </m:oMath>
                </a14:m>
                <a:r>
                  <a:rPr lang="vi-VN" sz="2000" b="0" i="0" dirty="0">
                    <a:solidFill>
                      <a:srgbClr val="000000"/>
                    </a:solidFill>
                    <a:effectLst/>
                    <a:latin typeface="+mj-lt"/>
                  </a:rPr>
                  <a:t> trong tập toàn bộ dữ liệu huấn luyện, ta </a:t>
                </a:r>
                <a:r>
                  <a:rPr lang="vi-VN" sz="2000" b="0" i="1" dirty="0">
                    <a:solidFill>
                      <a:srgbClr val="000000"/>
                    </a:solidFill>
                    <a:effectLst/>
                    <a:latin typeface="+mj-lt"/>
                  </a:rPr>
                  <a:t>giới thiệu</a:t>
                </a:r>
                <a:r>
                  <a:rPr lang="vi-VN" sz="2000" b="0" i="0" dirty="0">
                    <a:solidFill>
                      <a:srgbClr val="000000"/>
                    </a:solidFill>
                    <a:effectLst/>
                    <a:latin typeface="+mj-lt"/>
                  </a:rPr>
                  <a:t> thêm một biến đo </a:t>
                </a:r>
                <a:r>
                  <a:rPr lang="vi-VN" sz="2000" b="0" i="1" dirty="0">
                    <a:solidFill>
                      <a:srgbClr val="000000"/>
                    </a:solidFill>
                    <a:effectLst/>
                    <a:latin typeface="+mj-lt"/>
                  </a:rPr>
                  <a:t>sự hy sinh</a:t>
                </a:r>
                <a:r>
                  <a:rPr lang="vi-VN" sz="2000" b="0" i="0" dirty="0">
                    <a:solidFill>
                      <a:srgbClr val="000000"/>
                    </a:solidFill>
                    <a:effectLst/>
                    <a:latin typeface="+mj-lt"/>
                  </a:rPr>
                  <a:t> </a:t>
                </a:r>
                <a14:m>
                  <m:oMath xmlns:m="http://schemas.openxmlformats.org/officeDocument/2006/math">
                    <m:sSub>
                      <m:sSubPr>
                        <m:ctrlPr>
                          <a:rPr lang="el-GR" sz="2000" b="0" i="1" dirty="0" smtClean="0">
                            <a:solidFill>
                              <a:srgbClr val="000000"/>
                            </a:solidFill>
                            <a:effectLst/>
                            <a:latin typeface="Cambria Math" panose="02040503050406030204" pitchFamily="18" charset="0"/>
                          </a:rPr>
                        </m:ctrlPr>
                      </m:sSubPr>
                      <m:e>
                        <m:r>
                          <m:rPr>
                            <m:nor/>
                          </m:rPr>
                          <a:rPr lang="el-GR" sz="2000" dirty="0">
                            <a:solidFill>
                              <a:srgbClr val="000000"/>
                            </a:solidFill>
                          </a:rPr>
                          <m:t>ξ</m:t>
                        </m:r>
                      </m:e>
                      <m:sub>
                        <m:r>
                          <a:rPr lang="en-US" sz="2000" b="0" i="1" dirty="0" smtClean="0">
                            <a:solidFill>
                              <a:srgbClr val="000000"/>
                            </a:solidFill>
                            <a:effectLst/>
                            <a:latin typeface="Cambria Math" panose="02040503050406030204" pitchFamily="18" charset="0"/>
                          </a:rPr>
                          <m:t>𝑛</m:t>
                        </m:r>
                      </m:sub>
                    </m:sSub>
                  </m:oMath>
                </a14:m>
                <a:r>
                  <a:rPr lang="vi-VN" sz="2000" b="0" i="0" dirty="0">
                    <a:solidFill>
                      <a:srgbClr val="000000"/>
                    </a:solidFill>
                    <a:effectLst/>
                    <a:latin typeface="+mj-lt"/>
                  </a:rPr>
                  <a:t>tương ứng. Biến này còn được gọi là </a:t>
                </a:r>
                <a:r>
                  <a:rPr lang="vi-VN" sz="2000" b="0" i="1" dirty="0" err="1">
                    <a:solidFill>
                      <a:srgbClr val="000000"/>
                    </a:solidFill>
                    <a:effectLst/>
                    <a:latin typeface="+mj-lt"/>
                  </a:rPr>
                  <a:t>slack</a:t>
                </a:r>
                <a:r>
                  <a:rPr lang="vi-VN" sz="2000" b="0" i="1" dirty="0">
                    <a:solidFill>
                      <a:srgbClr val="000000"/>
                    </a:solidFill>
                    <a:effectLst/>
                    <a:latin typeface="+mj-lt"/>
                  </a:rPr>
                  <a:t> </a:t>
                </a:r>
                <a:r>
                  <a:rPr lang="vi-VN" sz="2000" b="0" i="1" dirty="0" err="1">
                    <a:solidFill>
                      <a:srgbClr val="000000"/>
                    </a:solidFill>
                    <a:effectLst/>
                    <a:latin typeface="+mj-lt"/>
                  </a:rPr>
                  <a:t>variable</a:t>
                </a:r>
                <a:endParaRPr lang="en-US" sz="2000" dirty="0">
                  <a:solidFill>
                    <a:srgbClr val="000000"/>
                  </a:solidFill>
                  <a:latin typeface="+mj-lt"/>
                  <a:cs typeface="Times New Roman" panose="02020603050405020304" pitchFamily="18" charset="0"/>
                </a:endParaRPr>
              </a:p>
            </p:txBody>
          </p:sp>
        </mc:Choice>
        <mc:Fallback xmlns="">
          <p:sp>
            <p:nvSpPr>
              <p:cNvPr id="5" name="Chỗ dành sẵn cho Nội dung 2">
                <a:extLst>
                  <a:ext uri="{FF2B5EF4-FFF2-40B4-BE49-F238E27FC236}">
                    <a16:creationId xmlns:a16="http://schemas.microsoft.com/office/drawing/2014/main" id="{2F853E3D-B706-2008-EE60-09EA37D65E00}"/>
                  </a:ext>
                </a:extLst>
              </p:cNvPr>
              <p:cNvSpPr>
                <a:spLocks noGrp="1" noRot="1" noChangeAspect="1" noMove="1" noResize="1" noEditPoints="1" noAdjustHandles="1" noChangeArrowheads="1" noChangeShapeType="1" noTextEdit="1"/>
              </p:cNvSpPr>
              <p:nvPr>
                <p:ph idx="1"/>
              </p:nvPr>
            </p:nvSpPr>
            <p:spPr>
              <a:xfrm>
                <a:off x="1371599" y="1597688"/>
                <a:ext cx="9688296" cy="5391579"/>
              </a:xfrm>
              <a:blipFill>
                <a:blip r:embed="rId2"/>
                <a:stretch>
                  <a:fillRect l="-629" t="-1017" r="-1070"/>
                </a:stretch>
              </a:blipFill>
            </p:spPr>
            <p:txBody>
              <a:bodyPr/>
              <a:lstStyle/>
              <a:p>
                <a:r>
                  <a:rPr lang="en-US">
                    <a:noFill/>
                  </a:rPr>
                  <a:t> </a:t>
                </a:r>
              </a:p>
            </p:txBody>
          </p:sp>
        </mc:Fallback>
      </mc:AlternateContent>
      <p:pic>
        <p:nvPicPr>
          <p:cNvPr id="15" name="Hình ảnh 14" descr="Ảnh có chứa ảnh chụp màn hình, biểu đồ, bản đồ, hàng&#10;&#10;Mô tả được tạo tự động">
            <a:extLst>
              <a:ext uri="{FF2B5EF4-FFF2-40B4-BE49-F238E27FC236}">
                <a16:creationId xmlns:a16="http://schemas.microsoft.com/office/drawing/2014/main" id="{10042F9B-42E2-BE0C-14C4-ED0283138C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7650" y="2353829"/>
            <a:ext cx="3853295" cy="2549283"/>
          </a:xfrm>
          <a:prstGeom prst="rect">
            <a:avLst/>
          </a:prstGeom>
        </p:spPr>
      </p:pic>
    </p:spTree>
    <p:extLst>
      <p:ext uri="{BB962C8B-B14F-4D97-AF65-F5344CB8AC3E}">
        <p14:creationId xmlns:p14="http://schemas.microsoft.com/office/powerpoint/2010/main" val="1822502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82A766-06C3-8817-3665-C50EC042214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FEDD07-DE42-F06B-E0BD-8121434A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7AB0E2F-D974-A4F9-2BAF-BBDF73CCD30A}"/>
              </a:ext>
            </a:extLst>
          </p:cNvPr>
          <p:cNvSpPr>
            <a:spLocks noGrp="1"/>
          </p:cNvSpPr>
          <p:nvPr>
            <p:ph type="title"/>
          </p:nvPr>
        </p:nvSpPr>
        <p:spPr>
          <a:xfrm>
            <a:off x="1251852" y="159517"/>
            <a:ext cx="9688296" cy="671756"/>
          </a:xfrm>
        </p:spPr>
        <p:txBody>
          <a:bodyPr anchor="b">
            <a:normAutofit/>
          </a:bodyPr>
          <a:lstStyle/>
          <a:p>
            <a:pPr algn="l">
              <a:spcBef>
                <a:spcPts val="1800"/>
              </a:spcBef>
              <a:spcAft>
                <a:spcPts val="900"/>
              </a:spcAft>
            </a:pPr>
            <a:r>
              <a:rPr lang="en-US" sz="4000" b="1" i="0" dirty="0">
                <a:solidFill>
                  <a:srgbClr val="000000"/>
                </a:solidFill>
                <a:effectLst/>
                <a:latin typeface="Times New Roman" panose="02020603050405020304" pitchFamily="18" charset="0"/>
                <a:cs typeface="Times New Roman" panose="02020603050405020304" pitchFamily="18" charset="0"/>
              </a:rPr>
              <a:t>Soft Margin</a:t>
            </a:r>
            <a:endParaRPr lang="vi-VN" sz="4000" b="1" i="0" dirty="0">
              <a:solidFill>
                <a:srgbClr val="000000"/>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E1DB33C-FCE6-A430-7491-C3605F772860}"/>
                  </a:ext>
                </a:extLst>
              </p:cNvPr>
              <p:cNvSpPr>
                <a:spLocks noGrp="1"/>
              </p:cNvSpPr>
              <p:nvPr>
                <p:ph idx="1"/>
              </p:nvPr>
            </p:nvSpPr>
            <p:spPr>
              <a:xfrm>
                <a:off x="1080979" y="773693"/>
                <a:ext cx="9688296" cy="5391579"/>
              </a:xfrm>
            </p:spPr>
            <p:txBody>
              <a:bodyPr anchor="t">
                <a:noAutofit/>
              </a:bodyPr>
              <a:lstStyle/>
              <a:p>
                <a:pPr marL="0" indent="0">
                  <a:buNone/>
                </a:pPr>
                <a:endParaRPr lang="en-US" sz="1800" b="0" i="0" dirty="0">
                  <a:solidFill>
                    <a:srgbClr val="000000"/>
                  </a:solidFill>
                  <a:effectLst/>
                  <a:latin typeface="+mj-lt"/>
                </a:endParaRPr>
              </a:p>
              <a:p>
                <a:pPr marL="0" indent="0">
                  <a:buNone/>
                </a:pPr>
                <a:r>
                  <a:rPr lang="en-US" sz="1800" dirty="0">
                    <a:solidFill>
                      <a:srgbClr val="000000"/>
                    </a:solidFill>
                    <a:latin typeface="+mj-lt"/>
                  </a:rPr>
                  <a:t>B</a:t>
                </a:r>
                <a:r>
                  <a:rPr lang="vi-VN" sz="1800" b="0" i="0" dirty="0" err="1">
                    <a:solidFill>
                      <a:srgbClr val="000000"/>
                    </a:solidFill>
                    <a:effectLst/>
                    <a:latin typeface="+mj-lt"/>
                  </a:rPr>
                  <a:t>ài</a:t>
                </a:r>
                <a:r>
                  <a:rPr lang="vi-VN" sz="1800" b="0" i="0" dirty="0">
                    <a:solidFill>
                      <a:srgbClr val="000000"/>
                    </a:solidFill>
                    <a:effectLst/>
                    <a:latin typeface="+mj-lt"/>
                  </a:rPr>
                  <a:t> toán tối ưu cho </a:t>
                </a:r>
                <a:r>
                  <a:rPr lang="vi-VN" sz="1800" b="0" i="1" dirty="0" err="1">
                    <a:solidFill>
                      <a:srgbClr val="000000"/>
                    </a:solidFill>
                    <a:effectLst/>
                    <a:latin typeface="+mj-lt"/>
                  </a:rPr>
                  <a:t>Hard</a:t>
                </a:r>
                <a:r>
                  <a:rPr lang="vi-VN" sz="1800" b="0" i="1" dirty="0">
                    <a:solidFill>
                      <a:srgbClr val="000000"/>
                    </a:solidFill>
                    <a:effectLst/>
                    <a:latin typeface="+mj-lt"/>
                  </a:rPr>
                  <a:t> </a:t>
                </a:r>
                <a:r>
                  <a:rPr lang="vi-VN" sz="1800" b="0" i="1" dirty="0" err="1">
                    <a:solidFill>
                      <a:srgbClr val="000000"/>
                    </a:solidFill>
                    <a:effectLst/>
                    <a:latin typeface="+mj-lt"/>
                  </a:rPr>
                  <a:t>Margin</a:t>
                </a:r>
                <a:r>
                  <a:rPr lang="vi-VN" sz="1800" b="0" i="1" dirty="0">
                    <a:solidFill>
                      <a:srgbClr val="000000"/>
                    </a:solidFill>
                    <a:effectLst/>
                    <a:latin typeface="+mj-lt"/>
                  </a:rPr>
                  <a:t> SVM</a:t>
                </a:r>
                <a:r>
                  <a:rPr lang="vi-VN" sz="1800" b="0" i="0" dirty="0">
                    <a:solidFill>
                      <a:srgbClr val="000000"/>
                    </a:solidFill>
                    <a:effectLst/>
                    <a:latin typeface="+mj-lt"/>
                  </a:rPr>
                  <a:t>:</a:t>
                </a:r>
                <a:endParaRPr lang="en-US" sz="1800" b="0" i="0" dirty="0">
                  <a:solidFill>
                    <a:srgbClr val="000000"/>
                  </a:solidFill>
                  <a:effectLst/>
                  <a:latin typeface="+mj-lt"/>
                </a:endParaRPr>
              </a:p>
              <a:p>
                <a:pPr marL="0" indent="0">
                  <a:buNone/>
                </a:pPr>
                <a:endParaRPr lang="en-US" sz="1800" dirty="0">
                  <a:solidFill>
                    <a:srgbClr val="000000"/>
                  </a:solidFill>
                  <a:latin typeface="+mj-lt"/>
                </a:endParaRPr>
              </a:p>
              <a:p>
                <a:pPr marL="0" indent="0">
                  <a:buNone/>
                </a:pPr>
                <a:endParaRPr lang="en-US" sz="1800" b="0" i="0" dirty="0">
                  <a:solidFill>
                    <a:srgbClr val="000000"/>
                  </a:solidFill>
                  <a:effectLst/>
                  <a:latin typeface="+mj-lt"/>
                </a:endParaRPr>
              </a:p>
              <a:p>
                <a:pPr marL="0" indent="0">
                  <a:buNone/>
                </a:pPr>
                <a:endParaRPr lang="en-US" sz="1800" dirty="0">
                  <a:solidFill>
                    <a:srgbClr val="000000"/>
                  </a:solidFill>
                  <a:latin typeface="+mj-lt"/>
                </a:endParaRPr>
              </a:p>
              <a:p>
                <a:pPr marL="0" indent="0">
                  <a:buNone/>
                </a:pPr>
                <a:r>
                  <a:rPr lang="en-US" sz="1800" b="0" i="0" dirty="0" err="1">
                    <a:solidFill>
                      <a:srgbClr val="000000"/>
                    </a:solidFill>
                    <a:effectLst/>
                    <a:latin typeface="Times New Roman" panose="02020603050405020304" pitchFamily="18" charset="0"/>
                    <a:cs typeface="Times New Roman" panose="02020603050405020304" pitchFamily="18" charset="0"/>
                  </a:rPr>
                  <a:t>Với</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1" dirty="0">
                    <a:solidFill>
                      <a:srgbClr val="000000"/>
                    </a:solidFill>
                    <a:effectLst/>
                    <a:latin typeface="Times New Roman" panose="02020603050405020304" pitchFamily="18" charset="0"/>
                    <a:cs typeface="Times New Roman" panose="02020603050405020304" pitchFamily="18" charset="0"/>
                  </a:rPr>
                  <a:t>Soft Margin SVM</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hàm</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mục</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tiêu</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sẽ</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có</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thêm</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một</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số</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hạng</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nữa</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giúp</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tối</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thiểu</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1" dirty="0" err="1">
                    <a:solidFill>
                      <a:srgbClr val="000000"/>
                    </a:solidFill>
                    <a:effectLst/>
                    <a:latin typeface="Times New Roman" panose="02020603050405020304" pitchFamily="18" charset="0"/>
                    <a:cs typeface="Times New Roman" panose="02020603050405020304" pitchFamily="18" charset="0"/>
                  </a:rPr>
                  <a:t>sự</a:t>
                </a:r>
                <a:r>
                  <a:rPr lang="en-US" sz="1800" b="0" i="1" dirty="0">
                    <a:solidFill>
                      <a:srgbClr val="000000"/>
                    </a:solidFill>
                    <a:effectLst/>
                    <a:latin typeface="Times New Roman" panose="02020603050405020304" pitchFamily="18" charset="0"/>
                    <a:cs typeface="Times New Roman" panose="02020603050405020304" pitchFamily="18" charset="0"/>
                  </a:rPr>
                  <a:t> </a:t>
                </a:r>
                <a:r>
                  <a:rPr lang="en-US" sz="1800" b="0" i="1" dirty="0" err="1">
                    <a:solidFill>
                      <a:srgbClr val="000000"/>
                    </a:solidFill>
                    <a:effectLst/>
                    <a:latin typeface="Times New Roman" panose="02020603050405020304" pitchFamily="18" charset="0"/>
                    <a:cs typeface="Times New Roman" panose="02020603050405020304" pitchFamily="18" charset="0"/>
                  </a:rPr>
                  <a:t>hy</a:t>
                </a:r>
                <a:r>
                  <a:rPr lang="en-US" sz="1800" b="0" i="1" dirty="0">
                    <a:solidFill>
                      <a:srgbClr val="000000"/>
                    </a:solidFill>
                    <a:effectLst/>
                    <a:latin typeface="Times New Roman" panose="02020603050405020304" pitchFamily="18" charset="0"/>
                    <a:cs typeface="Times New Roman" panose="02020603050405020304" pitchFamily="18" charset="0"/>
                  </a:rPr>
                  <a:t> </a:t>
                </a:r>
                <a:r>
                  <a:rPr lang="en-US" sz="1800" b="0" i="1" dirty="0" err="1">
                    <a:solidFill>
                      <a:srgbClr val="000000"/>
                    </a:solidFill>
                    <a:effectLst/>
                    <a:latin typeface="Times New Roman" panose="02020603050405020304" pitchFamily="18" charset="0"/>
                    <a:cs typeface="Times New Roman" panose="02020603050405020304" pitchFamily="18" charset="0"/>
                  </a:rPr>
                  <a:t>sinh</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Từ</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đó</a:t>
                </a:r>
                <a:r>
                  <a:rPr lang="en-US" sz="1800" b="0" i="0" dirty="0">
                    <a:solidFill>
                      <a:srgbClr val="000000"/>
                    </a:solidFill>
                    <a:effectLst/>
                    <a:latin typeface="Times New Roman" panose="02020603050405020304" pitchFamily="18" charset="0"/>
                    <a:cs typeface="Times New Roman" panose="02020603050405020304" pitchFamily="18" charset="0"/>
                  </a:rPr>
                  <a:t> ta </a:t>
                </a:r>
                <a:r>
                  <a:rPr lang="en-US" sz="1800" b="0" i="0" dirty="0" err="1">
                    <a:solidFill>
                      <a:srgbClr val="000000"/>
                    </a:solidFill>
                    <a:effectLst/>
                    <a:latin typeface="Times New Roman" panose="02020603050405020304" pitchFamily="18" charset="0"/>
                    <a:cs typeface="Times New Roman" panose="02020603050405020304" pitchFamily="18" charset="0"/>
                  </a:rPr>
                  <a:t>có</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hàm</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mục</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tiêu</a:t>
                </a:r>
                <a:r>
                  <a:rPr lang="en-US" sz="18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US" sz="1800" b="0" i="0" dirty="0">
                  <a:solidFill>
                    <a:srgbClr val="000000"/>
                  </a:solidFill>
                  <a:effectLst/>
                  <a:latin typeface="+mj-lt"/>
                </a:endParaRPr>
              </a:p>
              <a:p>
                <a:pPr marL="0" indent="0">
                  <a:buNone/>
                </a:pPr>
                <a:endParaRPr lang="en-US" sz="1800" dirty="0">
                  <a:solidFill>
                    <a:srgbClr val="000000"/>
                  </a:solidFill>
                  <a:latin typeface="+mj-lt"/>
                </a:endParaRPr>
              </a:p>
              <a:p>
                <a:pPr marL="0" indent="0">
                  <a:buNone/>
                </a:pPr>
                <a:r>
                  <a:rPr lang="vi-VN" sz="1800" dirty="0">
                    <a:latin typeface="+mj-lt"/>
                  </a:rPr>
                  <a:t>trong đó </a:t>
                </a:r>
                <a:r>
                  <a:rPr lang="vi-VN" sz="1800" b="0" i="0" dirty="0">
                    <a:effectLst/>
                    <a:latin typeface="+mj-lt"/>
                  </a:rPr>
                  <a:t>C</a:t>
                </a:r>
                <a:r>
                  <a:rPr lang="vi-VN" sz="1800" dirty="0">
                    <a:latin typeface="+mj-lt"/>
                  </a:rPr>
                  <a:t> là một hằng số dương và </a:t>
                </a:r>
                <a:r>
                  <a:rPr lang="el-GR" sz="1800" b="0" i="0" dirty="0">
                    <a:solidFill>
                      <a:srgbClr val="000000"/>
                    </a:solidFill>
                    <a:effectLst/>
                    <a:latin typeface="+mj-lt"/>
                  </a:rPr>
                  <a:t>ξ=</a:t>
                </a:r>
                <a:r>
                  <a:rPr lang="en-US" sz="1800" dirty="0">
                    <a:solidFill>
                      <a:srgbClr val="000000"/>
                    </a:solidFill>
                    <a:latin typeface="+mj-lt"/>
                  </a:rPr>
                  <a:t> </a:t>
                </a:r>
                <a14:m>
                  <m:oMath xmlns:m="http://schemas.openxmlformats.org/officeDocument/2006/math">
                    <m:r>
                      <a:rPr lang="en-US" sz="1800" i="1">
                        <a:solidFill>
                          <a:srgbClr val="000000"/>
                        </a:solidFill>
                        <a:latin typeface="Cambria Math" panose="02040503050406030204" pitchFamily="18" charset="0"/>
                      </a:rPr>
                      <m:t>[</m:t>
                    </m:r>
                    <m:sSub>
                      <m:sSubPr>
                        <m:ctrlPr>
                          <a:rPr lang="el-GR" sz="1800" i="1">
                            <a:solidFill>
                              <a:srgbClr val="000000"/>
                            </a:solidFill>
                            <a:latin typeface="Cambria Math" panose="02040503050406030204" pitchFamily="18" charset="0"/>
                          </a:rPr>
                        </m:ctrlPr>
                      </m:sSubPr>
                      <m:e>
                        <m:r>
                          <m:rPr>
                            <m:nor/>
                          </m:rPr>
                          <a:rPr lang="el-GR" sz="1800" dirty="0">
                            <a:solidFill>
                              <a:srgbClr val="000000"/>
                            </a:solidFill>
                            <a:latin typeface="+mj-lt"/>
                          </a:rPr>
                          <m:t>ξ</m:t>
                        </m:r>
                      </m:e>
                      <m:sub>
                        <m:r>
                          <a:rPr lang="en-US" sz="1800" i="1">
                            <a:solidFill>
                              <a:srgbClr val="000000"/>
                            </a:solidFill>
                            <a:latin typeface="Cambria Math" panose="02040503050406030204" pitchFamily="18" charset="0"/>
                          </a:rPr>
                          <m:t>1</m:t>
                        </m:r>
                      </m:sub>
                    </m:sSub>
                    <m:r>
                      <m:rPr>
                        <m:nor/>
                      </m:rPr>
                      <a:rPr lang="el-GR" sz="1800" dirty="0">
                        <a:solidFill>
                          <a:srgbClr val="000000"/>
                        </a:solidFill>
                        <a:latin typeface="+mj-lt"/>
                        <a:cs typeface="Times New Roman" panose="02020603050405020304" pitchFamily="18" charset="0"/>
                      </a:rPr>
                      <m:t>, </m:t>
                    </m:r>
                    <m:sSub>
                      <m:sSubPr>
                        <m:ctrlPr>
                          <a:rPr lang="el-GR" sz="1800" i="1">
                            <a:solidFill>
                              <a:srgbClr val="000000"/>
                            </a:solidFill>
                            <a:latin typeface="Cambria Math" panose="02040503050406030204" pitchFamily="18" charset="0"/>
                          </a:rPr>
                        </m:ctrlPr>
                      </m:sSubPr>
                      <m:e>
                        <m:r>
                          <m:rPr>
                            <m:nor/>
                          </m:rPr>
                          <a:rPr lang="el-GR" sz="1800" dirty="0">
                            <a:solidFill>
                              <a:srgbClr val="000000"/>
                            </a:solidFill>
                            <a:latin typeface="+mj-lt"/>
                          </a:rPr>
                          <m:t>ξ</m:t>
                        </m:r>
                      </m:e>
                      <m:sub>
                        <m:r>
                          <a:rPr lang="en-US" sz="1800" i="1">
                            <a:solidFill>
                              <a:srgbClr val="000000"/>
                            </a:solidFill>
                            <a:latin typeface="Cambria Math" panose="02040503050406030204" pitchFamily="18" charset="0"/>
                            <a:ea typeface="Cambria Math" panose="02040503050406030204" pitchFamily="18" charset="0"/>
                          </a:rPr>
                          <m:t>2</m:t>
                        </m:r>
                      </m:sub>
                    </m:sSub>
                    <m:r>
                      <m:rPr>
                        <m:nor/>
                      </m:rPr>
                      <a:rPr lang="el-GR" sz="1800" dirty="0">
                        <a:solidFill>
                          <a:srgbClr val="000000"/>
                        </a:solidFill>
                        <a:latin typeface="+mj-lt"/>
                        <a:cs typeface="Times New Roman" panose="02020603050405020304" pitchFamily="18" charset="0"/>
                      </a:rPr>
                      <m:t>,…, </m:t>
                    </m:r>
                    <m:sSub>
                      <m:sSubPr>
                        <m:ctrlPr>
                          <a:rPr lang="el-GR" sz="1800" i="1">
                            <a:solidFill>
                              <a:srgbClr val="000000"/>
                            </a:solidFill>
                            <a:latin typeface="Cambria Math" panose="02040503050406030204" pitchFamily="18" charset="0"/>
                          </a:rPr>
                        </m:ctrlPr>
                      </m:sSubPr>
                      <m:e>
                        <m:r>
                          <m:rPr>
                            <m:nor/>
                          </m:rPr>
                          <a:rPr lang="el-GR" sz="1800" dirty="0">
                            <a:solidFill>
                              <a:srgbClr val="000000"/>
                            </a:solidFill>
                            <a:latin typeface="+mj-lt"/>
                          </a:rPr>
                          <m:t>ξ</m:t>
                        </m:r>
                      </m:e>
                      <m:sub>
                        <m:r>
                          <a:rPr lang="en-US" sz="1800" i="1">
                            <a:solidFill>
                              <a:srgbClr val="000000"/>
                            </a:solidFill>
                            <a:latin typeface="Cambria Math" panose="02040503050406030204" pitchFamily="18" charset="0"/>
                            <a:ea typeface="Cambria Math" panose="02040503050406030204" pitchFamily="18" charset="0"/>
                          </a:rPr>
                          <m:t>𝑛</m:t>
                        </m:r>
                      </m:sub>
                    </m:sSub>
                    <m:r>
                      <m:rPr>
                        <m:nor/>
                      </m:rPr>
                      <a:rPr lang="en-US" sz="1800" dirty="0">
                        <a:solidFill>
                          <a:srgbClr val="000000"/>
                        </a:solidFill>
                        <a:latin typeface="+mj-lt"/>
                        <a:cs typeface="Times New Roman" panose="02020603050405020304" pitchFamily="18" charset="0"/>
                      </a:rPr>
                      <m:t>]</m:t>
                    </m:r>
                  </m:oMath>
                </a14:m>
                <a:endParaRPr lang="en-US" sz="1800" b="0" i="0" dirty="0">
                  <a:solidFill>
                    <a:srgbClr val="000000"/>
                  </a:solidFill>
                  <a:effectLst/>
                  <a:latin typeface="+mj-lt"/>
                </a:endParaRPr>
              </a:p>
              <a:p>
                <a:pPr marL="0" indent="0">
                  <a:buNone/>
                </a:pPr>
                <a:r>
                  <a:rPr lang="en-US" sz="1800" b="0" i="0" dirty="0" err="1">
                    <a:solidFill>
                      <a:srgbClr val="000000"/>
                    </a:solidFill>
                    <a:effectLst/>
                    <a:latin typeface="Times New Roman" panose="02020603050405020304" pitchFamily="18" charset="0"/>
                    <a:cs typeface="Times New Roman" panose="02020603050405020304" pitchFamily="18" charset="0"/>
                  </a:rPr>
                  <a:t>Với</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mỗi</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cặp</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dữ</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liệu</a:t>
                </a:r>
                <a:r>
                  <a:rPr lang="en-US" sz="18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b="0" i="1" dirty="0" smtClean="0">
                            <a:solidFill>
                              <a:srgbClr val="000000"/>
                            </a:solidFill>
                            <a:effectLst/>
                            <a:latin typeface="Cambria Math" panose="02040503050406030204" pitchFamily="18" charset="0"/>
                          </a:rPr>
                        </m:ctrlPr>
                      </m:sSubPr>
                      <m:e>
                        <m:r>
                          <a:rPr lang="en-US" sz="1800" b="0" i="1" dirty="0" smtClean="0">
                            <a:solidFill>
                              <a:srgbClr val="000000"/>
                            </a:solidFill>
                            <a:effectLst/>
                            <a:latin typeface="Cambria Math" panose="02040503050406030204" pitchFamily="18" charset="0"/>
                          </a:rPr>
                          <m:t>𝑥</m:t>
                        </m:r>
                      </m:e>
                      <m:sub>
                        <m:r>
                          <a:rPr lang="en-US" sz="1800" b="0" i="1" dirty="0" smtClean="0">
                            <a:solidFill>
                              <a:srgbClr val="000000"/>
                            </a:solidFill>
                            <a:effectLst/>
                            <a:latin typeface="Cambria Math" panose="02040503050406030204" pitchFamily="18" charset="0"/>
                          </a:rPr>
                          <m:t>𝑛</m:t>
                        </m:r>
                      </m:sub>
                    </m:sSub>
                  </m:oMath>
                </a14:m>
                <a:r>
                  <a:rPr lang="en-US" sz="1800" b="0" i="0" dirty="0" err="1">
                    <a:solidFill>
                      <a:srgbClr val="000000"/>
                    </a:solidFill>
                    <a:effectLst/>
                    <a:latin typeface="Times New Roman" panose="02020603050405020304" pitchFamily="18" charset="0"/>
                    <a:cs typeface="Times New Roman" panose="02020603050405020304" pitchFamily="18" charset="0"/>
                  </a:rPr>
                  <a:t>,</a:t>
                </a:r>
                <a:r>
                  <a:rPr lang="en-US" sz="18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dirty="0">
                            <a:solidFill>
                              <a:srgbClr val="000000"/>
                            </a:solidFill>
                            <a:latin typeface="Cambria Math" panose="02040503050406030204" pitchFamily="18" charset="0"/>
                          </a:rPr>
                        </m:ctrlPr>
                      </m:sSubPr>
                      <m:e>
                        <m:r>
                          <a:rPr lang="en-US" sz="1800" b="0" i="1" dirty="0" smtClean="0">
                            <a:solidFill>
                              <a:srgbClr val="000000"/>
                            </a:solidFill>
                            <a:latin typeface="Cambria Math" panose="02040503050406030204" pitchFamily="18" charset="0"/>
                          </a:rPr>
                          <m:t>𝑦</m:t>
                        </m:r>
                      </m:e>
                      <m:sub>
                        <m:r>
                          <a:rPr lang="en-US" sz="1800" i="1" dirty="0">
                            <a:solidFill>
                              <a:srgbClr val="000000"/>
                            </a:solidFill>
                            <a:latin typeface="Cambria Math" panose="02040503050406030204" pitchFamily="18" charset="0"/>
                          </a:rPr>
                          <m:t>𝑛</m:t>
                        </m:r>
                      </m:sub>
                    </m:sSub>
                  </m:oMath>
                </a14:m>
                <a:r>
                  <a:rPr lang="en-US" sz="1800" b="0" i="0" dirty="0">
                    <a:solidFill>
                      <a:srgbClr val="000000"/>
                    </a:solidFill>
                    <a:effectLst/>
                    <a:latin typeface="Times New Roman" panose="02020603050405020304" pitchFamily="18" charset="0"/>
                    <a:cs typeface="Times New Roman" panose="02020603050405020304" pitchFamily="18" charset="0"/>
                  </a:rPr>
                  <a:t>) thay </a:t>
                </a:r>
                <a:r>
                  <a:rPr lang="en-US" sz="1800" b="0" i="0" dirty="0" err="1">
                    <a:solidFill>
                      <a:srgbClr val="000000"/>
                    </a:solidFill>
                    <a:effectLst/>
                    <a:latin typeface="Times New Roman" panose="02020603050405020304" pitchFamily="18" charset="0"/>
                    <a:cs typeface="Times New Roman" panose="02020603050405020304" pitchFamily="18" charset="0"/>
                  </a:rPr>
                  <a:t>vì</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ràng</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buộc</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1" dirty="0" err="1">
                    <a:solidFill>
                      <a:srgbClr val="000000"/>
                    </a:solidFill>
                    <a:effectLst/>
                    <a:latin typeface="Times New Roman" panose="02020603050405020304" pitchFamily="18" charset="0"/>
                    <a:cs typeface="Times New Roman" panose="02020603050405020304" pitchFamily="18" charset="0"/>
                  </a:rPr>
                  <a:t>cứng</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dirty="0">
                            <a:solidFill>
                              <a:srgbClr val="000000"/>
                            </a:solidFill>
                            <a:latin typeface="Cambria Math" panose="02040503050406030204" pitchFamily="18" charset="0"/>
                          </a:rPr>
                        </m:ctrlPr>
                      </m:sSubPr>
                      <m:e>
                        <m:r>
                          <a:rPr lang="en-US" sz="1800" i="1" dirty="0">
                            <a:solidFill>
                              <a:srgbClr val="000000"/>
                            </a:solidFill>
                            <a:latin typeface="Cambria Math" panose="02040503050406030204" pitchFamily="18" charset="0"/>
                          </a:rPr>
                          <m:t>𝑦</m:t>
                        </m:r>
                      </m:e>
                      <m:sub>
                        <m:r>
                          <a:rPr lang="en-US" sz="1800" i="1" dirty="0">
                            <a:solidFill>
                              <a:srgbClr val="000000"/>
                            </a:solidFill>
                            <a:latin typeface="Cambria Math" panose="02040503050406030204" pitchFamily="18" charset="0"/>
                          </a:rPr>
                          <m:t>𝑛</m:t>
                        </m:r>
                      </m:sub>
                    </m:sSub>
                  </m:oMath>
                </a14:m>
                <a:r>
                  <a:rPr lang="en-US" sz="1800" b="0" i="0" dirty="0">
                    <a:solidFill>
                      <a:srgbClr val="000000"/>
                    </a:solidFill>
                    <a:effectLst/>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1800" b="0" i="1" dirty="0" smtClean="0">
                            <a:solidFill>
                              <a:srgbClr val="000000"/>
                            </a:solidFill>
                            <a:effectLst/>
                            <a:latin typeface="Cambria Math" panose="02040503050406030204" pitchFamily="18" charset="0"/>
                          </a:rPr>
                        </m:ctrlPr>
                      </m:sSupPr>
                      <m:e>
                        <m:r>
                          <a:rPr lang="en-US" sz="1800" b="0" i="1" dirty="0" smtClean="0">
                            <a:solidFill>
                              <a:srgbClr val="000000"/>
                            </a:solidFill>
                            <a:effectLst/>
                            <a:latin typeface="Cambria Math" panose="02040503050406030204" pitchFamily="18" charset="0"/>
                          </a:rPr>
                          <m:t>𝑤</m:t>
                        </m:r>
                      </m:e>
                      <m:sup>
                        <m:r>
                          <a:rPr lang="en-US" sz="1800" b="0" i="1" dirty="0" smtClean="0">
                            <a:solidFill>
                              <a:srgbClr val="000000"/>
                            </a:solidFill>
                            <a:effectLst/>
                            <a:latin typeface="Cambria Math" panose="02040503050406030204" pitchFamily="18" charset="0"/>
                          </a:rPr>
                          <m:t>𝑇</m:t>
                        </m:r>
                      </m:sup>
                    </m:sSup>
                  </m:oMath>
                </a14:m>
                <a:r>
                  <a:rPr lang="en-US" sz="18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800" i="1" dirty="0" smtClean="0">
                            <a:solidFill>
                              <a:srgbClr val="000000"/>
                            </a:solidFill>
                            <a:latin typeface="Cambria Math" panose="02040503050406030204" pitchFamily="18" charset="0"/>
                          </a:rPr>
                        </m:ctrlPr>
                      </m:sSubPr>
                      <m:e>
                        <m:r>
                          <a:rPr lang="en-US" sz="1800" i="1" dirty="0">
                            <a:solidFill>
                              <a:srgbClr val="000000"/>
                            </a:solidFill>
                            <a:latin typeface="Cambria Math" panose="02040503050406030204" pitchFamily="18" charset="0"/>
                          </a:rPr>
                          <m:t>𝑥</m:t>
                        </m:r>
                      </m:e>
                      <m:sub>
                        <m:r>
                          <a:rPr lang="en-US" sz="1800" i="1" dirty="0">
                            <a:solidFill>
                              <a:srgbClr val="000000"/>
                            </a:solidFill>
                            <a:latin typeface="Cambria Math" panose="02040503050406030204" pitchFamily="18" charset="0"/>
                          </a:rPr>
                          <m:t>𝑛</m:t>
                        </m:r>
                      </m:sub>
                    </m:sSub>
                    <m:r>
                      <a:rPr lang="en-US" sz="1800" i="1" dirty="0">
                        <a:solidFill>
                          <a:srgbClr val="000000"/>
                        </a:solidFill>
                        <a:latin typeface="Cambria Math" panose="02040503050406030204" pitchFamily="18" charset="0"/>
                      </a:rPr>
                      <m:t> </m:t>
                    </m:r>
                  </m:oMath>
                </a14:m>
                <a:r>
                  <a:rPr lang="en-US" sz="1800" b="0" i="0" dirty="0">
                    <a:solidFill>
                      <a:srgbClr val="000000"/>
                    </a:solidFill>
                    <a:effectLst/>
                    <a:latin typeface="Times New Roman" panose="02020603050405020304" pitchFamily="18" charset="0"/>
                    <a:cs typeface="Times New Roman" panose="02020603050405020304" pitchFamily="18" charset="0"/>
                  </a:rPr>
                  <a:t>+b) ≥ 1, </a:t>
                </a:r>
                <a:r>
                  <a:rPr lang="en-US" sz="1800" b="0" i="0" dirty="0" err="1">
                    <a:solidFill>
                      <a:srgbClr val="000000"/>
                    </a:solidFill>
                    <a:effectLst/>
                    <a:latin typeface="Times New Roman" panose="02020603050405020304" pitchFamily="18" charset="0"/>
                    <a:cs typeface="Times New Roman" panose="02020603050405020304" pitchFamily="18" charset="0"/>
                  </a:rPr>
                  <a:t>chúng</a:t>
                </a:r>
                <a:r>
                  <a:rPr lang="en-US" sz="1800" b="0" i="0" dirty="0">
                    <a:solidFill>
                      <a:srgbClr val="000000"/>
                    </a:solidFill>
                    <a:effectLst/>
                    <a:latin typeface="Times New Roman" panose="02020603050405020304" pitchFamily="18" charset="0"/>
                    <a:cs typeface="Times New Roman" panose="02020603050405020304" pitchFamily="18" charset="0"/>
                  </a:rPr>
                  <a:t> ta </a:t>
                </a:r>
                <a:r>
                  <a:rPr lang="en-US" sz="1800" b="0" i="0" dirty="0" err="1">
                    <a:solidFill>
                      <a:srgbClr val="000000"/>
                    </a:solidFill>
                    <a:effectLst/>
                    <a:latin typeface="Times New Roman" panose="02020603050405020304" pitchFamily="18" charset="0"/>
                    <a:cs typeface="Times New Roman" panose="02020603050405020304" pitchFamily="18" charset="0"/>
                  </a:rPr>
                  <a:t>sẽ</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có</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ràng</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0" dirty="0" err="1">
                    <a:solidFill>
                      <a:srgbClr val="000000"/>
                    </a:solidFill>
                    <a:effectLst/>
                    <a:latin typeface="Times New Roman" panose="02020603050405020304" pitchFamily="18" charset="0"/>
                    <a:cs typeface="Times New Roman" panose="02020603050405020304" pitchFamily="18" charset="0"/>
                  </a:rPr>
                  <a:t>buộc</a:t>
                </a:r>
                <a:r>
                  <a:rPr lang="en-US" sz="1800" b="0" i="0" dirty="0">
                    <a:solidFill>
                      <a:srgbClr val="000000"/>
                    </a:solidFill>
                    <a:effectLst/>
                    <a:latin typeface="Times New Roman" panose="02020603050405020304" pitchFamily="18" charset="0"/>
                    <a:cs typeface="Times New Roman" panose="02020603050405020304" pitchFamily="18" charset="0"/>
                  </a:rPr>
                  <a:t> </a:t>
                </a:r>
                <a:r>
                  <a:rPr lang="en-US" sz="1800" b="0" i="1" dirty="0" err="1">
                    <a:solidFill>
                      <a:srgbClr val="000000"/>
                    </a:solidFill>
                    <a:effectLst/>
                    <a:latin typeface="Times New Roman" panose="02020603050405020304" pitchFamily="18" charset="0"/>
                    <a:cs typeface="Times New Roman" panose="02020603050405020304" pitchFamily="18" charset="0"/>
                  </a:rPr>
                  <a:t>mềm</a:t>
                </a:r>
                <a:r>
                  <a:rPr lang="en-US" sz="18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US" sz="1800" dirty="0">
                  <a:solidFill>
                    <a:srgbClr val="000000"/>
                  </a:solidFill>
                  <a:latin typeface="+mj-lt"/>
                </a:endParaRPr>
              </a:p>
              <a:p>
                <a:pPr marL="0" indent="0">
                  <a:buNone/>
                </a:pPr>
                <a:endParaRPr lang="en-US" sz="1800" dirty="0">
                  <a:solidFill>
                    <a:srgbClr val="000000"/>
                  </a:solidFill>
                  <a:latin typeface="+mj-lt"/>
                </a:endParaRPr>
              </a:p>
              <a:p>
                <a:pPr marL="0" indent="0">
                  <a:buNone/>
                </a:pPr>
                <a:br>
                  <a:rPr lang="el-GR" sz="1800" b="0" i="0" dirty="0">
                    <a:solidFill>
                      <a:srgbClr val="000000"/>
                    </a:solidFill>
                    <a:effectLst/>
                    <a:latin typeface="+mj-lt"/>
                  </a:rPr>
                </a:br>
                <a:r>
                  <a:rPr lang="en-US" sz="1800" dirty="0" err="1">
                    <a:solidFill>
                      <a:srgbClr val="000000"/>
                    </a:solidFill>
                    <a:latin typeface="Times New Roman" panose="02020603050405020304" pitchFamily="18" charset="0"/>
                    <a:cs typeface="Times New Roman" panose="02020603050405020304" pitchFamily="18" charset="0"/>
                  </a:rPr>
                  <a:t>Và</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ràng</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buộc</a:t>
                </a:r>
                <a:r>
                  <a:rPr lang="en-US" sz="1800" dirty="0">
                    <a:solidFill>
                      <a:srgbClr val="000000"/>
                    </a:solidFill>
                    <a:latin typeface="Times New Roman" panose="02020603050405020304" pitchFamily="18" charset="0"/>
                    <a:cs typeface="Times New Roman" panose="02020603050405020304" pitchFamily="18" charset="0"/>
                  </a:rPr>
                  <a:t> </a:t>
                </a:r>
                <a:r>
                  <a:rPr lang="en-US" sz="1800" dirty="0" err="1">
                    <a:solidFill>
                      <a:srgbClr val="000000"/>
                    </a:solidFill>
                    <a:latin typeface="Times New Roman" panose="02020603050405020304" pitchFamily="18" charset="0"/>
                    <a:cs typeface="Times New Roman" panose="02020603050405020304" pitchFamily="18" charset="0"/>
                  </a:rPr>
                  <a:t>phụ</a:t>
                </a:r>
                <a:r>
                  <a:rPr lang="en-US" sz="1800" dirty="0">
                    <a:solidFill>
                      <a:srgbClr val="000000"/>
                    </a:solidFill>
                    <a:latin typeface="Times New Roman" panose="02020603050405020304" pitchFamily="18" charset="0"/>
                    <a:cs typeface="Times New Roman" panose="02020603050405020304" pitchFamily="18" charset="0"/>
                  </a:rPr>
                  <a:t> </a:t>
                </a:r>
                <a:r>
                  <a:rPr lang="el-GR" sz="1800" dirty="0">
                    <a:solidFill>
                      <a:srgbClr val="000000"/>
                    </a:solidFill>
                  </a:rPr>
                  <a:t> </a:t>
                </a:r>
                <a14:m>
                  <m:oMath xmlns:m="http://schemas.openxmlformats.org/officeDocument/2006/math">
                    <m:sSub>
                      <m:sSubPr>
                        <m:ctrlPr>
                          <a:rPr lang="el-GR" sz="1800" i="1">
                            <a:solidFill>
                              <a:srgbClr val="000000"/>
                            </a:solidFill>
                            <a:latin typeface="Cambria Math" panose="02040503050406030204" pitchFamily="18" charset="0"/>
                          </a:rPr>
                        </m:ctrlPr>
                      </m:sSubPr>
                      <m:e>
                        <m:r>
                          <m:rPr>
                            <m:nor/>
                          </m:rPr>
                          <a:rPr lang="el-GR" sz="1800" dirty="0">
                            <a:solidFill>
                              <a:srgbClr val="000000"/>
                            </a:solidFill>
                            <a:latin typeface="+mj-lt"/>
                          </a:rPr>
                          <m:t>ξ</m:t>
                        </m:r>
                      </m:e>
                      <m:sub>
                        <m:r>
                          <a:rPr lang="en-US" sz="1800" i="1">
                            <a:solidFill>
                              <a:srgbClr val="000000"/>
                            </a:solidFill>
                            <a:latin typeface="Cambria Math" panose="02040503050406030204" pitchFamily="18" charset="0"/>
                            <a:ea typeface="Cambria Math" panose="02040503050406030204" pitchFamily="18" charset="0"/>
                          </a:rPr>
                          <m:t>𝑛</m:t>
                        </m:r>
                      </m:sub>
                    </m:sSub>
                    <m:r>
                      <a:rPr lang="en-US" sz="1800" i="1">
                        <a:solidFill>
                          <a:srgbClr val="000000"/>
                        </a:solidFill>
                        <a:latin typeface="Cambria Math" panose="02040503050406030204" pitchFamily="18" charset="0"/>
                        <a:ea typeface="Cambria Math" panose="02040503050406030204" pitchFamily="18" charset="0"/>
                      </a:rPr>
                      <m:t> </m:t>
                    </m:r>
                  </m:oMath>
                </a14:m>
                <a:r>
                  <a:rPr lang="en-US" sz="1800" dirty="0">
                    <a:solidFill>
                      <a:srgbClr val="000000"/>
                    </a:solidFill>
                    <a:latin typeface="Times New Roman" panose="02020603050405020304" pitchFamily="18" charset="0"/>
                    <a:cs typeface="Times New Roman" panose="02020603050405020304" pitchFamily="18" charset="0"/>
                  </a:rPr>
                  <a:t>≥0, ∀n=1,2,…,N</a:t>
                </a:r>
                <a:endParaRPr lang="en-US" sz="1800" b="0" i="0" dirty="0">
                  <a:solidFill>
                    <a:srgbClr val="000000"/>
                  </a:solidFill>
                  <a:effectLst/>
                  <a:latin typeface="+mj-lt"/>
                </a:endParaRPr>
              </a:p>
              <a:p>
                <a:pPr marL="0" indent="0">
                  <a:buNone/>
                </a:pPr>
                <a:endParaRPr lang="en-US" sz="1800" b="0" i="0" dirty="0">
                  <a:solidFill>
                    <a:srgbClr val="000000"/>
                  </a:solidFill>
                  <a:effectLst/>
                  <a:latin typeface="+mj-lt"/>
                </a:endParaRPr>
              </a:p>
              <a:p>
                <a:pPr marL="0" indent="0">
                  <a:buNone/>
                </a:pPr>
                <a:endParaRPr lang="en-US" sz="1800" dirty="0">
                  <a:solidFill>
                    <a:srgbClr val="000000"/>
                  </a:solidFill>
                  <a:latin typeface="+mj-lt"/>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0E1DB33C-FCE6-A430-7491-C3605F772860}"/>
                  </a:ext>
                </a:extLst>
              </p:cNvPr>
              <p:cNvSpPr>
                <a:spLocks noGrp="1" noRot="1" noChangeAspect="1" noMove="1" noResize="1" noEditPoints="1" noAdjustHandles="1" noChangeArrowheads="1" noChangeShapeType="1" noTextEdit="1"/>
              </p:cNvSpPr>
              <p:nvPr>
                <p:ph idx="1"/>
              </p:nvPr>
            </p:nvSpPr>
            <p:spPr>
              <a:xfrm>
                <a:off x="1080979" y="773693"/>
                <a:ext cx="9688296" cy="5391579"/>
              </a:xfrm>
              <a:blipFill>
                <a:blip r:embed="rId2"/>
                <a:stretch>
                  <a:fillRect l="-503" b="-452"/>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0D5B7AFF-A45C-BA52-6AF8-D8FFEB561E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F02A21-C480-A71C-5796-4A84C4AE6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0D81F7ED-7446-4496-DACD-4EF9EE2BC2B1}"/>
              </a:ext>
            </a:extLst>
          </p:cNvPr>
          <p:cNvPicPr>
            <a:picLocks noChangeAspect="1"/>
          </p:cNvPicPr>
          <p:nvPr/>
        </p:nvPicPr>
        <p:blipFill>
          <a:blip r:embed="rId3"/>
          <a:stretch>
            <a:fillRect/>
          </a:stretch>
        </p:blipFill>
        <p:spPr>
          <a:xfrm>
            <a:off x="3518208" y="1466102"/>
            <a:ext cx="5155582" cy="1011382"/>
          </a:xfrm>
          <a:prstGeom prst="rect">
            <a:avLst/>
          </a:prstGeom>
        </p:spPr>
      </p:pic>
      <p:pic>
        <p:nvPicPr>
          <p:cNvPr id="7" name="Hình ảnh 6">
            <a:extLst>
              <a:ext uri="{FF2B5EF4-FFF2-40B4-BE49-F238E27FC236}">
                <a16:creationId xmlns:a16="http://schemas.microsoft.com/office/drawing/2014/main" id="{634B01F4-DC12-2313-06FC-AB0094F79861}"/>
              </a:ext>
            </a:extLst>
          </p:cNvPr>
          <p:cNvPicPr>
            <a:picLocks noChangeAspect="1"/>
          </p:cNvPicPr>
          <p:nvPr/>
        </p:nvPicPr>
        <p:blipFill>
          <a:blip r:embed="rId4"/>
          <a:stretch>
            <a:fillRect/>
          </a:stretch>
        </p:blipFill>
        <p:spPr>
          <a:xfrm>
            <a:off x="4801986" y="3027627"/>
            <a:ext cx="2246282" cy="1005602"/>
          </a:xfrm>
          <a:prstGeom prst="rect">
            <a:avLst/>
          </a:prstGeom>
        </p:spPr>
      </p:pic>
      <p:pic>
        <p:nvPicPr>
          <p:cNvPr id="14" name="Hình ảnh 13">
            <a:extLst>
              <a:ext uri="{FF2B5EF4-FFF2-40B4-BE49-F238E27FC236}">
                <a16:creationId xmlns:a16="http://schemas.microsoft.com/office/drawing/2014/main" id="{191CAE1D-91AE-C8F6-5DAA-D09E2C7BF984}"/>
              </a:ext>
            </a:extLst>
          </p:cNvPr>
          <p:cNvPicPr>
            <a:picLocks noChangeAspect="1"/>
          </p:cNvPicPr>
          <p:nvPr/>
        </p:nvPicPr>
        <p:blipFill>
          <a:blip r:embed="rId5"/>
          <a:stretch>
            <a:fillRect/>
          </a:stretch>
        </p:blipFill>
        <p:spPr>
          <a:xfrm>
            <a:off x="2619369" y="5012931"/>
            <a:ext cx="6953261" cy="671756"/>
          </a:xfrm>
          <a:prstGeom prst="rect">
            <a:avLst/>
          </a:prstGeom>
        </p:spPr>
      </p:pic>
    </p:spTree>
    <p:extLst>
      <p:ext uri="{BB962C8B-B14F-4D97-AF65-F5344CB8AC3E}">
        <p14:creationId xmlns:p14="http://schemas.microsoft.com/office/powerpoint/2010/main" val="81340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7E7512-104D-A67C-FCC6-3328100698E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EC4EFC0-E37B-09FF-CF0C-FE048FEAB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5ADA76F6-0144-DE8D-FD69-0AAF76B82CE2}"/>
              </a:ext>
            </a:extLst>
          </p:cNvPr>
          <p:cNvSpPr>
            <a:spLocks noGrp="1"/>
          </p:cNvSpPr>
          <p:nvPr>
            <p:ph type="title"/>
          </p:nvPr>
        </p:nvSpPr>
        <p:spPr>
          <a:xfrm>
            <a:off x="1251852" y="159517"/>
            <a:ext cx="9688296" cy="671756"/>
          </a:xfrm>
        </p:spPr>
        <p:txBody>
          <a:bodyPr anchor="b">
            <a:normAutofit/>
          </a:bodyPr>
          <a:lstStyle/>
          <a:p>
            <a:pPr algn="l">
              <a:spcBef>
                <a:spcPts val="1800"/>
              </a:spcBef>
              <a:spcAft>
                <a:spcPts val="900"/>
              </a:spcAft>
            </a:pPr>
            <a:r>
              <a:rPr lang="en-US" sz="4000" b="1" i="0" dirty="0">
                <a:solidFill>
                  <a:srgbClr val="000000"/>
                </a:solidFill>
                <a:effectLst/>
                <a:latin typeface="Times New Roman" panose="02020603050405020304" pitchFamily="18" charset="0"/>
                <a:cs typeface="Times New Roman" panose="02020603050405020304" pitchFamily="18" charset="0"/>
              </a:rPr>
              <a:t>Soft Margin</a:t>
            </a:r>
            <a:endParaRPr lang="vi-VN" sz="4000" b="1" i="0" dirty="0">
              <a:solidFill>
                <a:srgbClr val="000000"/>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59F6F10D-61A9-786D-C6B0-78F090E02BE7}"/>
                  </a:ext>
                </a:extLst>
              </p:cNvPr>
              <p:cNvSpPr>
                <a:spLocks noGrp="1"/>
              </p:cNvSpPr>
              <p:nvPr>
                <p:ph idx="1"/>
              </p:nvPr>
            </p:nvSpPr>
            <p:spPr>
              <a:xfrm>
                <a:off x="1080979" y="773693"/>
                <a:ext cx="9688296" cy="5391579"/>
              </a:xfrm>
            </p:spPr>
            <p:txBody>
              <a:bodyPr anchor="t">
                <a:noAutofit/>
              </a:bodyPr>
              <a:lstStyle/>
              <a:p>
                <a:pPr marL="0" indent="0">
                  <a:buNone/>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vi-VN" sz="1800" b="0" i="0" dirty="0">
                    <a:solidFill>
                      <a:srgbClr val="000000"/>
                    </a:solidFill>
                    <a:effectLst/>
                    <a:latin typeface="Times New Roman" panose="02020603050405020304" pitchFamily="18" charset="0"/>
                    <a:cs typeface="Times New Roman" panose="02020603050405020304" pitchFamily="18" charset="0"/>
                  </a:rPr>
                  <a:t>Tóm lại, ta sẽ có bài toán tối ưu ở dạng chuẩn cho </a:t>
                </a:r>
                <a:r>
                  <a:rPr lang="vi-VN" sz="1800" b="0" i="1" dirty="0" err="1">
                    <a:solidFill>
                      <a:srgbClr val="000000"/>
                    </a:solidFill>
                    <a:effectLst/>
                    <a:latin typeface="Times New Roman" panose="02020603050405020304" pitchFamily="18" charset="0"/>
                    <a:cs typeface="Times New Roman" panose="02020603050405020304" pitchFamily="18" charset="0"/>
                  </a:rPr>
                  <a:t>Soft-margin</a:t>
                </a:r>
                <a:r>
                  <a:rPr lang="vi-VN" sz="1800" b="0" i="1" dirty="0">
                    <a:solidFill>
                      <a:srgbClr val="000000"/>
                    </a:solidFill>
                    <a:effectLst/>
                    <a:latin typeface="Times New Roman" panose="02020603050405020304" pitchFamily="18" charset="0"/>
                    <a:cs typeface="Times New Roman" panose="02020603050405020304" pitchFamily="18" charset="0"/>
                  </a:rPr>
                  <a:t> SVM</a:t>
                </a:r>
                <a:endParaRPr lang="en-US" sz="1800" b="0" i="1"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18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1800" b="0" i="1"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18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1800" b="0" i="1"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1800" i="1" dirty="0" err="1">
                    <a:solidFill>
                      <a:srgbClr val="000000"/>
                    </a:solidFill>
                    <a:latin typeface="Times New Roman" panose="02020603050405020304" pitchFamily="18" charset="0"/>
                    <a:cs typeface="Times New Roman" panose="02020603050405020304" pitchFamily="18" charset="0"/>
                  </a:rPr>
                  <a:t>Nhận</a:t>
                </a:r>
                <a:r>
                  <a:rPr lang="en-US" sz="1800" i="1" dirty="0">
                    <a:solidFill>
                      <a:srgbClr val="000000"/>
                    </a:solidFill>
                    <a:latin typeface="Times New Roman" panose="02020603050405020304" pitchFamily="18" charset="0"/>
                    <a:cs typeface="Times New Roman" panose="02020603050405020304" pitchFamily="18" charset="0"/>
                  </a:rPr>
                  <a:t> </a:t>
                </a:r>
                <a:r>
                  <a:rPr lang="en-US" sz="1800" i="1" dirty="0" err="1">
                    <a:solidFill>
                      <a:srgbClr val="000000"/>
                    </a:solidFill>
                    <a:latin typeface="Times New Roman" panose="02020603050405020304" pitchFamily="18" charset="0"/>
                    <a:cs typeface="Times New Roman" panose="02020603050405020304" pitchFamily="18" charset="0"/>
                  </a:rPr>
                  <a:t>xét</a:t>
                </a:r>
                <a:r>
                  <a:rPr lang="en-US" sz="1800" i="1" dirty="0">
                    <a:solidFill>
                      <a:srgbClr val="000000"/>
                    </a:solidFill>
                    <a:latin typeface="Times New Roman" panose="02020603050405020304" pitchFamily="18" charset="0"/>
                    <a:cs typeface="Times New Roman" panose="02020603050405020304" pitchFamily="18" charset="0"/>
                  </a:rPr>
                  <a:t>:</a:t>
                </a:r>
              </a:p>
              <a:p>
                <a:r>
                  <a:rPr lang="en-US" sz="1800" b="0" i="1" dirty="0" err="1">
                    <a:solidFill>
                      <a:srgbClr val="000000"/>
                    </a:solidFill>
                    <a:effectLst/>
                    <a:latin typeface="Times New Roman" panose="02020603050405020304" pitchFamily="18" charset="0"/>
                    <a:cs typeface="Times New Roman" panose="02020603050405020304" pitchFamily="18" charset="0"/>
                  </a:rPr>
                  <a:t>Nếu</a:t>
                </a:r>
                <a:r>
                  <a:rPr lang="en-US" sz="1800" b="0" i="1" dirty="0">
                    <a:solidFill>
                      <a:srgbClr val="000000"/>
                    </a:solidFill>
                    <a:effectLst/>
                    <a:latin typeface="Times New Roman" panose="02020603050405020304" pitchFamily="18" charset="0"/>
                    <a:cs typeface="Times New Roman" panose="02020603050405020304" pitchFamily="18" charset="0"/>
                  </a:rPr>
                  <a:t> C </a:t>
                </a:r>
                <a:r>
                  <a:rPr lang="en-US" sz="1800" b="0" i="1" dirty="0" err="1">
                    <a:solidFill>
                      <a:srgbClr val="000000"/>
                    </a:solidFill>
                    <a:effectLst/>
                    <a:latin typeface="Times New Roman" panose="02020603050405020304" pitchFamily="18" charset="0"/>
                    <a:cs typeface="Times New Roman" panose="02020603050405020304" pitchFamily="18" charset="0"/>
                  </a:rPr>
                  <a:t>qu</a:t>
                </a:r>
                <a:r>
                  <a:rPr lang="en-US" sz="1800" i="1" dirty="0" err="1">
                    <a:solidFill>
                      <a:srgbClr val="000000"/>
                    </a:solidFill>
                    <a:latin typeface="Times New Roman" panose="02020603050405020304" pitchFamily="18" charset="0"/>
                    <a:cs typeface="Times New Roman" panose="02020603050405020304" pitchFamily="18" charset="0"/>
                  </a:rPr>
                  <a:t>á</a:t>
                </a:r>
                <a:r>
                  <a:rPr lang="en-US" sz="1800" i="1" dirty="0">
                    <a:solidFill>
                      <a:srgbClr val="000000"/>
                    </a:solidFill>
                    <a:latin typeface="Times New Roman" panose="02020603050405020304" pitchFamily="18" charset="0"/>
                    <a:cs typeface="Times New Roman" panose="02020603050405020304" pitchFamily="18" charset="0"/>
                  </a:rPr>
                  <a:t> </a:t>
                </a:r>
                <a:r>
                  <a:rPr lang="en-US" sz="1800" i="1" dirty="0" err="1">
                    <a:solidFill>
                      <a:srgbClr val="000000"/>
                    </a:solidFill>
                    <a:latin typeface="Times New Roman" panose="02020603050405020304" pitchFamily="18" charset="0"/>
                    <a:cs typeface="Times New Roman" panose="02020603050405020304" pitchFamily="18" charset="0"/>
                  </a:rPr>
                  <a:t>nhỏ</a:t>
                </a:r>
                <a:r>
                  <a:rPr lang="en-US" sz="1800" i="1" dirty="0">
                    <a:solidFill>
                      <a:srgbClr val="000000"/>
                    </a:solidFill>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Ưu tiên tăng </a:t>
                </a:r>
                <a:r>
                  <a:rPr lang="vi-VN" sz="1800" dirty="0" err="1">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chấp nhận nhiều điểm vi phạm (</a:t>
                </a:r>
                <a14:m>
                  <m:oMath xmlns:m="http://schemas.openxmlformats.org/officeDocument/2006/math">
                    <m:sSub>
                      <m:sSubPr>
                        <m:ctrlPr>
                          <a:rPr lang="el-GR" sz="1800" i="1" smtClean="0">
                            <a:solidFill>
                              <a:srgbClr val="000000"/>
                            </a:solidFill>
                            <a:latin typeface="Cambria Math" panose="02040503050406030204" pitchFamily="18" charset="0"/>
                          </a:rPr>
                        </m:ctrlPr>
                      </m:sSubPr>
                      <m:e>
                        <m:r>
                          <m:rPr>
                            <m:nor/>
                          </m:rPr>
                          <a:rPr lang="el-GR" sz="1800" dirty="0">
                            <a:solidFill>
                              <a:srgbClr val="000000"/>
                            </a:solidFill>
                            <a:latin typeface="Times New Roman" panose="02020603050405020304" pitchFamily="18" charset="0"/>
                            <a:cs typeface="Times New Roman" panose="02020603050405020304" pitchFamily="18" charset="0"/>
                          </a:rPr>
                          <m:t>ξ</m:t>
                        </m:r>
                      </m:e>
                      <m:sub>
                        <m:r>
                          <a:rPr lang="en-US" sz="1800" i="1">
                            <a:solidFill>
                              <a:srgbClr val="000000"/>
                            </a:solidFill>
                            <a:latin typeface="Cambria Math" panose="02040503050406030204" pitchFamily="18" charset="0"/>
                            <a:ea typeface="Cambria Math" panose="02040503050406030204" pitchFamily="18" charset="0"/>
                          </a:rPr>
                          <m:t>𝑛</m:t>
                        </m:r>
                      </m:sub>
                    </m:sSub>
                    <m:r>
                      <a:rPr lang="en-US" sz="1800" i="1">
                        <a:solidFill>
                          <a:srgbClr val="000000"/>
                        </a:solidFill>
                        <a:latin typeface="Cambria Math" panose="02040503050406030204" pitchFamily="18" charset="0"/>
                        <a:ea typeface="Cambria Math" panose="02040503050406030204" pitchFamily="18" charset="0"/>
                      </a:rPr>
                      <m:t> </m:t>
                    </m:r>
                  </m:oMath>
                </a14:m>
                <a:r>
                  <a:rPr lang="vi-VN" sz="1800" dirty="0">
                    <a:latin typeface="Times New Roman" panose="02020603050405020304" pitchFamily="18" charset="0"/>
                    <a:cs typeface="Times New Roman" panose="02020603050405020304" pitchFamily="18" charset="0"/>
                  </a:rPr>
                  <a:t>lớn).</a:t>
                </a:r>
                <a:endParaRPr lang="en-US" sz="1800" b="0" i="0" dirty="0">
                  <a:solidFill>
                    <a:srgbClr val="000000"/>
                  </a:solidFill>
                  <a:effectLst/>
                  <a:latin typeface="Times New Roman" panose="02020603050405020304" pitchFamily="18" charset="0"/>
                  <a:cs typeface="Times New Roman" panose="02020603050405020304" pitchFamily="18" charset="0"/>
                </a:endParaRPr>
              </a:p>
              <a:p>
                <a:r>
                  <a:rPr lang="en-US" sz="1800" dirty="0" err="1">
                    <a:solidFill>
                      <a:srgbClr val="000000"/>
                    </a:solidFill>
                    <a:latin typeface="Times New Roman" panose="02020603050405020304" pitchFamily="18" charset="0"/>
                    <a:cs typeface="Times New Roman" panose="02020603050405020304" pitchFamily="18" charset="0"/>
                  </a:rPr>
                  <a:t>Nếu</a:t>
                </a:r>
                <a:r>
                  <a:rPr lang="en-US" sz="1800" dirty="0">
                    <a:solidFill>
                      <a:srgbClr val="000000"/>
                    </a:solidFill>
                    <a:latin typeface="Times New Roman" panose="02020603050405020304" pitchFamily="18" charset="0"/>
                    <a:cs typeface="Times New Roman" panose="02020603050405020304" pitchFamily="18" charset="0"/>
                  </a:rPr>
                  <a:t> C </a:t>
                </a:r>
                <a:r>
                  <a:rPr lang="en-US" sz="1800" dirty="0" err="1">
                    <a:solidFill>
                      <a:srgbClr val="000000"/>
                    </a:solidFill>
                    <a:latin typeface="Times New Roman" panose="02020603050405020304" pitchFamily="18" charset="0"/>
                    <a:cs typeface="Times New Roman" panose="02020603050405020304" pitchFamily="18" charset="0"/>
                  </a:rPr>
                  <a:t>lớn</a:t>
                </a:r>
                <a:r>
                  <a:rPr lang="en-US" sz="1800" dirty="0">
                    <a:solidFill>
                      <a:srgbClr val="000000"/>
                    </a:solidFill>
                    <a:latin typeface="Times New Roman" panose="02020603050405020304" pitchFamily="18" charset="0"/>
                    <a:cs typeface="Times New Roman" panose="02020603050405020304" pitchFamily="18" charset="0"/>
                  </a:rPr>
                  <a:t>:</a:t>
                </a:r>
                <a:r>
                  <a:rPr lang="vi-VN" sz="1800" dirty="0">
                    <a:latin typeface="Times New Roman" panose="02020603050405020304" pitchFamily="18" charset="0"/>
                    <a:cs typeface="Times New Roman" panose="02020603050405020304" pitchFamily="18" charset="0"/>
                  </a:rPr>
                  <a:t> Giảm thiểu lỗi vi phạm (</a:t>
                </a:r>
                <a14:m>
                  <m:oMath xmlns:m="http://schemas.openxmlformats.org/officeDocument/2006/math">
                    <m:nary>
                      <m:naryPr>
                        <m:chr m:val="∑"/>
                        <m:ctrlPr>
                          <a:rPr lang="vi-VN" sz="1800" i="1" smtClean="0">
                            <a:latin typeface="Cambria Math" panose="02040503050406030204" pitchFamily="18" charset="0"/>
                            <a:cs typeface="Times New Roman" panose="02020603050405020304" pitchFamily="18" charset="0"/>
                          </a:rPr>
                        </m:ctrlPr>
                      </m:naryPr>
                      <m:sub>
                        <m:r>
                          <m:rPr>
                            <m:brk m:alnAt="23"/>
                          </m:rPr>
                          <a:rPr lang="en-US" sz="1800" b="0" i="1" smtClean="0">
                            <a:latin typeface="Cambria Math" panose="02040503050406030204" pitchFamily="18" charset="0"/>
                            <a:cs typeface="Times New Roman" panose="02020603050405020304" pitchFamily="18" charset="0"/>
                          </a:rPr>
                          <m:t>𝑛</m:t>
                        </m:r>
                        <m:r>
                          <a:rPr lang="en-US" sz="1800" b="0" i="1" smtClean="0">
                            <a:latin typeface="Cambria Math" panose="02040503050406030204" pitchFamily="18" charset="0"/>
                            <a:cs typeface="Times New Roman" panose="02020603050405020304" pitchFamily="18" charset="0"/>
                          </a:rPr>
                          <m:t>=1</m:t>
                        </m:r>
                      </m:sub>
                      <m:sup>
                        <m:r>
                          <a:rPr lang="en-US" sz="1800" b="0" i="1" smtClean="0">
                            <a:latin typeface="Cambria Math" panose="02040503050406030204" pitchFamily="18" charset="0"/>
                            <a:cs typeface="Times New Roman" panose="02020603050405020304" pitchFamily="18" charset="0"/>
                          </a:rPr>
                          <m:t>𝑁</m:t>
                        </m:r>
                      </m:sup>
                      <m:e>
                        <m:sSub>
                          <m:sSubPr>
                            <m:ctrlPr>
                              <a:rPr lang="el-GR" sz="1800" i="1">
                                <a:solidFill>
                                  <a:srgbClr val="000000"/>
                                </a:solidFill>
                                <a:latin typeface="Cambria Math" panose="02040503050406030204" pitchFamily="18" charset="0"/>
                              </a:rPr>
                            </m:ctrlPr>
                          </m:sSubPr>
                          <m:e>
                            <m:r>
                              <m:rPr>
                                <m:nor/>
                              </m:rPr>
                              <a:rPr lang="el-GR" sz="1800" dirty="0">
                                <a:solidFill>
                                  <a:srgbClr val="000000"/>
                                </a:solidFill>
                                <a:latin typeface="Times New Roman" panose="02020603050405020304" pitchFamily="18" charset="0"/>
                                <a:cs typeface="Times New Roman" panose="02020603050405020304" pitchFamily="18" charset="0"/>
                              </a:rPr>
                              <m:t>ξ</m:t>
                            </m:r>
                          </m:e>
                          <m:sub>
                            <m:r>
                              <a:rPr lang="en-US" sz="1800" i="1">
                                <a:solidFill>
                                  <a:srgbClr val="000000"/>
                                </a:solidFill>
                                <a:latin typeface="Cambria Math" panose="02040503050406030204" pitchFamily="18" charset="0"/>
                                <a:ea typeface="Cambria Math" panose="02040503050406030204" pitchFamily="18" charset="0"/>
                              </a:rPr>
                              <m:t>𝑛</m:t>
                            </m:r>
                          </m:sub>
                        </m:sSub>
                      </m:e>
                    </m:nary>
                  </m:oMath>
                </a14:m>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có thể hẹp hơn</a:t>
                </a:r>
                <a:endParaRPr lang="en-US" sz="1800" dirty="0">
                  <a:latin typeface="Times New Roman" panose="02020603050405020304" pitchFamily="18" charset="0"/>
                  <a:cs typeface="Times New Roman" panose="02020603050405020304" pitchFamily="18" charset="0"/>
                </a:endParaRPr>
              </a:p>
              <a:p>
                <a:r>
                  <a:rPr lang="en-US" sz="1800" dirty="0" err="1">
                    <a:solidFill>
                      <a:srgbClr val="000000"/>
                    </a:solidFill>
                    <a:latin typeface="Times New Roman" panose="02020603050405020304" pitchFamily="18" charset="0"/>
                    <a:cs typeface="Times New Roman" panose="02020603050405020304" pitchFamily="18" charset="0"/>
                  </a:rPr>
                  <a:t>Nếu</a:t>
                </a:r>
                <a:r>
                  <a:rPr lang="en-US" sz="1800" dirty="0">
                    <a:solidFill>
                      <a:srgbClr val="000000"/>
                    </a:solidFill>
                    <a:latin typeface="Times New Roman" panose="02020603050405020304" pitchFamily="18" charset="0"/>
                    <a:cs typeface="Times New Roman" panose="02020603050405020304" pitchFamily="18" charset="0"/>
                  </a:rPr>
                  <a:t> C </a:t>
                </a:r>
                <a:r>
                  <a:rPr lang="vi-VN" sz="1800" dirty="0">
                    <a:latin typeface="Times New Roman" panose="02020603050405020304" pitchFamily="18" charset="0"/>
                    <a:cs typeface="Times New Roman" panose="02020603050405020304" pitchFamily="18" charset="0"/>
                  </a:rPr>
                  <a:t>→∞: Nếu dữ liệu phân tách tuyến tính, thu được nghiệm của </a:t>
                </a:r>
                <a:r>
                  <a:rPr lang="vi-VN" sz="1800" dirty="0" err="1">
                    <a:latin typeface="Times New Roman" panose="02020603050405020304" pitchFamily="18" charset="0"/>
                    <a:cs typeface="Times New Roman" panose="02020603050405020304" pitchFamily="18" charset="0"/>
                  </a:rPr>
                  <a:t>Hard</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SVM (</a:t>
                </a:r>
                <a14:m>
                  <m:oMath xmlns:m="http://schemas.openxmlformats.org/officeDocument/2006/math">
                    <m:sSub>
                      <m:sSubPr>
                        <m:ctrlPr>
                          <a:rPr lang="el-GR" sz="1800" i="1" smtClean="0">
                            <a:solidFill>
                              <a:srgbClr val="000000"/>
                            </a:solidFill>
                            <a:latin typeface="Cambria Math" panose="02040503050406030204" pitchFamily="18" charset="0"/>
                          </a:rPr>
                        </m:ctrlPr>
                      </m:sSubPr>
                      <m:e>
                        <m:r>
                          <m:rPr>
                            <m:nor/>
                          </m:rPr>
                          <a:rPr lang="el-GR" sz="1800" dirty="0">
                            <a:solidFill>
                              <a:srgbClr val="000000"/>
                            </a:solidFill>
                            <a:latin typeface="Times New Roman" panose="02020603050405020304" pitchFamily="18" charset="0"/>
                            <a:cs typeface="Times New Roman" panose="02020603050405020304" pitchFamily="18" charset="0"/>
                          </a:rPr>
                          <m:t>ξ</m:t>
                        </m:r>
                      </m:e>
                      <m:sub>
                        <m:r>
                          <a:rPr lang="en-US" sz="1800" i="1">
                            <a:solidFill>
                              <a:srgbClr val="000000"/>
                            </a:solidFill>
                            <a:latin typeface="Cambria Math" panose="02040503050406030204" pitchFamily="18" charset="0"/>
                            <a:ea typeface="Cambria Math" panose="02040503050406030204" pitchFamily="18" charset="0"/>
                          </a:rPr>
                          <m:t>𝑛</m:t>
                        </m:r>
                      </m:sub>
                    </m:sSub>
                    <m:r>
                      <a:rPr lang="en-US" sz="1800" i="1">
                        <a:solidFill>
                          <a:srgbClr val="000000"/>
                        </a:solidFill>
                        <a:latin typeface="Cambria Math" panose="02040503050406030204" pitchFamily="18" charset="0"/>
                        <a:ea typeface="Cambria Math" panose="02040503050406030204" pitchFamily="18" charset="0"/>
                      </a:rPr>
                      <m:t> </m:t>
                    </m:r>
                  </m:oMath>
                </a14:m>
                <a:r>
                  <a:rPr lang="vi-VN" sz="1800" dirty="0">
                    <a:latin typeface="Times New Roman" panose="02020603050405020304" pitchFamily="18" charset="0"/>
                    <a:cs typeface="Times New Roman" panose="02020603050405020304" pitchFamily="18" charset="0"/>
                  </a:rPr>
                  <a:t>​=0).</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a:solidFill>
                      <a:srgbClr val="000000"/>
                    </a:solidFill>
                    <a:latin typeface="Times New Roman" panose="02020603050405020304" pitchFamily="18" charset="0"/>
                    <a:cs typeface="Times New Roman" panose="02020603050405020304" pitchFamily="18" charset="0"/>
                  </a:rPr>
                  <a:t>    =&gt; </a:t>
                </a:r>
                <a:r>
                  <a:rPr lang="vi-VN" sz="1800" dirty="0" err="1">
                    <a:latin typeface="Times New Roman" panose="02020603050405020304" pitchFamily="18" charset="0"/>
                    <a:cs typeface="Times New Roman" panose="02020603050405020304" pitchFamily="18" charset="0"/>
                  </a:rPr>
                  <a:t>Hard</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SVM là trường hợp đặc biệt của </a:t>
                </a:r>
                <a:r>
                  <a:rPr lang="vi-VN" sz="1800" dirty="0" err="1">
                    <a:latin typeface="Times New Roman" panose="02020603050405020304" pitchFamily="18" charset="0"/>
                    <a:cs typeface="Times New Roman" panose="02020603050405020304" pitchFamily="18" charset="0"/>
                  </a:rPr>
                  <a:t>Soft</a:t>
                </a:r>
                <a:r>
                  <a:rPr lang="vi-VN" sz="1800" dirty="0">
                    <a:latin typeface="Times New Roman" panose="02020603050405020304" pitchFamily="18" charset="0"/>
                    <a:cs typeface="Times New Roman" panose="02020603050405020304" pitchFamily="18" charset="0"/>
                  </a:rPr>
                  <a:t> </a:t>
                </a:r>
                <a:r>
                  <a:rPr lang="vi-VN" sz="1800" dirty="0" err="1">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SVM khi C→∞.</a:t>
                </a:r>
                <a:endParaRPr lang="en-US" sz="18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l-GR" sz="1800" i="1" smtClean="0">
                            <a:solidFill>
                              <a:srgbClr val="000000"/>
                            </a:solidFill>
                            <a:latin typeface="Cambria Math" panose="02040503050406030204" pitchFamily="18" charset="0"/>
                          </a:rPr>
                        </m:ctrlPr>
                      </m:sSubPr>
                      <m:e>
                        <m:r>
                          <m:rPr>
                            <m:nor/>
                          </m:rPr>
                          <a:rPr lang="el-GR" sz="1800" dirty="0">
                            <a:solidFill>
                              <a:srgbClr val="000000"/>
                            </a:solidFill>
                            <a:latin typeface="Times New Roman" panose="02020603050405020304" pitchFamily="18" charset="0"/>
                            <a:cs typeface="Times New Roman" panose="02020603050405020304" pitchFamily="18" charset="0"/>
                          </a:rPr>
                          <m:t>ξ</m:t>
                        </m:r>
                      </m:e>
                      <m:sub>
                        <m:r>
                          <a:rPr lang="en-US" sz="1800" i="1">
                            <a:solidFill>
                              <a:srgbClr val="000000"/>
                            </a:solidFill>
                            <a:latin typeface="Cambria Math" panose="02040503050406030204" pitchFamily="18" charset="0"/>
                            <a:ea typeface="Cambria Math" panose="02040503050406030204" pitchFamily="18" charset="0"/>
                          </a:rPr>
                          <m:t>𝑛</m:t>
                        </m:r>
                      </m:sub>
                    </m:sSub>
                    <m:r>
                      <a:rPr lang="en-US" sz="1800" i="1">
                        <a:solidFill>
                          <a:srgbClr val="000000"/>
                        </a:solidFill>
                        <a:latin typeface="Cambria Math" panose="02040503050406030204" pitchFamily="18" charset="0"/>
                        <a:ea typeface="Cambria Math" panose="02040503050406030204" pitchFamily="18" charset="0"/>
                      </a:rPr>
                      <m:t> </m:t>
                    </m:r>
                  </m:oMath>
                </a14:m>
                <a:r>
                  <a:rPr lang="en-US" sz="1800" dirty="0">
                    <a:latin typeface="Times New Roman" panose="02020603050405020304" pitchFamily="18" charset="0"/>
                    <a:cs typeface="Times New Roman" panose="02020603050405020304" pitchFamily="18" charset="0"/>
                  </a:rPr>
                  <a:t>​=0: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nằm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margin an </a:t>
                </a:r>
                <a:r>
                  <a:rPr lang="en-US" sz="1800" dirty="0" err="1">
                    <a:latin typeface="Times New Roman" panose="02020603050405020304" pitchFamily="18" charset="0"/>
                    <a:cs typeface="Times New Roman" panose="02020603050405020304" pitchFamily="18" charset="0"/>
                  </a:rPr>
                  <a:t>toàn</a:t>
                </a:r>
                <a:endParaRPr lang="en-US" sz="1800" dirty="0">
                  <a:latin typeface="Times New Roman" panose="02020603050405020304" pitchFamily="18" charset="0"/>
                  <a:cs typeface="Times New Roman" panose="02020603050405020304" pitchFamily="18" charset="0"/>
                </a:endParaRPr>
              </a:p>
              <a:p>
                <a:r>
                  <a:rPr lang="el-GR" sz="1800" dirty="0">
                    <a:latin typeface="Times New Roman" panose="02020603050405020304" pitchFamily="18" charset="0"/>
                    <a:cs typeface="Times New Roman" panose="02020603050405020304" pitchFamily="18" charset="0"/>
                  </a:rPr>
                  <a:t>0&lt;</a:t>
                </a:r>
                <a:r>
                  <a:rPr lang="el-GR" sz="1800" dirty="0">
                    <a:solidFill>
                      <a:srgbClr val="000000"/>
                    </a:solidFill>
                  </a:rPr>
                  <a:t> </a:t>
                </a:r>
                <a14:m>
                  <m:oMath xmlns:m="http://schemas.openxmlformats.org/officeDocument/2006/math">
                    <m:sSub>
                      <m:sSubPr>
                        <m:ctrlPr>
                          <a:rPr lang="el-GR" sz="1800" i="1" smtClean="0">
                            <a:solidFill>
                              <a:srgbClr val="000000"/>
                            </a:solidFill>
                            <a:latin typeface="Cambria Math" panose="02040503050406030204" pitchFamily="18" charset="0"/>
                          </a:rPr>
                        </m:ctrlPr>
                      </m:sSubPr>
                      <m:e>
                        <m:r>
                          <m:rPr>
                            <m:nor/>
                          </m:rPr>
                          <a:rPr lang="el-GR" sz="1800" dirty="0">
                            <a:solidFill>
                              <a:srgbClr val="000000"/>
                            </a:solidFill>
                            <a:latin typeface="Times New Roman" panose="02020603050405020304" pitchFamily="18" charset="0"/>
                            <a:cs typeface="Times New Roman" panose="02020603050405020304" pitchFamily="18" charset="0"/>
                          </a:rPr>
                          <m:t>ξ</m:t>
                        </m:r>
                      </m:e>
                      <m:sub>
                        <m:r>
                          <a:rPr lang="en-US" sz="1800" i="1">
                            <a:solidFill>
                              <a:srgbClr val="000000"/>
                            </a:solidFill>
                            <a:latin typeface="Cambria Math" panose="02040503050406030204" pitchFamily="18" charset="0"/>
                            <a:ea typeface="Cambria Math" panose="02040503050406030204" pitchFamily="18" charset="0"/>
                          </a:rPr>
                          <m:t>𝑛</m:t>
                        </m:r>
                      </m:sub>
                    </m:sSub>
                    <m:r>
                      <a:rPr lang="en-US" sz="1800" i="1">
                        <a:solidFill>
                          <a:srgbClr val="000000"/>
                        </a:solidFill>
                        <a:latin typeface="Cambria Math" panose="02040503050406030204" pitchFamily="18" charset="0"/>
                        <a:ea typeface="Cambria Math" panose="02040503050406030204" pitchFamily="18" charset="0"/>
                      </a:rPr>
                      <m:t> </m:t>
                    </m:r>
                  </m:oMath>
                </a14:m>
                <a:r>
                  <a:rPr lang="vi-VN" sz="1800" dirty="0">
                    <a:latin typeface="Times New Roman" panose="02020603050405020304" pitchFamily="18" charset="0"/>
                    <a:cs typeface="Times New Roman" panose="02020603050405020304" pitchFamily="18" charset="0"/>
                  </a:rPr>
                  <a:t>​≤1: Điểm nằm trong </a:t>
                </a:r>
                <a:r>
                  <a:rPr lang="vi-VN" sz="1800" dirty="0" err="1">
                    <a:latin typeface="Times New Roman" panose="02020603050405020304" pitchFamily="18" charset="0"/>
                    <a:cs typeface="Times New Roman" panose="02020603050405020304" pitchFamily="18" charset="0"/>
                  </a:rPr>
                  <a:t>margin</a:t>
                </a:r>
                <a:r>
                  <a:rPr lang="vi-VN" sz="1800" dirty="0">
                    <a:latin typeface="Times New Roman" panose="02020603050405020304" pitchFamily="18" charset="0"/>
                    <a:cs typeface="Times New Roman" panose="02020603050405020304" pitchFamily="18" charset="0"/>
                  </a:rPr>
                  <a:t> nhưng được phân loại đúng</a:t>
                </a:r>
                <a:endParaRPr lang="en-US" sz="18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l-GR" sz="1800" i="1" smtClean="0">
                            <a:solidFill>
                              <a:srgbClr val="000000"/>
                            </a:solidFill>
                            <a:latin typeface="Cambria Math" panose="02040503050406030204" pitchFamily="18" charset="0"/>
                          </a:rPr>
                        </m:ctrlPr>
                      </m:sSubPr>
                      <m:e>
                        <m:r>
                          <m:rPr>
                            <m:nor/>
                          </m:rPr>
                          <a:rPr lang="el-GR" sz="1800" dirty="0">
                            <a:solidFill>
                              <a:srgbClr val="000000"/>
                            </a:solidFill>
                            <a:latin typeface="Times New Roman" panose="02020603050405020304" pitchFamily="18" charset="0"/>
                            <a:cs typeface="Times New Roman" panose="02020603050405020304" pitchFamily="18" charset="0"/>
                          </a:rPr>
                          <m:t>ξ</m:t>
                        </m:r>
                      </m:e>
                      <m:sub>
                        <m:r>
                          <a:rPr lang="en-US" sz="1800" i="1">
                            <a:solidFill>
                              <a:srgbClr val="000000"/>
                            </a:solidFill>
                            <a:latin typeface="Cambria Math" panose="02040503050406030204" pitchFamily="18" charset="0"/>
                            <a:ea typeface="Cambria Math" panose="02040503050406030204" pitchFamily="18" charset="0"/>
                          </a:rPr>
                          <m:t>𝑛</m:t>
                        </m:r>
                      </m:sub>
                    </m:sSub>
                    <m:r>
                      <a:rPr lang="en-US" sz="1800" i="1">
                        <a:solidFill>
                          <a:srgbClr val="000000"/>
                        </a:solidFill>
                        <a:latin typeface="Cambria Math" panose="02040503050406030204" pitchFamily="18" charset="0"/>
                        <a:ea typeface="Cambria Math" panose="02040503050406030204" pitchFamily="18" charset="0"/>
                      </a:rPr>
                      <m:t> </m:t>
                    </m:r>
                  </m:oMath>
                </a14:m>
                <a:r>
                  <a:rPr lang="en-US" sz="1800" dirty="0">
                    <a:latin typeface="Times New Roman" panose="02020603050405020304" pitchFamily="18" charset="0"/>
                    <a:cs typeface="Times New Roman" panose="02020603050405020304" pitchFamily="18" charset="0"/>
                  </a:rPr>
                  <a:t>&gt;1: </a:t>
                </a:r>
                <a:r>
                  <a:rPr lang="en-US" sz="1800" dirty="0" err="1">
                    <a:latin typeface="Times New Roman" panose="02020603050405020304" pitchFamily="18" charset="0"/>
                    <a:cs typeface="Times New Roman" panose="02020603050405020304" pitchFamily="18" charset="0"/>
                  </a:rPr>
                  <a:t>Điểm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bị</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loại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sai</a:t>
                </a: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59F6F10D-61A9-786D-C6B0-78F090E02BE7}"/>
                  </a:ext>
                </a:extLst>
              </p:cNvPr>
              <p:cNvSpPr>
                <a:spLocks noGrp="1" noRot="1" noChangeAspect="1" noMove="1" noResize="1" noEditPoints="1" noAdjustHandles="1" noChangeArrowheads="1" noChangeShapeType="1" noTextEdit="1"/>
              </p:cNvSpPr>
              <p:nvPr>
                <p:ph idx="1"/>
              </p:nvPr>
            </p:nvSpPr>
            <p:spPr>
              <a:xfrm>
                <a:off x="1080979" y="773693"/>
                <a:ext cx="9688296" cy="5391579"/>
              </a:xfrm>
              <a:blipFill>
                <a:blip r:embed="rId2"/>
                <a:stretch>
                  <a:fillRect l="-503"/>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35EA0C86-CA01-00E8-3C5A-B41F9D66C6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38795E-99A2-80C1-B0CC-F42490592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Hình ảnh 5">
            <a:extLst>
              <a:ext uri="{FF2B5EF4-FFF2-40B4-BE49-F238E27FC236}">
                <a16:creationId xmlns:a16="http://schemas.microsoft.com/office/drawing/2014/main" id="{72C5EC9A-E4F5-7346-774E-445D7F8DE2A3}"/>
              </a:ext>
            </a:extLst>
          </p:cNvPr>
          <p:cNvPicPr>
            <a:picLocks noChangeAspect="1"/>
          </p:cNvPicPr>
          <p:nvPr/>
        </p:nvPicPr>
        <p:blipFill>
          <a:blip r:embed="rId3"/>
          <a:stretch>
            <a:fillRect/>
          </a:stretch>
        </p:blipFill>
        <p:spPr>
          <a:xfrm>
            <a:off x="2990597" y="1409564"/>
            <a:ext cx="6210806" cy="1470981"/>
          </a:xfrm>
          <a:prstGeom prst="rect">
            <a:avLst/>
          </a:prstGeom>
        </p:spPr>
      </p:pic>
    </p:spTree>
    <p:extLst>
      <p:ext uri="{BB962C8B-B14F-4D97-AF65-F5344CB8AC3E}">
        <p14:creationId xmlns:p14="http://schemas.microsoft.com/office/powerpoint/2010/main" val="2155032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233304-91DB-14B4-C55B-B894C6CAADC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486CD5-222C-FFDA-A99F-1ECDBEDA67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123A26-FA72-48AC-8864-334781D81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CF96B7-ADCB-5B27-BCA3-9288619D3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967F98B-650A-8CF0-44E7-B49E241693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FB3F902-C83E-DCAB-F76A-E4128C32B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Chỗ dành sẵn cho Nội dung 2">
                <a:extLst>
                  <a:ext uri="{FF2B5EF4-FFF2-40B4-BE49-F238E27FC236}">
                    <a16:creationId xmlns:a16="http://schemas.microsoft.com/office/drawing/2014/main" id="{4443B5C0-D5F1-EEA3-322B-3FE457FC224F}"/>
                  </a:ext>
                </a:extLst>
              </p:cNvPr>
              <p:cNvSpPr>
                <a:spLocks noGrp="1"/>
              </p:cNvSpPr>
              <p:nvPr>
                <p:ph idx="1"/>
              </p:nvPr>
            </p:nvSpPr>
            <p:spPr>
              <a:xfrm>
                <a:off x="1151647" y="1597688"/>
                <a:ext cx="9667530" cy="5391579"/>
              </a:xfrm>
            </p:spPr>
            <p:txBody>
              <a:bodyPr anchor="t">
                <a:normAutofit/>
              </a:bodyPr>
              <a:lstStyle/>
              <a:p>
                <a:pPr marL="0" indent="0">
                  <a:buNone/>
                </a:pPr>
                <a:r>
                  <a:rPr lang="fr-FR" sz="2000" dirty="0">
                    <a:solidFill>
                      <a:srgbClr val="000000"/>
                    </a:solidFill>
                    <a:latin typeface="Times New Roman" panose="02020603050405020304" pitchFamily="18" charset="0"/>
                    <a:cs typeface="Times New Roman" panose="02020603050405020304" pitchFamily="18" charset="0"/>
                  </a:rPr>
                  <a:t>Lagrangian </a:t>
                </a:r>
                <a:r>
                  <a:rPr lang="fr-FR" sz="2000" dirty="0" err="1">
                    <a:solidFill>
                      <a:srgbClr val="000000"/>
                    </a:solidFill>
                    <a:latin typeface="Times New Roman" panose="02020603050405020304" pitchFamily="18" charset="0"/>
                    <a:cs typeface="Times New Roman" panose="02020603050405020304" pitchFamily="18" charset="0"/>
                  </a:rPr>
                  <a:t>cho</a:t>
                </a:r>
                <a:r>
                  <a:rPr lang="fr-FR" sz="2000" dirty="0">
                    <a:solidFill>
                      <a:srgbClr val="000000"/>
                    </a:solidFill>
                    <a:latin typeface="Times New Roman" panose="02020603050405020304" pitchFamily="18" charset="0"/>
                    <a:cs typeface="Times New Roman" panose="02020603050405020304" pitchFamily="18" charset="0"/>
                  </a:rPr>
                  <a:t> </a:t>
                </a:r>
                <a:r>
                  <a:rPr lang="fr-FR" sz="2000" dirty="0" err="1">
                    <a:solidFill>
                      <a:srgbClr val="000000"/>
                    </a:solidFill>
                    <a:latin typeface="Times New Roman" panose="02020603050405020304" pitchFamily="18" charset="0"/>
                    <a:cs typeface="Times New Roman" panose="02020603050405020304" pitchFamily="18" charset="0"/>
                  </a:rPr>
                  <a:t>bài</a:t>
                </a:r>
                <a:r>
                  <a:rPr lang="fr-FR" sz="2000" dirty="0">
                    <a:solidFill>
                      <a:srgbClr val="000000"/>
                    </a:solidFill>
                    <a:latin typeface="Times New Roman" panose="02020603050405020304" pitchFamily="18" charset="0"/>
                    <a:cs typeface="Times New Roman" panose="02020603050405020304" pitchFamily="18" charset="0"/>
                  </a:rPr>
                  <a:t> </a:t>
                </a:r>
                <a:r>
                  <a:rPr lang="fr-FR" sz="2000" dirty="0" err="1">
                    <a:solidFill>
                      <a:srgbClr val="000000"/>
                    </a:solidFill>
                    <a:latin typeface="Times New Roman" panose="02020603050405020304" pitchFamily="18" charset="0"/>
                    <a:cs typeface="Times New Roman" panose="02020603050405020304" pitchFamily="18" charset="0"/>
                  </a:rPr>
                  <a:t>toán</a:t>
                </a:r>
                <a:r>
                  <a:rPr lang="fr-FR" sz="2000" dirty="0">
                    <a:solidFill>
                      <a:srgbClr val="000000"/>
                    </a:solidFill>
                    <a:latin typeface="Times New Roman" panose="02020603050405020304" pitchFamily="18" charset="0"/>
                    <a:cs typeface="Times New Roman" panose="02020603050405020304" pitchFamily="18" charset="0"/>
                  </a:rPr>
                  <a:t> là:</a:t>
                </a:r>
              </a:p>
              <a:p>
                <a:pPr marL="0" indent="0">
                  <a:buNone/>
                </a:pPr>
                <a:endParaRPr lang="fr-FR"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fr-FR"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dirty="0" err="1">
                    <a:solidFill>
                      <a:srgbClr val="000000"/>
                    </a:solidFill>
                    <a:latin typeface="Times New Roman" panose="02020603050405020304" pitchFamily="18" charset="0"/>
                    <a:cs typeface="Times New Roman" panose="02020603050405020304" pitchFamily="18" charset="0"/>
                  </a:rPr>
                  <a:t>V</a:t>
                </a:r>
                <a:r>
                  <a:rPr lang="en-US" sz="2000" b="0" i="0" dirty="0" err="1">
                    <a:solidFill>
                      <a:srgbClr val="000000"/>
                    </a:solidFill>
                    <a:effectLst/>
                    <a:latin typeface="Times New Roman" panose="02020603050405020304" pitchFamily="18" charset="0"/>
                    <a:cs typeface="Times New Roman" panose="02020603050405020304" pitchFamily="18" charset="0"/>
                  </a:rPr>
                  <a:t>ới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l-GR" sz="2000" b="0" i="0" dirty="0">
                    <a:solidFill>
                      <a:srgbClr val="000000"/>
                    </a:solidFill>
                    <a:effectLst/>
                    <a:latin typeface="Times New Roman" panose="02020603050405020304" pitchFamily="18" charset="0"/>
                    <a:cs typeface="Times New Roman" panose="02020603050405020304" pitchFamily="18" charset="0"/>
                  </a:rPr>
                  <a:t>λ=</a:t>
                </a:r>
                <a14:m>
                  <m:oMath xmlns:m="http://schemas.openxmlformats.org/officeDocument/2006/math">
                    <m:sSup>
                      <m:sSupPr>
                        <m:ctrlPr>
                          <a:rPr lang="el-GR" sz="2000" b="0" i="1" smtClean="0">
                            <a:solidFill>
                              <a:srgbClr val="000000"/>
                            </a:solidFill>
                            <a:effectLst/>
                            <a:latin typeface="Cambria Math" panose="02040503050406030204" pitchFamily="18" charset="0"/>
                          </a:rPr>
                        </m:ctrlPr>
                      </m:sSupPr>
                      <m:e>
                        <m:r>
                          <a:rPr lang="en-US" sz="2000" b="0" i="1" smtClean="0">
                            <a:solidFill>
                              <a:srgbClr val="000000"/>
                            </a:solidFill>
                            <a:effectLst/>
                            <a:latin typeface="Cambria Math" panose="02040503050406030204" pitchFamily="18" charset="0"/>
                          </a:rPr>
                          <m:t>[</m:t>
                        </m:r>
                        <m:sSub>
                          <m:sSubPr>
                            <m:ctrlPr>
                              <a:rPr lang="el-GR" sz="2000" i="1">
                                <a:solidFill>
                                  <a:srgbClr val="000000"/>
                                </a:solidFill>
                                <a:latin typeface="Cambria Math" panose="02040503050406030204" pitchFamily="18" charset="0"/>
                              </a:rPr>
                            </m:ctrlPr>
                          </m:sSubPr>
                          <m:e>
                            <m:r>
                              <a:rPr lang="el-GR"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rPr>
                              <m:t>1</m:t>
                            </m:r>
                          </m:sub>
                        </m:sSub>
                        <m:r>
                          <m:rPr>
                            <m:nor/>
                          </m:rPr>
                          <a:rPr lang="el-GR" sz="2000" dirty="0">
                            <a:solidFill>
                              <a:srgbClr val="000000"/>
                            </a:solidFill>
                            <a:latin typeface="Times New Roman" panose="02020603050405020304" pitchFamily="18" charset="0"/>
                            <a:cs typeface="Times New Roman" panose="02020603050405020304" pitchFamily="18" charset="0"/>
                          </a:rPr>
                          <m:t>, </m:t>
                        </m:r>
                        <m:sSub>
                          <m:sSubPr>
                            <m:ctrlPr>
                              <a:rPr lang="el-GR" sz="2000" i="1">
                                <a:solidFill>
                                  <a:srgbClr val="000000"/>
                                </a:solidFill>
                                <a:latin typeface="Cambria Math" panose="02040503050406030204" pitchFamily="18" charset="0"/>
                              </a:rPr>
                            </m:ctrlPr>
                          </m:sSubPr>
                          <m:e>
                            <m:r>
                              <a:rPr lang="el-GR"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2</m:t>
                            </m:r>
                          </m:sub>
                        </m:sSub>
                        <m:r>
                          <m:rPr>
                            <m:nor/>
                          </m:rPr>
                          <a:rPr lang="el-GR" sz="2000" dirty="0">
                            <a:solidFill>
                              <a:srgbClr val="000000"/>
                            </a:solidFill>
                            <a:latin typeface="Times New Roman" panose="02020603050405020304" pitchFamily="18" charset="0"/>
                            <a:cs typeface="Times New Roman" panose="02020603050405020304" pitchFamily="18" charset="0"/>
                          </a:rPr>
                          <m:t>,…, </m:t>
                        </m:r>
                        <m:sSub>
                          <m:sSubPr>
                            <m:ctrlPr>
                              <a:rPr lang="el-GR" sz="2000" i="1">
                                <a:solidFill>
                                  <a:srgbClr val="000000"/>
                                </a:solidFill>
                                <a:latin typeface="Cambria Math" panose="02040503050406030204" pitchFamily="18" charset="0"/>
                              </a:rPr>
                            </m:ctrlPr>
                          </m:sSubPr>
                          <m:e>
                            <m:r>
                              <a:rPr lang="el-GR"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r>
                          <m:rPr>
                            <m:nor/>
                          </m:rPr>
                          <a:rPr lang="en-US" sz="2000" dirty="0">
                            <a:solidFill>
                              <a:srgbClr val="000000"/>
                            </a:solidFill>
                            <a:latin typeface="Times New Roman" panose="02020603050405020304" pitchFamily="18" charset="0"/>
                            <a:cs typeface="Times New Roman" panose="02020603050405020304" pitchFamily="18" charset="0"/>
                          </a:rPr>
                          <m:t>]</m:t>
                        </m:r>
                      </m:e>
                      <m:sup>
                        <m:r>
                          <a:rPr lang="en-US" sz="2000" b="0" i="1" smtClean="0">
                            <a:solidFill>
                              <a:srgbClr val="000000"/>
                            </a:solidFill>
                            <a:effectLst/>
                            <a:latin typeface="Cambria Math" panose="02040503050406030204" pitchFamily="18" charset="0"/>
                          </a:rPr>
                          <m:t>𝑇</m:t>
                        </m:r>
                      </m:sup>
                    </m:sSup>
                  </m:oMath>
                </a14:m>
                <a:r>
                  <a:rPr lang="en-US" sz="2000" b="0" i="0" dirty="0">
                    <a:solidFill>
                      <a:srgbClr val="000000"/>
                    </a:solidFill>
                    <a:effectLst/>
                    <a:latin typeface="Times New Roman" panose="02020603050405020304" pitchFamily="18" charset="0"/>
                    <a:cs typeface="Times New Roman" panose="02020603050405020304" pitchFamily="18" charset="0"/>
                  </a:rPr>
                  <a:t>⪰0 </a:t>
                </a:r>
                <a:r>
                  <a:rPr lang="en-US" sz="2000" b="0" i="0" dirty="0" err="1">
                    <a:solidFill>
                      <a:srgbClr val="000000"/>
                    </a:solidFill>
                    <a:effectLst/>
                    <a:latin typeface="Times New Roman" panose="02020603050405020304" pitchFamily="18" charset="0"/>
                    <a:cs typeface="Times New Roman" panose="02020603050405020304" pitchFamily="18" charset="0"/>
                  </a:rPr>
                  <a:t>và</a:t>
                </a:r>
                <a:r>
                  <a:rPr lang="el-GR"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l-GR" sz="2000" i="1" smtClean="0">
                        <a:solidFill>
                          <a:srgbClr val="000000"/>
                        </a:solidFill>
                        <a:latin typeface="Cambria Math" panose="02040503050406030204" pitchFamily="18" charset="0"/>
                        <a:ea typeface="Cambria Math" panose="02040503050406030204" pitchFamily="18" charset="0"/>
                      </a:rPr>
                      <m:t>𝜇</m:t>
                    </m:r>
                  </m:oMath>
                </a14:m>
                <a:r>
                  <a:rPr lang="el-GR" sz="2000" dirty="0">
                    <a:solidFill>
                      <a:srgbClr val="000000"/>
                    </a:solidFill>
                    <a:latin typeface="Times New Roman" panose="02020603050405020304" pitchFamily="18" charset="0"/>
                    <a:cs typeface="Times New Roman" panose="02020603050405020304" pitchFamily="18" charset="0"/>
                  </a:rPr>
                  <a:t>=</a:t>
                </a:r>
                <a14:m>
                  <m:oMath xmlns:m="http://schemas.openxmlformats.org/officeDocument/2006/math">
                    <m:sSup>
                      <m:sSupPr>
                        <m:ctrlPr>
                          <a:rPr lang="el-GR"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m:t>
                        </m:r>
                        <m:sSub>
                          <m:sSubPr>
                            <m:ctrlPr>
                              <a:rPr lang="el-GR" sz="2000" i="1">
                                <a:solidFill>
                                  <a:srgbClr val="000000"/>
                                </a:solidFill>
                                <a:latin typeface="Cambria Math" panose="02040503050406030204" pitchFamily="18" charset="0"/>
                              </a:rPr>
                            </m:ctrlPr>
                          </m:sSubPr>
                          <m:e>
                            <m:r>
                              <a:rPr lang="el-GR" sz="2000" i="1" smtClean="0">
                                <a:solidFill>
                                  <a:srgbClr val="000000"/>
                                </a:solidFill>
                                <a:latin typeface="Cambria Math" panose="02040503050406030204" pitchFamily="18" charset="0"/>
                                <a:ea typeface="Cambria Math" panose="02040503050406030204" pitchFamily="18" charset="0"/>
                              </a:rPr>
                              <m:t>𝜇</m:t>
                            </m:r>
                          </m:e>
                          <m:sub>
                            <m:r>
                              <a:rPr lang="en-US" sz="2000" i="1">
                                <a:solidFill>
                                  <a:srgbClr val="000000"/>
                                </a:solidFill>
                                <a:latin typeface="Cambria Math" panose="02040503050406030204" pitchFamily="18" charset="0"/>
                              </a:rPr>
                              <m:t>1</m:t>
                            </m:r>
                          </m:sub>
                        </m:sSub>
                        <m:r>
                          <m:rPr>
                            <m:nor/>
                          </m:rPr>
                          <a:rPr lang="el-GR" sz="2000" dirty="0">
                            <a:solidFill>
                              <a:srgbClr val="000000"/>
                            </a:solidFill>
                            <a:latin typeface="Times New Roman" panose="02020603050405020304" pitchFamily="18" charset="0"/>
                            <a:cs typeface="Times New Roman" panose="02020603050405020304" pitchFamily="18" charset="0"/>
                          </a:rPr>
                          <m:t>, </m:t>
                        </m:r>
                        <m:sSub>
                          <m:sSubPr>
                            <m:ctrlPr>
                              <a:rPr lang="el-GR" sz="2000" i="1">
                                <a:solidFill>
                                  <a:srgbClr val="000000"/>
                                </a:solidFill>
                                <a:latin typeface="Cambria Math" panose="02040503050406030204" pitchFamily="18" charset="0"/>
                              </a:rPr>
                            </m:ctrlPr>
                          </m:sSubPr>
                          <m:e>
                            <m:r>
                              <a:rPr lang="el-GR" sz="2000" i="1" smtClean="0">
                                <a:solidFill>
                                  <a:srgbClr val="000000"/>
                                </a:solidFill>
                                <a:latin typeface="Cambria Math" panose="02040503050406030204" pitchFamily="18" charset="0"/>
                                <a:ea typeface="Cambria Math" panose="02040503050406030204" pitchFamily="18" charset="0"/>
                              </a:rPr>
                              <m:t>𝜇</m:t>
                            </m:r>
                          </m:e>
                          <m:sub>
                            <m:r>
                              <a:rPr lang="en-US" sz="2000" i="1">
                                <a:solidFill>
                                  <a:srgbClr val="000000"/>
                                </a:solidFill>
                                <a:latin typeface="Cambria Math" panose="02040503050406030204" pitchFamily="18" charset="0"/>
                                <a:ea typeface="Cambria Math" panose="02040503050406030204" pitchFamily="18" charset="0"/>
                              </a:rPr>
                              <m:t>2</m:t>
                            </m:r>
                          </m:sub>
                        </m:sSub>
                        <m:r>
                          <m:rPr>
                            <m:nor/>
                          </m:rPr>
                          <a:rPr lang="el-GR" sz="2000" dirty="0">
                            <a:solidFill>
                              <a:srgbClr val="000000"/>
                            </a:solidFill>
                            <a:latin typeface="Times New Roman" panose="02020603050405020304" pitchFamily="18" charset="0"/>
                            <a:cs typeface="Times New Roman" panose="02020603050405020304" pitchFamily="18" charset="0"/>
                          </a:rPr>
                          <m:t>,…, </m:t>
                        </m:r>
                        <m:sSub>
                          <m:sSubPr>
                            <m:ctrlPr>
                              <a:rPr lang="el-GR" sz="2000" i="1">
                                <a:solidFill>
                                  <a:srgbClr val="000000"/>
                                </a:solidFill>
                                <a:latin typeface="Cambria Math" panose="02040503050406030204" pitchFamily="18" charset="0"/>
                              </a:rPr>
                            </m:ctrlPr>
                          </m:sSubPr>
                          <m:e>
                            <m:r>
                              <a:rPr lang="el-GR" sz="2000" i="1" smtClean="0">
                                <a:solidFill>
                                  <a:srgbClr val="000000"/>
                                </a:solidFill>
                                <a:latin typeface="Cambria Math" panose="02040503050406030204" pitchFamily="18" charset="0"/>
                                <a:ea typeface="Cambria Math" panose="02040503050406030204" pitchFamily="18" charset="0"/>
                              </a:rPr>
                              <m:t>𝜇</m:t>
                            </m:r>
                          </m:e>
                          <m:sub>
                            <m:r>
                              <a:rPr lang="en-US" sz="2000" i="1">
                                <a:solidFill>
                                  <a:srgbClr val="000000"/>
                                </a:solidFill>
                                <a:latin typeface="Cambria Math" panose="02040503050406030204" pitchFamily="18" charset="0"/>
                                <a:ea typeface="Cambria Math" panose="02040503050406030204" pitchFamily="18" charset="0"/>
                              </a:rPr>
                              <m:t>𝑛</m:t>
                            </m:r>
                          </m:sub>
                        </m:sSub>
                        <m:r>
                          <m:rPr>
                            <m:nor/>
                          </m:rPr>
                          <a:rPr lang="en-US" sz="2000" dirty="0">
                            <a:solidFill>
                              <a:srgbClr val="000000"/>
                            </a:solidFill>
                            <a:latin typeface="Times New Roman" panose="02020603050405020304" pitchFamily="18" charset="0"/>
                            <a:cs typeface="Times New Roman" panose="02020603050405020304" pitchFamily="18" charset="0"/>
                          </a:rPr>
                          <m:t>]</m:t>
                        </m:r>
                      </m:e>
                      <m:sup>
                        <m:r>
                          <a:rPr lang="en-US" sz="2000" i="1">
                            <a:solidFill>
                              <a:srgbClr val="000000"/>
                            </a:solidFill>
                            <a:latin typeface="Cambria Math" panose="02040503050406030204" pitchFamily="18" charset="0"/>
                          </a:rPr>
                          <m:t>𝑇</m:t>
                        </m:r>
                      </m:sup>
                    </m:sSup>
                    <m:r>
                      <a:rPr lang="en-US" sz="2000" i="1">
                        <a:solidFill>
                          <a:srgbClr val="000000"/>
                        </a:solidFill>
                        <a:latin typeface="Cambria Math" panose="02040503050406030204" pitchFamily="18" charset="0"/>
                      </a:rPr>
                      <m:t> </m:t>
                    </m:r>
                  </m:oMath>
                </a14:m>
                <a:r>
                  <a:rPr lang="en-US" sz="2000" b="0" i="0" dirty="0">
                    <a:solidFill>
                      <a:srgbClr val="000000"/>
                    </a:solidFill>
                    <a:effectLst/>
                    <a:latin typeface="Times New Roman" panose="02020603050405020304" pitchFamily="18" charset="0"/>
                    <a:cs typeface="Times New Roman" panose="02020603050405020304" pitchFamily="18" charset="0"/>
                  </a:rPr>
                  <a:t>⪰0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các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biến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đối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ngẫu</a:t>
                </a:r>
                <a:r>
                  <a:rPr lang="en-US" sz="2000" b="0" i="0" dirty="0">
                    <a:solidFill>
                      <a:srgbClr val="000000"/>
                    </a:solidFill>
                    <a:effectLst/>
                    <a:latin typeface="Times New Roman" panose="02020603050405020304" pitchFamily="18" charset="0"/>
                    <a:cs typeface="Times New Roman" panose="02020603050405020304" pitchFamily="18" charset="0"/>
                  </a:rPr>
                  <a:t> Lagrange (vector </a:t>
                </a:r>
                <a:r>
                  <a:rPr lang="en-US" sz="2000" b="0" i="0" dirty="0" err="1">
                    <a:solidFill>
                      <a:srgbClr val="000000"/>
                    </a:solidFill>
                    <a:effectLst/>
                    <a:latin typeface="Times New Roman" panose="02020603050405020304" pitchFamily="18" charset="0"/>
                    <a:cs typeface="Times New Roman" panose="02020603050405020304" pitchFamily="18" charset="0"/>
                  </a:rPr>
                  <a:t>nhân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tử</a:t>
                </a:r>
                <a:r>
                  <a:rPr lang="en-US" sz="2000" b="0" i="0" dirty="0">
                    <a:solidFill>
                      <a:srgbClr val="000000"/>
                    </a:solidFill>
                    <a:effectLst/>
                    <a:latin typeface="Times New Roman" panose="02020603050405020304" pitchFamily="18" charset="0"/>
                    <a:cs typeface="Times New Roman" panose="02020603050405020304" pitchFamily="18" charset="0"/>
                  </a:rPr>
                  <a:t> Lagrange).</a:t>
                </a:r>
              </a:p>
              <a:p>
                <a:pPr marL="0" indent="0">
                  <a:buNone/>
                </a:pPr>
                <a:endParaRPr lang="fr-FR" sz="2000" dirty="0">
                  <a:solidFill>
                    <a:srgbClr val="000000"/>
                  </a:solidFill>
                  <a:latin typeface="Times New Roman" panose="02020603050405020304" pitchFamily="18" charset="0"/>
                  <a:cs typeface="Times New Roman" panose="02020603050405020304" pitchFamily="18" charset="0"/>
                </a:endParaRPr>
              </a:p>
              <a:p>
                <a:pPr marL="0" indent="0">
                  <a:buNone/>
                </a:pPr>
                <a:r>
                  <a:rPr lang="vi-VN" sz="2000" b="0" i="0" dirty="0">
                    <a:solidFill>
                      <a:srgbClr val="000000"/>
                    </a:solidFill>
                    <a:effectLst/>
                    <a:latin typeface="Times New Roman" panose="02020603050405020304" pitchFamily="18" charset="0"/>
                    <a:cs typeface="Times New Roman" panose="02020603050405020304" pitchFamily="18" charset="0"/>
                  </a:rPr>
                  <a:t>Hàm số đối ngẫu của bài toán tối ưu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5" name="Chỗ dành sẵn cho Nội dung 2">
                <a:extLst>
                  <a:ext uri="{FF2B5EF4-FFF2-40B4-BE49-F238E27FC236}">
                    <a16:creationId xmlns:a16="http://schemas.microsoft.com/office/drawing/2014/main" id="{4443B5C0-D5F1-EEA3-322B-3FE457FC224F}"/>
                  </a:ext>
                </a:extLst>
              </p:cNvPr>
              <p:cNvSpPr>
                <a:spLocks noGrp="1" noRot="1" noChangeAspect="1" noMove="1" noResize="1" noEditPoints="1" noAdjustHandles="1" noChangeArrowheads="1" noChangeShapeType="1" noTextEdit="1"/>
              </p:cNvSpPr>
              <p:nvPr>
                <p:ph idx="1"/>
              </p:nvPr>
            </p:nvSpPr>
            <p:spPr>
              <a:xfrm>
                <a:off x="1151647" y="1597688"/>
                <a:ext cx="9667530" cy="5391579"/>
              </a:xfrm>
              <a:blipFill>
                <a:blip r:embed="rId2"/>
                <a:stretch>
                  <a:fillRect l="-694" t="-1130"/>
                </a:stretch>
              </a:blipFill>
            </p:spPr>
            <p:txBody>
              <a:bodyPr/>
              <a:lstStyle/>
              <a:p>
                <a:r>
                  <a:rPr lang="en-US">
                    <a:noFill/>
                  </a:rPr>
                  <a:t> </a:t>
                </a:r>
              </a:p>
            </p:txBody>
          </p:sp>
        </mc:Fallback>
      </mc:AlternateContent>
      <p:sp>
        <p:nvSpPr>
          <p:cNvPr id="11" name="Chỗ dành sẵn cho Nội dung 2">
            <a:extLst>
              <a:ext uri="{FF2B5EF4-FFF2-40B4-BE49-F238E27FC236}">
                <a16:creationId xmlns:a16="http://schemas.microsoft.com/office/drawing/2014/main" id="{94F13D7D-2132-E641-D927-C467968102DE}"/>
              </a:ext>
            </a:extLst>
          </p:cNvPr>
          <p:cNvSpPr txBox="1">
            <a:spLocks/>
          </p:cNvSpPr>
          <p:nvPr/>
        </p:nvSpPr>
        <p:spPr>
          <a:xfrm>
            <a:off x="1151643" y="1590741"/>
            <a:ext cx="6096000" cy="53915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6" name="Tiêu đề 5">
            <a:extLst>
              <a:ext uri="{FF2B5EF4-FFF2-40B4-BE49-F238E27FC236}">
                <a16:creationId xmlns:a16="http://schemas.microsoft.com/office/drawing/2014/main" id="{92CC3968-F7D7-C3CE-4D67-65662CBD35DD}"/>
              </a:ext>
            </a:extLst>
          </p:cNvPr>
          <p:cNvSpPr>
            <a:spLocks noGrp="1"/>
          </p:cNvSpPr>
          <p:nvPr>
            <p:ph type="title"/>
          </p:nvPr>
        </p:nvSpPr>
        <p:spPr>
          <a:xfrm>
            <a:off x="838198" y="132588"/>
            <a:ext cx="10515600" cy="1325563"/>
          </a:xfrm>
        </p:spPr>
        <p:txBody>
          <a:bodyPr/>
          <a:lstStyle/>
          <a:p>
            <a:r>
              <a:rPr lang="en-US" dirty="0">
                <a:solidFill>
                  <a:schemeClr val="bg1"/>
                </a:solidFill>
                <a:latin typeface="Times New Roman" panose="02020603050405020304" pitchFamily="18" charset="0"/>
                <a:cs typeface="Times New Roman" panose="02020603050405020304" pitchFamily="18" charset="0"/>
              </a:rPr>
              <a:t>Soft Margin</a:t>
            </a:r>
          </a:p>
        </p:txBody>
      </p:sp>
      <p:pic>
        <p:nvPicPr>
          <p:cNvPr id="13" name="Hình ảnh 12">
            <a:extLst>
              <a:ext uri="{FF2B5EF4-FFF2-40B4-BE49-F238E27FC236}">
                <a16:creationId xmlns:a16="http://schemas.microsoft.com/office/drawing/2014/main" id="{AEAD2C2B-68AC-F3E5-23B1-691A293D6359}"/>
              </a:ext>
            </a:extLst>
          </p:cNvPr>
          <p:cNvPicPr>
            <a:picLocks noChangeAspect="1"/>
          </p:cNvPicPr>
          <p:nvPr/>
        </p:nvPicPr>
        <p:blipFill>
          <a:blip r:embed="rId3"/>
          <a:stretch>
            <a:fillRect/>
          </a:stretch>
        </p:blipFill>
        <p:spPr>
          <a:xfrm>
            <a:off x="2387611" y="1981200"/>
            <a:ext cx="7416774" cy="778931"/>
          </a:xfrm>
          <a:prstGeom prst="rect">
            <a:avLst/>
          </a:prstGeom>
        </p:spPr>
      </p:pic>
      <p:pic>
        <p:nvPicPr>
          <p:cNvPr id="17" name="Hình ảnh 16">
            <a:extLst>
              <a:ext uri="{FF2B5EF4-FFF2-40B4-BE49-F238E27FC236}">
                <a16:creationId xmlns:a16="http://schemas.microsoft.com/office/drawing/2014/main" id="{9F93D909-CB54-08B2-05A5-A4790E86492E}"/>
              </a:ext>
            </a:extLst>
          </p:cNvPr>
          <p:cNvPicPr>
            <a:picLocks noChangeAspect="1"/>
          </p:cNvPicPr>
          <p:nvPr/>
        </p:nvPicPr>
        <p:blipFill>
          <a:blip r:embed="rId4"/>
          <a:stretch>
            <a:fillRect/>
          </a:stretch>
        </p:blipFill>
        <p:spPr>
          <a:xfrm>
            <a:off x="4568694" y="4319921"/>
            <a:ext cx="2833435" cy="497926"/>
          </a:xfrm>
          <a:prstGeom prst="rect">
            <a:avLst/>
          </a:prstGeom>
        </p:spPr>
      </p:pic>
    </p:spTree>
    <p:extLst>
      <p:ext uri="{BB962C8B-B14F-4D97-AF65-F5344CB8AC3E}">
        <p14:creationId xmlns:p14="http://schemas.microsoft.com/office/powerpoint/2010/main" val="2500812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C0D52E-3AD9-835D-1F29-6E313337C7E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8DDA9B-51C6-9594-171E-9D52E797B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BD14DCE5-B03C-5F9D-CFC9-A6911F383E1E}"/>
              </a:ext>
            </a:extLst>
          </p:cNvPr>
          <p:cNvSpPr>
            <a:spLocks noGrp="1"/>
          </p:cNvSpPr>
          <p:nvPr>
            <p:ph type="title"/>
          </p:nvPr>
        </p:nvSpPr>
        <p:spPr>
          <a:xfrm>
            <a:off x="1251852" y="159517"/>
            <a:ext cx="9688296" cy="671756"/>
          </a:xfrm>
        </p:spPr>
        <p:txBody>
          <a:bodyPr anchor="b">
            <a:normAutofit/>
          </a:bodyPr>
          <a:lstStyle/>
          <a:p>
            <a:pPr algn="l">
              <a:spcBef>
                <a:spcPts val="1800"/>
              </a:spcBef>
              <a:spcAft>
                <a:spcPts val="900"/>
              </a:spcAft>
            </a:pPr>
            <a:r>
              <a:rPr lang="en-US" sz="4000" b="1" i="0" dirty="0">
                <a:solidFill>
                  <a:srgbClr val="000000"/>
                </a:solidFill>
                <a:effectLst/>
                <a:latin typeface="Times New Roman" panose="02020603050405020304" pitchFamily="18" charset="0"/>
                <a:cs typeface="Times New Roman" panose="02020603050405020304" pitchFamily="18" charset="0"/>
              </a:rPr>
              <a:t>Soft Margin</a:t>
            </a:r>
            <a:endParaRPr lang="vi-VN" sz="4000" b="1" i="0" dirty="0">
              <a:solidFill>
                <a:srgbClr val="000000"/>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73761D44-BDA0-7F3F-963E-1E8531D4ED04}"/>
                  </a:ext>
                </a:extLst>
              </p:cNvPr>
              <p:cNvSpPr>
                <a:spLocks noGrp="1"/>
              </p:cNvSpPr>
              <p:nvPr>
                <p:ph idx="1"/>
              </p:nvPr>
            </p:nvSpPr>
            <p:spPr>
              <a:xfrm>
                <a:off x="1080979" y="773693"/>
                <a:ext cx="9688296" cy="5336162"/>
              </a:xfrm>
            </p:spPr>
            <p:txBody>
              <a:bodyPr anchor="t">
                <a:noAutofit/>
              </a:bodyPr>
              <a:lstStyle/>
              <a:p>
                <a:pPr marL="0" indent="0">
                  <a:buNone/>
                </a:pPr>
                <a:r>
                  <a:rPr lang="en-US" sz="2000" b="0" i="0" dirty="0">
                    <a:solidFill>
                      <a:srgbClr val="000000"/>
                    </a:solidFill>
                    <a:effectLst/>
                    <a:latin typeface="Times New Roman "/>
                  </a:rPr>
                  <a:t>Với </a:t>
                </a:r>
                <a:r>
                  <a:rPr lang="en-US" sz="2000" b="0" i="0" dirty="0" err="1">
                    <a:solidFill>
                      <a:srgbClr val="000000"/>
                    </a:solidFill>
                    <a:effectLst/>
                    <a:latin typeface="Times New Roman "/>
                  </a:rPr>
                  <a:t>mỗi</a:t>
                </a:r>
                <a:r>
                  <a:rPr lang="en-US" sz="2000" b="0" i="0" dirty="0">
                    <a:solidFill>
                      <a:srgbClr val="000000"/>
                    </a:solidFill>
                    <a:effectLst/>
                    <a:latin typeface="Times New Roman "/>
                  </a:rPr>
                  <a:t> </a:t>
                </a:r>
                <a:r>
                  <a:rPr lang="en-US" sz="2000" b="0" i="0" dirty="0" err="1">
                    <a:solidFill>
                      <a:srgbClr val="000000"/>
                    </a:solidFill>
                    <a:effectLst/>
                    <a:latin typeface="Times New Roman "/>
                  </a:rPr>
                  <a:t>cặp</a:t>
                </a:r>
                <a:r>
                  <a:rPr lang="en-US" sz="2000" b="0" i="0" dirty="0">
                    <a:solidFill>
                      <a:srgbClr val="000000"/>
                    </a:solidFill>
                    <a:effectLst/>
                    <a:latin typeface="Times New Roman "/>
                  </a:rPr>
                  <a:t> (</a:t>
                </a:r>
                <a:r>
                  <a:rPr lang="el-GR" sz="2000" b="0" i="0" dirty="0">
                    <a:solidFill>
                      <a:srgbClr val="000000"/>
                    </a:solidFill>
                    <a:effectLst/>
                    <a:latin typeface="Times New Roman "/>
                  </a:rPr>
                  <a:t>λ,μ), </a:t>
                </a:r>
                <a:r>
                  <a:rPr lang="en-US" sz="2000" b="0" i="0" dirty="0" err="1">
                    <a:solidFill>
                      <a:srgbClr val="000000"/>
                    </a:solidFill>
                    <a:effectLst/>
                    <a:latin typeface="Times New Roman "/>
                  </a:rPr>
                  <a:t>chúng</a:t>
                </a:r>
                <a:r>
                  <a:rPr lang="en-US" sz="2000" b="0" i="0" dirty="0">
                    <a:solidFill>
                      <a:srgbClr val="000000"/>
                    </a:solidFill>
                    <a:effectLst/>
                    <a:latin typeface="Times New Roman "/>
                  </a:rPr>
                  <a:t> ta </a:t>
                </a:r>
                <a:r>
                  <a:rPr lang="en-US" sz="2000" b="0" i="0" dirty="0" err="1">
                    <a:solidFill>
                      <a:srgbClr val="000000"/>
                    </a:solidFill>
                    <a:effectLst/>
                    <a:latin typeface="Times New Roman "/>
                  </a:rPr>
                  <a:t>sẽ</a:t>
                </a:r>
                <a:r>
                  <a:rPr lang="en-US" sz="2000" b="0" i="0" dirty="0">
                    <a:solidFill>
                      <a:srgbClr val="000000"/>
                    </a:solidFill>
                    <a:effectLst/>
                    <a:latin typeface="Times New Roman "/>
                  </a:rPr>
                  <a:t> </a:t>
                </a:r>
                <a:r>
                  <a:rPr lang="en-US" sz="2000" b="0" i="0" dirty="0" err="1">
                    <a:solidFill>
                      <a:srgbClr val="000000"/>
                    </a:solidFill>
                    <a:effectLst/>
                    <a:latin typeface="Times New Roman "/>
                  </a:rPr>
                  <a:t>quan</a:t>
                </a:r>
                <a:r>
                  <a:rPr lang="en-US" sz="2000" b="0" i="0" dirty="0">
                    <a:solidFill>
                      <a:srgbClr val="000000"/>
                    </a:solidFill>
                    <a:effectLst/>
                    <a:latin typeface="Times New Roman "/>
                  </a:rPr>
                  <a:t> </a:t>
                </a:r>
                <a:r>
                  <a:rPr lang="en-US" sz="2000" b="0" i="0" dirty="0" err="1">
                    <a:solidFill>
                      <a:srgbClr val="000000"/>
                    </a:solidFill>
                    <a:effectLst/>
                    <a:latin typeface="Times New Roman "/>
                  </a:rPr>
                  <a:t>tâm</a:t>
                </a:r>
                <a:r>
                  <a:rPr lang="en-US" sz="2000" b="0" i="0" dirty="0">
                    <a:solidFill>
                      <a:srgbClr val="000000"/>
                    </a:solidFill>
                    <a:effectLst/>
                    <a:latin typeface="Times New Roman "/>
                  </a:rPr>
                  <a:t> </a:t>
                </a:r>
                <a:r>
                  <a:rPr lang="en-US" sz="2000" b="0" i="0" dirty="0" err="1">
                    <a:solidFill>
                      <a:srgbClr val="000000"/>
                    </a:solidFill>
                    <a:effectLst/>
                    <a:latin typeface="Times New Roman "/>
                  </a:rPr>
                  <a:t>tới</a:t>
                </a:r>
                <a:r>
                  <a:rPr lang="en-US" sz="2000" b="0" i="0" dirty="0">
                    <a:solidFill>
                      <a:srgbClr val="000000"/>
                    </a:solidFill>
                    <a:effectLst/>
                    <a:latin typeface="Times New Roman "/>
                  </a:rPr>
                  <a:t> (</a:t>
                </a:r>
                <a:r>
                  <a:rPr lang="en-US" sz="2000" b="0" i="0" dirty="0" err="1">
                    <a:solidFill>
                      <a:srgbClr val="000000"/>
                    </a:solidFill>
                    <a:effectLst/>
                    <a:latin typeface="Times New Roman "/>
                  </a:rPr>
                  <a:t>w,b</a:t>
                </a:r>
                <a:r>
                  <a:rPr lang="en-US" sz="2000" b="0" i="0" dirty="0">
                    <a:solidFill>
                      <a:srgbClr val="000000"/>
                    </a:solidFill>
                    <a:effectLst/>
                    <a:latin typeface="Times New Roman "/>
                  </a:rPr>
                  <a:t>,</a:t>
                </a:r>
                <a:r>
                  <a:rPr lang="el-GR" sz="2000" b="0" i="0" dirty="0">
                    <a:solidFill>
                      <a:srgbClr val="000000"/>
                    </a:solidFill>
                    <a:effectLst/>
                    <a:latin typeface="Times New Roman "/>
                  </a:rPr>
                  <a:t>ξ) </a:t>
                </a:r>
                <a:r>
                  <a:rPr lang="en-US" sz="2000" b="0" i="0" dirty="0" err="1">
                    <a:solidFill>
                      <a:srgbClr val="000000"/>
                    </a:solidFill>
                    <a:effectLst/>
                    <a:latin typeface="Times New Roman "/>
                  </a:rPr>
                  <a:t>thoả</a:t>
                </a:r>
                <a:r>
                  <a:rPr lang="en-US" sz="2000" b="0" i="0" dirty="0">
                    <a:solidFill>
                      <a:srgbClr val="000000"/>
                    </a:solidFill>
                    <a:effectLst/>
                    <a:latin typeface="Times New Roman "/>
                  </a:rPr>
                  <a:t> </a:t>
                </a:r>
                <a:r>
                  <a:rPr lang="en-US" sz="2000" b="0" i="0" dirty="0" err="1">
                    <a:solidFill>
                      <a:srgbClr val="000000"/>
                    </a:solidFill>
                    <a:effectLst/>
                    <a:latin typeface="Times New Roman "/>
                  </a:rPr>
                  <a:t>mãn</a:t>
                </a:r>
                <a:r>
                  <a:rPr lang="en-US" sz="2000" b="0" i="0" dirty="0">
                    <a:solidFill>
                      <a:srgbClr val="000000"/>
                    </a:solidFill>
                    <a:effectLst/>
                    <a:latin typeface="Times New Roman "/>
                  </a:rPr>
                  <a:t> </a:t>
                </a:r>
                <a:r>
                  <a:rPr lang="en-US" sz="2000" b="0" i="0" dirty="0" err="1">
                    <a:solidFill>
                      <a:srgbClr val="000000"/>
                    </a:solidFill>
                    <a:effectLst/>
                    <a:latin typeface="Times New Roman "/>
                  </a:rPr>
                  <a:t>điều</a:t>
                </a:r>
                <a:r>
                  <a:rPr lang="en-US" sz="2000" b="0" i="0" dirty="0">
                    <a:solidFill>
                      <a:srgbClr val="000000"/>
                    </a:solidFill>
                    <a:effectLst/>
                    <a:latin typeface="Times New Roman "/>
                  </a:rPr>
                  <a:t> </a:t>
                </a:r>
                <a:r>
                  <a:rPr lang="en-US" sz="2000" b="0" i="0" dirty="0" err="1">
                    <a:solidFill>
                      <a:srgbClr val="000000"/>
                    </a:solidFill>
                    <a:effectLst/>
                    <a:latin typeface="Times New Roman "/>
                  </a:rPr>
                  <a:t>kiện</a:t>
                </a:r>
                <a:r>
                  <a:rPr lang="en-US" sz="2000" b="0" i="0" dirty="0">
                    <a:solidFill>
                      <a:srgbClr val="000000"/>
                    </a:solidFill>
                    <a:effectLst/>
                    <a:latin typeface="Times New Roman "/>
                  </a:rPr>
                  <a:t> </a:t>
                </a:r>
                <a:r>
                  <a:rPr lang="en-US" sz="2000" b="0" i="0" dirty="0" err="1">
                    <a:solidFill>
                      <a:srgbClr val="000000"/>
                    </a:solidFill>
                    <a:effectLst/>
                    <a:latin typeface="Times New Roman "/>
                  </a:rPr>
                  <a:t>đạo</a:t>
                </a:r>
                <a:r>
                  <a:rPr lang="en-US" sz="2000" b="0" i="0" dirty="0">
                    <a:solidFill>
                      <a:srgbClr val="000000"/>
                    </a:solidFill>
                    <a:effectLst/>
                    <a:latin typeface="Times New Roman "/>
                  </a:rPr>
                  <a:t> </a:t>
                </a:r>
                <a:r>
                  <a:rPr lang="en-US" sz="2000" b="0" i="0" dirty="0" err="1">
                    <a:solidFill>
                      <a:srgbClr val="000000"/>
                    </a:solidFill>
                    <a:effectLst/>
                    <a:latin typeface="Times New Roman "/>
                  </a:rPr>
                  <a:t>hàm</a:t>
                </a:r>
                <a:r>
                  <a:rPr lang="en-US" sz="2000" b="0" i="0" dirty="0">
                    <a:solidFill>
                      <a:srgbClr val="000000"/>
                    </a:solidFill>
                    <a:effectLst/>
                    <a:latin typeface="Times New Roman "/>
                  </a:rPr>
                  <a:t> </a:t>
                </a:r>
                <a:r>
                  <a:rPr lang="en-US" sz="2000" b="0" i="0" dirty="0" err="1">
                    <a:solidFill>
                      <a:srgbClr val="000000"/>
                    </a:solidFill>
                    <a:effectLst/>
                    <a:latin typeface="Times New Roman "/>
                  </a:rPr>
                  <a:t>của</a:t>
                </a:r>
                <a:r>
                  <a:rPr lang="en-US" sz="2000" b="0" i="0" dirty="0">
                    <a:solidFill>
                      <a:srgbClr val="000000"/>
                    </a:solidFill>
                    <a:effectLst/>
                    <a:latin typeface="Times New Roman "/>
                  </a:rPr>
                  <a:t> </a:t>
                </a:r>
                <a:r>
                  <a:rPr lang="en-US" sz="2000" b="0" i="0" dirty="0" err="1">
                    <a:solidFill>
                      <a:srgbClr val="000000"/>
                    </a:solidFill>
                    <a:effectLst/>
                    <a:latin typeface="Times New Roman "/>
                  </a:rPr>
                  <a:t>Lagrangian</a:t>
                </a:r>
                <a:r>
                  <a:rPr lang="en-US" sz="2000" b="0" i="0" dirty="0">
                    <a:solidFill>
                      <a:srgbClr val="000000"/>
                    </a:solidFill>
                    <a:effectLst/>
                    <a:latin typeface="Times New Roman "/>
                  </a:rPr>
                  <a:t> </a:t>
                </a:r>
                <a:r>
                  <a:rPr lang="en-US" sz="2000" b="0" i="0" dirty="0" err="1">
                    <a:solidFill>
                      <a:srgbClr val="000000"/>
                    </a:solidFill>
                    <a:effectLst/>
                    <a:latin typeface="Times New Roman "/>
                  </a:rPr>
                  <a:t>bằng</a:t>
                </a:r>
                <a:r>
                  <a:rPr lang="en-US" sz="2000" b="0" i="0" dirty="0">
                    <a:solidFill>
                      <a:srgbClr val="000000"/>
                    </a:solidFill>
                    <a:effectLst/>
                    <a:latin typeface="Times New Roman "/>
                  </a:rPr>
                  <a:t> 0:</a:t>
                </a:r>
              </a:p>
              <a:p>
                <a:pPr marL="0" indent="0" algn="ctr">
                  <a:buNone/>
                </a:pPr>
                <a14:m>
                  <m:oMath xmlns:m="http://schemas.openxmlformats.org/officeDocument/2006/math">
                    <m:f>
                      <m:fPr>
                        <m:ctrlPr>
                          <a:rPr lang="en-US" sz="2000" b="0" i="1" smtClean="0">
                            <a:solidFill>
                              <a:srgbClr val="000000"/>
                            </a:solidFill>
                            <a:effectLst/>
                            <a:latin typeface="Cambria Math" panose="02040503050406030204" pitchFamily="18" charset="0"/>
                          </a:rPr>
                        </m:ctrlPr>
                      </m:fPr>
                      <m:num>
                        <m:r>
                          <m:rPr>
                            <m:nor/>
                          </m:rPr>
                          <a:rPr lang="en-US" sz="2000">
                            <a:latin typeface="Times New Roman "/>
                          </a:rPr>
                          <m:t>∂</m:t>
                        </m:r>
                        <m:r>
                          <m:rPr>
                            <m:nor/>
                          </m:rPr>
                          <a:rPr lang="en-US" sz="2000">
                            <a:latin typeface="Times New Roman "/>
                          </a:rPr>
                          <m:t>L</m:t>
                        </m:r>
                      </m:num>
                      <m:den>
                        <m:r>
                          <m:rPr>
                            <m:nor/>
                          </m:rPr>
                          <a:rPr lang="en-US" sz="2000">
                            <a:latin typeface="Times New Roman "/>
                          </a:rPr>
                          <m:t>∂</m:t>
                        </m:r>
                        <m:r>
                          <m:rPr>
                            <m:nor/>
                          </m:rPr>
                          <a:rPr lang="en-US" sz="2000">
                            <a:latin typeface="Times New Roman "/>
                          </a:rPr>
                          <m:t>w</m:t>
                        </m:r>
                      </m:den>
                    </m:f>
                    <m:r>
                      <a:rPr lang="en-US" sz="2000" b="0" i="1" smtClean="0">
                        <a:solidFill>
                          <a:srgbClr val="000000"/>
                        </a:solidFill>
                        <a:effectLst/>
                        <a:latin typeface="Cambria Math" panose="02040503050406030204" pitchFamily="18" charset="0"/>
                      </a:rPr>
                      <m:t>=0 </m:t>
                    </m:r>
                    <m:r>
                      <a:rPr lang="en-US" sz="2000" b="0" i="1" smtClean="0">
                        <a:solidFill>
                          <a:srgbClr val="000000"/>
                        </a:solidFill>
                        <a:effectLst/>
                        <a:latin typeface="Cambria Math" panose="02040503050406030204" pitchFamily="18" charset="0"/>
                        <a:ea typeface="Cambria Math" panose="02040503050406030204" pitchFamily="18" charset="0"/>
                      </a:rPr>
                      <m:t>⇔</m:t>
                    </m:r>
                    <m:r>
                      <a:rPr lang="en-US" sz="2000" b="0" i="1" smtClean="0">
                        <a:solidFill>
                          <a:srgbClr val="000000"/>
                        </a:solidFill>
                        <a:effectLst/>
                        <a:latin typeface="Cambria Math" panose="02040503050406030204" pitchFamily="18" charset="0"/>
                        <a:ea typeface="Cambria Math" panose="02040503050406030204" pitchFamily="18" charset="0"/>
                      </a:rPr>
                      <m:t>𝑤</m:t>
                    </m:r>
                    <m:r>
                      <a:rPr lang="en-US" sz="2000" b="0" i="1" smtClean="0">
                        <a:solidFill>
                          <a:srgbClr val="000000"/>
                        </a:solidFill>
                        <a:effectLst/>
                        <a:latin typeface="Cambria Math" panose="02040503050406030204" pitchFamily="18" charset="0"/>
                        <a:ea typeface="Cambria Math" panose="02040503050406030204" pitchFamily="18" charset="0"/>
                      </a:rPr>
                      <m:t>=</m:t>
                    </m:r>
                    <m:nary>
                      <m:naryPr>
                        <m:chr m:val="∑"/>
                        <m:ctrlPr>
                          <a:rPr lang="en-US" sz="2000" b="0" i="1" smtClean="0">
                            <a:solidFill>
                              <a:srgbClr val="000000"/>
                            </a:solidFill>
                            <a:effectLst/>
                            <a:latin typeface="Cambria Math" panose="02040503050406030204" pitchFamily="18" charset="0"/>
                            <a:ea typeface="Cambria Math" panose="02040503050406030204" pitchFamily="18" charset="0"/>
                          </a:rPr>
                        </m:ctrlPr>
                      </m:naryPr>
                      <m:sub>
                        <m:r>
                          <m:rPr>
                            <m:brk m:alnAt="23"/>
                          </m:rPr>
                          <a:rPr lang="en-US" sz="2000" b="0" i="1" smtClean="0">
                            <a:solidFill>
                              <a:srgbClr val="000000"/>
                            </a:solidFill>
                            <a:effectLst/>
                            <a:latin typeface="Cambria Math" panose="02040503050406030204" pitchFamily="18" charset="0"/>
                            <a:ea typeface="Cambria Math" panose="02040503050406030204" pitchFamily="18" charset="0"/>
                          </a:rPr>
                          <m:t>𝑛</m:t>
                        </m:r>
                        <m:r>
                          <a:rPr lang="en-US" sz="2000" b="0" i="1" smtClean="0">
                            <a:solidFill>
                              <a:srgbClr val="000000"/>
                            </a:solidFill>
                            <a:effectLst/>
                            <a:latin typeface="Cambria Math" panose="02040503050406030204" pitchFamily="18" charset="0"/>
                            <a:ea typeface="Cambria Math" panose="02040503050406030204" pitchFamily="18" charset="0"/>
                          </a:rPr>
                          <m:t>=1</m:t>
                        </m:r>
                      </m:sub>
                      <m:sup>
                        <m:r>
                          <a:rPr lang="en-US" sz="2000" b="0" i="1" smtClean="0">
                            <a:solidFill>
                              <a:srgbClr val="000000"/>
                            </a:solidFill>
                            <a:effectLst/>
                            <a:latin typeface="Cambria Math" panose="02040503050406030204" pitchFamily="18" charset="0"/>
                            <a:ea typeface="Cambria Math" panose="02040503050406030204" pitchFamily="18" charset="0"/>
                          </a:rPr>
                          <m:t>𝑁</m:t>
                        </m:r>
                      </m:sup>
                      <m:e>
                        <m:sSub>
                          <m:sSubPr>
                            <m:ctrlPr>
                              <a:rPr lang="en-US" sz="2000" b="0" i="1" smtClean="0">
                                <a:solidFill>
                                  <a:srgbClr val="000000"/>
                                </a:solidFill>
                                <a:effectLst/>
                                <a:latin typeface="Cambria Math" panose="02040503050406030204" pitchFamily="18" charset="0"/>
                                <a:ea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𝜆</m:t>
                            </m:r>
                          </m:e>
                          <m:sub>
                            <m:r>
                              <a:rPr lang="en-US" sz="2000" b="0" i="1" smtClean="0">
                                <a:solidFill>
                                  <a:srgbClr val="000000"/>
                                </a:solidFill>
                                <a:effectLst/>
                                <a:latin typeface="Cambria Math" panose="02040503050406030204" pitchFamily="18" charset="0"/>
                                <a:ea typeface="Cambria Math" panose="02040503050406030204" pitchFamily="18" charset="0"/>
                              </a:rPr>
                              <m:t>𝑛</m:t>
                            </m:r>
                          </m:sub>
                        </m:sSub>
                        <m:sSub>
                          <m:sSubPr>
                            <m:ctrlPr>
                              <a:rPr lang="en-US" sz="2000" b="0" i="1" smtClean="0">
                                <a:solidFill>
                                  <a:srgbClr val="000000"/>
                                </a:solidFill>
                                <a:effectLst/>
                                <a:latin typeface="Cambria Math" panose="02040503050406030204" pitchFamily="18" charset="0"/>
                                <a:ea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𝑦</m:t>
                            </m:r>
                          </m:e>
                          <m:sub>
                            <m:r>
                              <a:rPr lang="en-US" sz="2000" b="0" i="1" smtClean="0">
                                <a:solidFill>
                                  <a:srgbClr val="000000"/>
                                </a:solidFill>
                                <a:effectLst/>
                                <a:latin typeface="Cambria Math" panose="02040503050406030204" pitchFamily="18" charset="0"/>
                                <a:ea typeface="Cambria Math" panose="02040503050406030204" pitchFamily="18" charset="0"/>
                              </a:rPr>
                              <m:t>𝑛</m:t>
                            </m:r>
                          </m:sub>
                        </m:sSub>
                        <m:sSub>
                          <m:sSubPr>
                            <m:ctrlPr>
                              <a:rPr lang="en-US" sz="2000" b="0" i="1" smtClean="0">
                                <a:solidFill>
                                  <a:srgbClr val="000000"/>
                                </a:solidFill>
                                <a:effectLst/>
                                <a:latin typeface="Cambria Math" panose="02040503050406030204" pitchFamily="18" charset="0"/>
                                <a:ea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𝑥</m:t>
                            </m:r>
                          </m:e>
                          <m:sub>
                            <m:r>
                              <a:rPr lang="en-US" sz="2000" b="0" i="1" smtClean="0">
                                <a:solidFill>
                                  <a:srgbClr val="000000"/>
                                </a:solidFill>
                                <a:effectLst/>
                                <a:latin typeface="Cambria Math" panose="02040503050406030204" pitchFamily="18" charset="0"/>
                                <a:ea typeface="Cambria Math" panose="02040503050406030204" pitchFamily="18" charset="0"/>
                              </a:rPr>
                              <m:t>𝑛</m:t>
                            </m:r>
                          </m:sub>
                        </m:sSub>
                      </m:e>
                    </m:nary>
                  </m:oMath>
                </a14:m>
                <a:r>
                  <a:rPr lang="en-US" sz="2000" b="0" i="0" dirty="0">
                    <a:solidFill>
                      <a:srgbClr val="000000"/>
                    </a:solidFill>
                    <a:effectLst/>
                    <a:latin typeface="Times New Roman "/>
                  </a:rPr>
                  <a:t> (1)</a:t>
                </a:r>
              </a:p>
              <a:p>
                <a:pPr marL="0" indent="0" algn="ctr">
                  <a:buNone/>
                </a:pPr>
                <a14:m>
                  <m:oMathPara xmlns:m="http://schemas.openxmlformats.org/officeDocument/2006/math">
                    <m:oMathParaPr>
                      <m:jc m:val="centerGroup"/>
                    </m:oMathParaPr>
                    <m:oMath xmlns:m="http://schemas.openxmlformats.org/officeDocument/2006/math">
                      <m:f>
                        <m:fPr>
                          <m:ctrlPr>
                            <a:rPr lang="en-US" sz="2000" b="0" i="1" smtClean="0">
                              <a:solidFill>
                                <a:srgbClr val="000000"/>
                              </a:solidFill>
                              <a:effectLst/>
                              <a:latin typeface="Cambria Math" panose="02040503050406030204" pitchFamily="18" charset="0"/>
                            </a:rPr>
                          </m:ctrlPr>
                        </m:fPr>
                        <m:num>
                          <m:r>
                            <m:rPr>
                              <m:nor/>
                            </m:rPr>
                            <a:rPr lang="en-US" sz="2000">
                              <a:latin typeface="Times New Roman "/>
                            </a:rPr>
                            <m:t>∂</m:t>
                          </m:r>
                          <m:r>
                            <m:rPr>
                              <m:nor/>
                            </m:rPr>
                            <a:rPr lang="en-US" sz="2000">
                              <a:latin typeface="Times New Roman "/>
                            </a:rPr>
                            <m:t>L</m:t>
                          </m:r>
                        </m:num>
                        <m:den>
                          <m:r>
                            <m:rPr>
                              <m:nor/>
                            </m:rPr>
                            <a:rPr lang="en-US" sz="2000">
                              <a:latin typeface="Times New Roman "/>
                            </a:rPr>
                            <m:t>∂</m:t>
                          </m:r>
                          <m:r>
                            <a:rPr lang="en-US" sz="2000" b="0" i="1" smtClean="0">
                              <a:latin typeface="Cambria Math" panose="02040503050406030204" pitchFamily="18" charset="0"/>
                            </a:rPr>
                            <m:t>𝑏</m:t>
                          </m:r>
                        </m:den>
                      </m:f>
                      <m:r>
                        <a:rPr lang="en-US" sz="2000" b="0" i="1" smtClean="0">
                          <a:solidFill>
                            <a:srgbClr val="000000"/>
                          </a:solidFill>
                          <a:effectLst/>
                          <a:latin typeface="Cambria Math" panose="02040503050406030204" pitchFamily="18" charset="0"/>
                        </a:rPr>
                        <m:t>=0 </m:t>
                      </m:r>
                      <m:r>
                        <a:rPr lang="en-US" sz="2000" b="0" i="1" smtClean="0">
                          <a:solidFill>
                            <a:srgbClr val="000000"/>
                          </a:solidFill>
                          <a:effectLst/>
                          <a:latin typeface="Cambria Math" panose="02040503050406030204" pitchFamily="18" charset="0"/>
                          <a:ea typeface="Cambria Math" panose="02040503050406030204" pitchFamily="18" charset="0"/>
                        </a:rPr>
                        <m:t>⇔</m:t>
                      </m:r>
                      <m:nary>
                        <m:naryPr>
                          <m:chr m:val="∑"/>
                          <m:ctrlPr>
                            <a:rPr lang="en-US" sz="2000" i="1" smtClean="0">
                              <a:solidFill>
                                <a:srgbClr val="000000"/>
                              </a:solidFill>
                              <a:latin typeface="Cambria Math" panose="02040503050406030204" pitchFamily="18" charset="0"/>
                              <a:ea typeface="Cambria Math" panose="02040503050406030204" pitchFamily="18" charset="0"/>
                            </a:rPr>
                          </m:ctrlPr>
                        </m:naryPr>
                        <m:sub>
                          <m:r>
                            <m:rPr>
                              <m:brk m:alnAt="23"/>
                            </m:rPr>
                            <a:rPr lang="en-US" sz="2000" i="1">
                              <a:solidFill>
                                <a:srgbClr val="000000"/>
                              </a:solidFill>
                              <a:latin typeface="Cambria Math" panose="02040503050406030204" pitchFamily="18" charset="0"/>
                              <a:ea typeface="Cambria Math" panose="02040503050406030204" pitchFamily="18" charset="0"/>
                            </a:rPr>
                            <m:t>𝑛</m:t>
                          </m:r>
                          <m:r>
                            <a:rPr lang="en-US" sz="2000" i="1">
                              <a:solidFill>
                                <a:srgbClr val="000000"/>
                              </a:solidFill>
                              <a:latin typeface="Cambria Math" panose="02040503050406030204" pitchFamily="18" charset="0"/>
                              <a:ea typeface="Cambria Math" panose="02040503050406030204" pitchFamily="18" charset="0"/>
                            </a:rPr>
                            <m:t>=</m:t>
                          </m:r>
                          <m:r>
                            <m:rPr>
                              <m:brk m:alnAt="23"/>
                            </m:rPr>
                            <a:rPr lang="en-US" sz="2000" i="1">
                              <a:solidFill>
                                <a:srgbClr val="000000"/>
                              </a:solidFill>
                              <a:latin typeface="Cambria Math" panose="02040503050406030204" pitchFamily="18" charset="0"/>
                              <a:ea typeface="Cambria Math" panose="02040503050406030204" pitchFamily="18" charset="0"/>
                            </a:rPr>
                            <m:t>1</m:t>
                          </m:r>
                        </m:sub>
                        <m:sup>
                          <m:r>
                            <a:rPr lang="en-US" sz="2000" i="1">
                              <a:solidFill>
                                <a:srgbClr val="000000"/>
                              </a:solidFill>
                              <a:latin typeface="Cambria Math" panose="02040503050406030204" pitchFamily="18" charset="0"/>
                              <a:ea typeface="Cambria Math" panose="02040503050406030204" pitchFamily="18" charset="0"/>
                            </a:rPr>
                            <m:t>𝑁</m:t>
                          </m:r>
                        </m:sup>
                        <m:e>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𝑦</m:t>
                              </m:r>
                            </m:e>
                            <m:sub>
                              <m:r>
                                <a:rPr lang="en-US" sz="2000" i="1">
                                  <a:solidFill>
                                    <a:srgbClr val="000000"/>
                                  </a:solidFill>
                                  <a:latin typeface="Cambria Math" panose="02040503050406030204" pitchFamily="18" charset="0"/>
                                  <a:ea typeface="Cambria Math" panose="02040503050406030204" pitchFamily="18" charset="0"/>
                                </a:rPr>
                                <m:t>𝑛</m:t>
                              </m:r>
                            </m:sub>
                          </m:sSub>
                        </m:e>
                      </m:nary>
                      <m:r>
                        <a:rPr lang="en-US" sz="2000" b="0" i="1" smtClean="0">
                          <a:solidFill>
                            <a:srgbClr val="000000"/>
                          </a:solidFill>
                          <a:latin typeface="Cambria Math" panose="02040503050406030204" pitchFamily="18" charset="0"/>
                          <a:ea typeface="Cambria Math" panose="02040503050406030204" pitchFamily="18" charset="0"/>
                        </a:rPr>
                        <m:t>=0  (2)</m:t>
                      </m:r>
                    </m:oMath>
                  </m:oMathPara>
                </a14:m>
                <a:endParaRPr lang="en-US" sz="2000" dirty="0">
                  <a:solidFill>
                    <a:srgbClr val="000000"/>
                  </a:solidFill>
                  <a:latin typeface="Times New Roman "/>
                </a:endParaRPr>
              </a:p>
              <a:p>
                <a:pPr marL="0" indent="0" algn="ctr">
                  <a:buNone/>
                </a:pPr>
                <a14:m>
                  <m:oMath xmlns:m="http://schemas.openxmlformats.org/officeDocument/2006/math">
                    <m:f>
                      <m:fPr>
                        <m:ctrlPr>
                          <a:rPr lang="en-US" sz="2000" b="0" i="1" smtClean="0">
                            <a:solidFill>
                              <a:srgbClr val="000000"/>
                            </a:solidFill>
                            <a:effectLst/>
                            <a:latin typeface="Cambria Math" panose="02040503050406030204" pitchFamily="18" charset="0"/>
                          </a:rPr>
                        </m:ctrlPr>
                      </m:fPr>
                      <m:num>
                        <m:r>
                          <m:rPr>
                            <m:nor/>
                          </m:rPr>
                          <a:rPr lang="en-US" sz="2000">
                            <a:latin typeface="Times New Roman "/>
                          </a:rPr>
                          <m:t>∂</m:t>
                        </m:r>
                        <m:r>
                          <m:rPr>
                            <m:nor/>
                          </m:rPr>
                          <a:rPr lang="en-US" sz="2000">
                            <a:latin typeface="Times New Roman "/>
                          </a:rPr>
                          <m:t>L</m:t>
                        </m:r>
                      </m:num>
                      <m:den>
                        <m:r>
                          <m:rPr>
                            <m:nor/>
                          </m:rPr>
                          <a:rPr lang="en-US" sz="2000">
                            <a:latin typeface="Times New Roman "/>
                          </a:rPr>
                          <m:t>∂</m:t>
                        </m:r>
                        <m:r>
                          <m:rPr>
                            <m:nor/>
                          </m:rPr>
                          <a:rPr lang="el-GR" sz="2000" dirty="0">
                            <a:solidFill>
                              <a:srgbClr val="000000"/>
                            </a:solidFill>
                            <a:latin typeface="Times New Roman "/>
                          </a:rPr>
                          <m:t>ξ</m:t>
                        </m:r>
                      </m:den>
                    </m:f>
                    <m:r>
                      <a:rPr lang="en-US" sz="2000" b="0" i="1" smtClean="0">
                        <a:solidFill>
                          <a:srgbClr val="000000"/>
                        </a:solidFill>
                        <a:effectLst/>
                        <a:latin typeface="Cambria Math" panose="02040503050406030204" pitchFamily="18" charset="0"/>
                      </a:rPr>
                      <m:t>=0 </m:t>
                    </m:r>
                    <m:r>
                      <a:rPr lang="en-US" sz="2000" b="0" i="1" smtClean="0">
                        <a:solidFill>
                          <a:srgbClr val="000000"/>
                        </a:solidFill>
                        <a:effectLst/>
                        <a:latin typeface="Cambria Math" panose="02040503050406030204" pitchFamily="18" charset="0"/>
                        <a:ea typeface="Cambria Math" panose="02040503050406030204" pitchFamily="18" charset="0"/>
                      </a:rPr>
                      <m:t>⇔</m:t>
                    </m:r>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oMath>
                </a14:m>
                <a:r>
                  <a:rPr lang="en-US" sz="2000" b="0" i="0" dirty="0">
                    <a:solidFill>
                      <a:srgbClr val="000000"/>
                    </a:solidFill>
                    <a:effectLst/>
                    <a:latin typeface="Times New Roman "/>
                  </a:rPr>
                  <a:t>= C - </a:t>
                </a:r>
                <a14:m>
                  <m:oMath xmlns:m="http://schemas.openxmlformats.org/officeDocument/2006/math">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𝜇</m:t>
                        </m:r>
                      </m:e>
                      <m:sub>
                        <m:r>
                          <a:rPr lang="en-US" sz="2000" b="0" i="1" smtClean="0">
                            <a:solidFill>
                              <a:srgbClr val="000000"/>
                            </a:solidFill>
                            <a:effectLst/>
                            <a:latin typeface="Cambria Math" panose="02040503050406030204" pitchFamily="18" charset="0"/>
                          </a:rPr>
                          <m:t>𝑛</m:t>
                        </m:r>
                      </m:sub>
                    </m:sSub>
                    <m:r>
                      <a:rPr lang="en-US" sz="2000" b="0" i="1" smtClean="0">
                        <a:solidFill>
                          <a:srgbClr val="000000"/>
                        </a:solidFill>
                        <a:effectLst/>
                        <a:latin typeface="Cambria Math" panose="02040503050406030204" pitchFamily="18" charset="0"/>
                      </a:rPr>
                      <m:t>  (3)</m:t>
                    </m:r>
                  </m:oMath>
                </a14:m>
                <a:endParaRPr lang="en-US" sz="2000" b="0" i="0" dirty="0">
                  <a:solidFill>
                    <a:srgbClr val="000000"/>
                  </a:solidFill>
                  <a:effectLst/>
                  <a:latin typeface="Times New Roman "/>
                </a:endParaRPr>
              </a:p>
              <a:p>
                <a:pPr marL="0" indent="0">
                  <a:buNone/>
                </a:pPr>
                <a:r>
                  <a:rPr lang="vi-VN" sz="2000" b="0" i="0" dirty="0">
                    <a:solidFill>
                      <a:srgbClr val="000000"/>
                    </a:solidFill>
                    <a:effectLst/>
                    <a:latin typeface="+mj-lt"/>
                  </a:rPr>
                  <a:t>Từ (6) ta thấy rằng ta chỉ quan tâm tới những cặp (</a:t>
                </a:r>
                <a:r>
                  <a:rPr lang="el-GR" sz="2000" b="0" i="0" dirty="0">
                    <a:solidFill>
                      <a:srgbClr val="000000"/>
                    </a:solidFill>
                    <a:effectLst/>
                    <a:latin typeface="+mj-lt"/>
                  </a:rPr>
                  <a:t>λ,μ) </a:t>
                </a:r>
                <a:r>
                  <a:rPr lang="vi-VN" sz="2000" b="0" i="0" dirty="0">
                    <a:solidFill>
                      <a:srgbClr val="000000"/>
                    </a:solidFill>
                    <a:effectLst/>
                    <a:latin typeface="+mj-lt"/>
                  </a:rPr>
                  <a:t>sao cho </a:t>
                </a:r>
                <a:r>
                  <a:rPr lang="en-US" sz="2000" dirty="0">
                    <a:solidFill>
                      <a:srgbClr val="000000"/>
                    </a:solidFill>
                    <a:ea typeface="Cambria Math" panose="02040503050406030204" pitchFamily="18" charset="0"/>
                  </a:rPr>
                  <a:t>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r>
                      <a:rPr lang="en-US" sz="2000" i="1">
                        <a:solidFill>
                          <a:srgbClr val="000000"/>
                        </a:solidFill>
                        <a:latin typeface="Cambria Math" panose="02040503050406030204" pitchFamily="18" charset="0"/>
                        <a:ea typeface="Cambria Math" panose="02040503050406030204" pitchFamily="18" charset="0"/>
                      </a:rPr>
                      <m:t> </m:t>
                    </m:r>
                  </m:oMath>
                </a14:m>
                <a:r>
                  <a:rPr lang="vi-VN" sz="2000" b="0" i="0" dirty="0">
                    <a:solidFill>
                      <a:srgbClr val="000000"/>
                    </a:solidFill>
                    <a:effectLst/>
                    <a:latin typeface="+mj-lt"/>
                  </a:rPr>
                  <a:t>=C−</a:t>
                </a:r>
                <a:r>
                  <a:rPr lang="en-US" sz="2000" b="0" dirty="0">
                    <a:solidFill>
                      <a:srgbClr val="000000"/>
                    </a:solidFill>
                    <a:effectLst/>
                  </a:rPr>
                  <a:t> </a:t>
                </a:r>
                <a14:m>
                  <m:oMath xmlns:m="http://schemas.openxmlformats.org/officeDocument/2006/math">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𝜇</m:t>
                        </m:r>
                      </m:e>
                      <m:sub>
                        <m:r>
                          <a:rPr lang="en-US" sz="2000" b="0" i="1" smtClean="0">
                            <a:solidFill>
                              <a:srgbClr val="000000"/>
                            </a:solidFill>
                            <a:effectLst/>
                            <a:latin typeface="Cambria Math" panose="02040503050406030204" pitchFamily="18" charset="0"/>
                          </a:rPr>
                          <m:t>𝑛</m:t>
                        </m:r>
                      </m:sub>
                    </m:sSub>
                  </m:oMath>
                </a14:m>
                <a:r>
                  <a:rPr lang="vi-VN" sz="2000" b="0" i="0" dirty="0">
                    <a:solidFill>
                      <a:srgbClr val="000000"/>
                    </a:solidFill>
                    <a:effectLst/>
                    <a:latin typeface="+mj-lt"/>
                  </a:rPr>
                  <a:t>. Từ đây ta cũng suy ra 0≤</a:t>
                </a:r>
                <a:r>
                  <a:rPr lang="en-US" sz="2000" dirty="0">
                    <a:solidFill>
                      <a:srgbClr val="000000"/>
                    </a:solidFill>
                    <a:ea typeface="Cambria Math" panose="02040503050406030204" pitchFamily="18" charset="0"/>
                  </a:rPr>
                  <a:t>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oMath>
                </a14:m>
                <a:r>
                  <a:rPr lang="vi-VN" sz="2000" b="0" i="0" dirty="0">
                    <a:solidFill>
                      <a:srgbClr val="000000"/>
                    </a:solidFill>
                    <a:effectLst/>
                    <a:latin typeface="+mj-lt"/>
                  </a:rPr>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𝜇</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 </m:t>
                    </m:r>
                  </m:oMath>
                </a14:m>
                <a:r>
                  <a:rPr lang="vi-VN" sz="2000" b="0" i="0" dirty="0">
                    <a:solidFill>
                      <a:srgbClr val="000000"/>
                    </a:solidFill>
                    <a:effectLst/>
                    <a:latin typeface="+mj-lt"/>
                  </a:rPr>
                  <a:t>≤C</a:t>
                </a:r>
                <a:r>
                  <a:rPr lang="en-US" sz="2000" b="0" i="0" dirty="0">
                    <a:solidFill>
                      <a:srgbClr val="000000"/>
                    </a:solidFill>
                    <a:effectLst/>
                    <a:latin typeface="+mj-lt"/>
                  </a:rPr>
                  <a:t>, </a:t>
                </a:r>
                <a:r>
                  <a:rPr lang="vi-VN" sz="2000" b="0" i="0" dirty="0">
                    <a:solidFill>
                      <a:srgbClr val="000000"/>
                    </a:solidFill>
                    <a:effectLst/>
                    <a:latin typeface="+mj-lt"/>
                  </a:rPr>
                  <a:t>n=1,2,…,N. Thay các biểu thức này vào </a:t>
                </a:r>
                <a:r>
                  <a:rPr lang="vi-VN" sz="2000" b="0" i="0" dirty="0" err="1">
                    <a:solidFill>
                      <a:srgbClr val="000000"/>
                    </a:solidFill>
                    <a:effectLst/>
                    <a:latin typeface="+mj-lt"/>
                  </a:rPr>
                  <a:t>Lagrangian</a:t>
                </a:r>
                <a:r>
                  <a:rPr lang="vi-VN" sz="2000" b="0" i="0" dirty="0">
                    <a:solidFill>
                      <a:srgbClr val="000000"/>
                    </a:solidFill>
                    <a:effectLst/>
                    <a:latin typeface="+mj-lt"/>
                  </a:rPr>
                  <a:t> ta sẽ thu được hàm đối ngẫu: </a:t>
                </a:r>
                <a:r>
                  <a:rPr lang="en-US" sz="1400" dirty="0">
                    <a:solidFill>
                      <a:srgbClr val="000000"/>
                    </a:solidFill>
                    <a:latin typeface="Arial" panose="020B0604020202020204" pitchFamily="34" charset="0"/>
                    <a:cs typeface="Times New Roman" panose="02020603050405020304" pitchFamily="18" charset="0"/>
                  </a:rPr>
                  <a:t>				</a:t>
                </a:r>
                <a:endParaRPr lang="en-US" sz="1800" dirty="0">
                  <a:solidFill>
                    <a:srgbClr val="000000"/>
                  </a:solidFill>
                  <a:latin typeface="Times New Roman "/>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73761D44-BDA0-7F3F-963E-1E8531D4ED04}"/>
                  </a:ext>
                </a:extLst>
              </p:cNvPr>
              <p:cNvSpPr>
                <a:spLocks noGrp="1" noRot="1" noChangeAspect="1" noMove="1" noResize="1" noEditPoints="1" noAdjustHandles="1" noChangeArrowheads="1" noChangeShapeType="1" noTextEdit="1"/>
              </p:cNvSpPr>
              <p:nvPr>
                <p:ph idx="1"/>
              </p:nvPr>
            </p:nvSpPr>
            <p:spPr>
              <a:xfrm>
                <a:off x="1080979" y="773693"/>
                <a:ext cx="9688296" cy="5336162"/>
              </a:xfrm>
              <a:blipFill>
                <a:blip r:embed="rId2"/>
                <a:stretch>
                  <a:fillRect l="-629" t="-1257" r="-252"/>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A0A353A0-6414-0264-E09C-E9F253C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1AA6744-F822-2641-B572-B4ACA37801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Hình ảnh 8">
            <a:extLst>
              <a:ext uri="{FF2B5EF4-FFF2-40B4-BE49-F238E27FC236}">
                <a16:creationId xmlns:a16="http://schemas.microsoft.com/office/drawing/2014/main" id="{5F3A3B13-3EE6-0087-6EB6-3C2B2C6B02C8}"/>
              </a:ext>
            </a:extLst>
          </p:cNvPr>
          <p:cNvPicPr>
            <a:picLocks noChangeAspect="1"/>
          </p:cNvPicPr>
          <p:nvPr/>
        </p:nvPicPr>
        <p:blipFill>
          <a:blip r:embed="rId3"/>
          <a:stretch>
            <a:fillRect/>
          </a:stretch>
        </p:blipFill>
        <p:spPr>
          <a:xfrm>
            <a:off x="3371411" y="4411592"/>
            <a:ext cx="5107432" cy="903623"/>
          </a:xfrm>
          <a:prstGeom prst="rect">
            <a:avLst/>
          </a:prstGeom>
        </p:spPr>
      </p:pic>
    </p:spTree>
    <p:extLst>
      <p:ext uri="{BB962C8B-B14F-4D97-AF65-F5344CB8AC3E}">
        <p14:creationId xmlns:p14="http://schemas.microsoft.com/office/powerpoint/2010/main" val="37537428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4255C6-678A-D20E-3928-96E33952A09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55B41F-076E-18ED-FDAB-A7D6BB57F2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280A9C2-BAD7-BD96-FBE2-4F1F4755AF10}"/>
              </a:ext>
            </a:extLst>
          </p:cNvPr>
          <p:cNvSpPr>
            <a:spLocks noGrp="1"/>
          </p:cNvSpPr>
          <p:nvPr>
            <p:ph type="title"/>
          </p:nvPr>
        </p:nvSpPr>
        <p:spPr>
          <a:xfrm>
            <a:off x="1251852" y="159517"/>
            <a:ext cx="9688296" cy="671756"/>
          </a:xfrm>
        </p:spPr>
        <p:txBody>
          <a:bodyPr anchor="b">
            <a:normAutofit/>
          </a:bodyPr>
          <a:lstStyle/>
          <a:p>
            <a:pPr algn="l">
              <a:spcBef>
                <a:spcPts val="1800"/>
              </a:spcBef>
              <a:spcAft>
                <a:spcPts val="900"/>
              </a:spcAft>
            </a:pPr>
            <a:r>
              <a:rPr lang="en-US" sz="4000" b="1" i="0" dirty="0">
                <a:solidFill>
                  <a:srgbClr val="000000"/>
                </a:solidFill>
                <a:effectLst/>
                <a:latin typeface="Times New Roman" panose="02020603050405020304" pitchFamily="18" charset="0"/>
                <a:cs typeface="Times New Roman" panose="02020603050405020304" pitchFamily="18" charset="0"/>
              </a:rPr>
              <a:t>Soft Margin</a:t>
            </a:r>
            <a:endParaRPr lang="vi-VN" sz="4000" b="1" i="0" dirty="0">
              <a:solidFill>
                <a:srgbClr val="000000"/>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2F90D63E-0BF0-4ABD-D707-6CBE2E5D0645}"/>
                  </a:ext>
                </a:extLst>
              </p:cNvPr>
              <p:cNvSpPr>
                <a:spLocks noGrp="1"/>
              </p:cNvSpPr>
              <p:nvPr>
                <p:ph idx="1"/>
              </p:nvPr>
            </p:nvSpPr>
            <p:spPr>
              <a:xfrm>
                <a:off x="1080979" y="773693"/>
                <a:ext cx="9688296" cy="5336162"/>
              </a:xfrm>
            </p:spPr>
            <p:txBody>
              <a:bodyPr anchor="t">
                <a:noAutofit/>
              </a:bodyPr>
              <a:lstStyle/>
              <a:p>
                <a:pPr marL="0" indent="0">
                  <a:buNone/>
                </a:pPr>
                <a:r>
                  <a:rPr lang="en-US" sz="2000" dirty="0">
                    <a:solidFill>
                      <a:srgbClr val="000000"/>
                    </a:solidFill>
                    <a:latin typeface="Times New Roman" panose="02020603050405020304" pitchFamily="18" charset="0"/>
                    <a:cs typeface="Times New Roman" panose="02020603050405020304" pitchFamily="18" charset="0"/>
                  </a:rPr>
                  <a:t>	R</a:t>
                </a:r>
                <a:r>
                  <a:rPr lang="vi-VN" sz="2000" b="0" i="0" dirty="0" err="1">
                    <a:solidFill>
                      <a:srgbClr val="000000"/>
                    </a:solidFill>
                    <a:effectLst/>
                    <a:latin typeface="Times New Roman" panose="02020603050405020304" pitchFamily="18" charset="0"/>
                    <a:cs typeface="Times New Roman" panose="02020603050405020304" pitchFamily="18" charset="0"/>
                  </a:rPr>
                  <a:t>àng</a:t>
                </a:r>
                <a:r>
                  <a:rPr lang="vi-VN" sz="2000" b="0" i="0" dirty="0">
                    <a:solidFill>
                      <a:srgbClr val="000000"/>
                    </a:solidFill>
                    <a:effectLst/>
                    <a:latin typeface="Times New Roman" panose="02020603050405020304" pitchFamily="18" charset="0"/>
                    <a:cs typeface="Times New Roman" panose="02020603050405020304" pitchFamily="18" charset="0"/>
                  </a:rPr>
                  <a:t> buộc </a:t>
                </a:r>
                <a:r>
                  <a:rPr lang="en-US" sz="2000" b="0" i="0" dirty="0">
                    <a:solidFill>
                      <a:srgbClr val="000000"/>
                    </a:solidFill>
                    <a:effectLst/>
                    <a:latin typeface="Times New Roman" panose="02020603050405020304" pitchFamily="18" charset="0"/>
                    <a:cs typeface="Times New Roman" panose="02020603050405020304" pitchFamily="18" charset="0"/>
                  </a:rPr>
                  <a:t>(3)</a:t>
                </a:r>
                <a:r>
                  <a:rPr lang="vi-VN" sz="2000" b="0" i="0" dirty="0">
                    <a:solidFill>
                      <a:srgbClr val="000000"/>
                    </a:solidFill>
                    <a:effectLst/>
                    <a:latin typeface="Times New Roman" panose="02020603050405020304" pitchFamily="18" charset="0"/>
                    <a:cs typeface="Times New Roman" panose="02020603050405020304" pitchFamily="18" charset="0"/>
                  </a:rPr>
                  <a:t> và điều kiện không âm của </a:t>
                </a:r>
                <a:r>
                  <a:rPr lang="el-GR" sz="2000" b="0" i="0" dirty="0">
                    <a:solidFill>
                      <a:srgbClr val="000000"/>
                    </a:solidFill>
                    <a:effectLst/>
                    <a:latin typeface="Times New Roman" panose="02020603050405020304" pitchFamily="18" charset="0"/>
                    <a:cs typeface="Times New Roman" panose="02020603050405020304" pitchFamily="18" charset="0"/>
                  </a:rPr>
                  <a:t>λ </a:t>
                </a:r>
                <a:r>
                  <a:rPr lang="vi-VN" sz="2000" b="0" i="0" dirty="0">
                    <a:solidFill>
                      <a:srgbClr val="000000"/>
                    </a:solidFill>
                    <a:effectLst/>
                    <a:latin typeface="Times New Roman" panose="02020603050405020304" pitchFamily="18" charset="0"/>
                    <a:cs typeface="Times New Roman" panose="02020603050405020304" pitchFamily="18" charset="0"/>
                  </a:rPr>
                  <a:t>có thể được viết gọn lại thành 0</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r>
                      <a:rPr lang="en-US" sz="2000" i="1">
                        <a:solidFill>
                          <a:srgbClr val="000000"/>
                        </a:solidFill>
                        <a:latin typeface="Cambria Math" panose="02040503050406030204" pitchFamily="18" charset="0"/>
                        <a:ea typeface="Cambria Math" panose="02040503050406030204" pitchFamily="18" charset="0"/>
                      </a:rPr>
                      <m:t> </m:t>
                    </m:r>
                  </m:oMath>
                </a14:m>
                <a:r>
                  <a:rPr lang="vi-VN"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C, và ta đã giảm được biến </a:t>
                </a:r>
                <a:r>
                  <a:rPr lang="el-GR" sz="2000" b="0" i="0" dirty="0">
                    <a:solidFill>
                      <a:srgbClr val="000000"/>
                    </a:solidFill>
                    <a:effectLst/>
                    <a:latin typeface="Times New Roman" panose="02020603050405020304" pitchFamily="18" charset="0"/>
                    <a:cs typeface="Times New Roman" panose="02020603050405020304" pitchFamily="18" charset="0"/>
                  </a:rPr>
                  <a:t>μ. </a:t>
                </a:r>
                <a:r>
                  <a:rPr lang="vi-VN" sz="2000" b="0" i="0" dirty="0">
                    <a:solidFill>
                      <a:srgbClr val="000000"/>
                    </a:solidFill>
                    <a:effectLst/>
                    <a:latin typeface="Times New Roman" panose="02020603050405020304" pitchFamily="18" charset="0"/>
                    <a:cs typeface="Times New Roman" panose="02020603050405020304" pitchFamily="18" charset="0"/>
                  </a:rPr>
                  <a:t>Lúc này, bài toán đối ngẫu được xác định bới: </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ctr">
                  <a:buNone/>
                </a:pPr>
                <a:endParaRPr lang="en-US" sz="2000" i="1"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sz="2000" b="0" i="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arg</m:t>
                          </m:r>
                        </m:fName>
                        <m:e>
                          <m:limLow>
                            <m:limLowPr>
                              <m:ctrlP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US" sz="2000" b="0" i="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max</m:t>
                              </m:r>
                            </m:e>
                            <m:lim>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lim>
                          </m:limLow>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000">
                              <a:latin typeface="Times New Roman" panose="02020603050405020304" pitchFamily="18" charset="0"/>
                              <a:cs typeface="Times New Roman" panose="02020603050405020304" pitchFamily="18" charset="0"/>
                            </a:rPr>
                            <m:t>g</m:t>
                          </m:r>
                          <m:r>
                            <m:rPr>
                              <m:nor/>
                            </m:rPr>
                            <a:rPr lang="en-US" sz="2000">
                              <a:latin typeface="Times New Roman" panose="02020603050405020304" pitchFamily="18" charset="0"/>
                              <a:cs typeface="Times New Roman" panose="02020603050405020304" pitchFamily="18" charset="0"/>
                            </a:rPr>
                            <m:t>(</m:t>
                          </m:r>
                          <m:r>
                            <m:rPr>
                              <m:nor/>
                            </m:rPr>
                            <a:rPr lang="el-GR" sz="2000">
                              <a:latin typeface="Times New Roman" panose="02020603050405020304" pitchFamily="18" charset="0"/>
                              <a:cs typeface="Times New Roman" panose="02020603050405020304" pitchFamily="18" charset="0"/>
                            </a:rPr>
                            <m:t>λ</m:t>
                          </m:r>
                          <m:r>
                            <m:rPr>
                              <m:nor/>
                            </m:rPr>
                            <a:rPr lang="el-GR" sz="2000">
                              <a:latin typeface="Times New Roman" panose="02020603050405020304" pitchFamily="18" charset="0"/>
                              <a:cs typeface="Times New Roman" panose="02020603050405020304" pitchFamily="18" charset="0"/>
                            </a:rPr>
                            <m:t>)</m:t>
                          </m:r>
                        </m:e>
                      </m:func>
                    </m:oMath>
                  </m:oMathPara>
                </a14:m>
                <a:endParaRPr lang="en-US" sz="2000" b="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endParaRPr>
              </a:p>
              <a:p>
                <a:pPr marL="0" indent="0" algn="ctr">
                  <a:buNone/>
                </a:pPr>
                <a:r>
                  <a:rPr lang="en-US" sz="2000" dirty="0">
                    <a:solidFill>
                      <a:srgbClr val="000000"/>
                    </a:solidFill>
                    <a:latin typeface="Times New Roman" panose="02020603050405020304" pitchFamily="18" charset="0"/>
                    <a:cs typeface="Times New Roman" panose="02020603050405020304" pitchFamily="18" charset="0"/>
                  </a:rPr>
                  <a:t>Subject to: </a:t>
                </a:r>
                <a14:m>
                  <m:oMath xmlns:m="http://schemas.openxmlformats.org/officeDocument/2006/math">
                    <m:nary>
                      <m:naryPr>
                        <m:chr m:val="∑"/>
                        <m:ctrlPr>
                          <a:rPr lang="en-US" sz="2000" i="1" smtClean="0">
                            <a:solidFill>
                              <a:srgbClr val="000000"/>
                            </a:solidFill>
                            <a:latin typeface="Cambria Math" panose="02040503050406030204" pitchFamily="18" charset="0"/>
                            <a:ea typeface="Cambria Math" panose="02040503050406030204" pitchFamily="18" charset="0"/>
                          </a:rPr>
                        </m:ctrlPr>
                      </m:naryPr>
                      <m:sub>
                        <m:r>
                          <m:rPr>
                            <m:brk m:alnAt="23"/>
                          </m:rPr>
                          <a:rPr lang="en-US" sz="2000" i="1">
                            <a:solidFill>
                              <a:srgbClr val="000000"/>
                            </a:solidFill>
                            <a:latin typeface="Cambria Math" panose="02040503050406030204" pitchFamily="18" charset="0"/>
                            <a:ea typeface="Cambria Math" panose="02040503050406030204" pitchFamily="18" charset="0"/>
                          </a:rPr>
                          <m:t>𝑛</m:t>
                        </m:r>
                        <m:r>
                          <a:rPr lang="en-US" sz="2000" i="1">
                            <a:solidFill>
                              <a:srgbClr val="000000"/>
                            </a:solidFill>
                            <a:latin typeface="Cambria Math" panose="02040503050406030204" pitchFamily="18" charset="0"/>
                            <a:ea typeface="Cambria Math" panose="02040503050406030204" pitchFamily="18" charset="0"/>
                          </a:rPr>
                          <m:t>=</m:t>
                        </m:r>
                        <m:r>
                          <m:rPr>
                            <m:brk m:alnAt="23"/>
                          </m:rPr>
                          <a:rPr lang="en-US" sz="2000" i="1">
                            <a:solidFill>
                              <a:srgbClr val="000000"/>
                            </a:solidFill>
                            <a:latin typeface="Cambria Math" panose="02040503050406030204" pitchFamily="18" charset="0"/>
                            <a:ea typeface="Cambria Math" panose="02040503050406030204" pitchFamily="18" charset="0"/>
                          </a:rPr>
                          <m:t>1</m:t>
                        </m:r>
                      </m:sub>
                      <m:sup>
                        <m:r>
                          <a:rPr lang="en-US" sz="2000" i="1">
                            <a:solidFill>
                              <a:srgbClr val="000000"/>
                            </a:solidFill>
                            <a:latin typeface="Cambria Math" panose="02040503050406030204" pitchFamily="18" charset="0"/>
                            <a:ea typeface="Cambria Math" panose="02040503050406030204" pitchFamily="18" charset="0"/>
                          </a:rPr>
                          <m:t>𝑁</m:t>
                        </m:r>
                      </m:sup>
                      <m:e>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𝑦</m:t>
                            </m:r>
                          </m:e>
                          <m:sub>
                            <m:r>
                              <a:rPr lang="en-US" sz="2000" i="1">
                                <a:solidFill>
                                  <a:srgbClr val="000000"/>
                                </a:solidFill>
                                <a:latin typeface="Cambria Math" panose="02040503050406030204" pitchFamily="18" charset="0"/>
                                <a:ea typeface="Cambria Math" panose="02040503050406030204" pitchFamily="18" charset="0"/>
                              </a:rPr>
                              <m:t>𝑛</m:t>
                            </m:r>
                          </m:sub>
                        </m:sSub>
                      </m:e>
                    </m:nary>
                    <m:r>
                      <a:rPr lang="en-US" sz="2000" b="0" i="1" smtClean="0">
                        <a:solidFill>
                          <a:srgbClr val="000000"/>
                        </a:solidFill>
                        <a:latin typeface="Cambria Math" panose="02040503050406030204" pitchFamily="18" charset="0"/>
                        <a:ea typeface="Cambria Math" panose="02040503050406030204" pitchFamily="18" charset="0"/>
                      </a:rPr>
                      <m:t>=0 </m:t>
                    </m:r>
                  </m:oMath>
                </a14:m>
                <a:r>
                  <a:rPr lang="en-US" sz="2000" b="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(4)</a:t>
                </a:r>
              </a:p>
              <a:p>
                <a:pPr marL="0" indent="0" algn="ctr">
                  <a:buNone/>
                </a:pPr>
                <a:r>
                  <a:rPr lang="vi-VN" sz="2000" b="0" i="0" dirty="0">
                    <a:solidFill>
                      <a:srgbClr val="000000"/>
                    </a:solidFill>
                    <a:effectLst/>
                    <a:latin typeface="Times New Roman" panose="02020603050405020304" pitchFamily="18" charset="0"/>
                    <a:cs typeface="Times New Roman" panose="02020603050405020304" pitchFamily="18" charset="0"/>
                  </a:rPr>
                  <a:t>0</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r>
                      <a:rPr lang="en-US" sz="2000" i="1">
                        <a:solidFill>
                          <a:srgbClr val="000000"/>
                        </a:solidFill>
                        <a:latin typeface="Cambria Math" panose="02040503050406030204" pitchFamily="18" charset="0"/>
                        <a:ea typeface="Cambria Math" panose="02040503050406030204" pitchFamily="18" charset="0"/>
                      </a:rPr>
                      <m:t> </m:t>
                    </m:r>
                  </m:oMath>
                </a14:m>
                <a:r>
                  <a:rPr lang="vi-VN" sz="2000" b="0" i="0" dirty="0">
                    <a:solidFill>
                      <a:srgbClr val="000000"/>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C </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∀n=1,2,…,N (5)</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Ràng buộc (</a:t>
                </a:r>
                <a:r>
                  <a:rPr lang="en-US" sz="2000" b="0" i="0" dirty="0">
                    <a:solidFill>
                      <a:srgbClr val="000000"/>
                    </a:solidFill>
                    <a:effectLst/>
                    <a:latin typeface="Times New Roman" panose="02020603050405020304" pitchFamily="18" charset="0"/>
                    <a:cs typeface="Times New Roman" panose="02020603050405020304" pitchFamily="18" charset="0"/>
                  </a:rPr>
                  <a:t>5)</a:t>
                </a:r>
                <a:r>
                  <a:rPr lang="vi-VN" sz="2000" b="0" i="0" dirty="0">
                    <a:solidFill>
                      <a:srgbClr val="000000"/>
                    </a:solidFill>
                    <a:effectLst/>
                    <a:latin typeface="Times New Roman" panose="02020603050405020304" pitchFamily="18" charset="0"/>
                    <a:cs typeface="Times New Roman" panose="02020603050405020304" pitchFamily="18" charset="0"/>
                  </a:rPr>
                  <a:t>còn được gọi là </a:t>
                </a:r>
                <a:r>
                  <a:rPr lang="vi-VN" sz="2000" b="0" i="1" dirty="0" err="1">
                    <a:solidFill>
                      <a:srgbClr val="000000"/>
                    </a:solidFill>
                    <a:effectLst/>
                    <a:latin typeface="Times New Roman" panose="02020603050405020304" pitchFamily="18" charset="0"/>
                    <a:cs typeface="Times New Roman" panose="02020603050405020304" pitchFamily="18" charset="0"/>
                  </a:rPr>
                  <a:t>box</a:t>
                </a:r>
                <a:r>
                  <a:rPr lang="vi-VN" sz="2000" b="0" i="1" dirty="0">
                    <a:solidFill>
                      <a:srgbClr val="000000"/>
                    </a:solidFill>
                    <a:effectLst/>
                    <a:latin typeface="Times New Roman" panose="02020603050405020304" pitchFamily="18" charset="0"/>
                    <a:cs typeface="Times New Roman" panose="02020603050405020304" pitchFamily="18" charset="0"/>
                  </a:rPr>
                  <a:t> </a:t>
                </a:r>
                <a:r>
                  <a:rPr lang="vi-VN" sz="2000" b="0" i="1" dirty="0" err="1">
                    <a:solidFill>
                      <a:srgbClr val="000000"/>
                    </a:solidFill>
                    <a:effectLst/>
                    <a:latin typeface="Times New Roman" panose="02020603050405020304" pitchFamily="18" charset="0"/>
                    <a:cs typeface="Times New Roman" panose="02020603050405020304" pitchFamily="18" charset="0"/>
                  </a:rPr>
                  <a:t>constraint</a:t>
                </a:r>
                <a:r>
                  <a:rPr lang="vi-VN" sz="2000" b="0" i="0" dirty="0">
                    <a:solidFill>
                      <a:srgbClr val="000000"/>
                    </a:solidFill>
                    <a:effectLst/>
                    <a:latin typeface="Times New Roman" panose="02020603050405020304" pitchFamily="18" charset="0"/>
                    <a:cs typeface="Times New Roman" panose="02020603050405020304" pitchFamily="18" charset="0"/>
                  </a:rPr>
                  <a:t> vì không gian các điểm </a:t>
                </a:r>
                <a:r>
                  <a:rPr lang="el-GR" sz="2000" b="0" i="0" dirty="0">
                    <a:solidFill>
                      <a:srgbClr val="000000"/>
                    </a:solidFill>
                    <a:effectLst/>
                    <a:latin typeface="Times New Roman" panose="02020603050405020304" pitchFamily="18" charset="0"/>
                    <a:cs typeface="Times New Roman" panose="02020603050405020304" pitchFamily="18" charset="0"/>
                  </a:rPr>
                  <a:t>λ </a:t>
                </a:r>
                <a:r>
                  <a:rPr lang="vi-VN" sz="2000" b="0" i="0" dirty="0" err="1">
                    <a:solidFill>
                      <a:srgbClr val="000000"/>
                    </a:solidFill>
                    <a:effectLst/>
                    <a:latin typeface="Times New Roman" panose="02020603050405020304" pitchFamily="18" charset="0"/>
                    <a:cs typeface="Times New Roman" panose="02020603050405020304" pitchFamily="18" charset="0"/>
                  </a:rPr>
                  <a:t>thoả</a:t>
                </a:r>
                <a:r>
                  <a:rPr lang="vi-VN" sz="2000" b="0" i="0" dirty="0">
                    <a:solidFill>
                      <a:srgbClr val="000000"/>
                    </a:solidFill>
                    <a:effectLst/>
                    <a:latin typeface="Times New Roman" panose="02020603050405020304" pitchFamily="18" charset="0"/>
                    <a:cs typeface="Times New Roman" panose="02020603050405020304" pitchFamily="18" charset="0"/>
                  </a:rPr>
                  <a:t> mãn ràng buộc này giống như một hình hộp chữ nhật trong không gian nhiều chiều.</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solidFill>
                      <a:srgbClr val="000000"/>
                    </a:solidFill>
                    <a:latin typeface="Times New Roman" panose="02020603050405020304" pitchFamily="18" charset="0"/>
                    <a:cs typeface="Times New Roman" panose="02020603050405020304" pitchFamily="18" charset="0"/>
                  </a:rPr>
                  <a:t>	S</a:t>
                </a:r>
                <a:r>
                  <a:rPr lang="vi-VN" sz="2000" b="0" i="0" dirty="0">
                    <a:solidFill>
                      <a:srgbClr val="000000"/>
                    </a:solidFill>
                    <a:effectLst/>
                    <a:latin typeface="Times New Roman" panose="02020603050405020304" pitchFamily="18" charset="0"/>
                    <a:cs typeface="Times New Roman" panose="02020603050405020304" pitchFamily="18" charset="0"/>
                  </a:rPr>
                  <a:t>au khi tìm được </a:t>
                </a:r>
                <a:r>
                  <a:rPr lang="el-GR" sz="2000" b="0" i="0" dirty="0">
                    <a:solidFill>
                      <a:srgbClr val="000000"/>
                    </a:solidFill>
                    <a:effectLst/>
                    <a:latin typeface="Times New Roman" panose="02020603050405020304" pitchFamily="18" charset="0"/>
                    <a:cs typeface="Times New Roman" panose="02020603050405020304" pitchFamily="18" charset="0"/>
                  </a:rPr>
                  <a:t>λ </a:t>
                </a:r>
                <a:r>
                  <a:rPr lang="vi-VN" sz="2000" b="0" i="0" dirty="0">
                    <a:solidFill>
                      <a:srgbClr val="000000"/>
                    </a:solidFill>
                    <a:effectLst/>
                    <a:latin typeface="Times New Roman" panose="02020603050405020304" pitchFamily="18" charset="0"/>
                    <a:cs typeface="Times New Roman" panose="02020603050405020304" pitchFamily="18" charset="0"/>
                  </a:rPr>
                  <a:t>của bài toán đối ngẫu, ta vẫn phải quay lại tìm nghiệm (</a:t>
                </a:r>
                <a:r>
                  <a:rPr lang="vi-VN" sz="2000" b="0" i="0" dirty="0" err="1">
                    <a:solidFill>
                      <a:srgbClr val="000000"/>
                    </a:solidFill>
                    <a:effectLst/>
                    <a:latin typeface="Times New Roman" panose="02020603050405020304" pitchFamily="18" charset="0"/>
                    <a:cs typeface="Times New Roman" panose="02020603050405020304" pitchFamily="18" charset="0"/>
                  </a:rPr>
                  <a:t>w,b</a:t>
                </a:r>
                <a:r>
                  <a:rPr lang="vi-VN" sz="2000" b="0" i="0" dirty="0">
                    <a:solidFill>
                      <a:srgbClr val="000000"/>
                    </a:solidFill>
                    <a:effectLst/>
                    <a:latin typeface="Times New Roman" panose="02020603050405020304" pitchFamily="18" charset="0"/>
                    <a:cs typeface="Times New Roman" panose="02020603050405020304" pitchFamily="18" charset="0"/>
                  </a:rPr>
                  <a:t>,</a:t>
                </a:r>
                <a:r>
                  <a:rPr lang="el-GR" sz="2000" b="0" i="0" dirty="0">
                    <a:solidFill>
                      <a:srgbClr val="000000"/>
                    </a:solidFill>
                    <a:effectLst/>
                    <a:latin typeface="Times New Roman" panose="02020603050405020304" pitchFamily="18" charset="0"/>
                    <a:cs typeface="Times New Roman" panose="02020603050405020304" pitchFamily="18" charset="0"/>
                  </a:rPr>
                  <a:t>ξ) </a:t>
                </a:r>
                <a:r>
                  <a:rPr lang="vi-VN" sz="2000" b="0" i="0" dirty="0">
                    <a:solidFill>
                      <a:srgbClr val="000000"/>
                    </a:solidFill>
                    <a:effectLst/>
                    <a:latin typeface="Times New Roman" panose="02020603050405020304" pitchFamily="18" charset="0"/>
                    <a:cs typeface="Times New Roman" panose="02020603050405020304" pitchFamily="18" charset="0"/>
                  </a:rPr>
                  <a:t>của bài toán gốc. Để làm điều này, chúng ta cùng xem xét hệ điều kiện KKT.</a:t>
                </a:r>
                <a:endParaRPr lang="en-US"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2F90D63E-0BF0-4ABD-D707-6CBE2E5D0645}"/>
                  </a:ext>
                </a:extLst>
              </p:cNvPr>
              <p:cNvSpPr>
                <a:spLocks noGrp="1" noRot="1" noChangeAspect="1" noMove="1" noResize="1" noEditPoints="1" noAdjustHandles="1" noChangeArrowheads="1" noChangeShapeType="1" noTextEdit="1"/>
              </p:cNvSpPr>
              <p:nvPr>
                <p:ph idx="1"/>
              </p:nvPr>
            </p:nvSpPr>
            <p:spPr>
              <a:xfrm>
                <a:off x="1080979" y="773693"/>
                <a:ext cx="9688296" cy="5336162"/>
              </a:xfrm>
              <a:blipFill>
                <a:blip r:embed="rId2"/>
                <a:stretch>
                  <a:fillRect l="-629" t="-1257"/>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57F04C4-B389-749A-72FE-13FB49873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880AA7-0925-508F-F852-5DCE6F5AD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1271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8B7915-AEDF-D95C-AE6B-421B8A14C09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A4A850-D27F-7882-12F8-946A53DC2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0DE5875-81EA-73DF-79EC-1D332BB714C6}"/>
              </a:ext>
            </a:extLst>
          </p:cNvPr>
          <p:cNvSpPr>
            <a:spLocks noGrp="1"/>
          </p:cNvSpPr>
          <p:nvPr>
            <p:ph type="title"/>
          </p:nvPr>
        </p:nvSpPr>
        <p:spPr>
          <a:xfrm>
            <a:off x="1251852" y="159517"/>
            <a:ext cx="9688296" cy="671756"/>
          </a:xfrm>
        </p:spPr>
        <p:txBody>
          <a:bodyPr anchor="b">
            <a:normAutofit/>
          </a:bodyPr>
          <a:lstStyle/>
          <a:p>
            <a:pPr algn="l">
              <a:spcBef>
                <a:spcPts val="1800"/>
              </a:spcBef>
              <a:spcAft>
                <a:spcPts val="900"/>
              </a:spcAft>
            </a:pPr>
            <a:r>
              <a:rPr lang="en-US" sz="4000" b="1" i="0" dirty="0">
                <a:solidFill>
                  <a:srgbClr val="000000"/>
                </a:solidFill>
                <a:effectLst/>
                <a:latin typeface="Times New Roman" panose="02020603050405020304" pitchFamily="18" charset="0"/>
                <a:cs typeface="Times New Roman" panose="02020603050405020304" pitchFamily="18" charset="0"/>
              </a:rPr>
              <a:t>Soft Margin</a:t>
            </a:r>
            <a:endParaRPr lang="vi-VN" sz="4000" b="1" i="0" dirty="0">
              <a:solidFill>
                <a:srgbClr val="000000"/>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620EB76C-6AF5-A1EA-DDB3-A6CB4C19C2E0}"/>
                  </a:ext>
                </a:extLst>
              </p:cNvPr>
              <p:cNvSpPr>
                <a:spLocks noGrp="1"/>
              </p:cNvSpPr>
              <p:nvPr>
                <p:ph idx="1"/>
              </p:nvPr>
            </p:nvSpPr>
            <p:spPr>
              <a:xfrm>
                <a:off x="1080979" y="773693"/>
                <a:ext cx="9688296" cy="5336162"/>
              </a:xfrm>
            </p:spPr>
            <p:txBody>
              <a:bodyPr anchor="t">
                <a:noAutofit/>
              </a:bodyPr>
              <a:lstStyle/>
              <a:p>
                <a:pPr marL="0" indent="0">
                  <a:buNone/>
                </a:pPr>
                <a:r>
                  <a:rPr lang="vi-VN" sz="2000" dirty="0">
                    <a:solidFill>
                      <a:srgbClr val="000000"/>
                    </a:solidFill>
                    <a:latin typeface="+mj-lt"/>
                    <a:cs typeface="Times New Roman" panose="02020603050405020304" pitchFamily="18" charset="0"/>
                  </a:rPr>
                  <a:t>Hệ điều kiện KKT của bài toán tối ưu </a:t>
                </a:r>
                <a:r>
                  <a:rPr lang="vi-VN" sz="2000" dirty="0" err="1">
                    <a:solidFill>
                      <a:srgbClr val="000000"/>
                    </a:solidFill>
                    <a:latin typeface="+mj-lt"/>
                    <a:cs typeface="Times New Roman" panose="02020603050405020304" pitchFamily="18" charset="0"/>
                  </a:rPr>
                  <a:t>Soft</a:t>
                </a:r>
                <a:r>
                  <a:rPr lang="vi-VN" sz="2000" dirty="0">
                    <a:solidFill>
                      <a:srgbClr val="000000"/>
                    </a:solidFill>
                    <a:latin typeface="+mj-lt"/>
                    <a:cs typeface="Times New Roman" panose="02020603050405020304" pitchFamily="18" charset="0"/>
                  </a:rPr>
                  <a:t> </a:t>
                </a:r>
                <a:r>
                  <a:rPr lang="vi-VN" sz="2000" dirty="0" err="1">
                    <a:solidFill>
                      <a:srgbClr val="000000"/>
                    </a:solidFill>
                    <a:latin typeface="+mj-lt"/>
                    <a:cs typeface="Times New Roman" panose="02020603050405020304" pitchFamily="18" charset="0"/>
                  </a:rPr>
                  <a:t>Margin</a:t>
                </a:r>
                <a:r>
                  <a:rPr lang="vi-VN" sz="2000" dirty="0">
                    <a:solidFill>
                      <a:srgbClr val="000000"/>
                    </a:solidFill>
                    <a:latin typeface="+mj-lt"/>
                    <a:cs typeface="Times New Roman" panose="02020603050405020304" pitchFamily="18" charset="0"/>
                  </a:rPr>
                  <a:t> SVM là, với mọi n=1,2,…,N</a:t>
                </a:r>
                <a:endParaRPr lang="en-US" sz="2000" dirty="0">
                  <a:solidFill>
                    <a:srgbClr val="000000"/>
                  </a:solidFill>
                  <a:latin typeface="+mj-lt"/>
                  <a:cs typeface="Times New Roman" panose="02020603050405020304" pitchFamily="18" charset="0"/>
                </a:endParaRPr>
              </a:p>
              <a:p>
                <a:pPr marL="0" indent="0">
                  <a:lnSpc>
                    <a:spcPct val="100000"/>
                  </a:lnSpc>
                  <a:buNone/>
                </a:pPr>
                <a:r>
                  <a:rPr lang="en-US" sz="2000" b="0" dirty="0">
                    <a:solidFill>
                      <a:srgbClr val="000000"/>
                    </a:solidFill>
                    <a:cs typeface="Times New Roman" panose="02020603050405020304" pitchFamily="18" charset="0"/>
                  </a:rPr>
                  <a:t>			</a:t>
                </a:r>
                <a14:m>
                  <m:oMath xmlns:m="http://schemas.openxmlformats.org/officeDocument/2006/math">
                    <m:r>
                      <a:rPr lang="en-US" sz="2000" b="0" i="1" smtClean="0">
                        <a:solidFill>
                          <a:srgbClr val="000000"/>
                        </a:solidFill>
                        <a:latin typeface="Cambria Math" panose="02040503050406030204" pitchFamily="18" charset="0"/>
                        <a:cs typeface="Times New Roman" panose="02020603050405020304" pitchFamily="18" charset="0"/>
                      </a:rPr>
                      <m:t>1−</m:t>
                    </m:r>
                    <m:sSub>
                      <m:sSubPr>
                        <m:ctrlPr>
                          <a:rPr lang="en-US" sz="2000" b="0" i="1" smtClean="0">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sz="2000" b="0" i="1" smtClean="0">
                            <a:solidFill>
                              <a:srgbClr val="000000"/>
                            </a:solidFill>
                            <a:latin typeface="Cambria Math" panose="02040503050406030204" pitchFamily="18" charset="0"/>
                            <a:cs typeface="Times New Roman" panose="02020603050405020304" pitchFamily="18" charset="0"/>
                          </a:rPr>
                          <m:t>𝑛</m:t>
                        </m:r>
                      </m:sub>
                    </m:sSub>
                    <m:r>
                      <a:rPr lang="en-US" sz="2000" b="0" i="1" smtClean="0">
                        <a:solidFill>
                          <a:srgbClr val="000000"/>
                        </a:solidFill>
                        <a:latin typeface="Cambria Math" panose="02040503050406030204" pitchFamily="18" charset="0"/>
                        <a:cs typeface="Times New Roman" panose="02020603050405020304" pitchFamily="18" charset="0"/>
                      </a:rPr>
                      <m:t>−</m:t>
                    </m:r>
                    <m:sSub>
                      <m:sSubPr>
                        <m:ctrlPr>
                          <a:rPr lang="en-US" sz="2000" b="0" i="1" smtClean="0">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cs typeface="Times New Roman" panose="02020603050405020304" pitchFamily="18" charset="0"/>
                          </a:rPr>
                          <m:t>𝑦</m:t>
                        </m:r>
                      </m:e>
                      <m:sub>
                        <m:r>
                          <a:rPr lang="en-US" sz="2000" b="0" i="1" smtClean="0">
                            <a:solidFill>
                              <a:srgbClr val="000000"/>
                            </a:solidFill>
                            <a:latin typeface="Cambria Math" panose="02040503050406030204" pitchFamily="18" charset="0"/>
                            <a:cs typeface="Times New Roman" panose="02020603050405020304" pitchFamily="18" charset="0"/>
                          </a:rPr>
                          <m:t>𝑛</m:t>
                        </m:r>
                      </m:sub>
                    </m:sSub>
                    <m:d>
                      <m:dPr>
                        <m:ctrlPr>
                          <a:rPr lang="en-US" sz="2000" b="0" i="1" smtClean="0">
                            <a:solidFill>
                              <a:srgbClr val="000000"/>
                            </a:solidFill>
                            <a:latin typeface="Cambria Math" panose="02040503050406030204" pitchFamily="18" charset="0"/>
                            <a:cs typeface="Times New Roman" panose="02020603050405020304" pitchFamily="18" charset="0"/>
                          </a:rPr>
                        </m:ctrlPr>
                      </m:dPr>
                      <m:e>
                        <m:sSup>
                          <m:sSupPr>
                            <m:ctrlPr>
                              <a:rPr lang="en-US" sz="2000" b="0" i="1" smtClean="0">
                                <a:solidFill>
                                  <a:srgbClr val="000000"/>
                                </a:solidFill>
                                <a:latin typeface="Cambria Math" panose="02040503050406030204" pitchFamily="18" charset="0"/>
                                <a:cs typeface="Times New Roman" panose="02020603050405020304" pitchFamily="18" charset="0"/>
                              </a:rPr>
                            </m:ctrlPr>
                          </m:sSupPr>
                          <m:e>
                            <m:r>
                              <a:rPr lang="en-US" sz="2000" b="0" i="1" smtClean="0">
                                <a:solidFill>
                                  <a:srgbClr val="000000"/>
                                </a:solidFill>
                                <a:latin typeface="Cambria Math" panose="02040503050406030204" pitchFamily="18" charset="0"/>
                                <a:cs typeface="Times New Roman" panose="02020603050405020304" pitchFamily="18" charset="0"/>
                              </a:rPr>
                              <m:t>𝑤</m:t>
                            </m:r>
                          </m:e>
                          <m:sup>
                            <m:r>
                              <a:rPr lang="en-US" sz="2000" b="0" i="1" smtClean="0">
                                <a:solidFill>
                                  <a:srgbClr val="000000"/>
                                </a:solidFill>
                                <a:latin typeface="Cambria Math" panose="02040503050406030204" pitchFamily="18" charset="0"/>
                                <a:cs typeface="Times New Roman" panose="02020603050405020304" pitchFamily="18" charset="0"/>
                              </a:rPr>
                              <m:t>𝑇</m:t>
                            </m:r>
                          </m:sup>
                        </m:sSup>
                        <m:sSub>
                          <m:sSubPr>
                            <m:ctrlPr>
                              <a:rPr lang="en-US" sz="2000" b="0" i="1" smtClean="0">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cs typeface="Times New Roman" panose="02020603050405020304" pitchFamily="18" charset="0"/>
                              </a:rPr>
                              <m:t>𝑥</m:t>
                            </m:r>
                          </m:e>
                          <m:sub>
                            <m:r>
                              <a:rPr lang="en-US" sz="2000" b="0" i="1" smtClean="0">
                                <a:solidFill>
                                  <a:srgbClr val="000000"/>
                                </a:solidFill>
                                <a:latin typeface="Cambria Math" panose="02040503050406030204" pitchFamily="18" charset="0"/>
                                <a:cs typeface="Times New Roman" panose="02020603050405020304" pitchFamily="18" charset="0"/>
                              </a:rPr>
                              <m:t>𝑛</m:t>
                            </m:r>
                          </m:sub>
                        </m:sSub>
                        <m:r>
                          <a:rPr lang="en-US" sz="2000" b="0" i="1" smtClean="0">
                            <a:solidFill>
                              <a:srgbClr val="000000"/>
                            </a:solidFill>
                            <a:latin typeface="Cambria Math" panose="02040503050406030204" pitchFamily="18" charset="0"/>
                            <a:cs typeface="Times New Roman" panose="02020603050405020304" pitchFamily="18" charset="0"/>
                          </a:rPr>
                          <m:t>+</m:t>
                        </m:r>
                        <m:r>
                          <a:rPr lang="en-US" sz="2000" b="0" i="1" smtClean="0">
                            <a:solidFill>
                              <a:srgbClr val="000000"/>
                            </a:solidFill>
                            <a:latin typeface="Cambria Math" panose="02040503050406030204" pitchFamily="18" charset="0"/>
                            <a:cs typeface="Times New Roman" panose="02020603050405020304" pitchFamily="18" charset="0"/>
                          </a:rPr>
                          <m:t>𝑏</m:t>
                        </m:r>
                      </m:e>
                    </m:d>
                    <m:r>
                      <a:rPr lang="en-US" sz="2000" b="0" i="1" smtClean="0">
                        <a:solidFill>
                          <a:srgbClr val="000000"/>
                        </a:solidFill>
                        <a:latin typeface="Cambria Math" panose="02040503050406030204" pitchFamily="18" charset="0"/>
                        <a:cs typeface="Times New Roman" panose="02020603050405020304" pitchFamily="18" charset="0"/>
                      </a:rPr>
                      <m:t>≤0    (</m:t>
                    </m:r>
                  </m:oMath>
                </a14:m>
                <a:r>
                  <a:rPr lang="en-US" sz="2000" dirty="0">
                    <a:solidFill>
                      <a:srgbClr val="000000"/>
                    </a:solidFill>
                    <a:latin typeface="+mj-lt"/>
                    <a:cs typeface="Times New Roman" panose="02020603050405020304" pitchFamily="18" charset="0"/>
                  </a:rPr>
                  <a:t>6)</a:t>
                </a:r>
              </a:p>
              <a:p>
                <a:pPr marL="0" indent="0">
                  <a:lnSpc>
                    <a:spcPct val="100000"/>
                  </a:lnSpc>
                  <a:buNone/>
                </a:pPr>
                <a:r>
                  <a:rPr lang="en-US" sz="2000" b="0" dirty="0">
                    <a:solidFill>
                      <a:srgbClr val="000000"/>
                    </a:solidFill>
                    <a:cs typeface="Times New Roman" panose="02020603050405020304" pitchFamily="18" charset="0"/>
                  </a:rPr>
                  <a:t>					   </a:t>
                </a:r>
                <a14:m>
                  <m:oMath xmlns:m="http://schemas.openxmlformats.org/officeDocument/2006/math">
                    <m:r>
                      <a:rPr lang="en-US" sz="2000" b="0" i="1" smtClean="0">
                        <a:solidFill>
                          <a:srgbClr val="000000"/>
                        </a:solidFill>
                        <a:latin typeface="Cambria Math" panose="02040503050406030204" pitchFamily="18" charset="0"/>
                        <a:cs typeface="Times New Roman" panose="02020603050405020304" pitchFamily="18" charset="0"/>
                      </a:rPr>
                      <m:t> −</m:t>
                    </m:r>
                    <m:sSub>
                      <m:sSubPr>
                        <m:ctrlPr>
                          <a:rPr lang="en-US" sz="2000" b="0" i="1" smtClean="0">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sz="2000" b="0" i="1" smtClean="0">
                            <a:solidFill>
                              <a:srgbClr val="000000"/>
                            </a:solidFill>
                            <a:latin typeface="Cambria Math" panose="02040503050406030204" pitchFamily="18" charset="0"/>
                            <a:cs typeface="Times New Roman" panose="02020603050405020304" pitchFamily="18" charset="0"/>
                          </a:rPr>
                          <m:t>𝑛</m:t>
                        </m:r>
                      </m:sub>
                    </m:sSub>
                    <m:r>
                      <a:rPr lang="en-US" sz="2000" b="0" i="1" smtClean="0">
                        <a:solidFill>
                          <a:srgbClr val="000000"/>
                        </a:solidFill>
                        <a:latin typeface="Cambria Math" panose="02040503050406030204" pitchFamily="18" charset="0"/>
                        <a:cs typeface="Times New Roman" panose="02020603050405020304" pitchFamily="18" charset="0"/>
                      </a:rPr>
                      <m:t>≤0</m:t>
                    </m:r>
                    <m:r>
                      <a:rPr lang="en-US" sz="2000" b="0" i="0" smtClean="0">
                        <a:solidFill>
                          <a:srgbClr val="000000"/>
                        </a:solidFill>
                        <a:latin typeface="Cambria Math" panose="02040503050406030204" pitchFamily="18" charset="0"/>
                        <a:cs typeface="Times New Roman" panose="02020603050405020304" pitchFamily="18" charset="0"/>
                      </a:rPr>
                      <m:t>     (7)</m:t>
                    </m:r>
                  </m:oMath>
                </a14:m>
                <a:endParaRPr lang="en-US" sz="2000" dirty="0">
                  <a:solidFill>
                    <a:srgbClr val="000000"/>
                  </a:solidFill>
                  <a:latin typeface="+mj-lt"/>
                  <a:cs typeface="Times New Roman" panose="02020603050405020304" pitchFamily="18" charset="0"/>
                </a:endParaRPr>
              </a:p>
              <a:p>
                <a:pPr marL="0" indent="0">
                  <a:lnSpc>
                    <a:spcPct val="100000"/>
                  </a:lnSpc>
                  <a:buNone/>
                </a:pPr>
                <a:r>
                  <a:rPr lang="en-US" sz="2000" b="0" dirty="0">
                    <a:solidFill>
                      <a:srgbClr val="000000"/>
                    </a:solidFill>
                    <a:cs typeface="Times New Roman" panose="02020603050405020304" pitchFamily="18" charset="0"/>
                  </a:rPr>
                  <a:t>					       </a:t>
                </a:r>
                <a14:m>
                  <m:oMath xmlns:m="http://schemas.openxmlformats.org/officeDocument/2006/math">
                    <m:sSub>
                      <m:sSubPr>
                        <m:ctrlPr>
                          <a:rPr lang="en-US" sz="2000" b="0" i="1" smtClean="0">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2000" b="0" i="1" smtClean="0">
                            <a:solidFill>
                              <a:srgbClr val="000000"/>
                            </a:solidFill>
                            <a:latin typeface="Cambria Math" panose="02040503050406030204" pitchFamily="18" charset="0"/>
                            <a:cs typeface="Times New Roman" panose="02020603050405020304" pitchFamily="18" charset="0"/>
                          </a:rPr>
                          <m:t>𝑛</m:t>
                        </m:r>
                      </m:sub>
                    </m:sSub>
                    <m:r>
                      <a:rPr lang="en-US" sz="2000" b="0" i="1" smtClean="0">
                        <a:solidFill>
                          <a:srgbClr val="000000"/>
                        </a:solidFill>
                        <a:latin typeface="Cambria Math" panose="02040503050406030204" pitchFamily="18" charset="0"/>
                        <a:cs typeface="Times New Roman" panose="02020603050405020304" pitchFamily="18" charset="0"/>
                      </a:rPr>
                      <m:t>≥0     (8)</m:t>
                    </m:r>
                  </m:oMath>
                </a14:m>
                <a:endParaRPr lang="en-US" sz="2000" dirty="0">
                  <a:solidFill>
                    <a:srgbClr val="000000"/>
                  </a:solidFill>
                  <a:latin typeface="+mj-lt"/>
                  <a:cs typeface="Times New Roman" panose="02020603050405020304" pitchFamily="18" charset="0"/>
                </a:endParaRPr>
              </a:p>
              <a:p>
                <a:pPr marL="0" indent="0">
                  <a:lnSpc>
                    <a:spcPct val="100000"/>
                  </a:lnSpc>
                  <a:buNone/>
                </a:pPr>
                <a:r>
                  <a:rPr lang="en-US" sz="2000" b="0" dirty="0">
                    <a:solidFill>
                      <a:srgbClr val="000000"/>
                    </a:solidFill>
                    <a:effectLst/>
                  </a:rPr>
                  <a:t>					       </a:t>
                </a:r>
                <a14:m>
                  <m:oMath xmlns:m="http://schemas.openxmlformats.org/officeDocument/2006/math">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𝜇</m:t>
                        </m:r>
                      </m:e>
                      <m:sub>
                        <m:r>
                          <a:rPr lang="en-US" sz="2000" b="0" i="1" smtClean="0">
                            <a:solidFill>
                              <a:srgbClr val="000000"/>
                            </a:solidFill>
                            <a:effectLst/>
                            <a:latin typeface="Cambria Math" panose="02040503050406030204" pitchFamily="18" charset="0"/>
                          </a:rPr>
                          <m:t>𝑛</m:t>
                        </m:r>
                      </m:sub>
                    </m:sSub>
                    <m:r>
                      <a:rPr lang="en-US" sz="2000" b="0" i="1" smtClean="0">
                        <a:solidFill>
                          <a:srgbClr val="000000"/>
                        </a:solidFill>
                        <a:effectLst/>
                        <a:latin typeface="Cambria Math" panose="02040503050406030204" pitchFamily="18" charset="0"/>
                      </a:rPr>
                      <m:t>≥0     (9)</m:t>
                    </m:r>
                  </m:oMath>
                </a14:m>
                <a:endParaRPr lang="en-US" sz="2000" dirty="0">
                  <a:solidFill>
                    <a:srgbClr val="000000"/>
                  </a:solidFill>
                  <a:latin typeface="+mj-lt"/>
                  <a:cs typeface="Times New Roman" panose="02020603050405020304" pitchFamily="18" charset="0"/>
                </a:endParaRPr>
              </a:p>
              <a:p>
                <a:pPr marL="0" indent="0">
                  <a:lnSpc>
                    <a:spcPct val="100000"/>
                  </a:lnSpc>
                  <a:buNone/>
                </a:pPr>
                <a:r>
                  <a:rPr lang="en-US" sz="2000" b="0" dirty="0">
                    <a:solidFill>
                      <a:srgbClr val="000000"/>
                    </a:solidFill>
                    <a:cs typeface="Times New Roman" panose="02020603050405020304" pitchFamily="18" charset="0"/>
                  </a:rPr>
                  <a:t>		          </a:t>
                </a:r>
                <a14:m>
                  <m:oMath xmlns:m="http://schemas.openxmlformats.org/officeDocument/2006/math">
                    <m:sSub>
                      <m:sSubPr>
                        <m:ctrlPr>
                          <a:rPr lang="en-US" sz="2000" b="0" i="1" smtClean="0">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2000" b="0" i="1" smtClean="0">
                            <a:solidFill>
                              <a:srgbClr val="000000"/>
                            </a:solidFill>
                            <a:latin typeface="Cambria Math" panose="02040503050406030204" pitchFamily="18" charset="0"/>
                            <a:cs typeface="Times New Roman" panose="02020603050405020304" pitchFamily="18" charset="0"/>
                          </a:rPr>
                          <m:t>𝑛</m:t>
                        </m:r>
                      </m:sub>
                    </m:sSub>
                    <m:r>
                      <a:rPr lang="en-US" sz="2000" i="1">
                        <a:solidFill>
                          <a:srgbClr val="000000"/>
                        </a:solidFill>
                        <a:latin typeface="Cambria Math" panose="02040503050406030204" pitchFamily="18" charset="0"/>
                        <a:cs typeface="Times New Roman" panose="02020603050405020304" pitchFamily="18" charset="0"/>
                      </a:rPr>
                      <m:t>(1−</m:t>
                    </m:r>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sz="2000" i="1">
                            <a:solidFill>
                              <a:srgbClr val="000000"/>
                            </a:solidFill>
                            <a:latin typeface="Cambria Math" panose="02040503050406030204" pitchFamily="18" charset="0"/>
                            <a:cs typeface="Times New Roman" panose="02020603050405020304" pitchFamily="18" charset="0"/>
                          </a:rPr>
                          <m:t>𝑛</m:t>
                        </m:r>
                      </m:sub>
                    </m:sSub>
                    <m:r>
                      <a:rPr lang="en-US" sz="2000" i="1">
                        <a:solidFill>
                          <a:srgbClr val="000000"/>
                        </a:solidFill>
                        <a:latin typeface="Cambria Math" panose="02040503050406030204" pitchFamily="18" charset="0"/>
                        <a:cs typeface="Times New Roman" panose="02020603050405020304" pitchFamily="18" charset="0"/>
                      </a:rPr>
                      <m:t>−</m:t>
                    </m:r>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𝑦</m:t>
                        </m:r>
                      </m:e>
                      <m:sub>
                        <m:r>
                          <a:rPr lang="en-US" sz="2000" i="1">
                            <a:solidFill>
                              <a:srgbClr val="000000"/>
                            </a:solidFill>
                            <a:latin typeface="Cambria Math" panose="02040503050406030204" pitchFamily="18" charset="0"/>
                            <a:cs typeface="Times New Roman" panose="02020603050405020304" pitchFamily="18" charset="0"/>
                          </a:rPr>
                          <m:t>𝑛</m:t>
                        </m:r>
                      </m:sub>
                    </m:sSub>
                    <m:d>
                      <m:dPr>
                        <m:ctrlPr>
                          <a:rPr lang="en-US" sz="2000" i="1">
                            <a:solidFill>
                              <a:srgbClr val="000000"/>
                            </a:solidFill>
                            <a:latin typeface="Cambria Math" panose="02040503050406030204" pitchFamily="18" charset="0"/>
                            <a:cs typeface="Times New Roman" panose="02020603050405020304" pitchFamily="18" charset="0"/>
                          </a:rPr>
                        </m:ctrlPr>
                      </m:dPr>
                      <m:e>
                        <m:sSup>
                          <m:sSupPr>
                            <m:ctrlPr>
                              <a:rPr lang="en-US" sz="2000" i="1">
                                <a:solidFill>
                                  <a:srgbClr val="000000"/>
                                </a:solidFill>
                                <a:latin typeface="Cambria Math" panose="02040503050406030204" pitchFamily="18" charset="0"/>
                                <a:cs typeface="Times New Roman" panose="02020603050405020304" pitchFamily="18" charset="0"/>
                              </a:rPr>
                            </m:ctrlPr>
                          </m:sSupPr>
                          <m:e>
                            <m:r>
                              <a:rPr lang="en-US" sz="2000" i="1">
                                <a:solidFill>
                                  <a:srgbClr val="000000"/>
                                </a:solidFill>
                                <a:latin typeface="Cambria Math" panose="02040503050406030204" pitchFamily="18" charset="0"/>
                                <a:cs typeface="Times New Roman" panose="02020603050405020304" pitchFamily="18" charset="0"/>
                              </a:rPr>
                              <m:t>𝑤</m:t>
                            </m:r>
                          </m:e>
                          <m:sup>
                            <m:r>
                              <a:rPr lang="en-US" sz="2000" i="1">
                                <a:solidFill>
                                  <a:srgbClr val="000000"/>
                                </a:solidFill>
                                <a:latin typeface="Cambria Math" panose="02040503050406030204" pitchFamily="18" charset="0"/>
                                <a:cs typeface="Times New Roman" panose="02020603050405020304" pitchFamily="18" charset="0"/>
                              </a:rPr>
                              <m:t>𝑇</m:t>
                            </m:r>
                          </m:sup>
                        </m:sSup>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𝑥</m:t>
                            </m:r>
                          </m:e>
                          <m:sub>
                            <m:r>
                              <a:rPr lang="en-US" sz="2000" i="1">
                                <a:solidFill>
                                  <a:srgbClr val="000000"/>
                                </a:solidFill>
                                <a:latin typeface="Cambria Math" panose="02040503050406030204" pitchFamily="18" charset="0"/>
                                <a:cs typeface="Times New Roman" panose="02020603050405020304" pitchFamily="18" charset="0"/>
                              </a:rPr>
                              <m:t>𝑛</m:t>
                            </m:r>
                          </m:sub>
                        </m:sSub>
                        <m:r>
                          <a:rPr lang="en-US" sz="2000" i="1">
                            <a:solidFill>
                              <a:srgbClr val="000000"/>
                            </a:solidFill>
                            <a:latin typeface="Cambria Math" panose="02040503050406030204" pitchFamily="18" charset="0"/>
                            <a:cs typeface="Times New Roman" panose="02020603050405020304" pitchFamily="18" charset="0"/>
                          </a:rPr>
                          <m:t>+</m:t>
                        </m:r>
                        <m:r>
                          <a:rPr lang="en-US" sz="2000" i="1">
                            <a:solidFill>
                              <a:srgbClr val="000000"/>
                            </a:solidFill>
                            <a:latin typeface="Cambria Math" panose="02040503050406030204" pitchFamily="18" charset="0"/>
                            <a:cs typeface="Times New Roman" panose="02020603050405020304" pitchFamily="18" charset="0"/>
                          </a:rPr>
                          <m:t>𝑏</m:t>
                        </m:r>
                      </m:e>
                    </m:d>
                  </m:oMath>
                </a14:m>
                <a:r>
                  <a:rPr lang="en-US" sz="2000" dirty="0">
                    <a:solidFill>
                      <a:srgbClr val="000000"/>
                    </a:solidFill>
                    <a:latin typeface="+mj-lt"/>
                    <a:cs typeface="Times New Roman" panose="02020603050405020304" pitchFamily="18" charset="0"/>
                  </a:rPr>
                  <a:t>)</a:t>
                </a:r>
                <a14:m>
                  <m:oMath xmlns:m="http://schemas.openxmlformats.org/officeDocument/2006/math">
                    <m:r>
                      <a:rPr lang="en-US" sz="2000" b="0" i="1" smtClean="0">
                        <a:solidFill>
                          <a:srgbClr val="000000"/>
                        </a:solidFill>
                        <a:latin typeface="Cambria Math" panose="02040503050406030204" pitchFamily="18" charset="0"/>
                        <a:cs typeface="Times New Roman" panose="02020603050405020304" pitchFamily="18" charset="0"/>
                      </a:rPr>
                      <m:t>=0</m:t>
                    </m:r>
                  </m:oMath>
                </a14:m>
                <a:r>
                  <a:rPr lang="en-US" sz="2000" b="0" dirty="0">
                    <a:solidFill>
                      <a:srgbClr val="000000"/>
                    </a:solidFill>
                    <a:effectLst/>
                  </a:rPr>
                  <a:t>     (10)					  				 </a:t>
                </a:r>
                <a14:m>
                  <m:oMath xmlns:m="http://schemas.openxmlformats.org/officeDocument/2006/math">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𝜇</m:t>
                        </m:r>
                      </m:e>
                      <m:sub>
                        <m:r>
                          <a:rPr lang="en-US" sz="2000" b="0" i="1" smtClean="0">
                            <a:solidFill>
                              <a:srgbClr val="000000"/>
                            </a:solidFill>
                            <a:effectLst/>
                            <a:latin typeface="Cambria Math" panose="02040503050406030204" pitchFamily="18" charset="0"/>
                          </a:rPr>
                          <m:t>𝑛</m:t>
                        </m:r>
                      </m:sub>
                    </m:sSub>
                  </m:oMath>
                </a14:m>
                <a:r>
                  <a:rPr lang="en-US" sz="2000" dirty="0">
                    <a:solidFill>
                      <a:srgbClr val="000000"/>
                    </a:solidFill>
                    <a:latin typeface="+mj-lt"/>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sz="2000" i="1">
                            <a:solidFill>
                              <a:srgbClr val="000000"/>
                            </a:solidFill>
                            <a:latin typeface="Cambria Math" panose="02040503050406030204" pitchFamily="18" charset="0"/>
                            <a:cs typeface="Times New Roman" panose="02020603050405020304" pitchFamily="18" charset="0"/>
                          </a:rPr>
                          <m:t>𝑛</m:t>
                        </m:r>
                      </m:sub>
                    </m:sSub>
                    <m:r>
                      <a:rPr lang="en-US" sz="2000" i="1" dirty="0" smtClean="0">
                        <a:solidFill>
                          <a:srgbClr val="000000"/>
                        </a:solidFill>
                        <a:latin typeface="Cambria Math" panose="02040503050406030204" pitchFamily="18" charset="0"/>
                        <a:cs typeface="Times New Roman" panose="02020603050405020304" pitchFamily="18" charset="0"/>
                      </a:rPr>
                      <m:t>=0</m:t>
                    </m:r>
                    <m:r>
                      <a:rPr lang="en-US" sz="2000" b="0" i="1" dirty="0" smtClean="0">
                        <a:solidFill>
                          <a:srgbClr val="000000"/>
                        </a:solidFill>
                        <a:latin typeface="Cambria Math" panose="02040503050406030204" pitchFamily="18" charset="0"/>
                        <a:cs typeface="Times New Roman" panose="02020603050405020304" pitchFamily="18" charset="0"/>
                      </a:rPr>
                      <m:t>     (11)</m:t>
                    </m:r>
                  </m:oMath>
                </a14:m>
                <a:endParaRPr lang="en-US" sz="2000" dirty="0">
                  <a:solidFill>
                    <a:srgbClr val="000000"/>
                  </a:solidFill>
                  <a:latin typeface="+mj-lt"/>
                  <a:cs typeface="Times New Roman" panose="02020603050405020304" pitchFamily="18" charset="0"/>
                </a:endParaRPr>
              </a:p>
              <a:p>
                <a:pPr marL="0" indent="0">
                  <a:lnSpc>
                    <a:spcPct val="100000"/>
                  </a:lnSpc>
                  <a:buNone/>
                </a:pPr>
                <a:r>
                  <a:rPr lang="en-US" sz="2000" b="0" dirty="0">
                    <a:solidFill>
                      <a:srgbClr val="000000"/>
                    </a:solidFill>
                    <a:effectLst/>
                    <a:ea typeface="Cambria Math" panose="02040503050406030204" pitchFamily="18" charset="0"/>
                  </a:rPr>
                  <a:t>					        </a:t>
                </a:r>
                <a14:m>
                  <m:oMath xmlns:m="http://schemas.openxmlformats.org/officeDocument/2006/math">
                    <m:r>
                      <a:rPr lang="en-US" sz="2000" b="0" i="1" smtClean="0">
                        <a:solidFill>
                          <a:srgbClr val="000000"/>
                        </a:solidFill>
                        <a:effectLst/>
                        <a:latin typeface="Cambria Math" panose="02040503050406030204" pitchFamily="18" charset="0"/>
                        <a:ea typeface="Cambria Math" panose="02040503050406030204" pitchFamily="18" charset="0"/>
                      </a:rPr>
                      <m:t>𝑤</m:t>
                    </m:r>
                    <m:r>
                      <a:rPr lang="en-US" sz="2000" b="0" i="1" smtClean="0">
                        <a:solidFill>
                          <a:srgbClr val="000000"/>
                        </a:solidFill>
                        <a:effectLst/>
                        <a:latin typeface="Cambria Math" panose="02040503050406030204" pitchFamily="18" charset="0"/>
                        <a:ea typeface="Cambria Math" panose="02040503050406030204" pitchFamily="18" charset="0"/>
                      </a:rPr>
                      <m:t>=</m:t>
                    </m:r>
                    <m:nary>
                      <m:naryPr>
                        <m:chr m:val="∑"/>
                        <m:ctrlPr>
                          <a:rPr lang="en-US" sz="2000" b="0" i="1" smtClean="0">
                            <a:solidFill>
                              <a:srgbClr val="000000"/>
                            </a:solidFill>
                            <a:effectLst/>
                            <a:latin typeface="Cambria Math" panose="02040503050406030204" pitchFamily="18" charset="0"/>
                            <a:ea typeface="Cambria Math" panose="02040503050406030204" pitchFamily="18" charset="0"/>
                          </a:rPr>
                        </m:ctrlPr>
                      </m:naryPr>
                      <m:sub>
                        <m:r>
                          <m:rPr>
                            <m:brk m:alnAt="23"/>
                          </m:rPr>
                          <a:rPr lang="en-US" sz="2000" b="0" i="1" smtClean="0">
                            <a:solidFill>
                              <a:srgbClr val="000000"/>
                            </a:solidFill>
                            <a:effectLst/>
                            <a:latin typeface="Cambria Math" panose="02040503050406030204" pitchFamily="18" charset="0"/>
                            <a:ea typeface="Cambria Math" panose="02040503050406030204" pitchFamily="18" charset="0"/>
                          </a:rPr>
                          <m:t>𝑛</m:t>
                        </m:r>
                        <m:r>
                          <a:rPr lang="en-US" sz="2000" b="0" i="1" smtClean="0">
                            <a:solidFill>
                              <a:srgbClr val="000000"/>
                            </a:solidFill>
                            <a:effectLst/>
                            <a:latin typeface="Cambria Math" panose="02040503050406030204" pitchFamily="18" charset="0"/>
                            <a:ea typeface="Cambria Math" panose="02040503050406030204" pitchFamily="18" charset="0"/>
                          </a:rPr>
                          <m:t>=1</m:t>
                        </m:r>
                      </m:sub>
                      <m:sup>
                        <m:r>
                          <a:rPr lang="en-US" sz="2000" b="0" i="1" smtClean="0">
                            <a:solidFill>
                              <a:srgbClr val="000000"/>
                            </a:solidFill>
                            <a:effectLst/>
                            <a:latin typeface="Cambria Math" panose="02040503050406030204" pitchFamily="18" charset="0"/>
                            <a:ea typeface="Cambria Math" panose="02040503050406030204" pitchFamily="18" charset="0"/>
                          </a:rPr>
                          <m:t>𝑁</m:t>
                        </m:r>
                      </m:sup>
                      <m:e>
                        <m:sSub>
                          <m:sSubPr>
                            <m:ctrlPr>
                              <a:rPr lang="en-US" sz="2000" b="0" i="1" smtClean="0">
                                <a:solidFill>
                                  <a:srgbClr val="000000"/>
                                </a:solidFill>
                                <a:effectLst/>
                                <a:latin typeface="Cambria Math" panose="02040503050406030204" pitchFamily="18" charset="0"/>
                                <a:ea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𝜆</m:t>
                            </m:r>
                          </m:e>
                          <m:sub>
                            <m:r>
                              <a:rPr lang="en-US" sz="2000" b="0" i="1" smtClean="0">
                                <a:solidFill>
                                  <a:srgbClr val="000000"/>
                                </a:solidFill>
                                <a:effectLst/>
                                <a:latin typeface="Cambria Math" panose="02040503050406030204" pitchFamily="18" charset="0"/>
                                <a:ea typeface="Cambria Math" panose="02040503050406030204" pitchFamily="18" charset="0"/>
                              </a:rPr>
                              <m:t>𝑛</m:t>
                            </m:r>
                          </m:sub>
                        </m:sSub>
                        <m:sSub>
                          <m:sSubPr>
                            <m:ctrlPr>
                              <a:rPr lang="en-US" sz="2000" b="0" i="1" smtClean="0">
                                <a:solidFill>
                                  <a:srgbClr val="000000"/>
                                </a:solidFill>
                                <a:effectLst/>
                                <a:latin typeface="Cambria Math" panose="02040503050406030204" pitchFamily="18" charset="0"/>
                                <a:ea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𝑦</m:t>
                            </m:r>
                          </m:e>
                          <m:sub>
                            <m:r>
                              <a:rPr lang="en-US" sz="2000" b="0" i="1" smtClean="0">
                                <a:solidFill>
                                  <a:srgbClr val="000000"/>
                                </a:solidFill>
                                <a:effectLst/>
                                <a:latin typeface="Cambria Math" panose="02040503050406030204" pitchFamily="18" charset="0"/>
                                <a:ea typeface="Cambria Math" panose="02040503050406030204" pitchFamily="18" charset="0"/>
                              </a:rPr>
                              <m:t>𝑛</m:t>
                            </m:r>
                          </m:sub>
                        </m:sSub>
                        <m:sSub>
                          <m:sSubPr>
                            <m:ctrlPr>
                              <a:rPr lang="en-US" sz="2000" b="0" i="1" smtClean="0">
                                <a:solidFill>
                                  <a:srgbClr val="000000"/>
                                </a:solidFill>
                                <a:effectLst/>
                                <a:latin typeface="Cambria Math" panose="02040503050406030204" pitchFamily="18" charset="0"/>
                                <a:ea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𝑥</m:t>
                            </m:r>
                          </m:e>
                          <m:sub>
                            <m:r>
                              <a:rPr lang="en-US" sz="2000" b="0" i="1" smtClean="0">
                                <a:solidFill>
                                  <a:srgbClr val="000000"/>
                                </a:solidFill>
                                <a:effectLst/>
                                <a:latin typeface="Cambria Math" panose="02040503050406030204" pitchFamily="18" charset="0"/>
                                <a:ea typeface="Cambria Math" panose="02040503050406030204" pitchFamily="18" charset="0"/>
                              </a:rPr>
                              <m:t>𝑛</m:t>
                            </m:r>
                          </m:sub>
                        </m:sSub>
                      </m:e>
                    </m:nary>
                  </m:oMath>
                </a14:m>
                <a:r>
                  <a:rPr lang="en-US" sz="2000" b="0" i="0" dirty="0">
                    <a:solidFill>
                      <a:srgbClr val="000000"/>
                    </a:solidFill>
                    <a:effectLst/>
                    <a:latin typeface="+mj-lt"/>
                  </a:rPr>
                  <a:t> (1)</a:t>
                </a:r>
              </a:p>
              <a:p>
                <a:pPr marL="0" indent="0">
                  <a:lnSpc>
                    <a:spcPct val="100000"/>
                  </a:lnSpc>
                  <a:buNone/>
                </a:pPr>
                <a:r>
                  <a:rPr lang="en-US" sz="2000" dirty="0">
                    <a:solidFill>
                      <a:srgbClr val="000000"/>
                    </a:solidFill>
                    <a:ea typeface="Cambria Math" panose="02040503050406030204" pitchFamily="18" charset="0"/>
                  </a:rPr>
                  <a:t>				         </a:t>
                </a:r>
                <a14:m>
                  <m:oMath xmlns:m="http://schemas.openxmlformats.org/officeDocument/2006/math">
                    <m:nary>
                      <m:naryPr>
                        <m:chr m:val="∑"/>
                        <m:ctrlPr>
                          <a:rPr lang="en-US" sz="2000" i="1" smtClean="0">
                            <a:solidFill>
                              <a:srgbClr val="000000"/>
                            </a:solidFill>
                            <a:latin typeface="Cambria Math" panose="02040503050406030204" pitchFamily="18" charset="0"/>
                            <a:ea typeface="Cambria Math" panose="02040503050406030204" pitchFamily="18" charset="0"/>
                          </a:rPr>
                        </m:ctrlPr>
                      </m:naryPr>
                      <m:sub>
                        <m:r>
                          <m:rPr>
                            <m:brk m:alnAt="23"/>
                          </m:rPr>
                          <a:rPr lang="en-US" sz="2000" i="1">
                            <a:solidFill>
                              <a:srgbClr val="000000"/>
                            </a:solidFill>
                            <a:latin typeface="Cambria Math" panose="02040503050406030204" pitchFamily="18" charset="0"/>
                            <a:ea typeface="Cambria Math" panose="02040503050406030204" pitchFamily="18" charset="0"/>
                          </a:rPr>
                          <m:t>𝑛</m:t>
                        </m:r>
                        <m:r>
                          <a:rPr lang="en-US" sz="2000" i="1">
                            <a:solidFill>
                              <a:srgbClr val="000000"/>
                            </a:solidFill>
                            <a:latin typeface="Cambria Math" panose="02040503050406030204" pitchFamily="18" charset="0"/>
                            <a:ea typeface="Cambria Math" panose="02040503050406030204" pitchFamily="18" charset="0"/>
                          </a:rPr>
                          <m:t>=</m:t>
                        </m:r>
                        <m:r>
                          <m:rPr>
                            <m:brk m:alnAt="23"/>
                          </m:rPr>
                          <a:rPr lang="en-US" sz="2000" i="1">
                            <a:solidFill>
                              <a:srgbClr val="000000"/>
                            </a:solidFill>
                            <a:latin typeface="Cambria Math" panose="02040503050406030204" pitchFamily="18" charset="0"/>
                            <a:ea typeface="Cambria Math" panose="02040503050406030204" pitchFamily="18" charset="0"/>
                          </a:rPr>
                          <m:t>1</m:t>
                        </m:r>
                      </m:sub>
                      <m:sup>
                        <m:r>
                          <a:rPr lang="en-US" sz="2000" i="1">
                            <a:solidFill>
                              <a:srgbClr val="000000"/>
                            </a:solidFill>
                            <a:latin typeface="Cambria Math" panose="02040503050406030204" pitchFamily="18" charset="0"/>
                            <a:ea typeface="Cambria Math" panose="02040503050406030204" pitchFamily="18" charset="0"/>
                          </a:rPr>
                          <m:t>𝑁</m:t>
                        </m:r>
                      </m:sup>
                      <m:e>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𝑦</m:t>
                            </m:r>
                          </m:e>
                          <m:sub>
                            <m:r>
                              <a:rPr lang="en-US" sz="2000" i="1">
                                <a:solidFill>
                                  <a:srgbClr val="000000"/>
                                </a:solidFill>
                                <a:latin typeface="Cambria Math" panose="02040503050406030204" pitchFamily="18" charset="0"/>
                                <a:ea typeface="Cambria Math" panose="02040503050406030204" pitchFamily="18" charset="0"/>
                              </a:rPr>
                              <m:t>𝑛</m:t>
                            </m:r>
                          </m:sub>
                        </m:sSub>
                      </m:e>
                    </m:nary>
                    <m:r>
                      <a:rPr lang="en-US" sz="2000" b="0" i="1" smtClean="0">
                        <a:solidFill>
                          <a:srgbClr val="000000"/>
                        </a:solidFill>
                        <a:latin typeface="Cambria Math" panose="02040503050406030204" pitchFamily="18" charset="0"/>
                        <a:ea typeface="Cambria Math" panose="02040503050406030204" pitchFamily="18" charset="0"/>
                      </a:rPr>
                      <m:t>=0  (2)</m:t>
                    </m:r>
                  </m:oMath>
                </a14:m>
                <a:endParaRPr lang="en-US" sz="2000" dirty="0">
                  <a:solidFill>
                    <a:srgbClr val="000000"/>
                  </a:solidFill>
                  <a:latin typeface="+mj-lt"/>
                </a:endParaRPr>
              </a:p>
              <a:p>
                <a:pPr marL="0" indent="0">
                  <a:lnSpc>
                    <a:spcPct val="100000"/>
                  </a:lnSpc>
                  <a:buNone/>
                </a:pPr>
                <a:r>
                  <a:rPr lang="en-US" sz="2000" dirty="0">
                    <a:solidFill>
                      <a:srgbClr val="000000"/>
                    </a:solidFill>
                    <a:ea typeface="Cambria Math" panose="02040503050406030204" pitchFamily="18" charset="0"/>
                  </a:rPr>
                  <a:t>					         </a:t>
                </a:r>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oMath>
                </a14:m>
                <a:r>
                  <a:rPr lang="en-US" sz="2000" b="0" i="0" dirty="0">
                    <a:solidFill>
                      <a:srgbClr val="000000"/>
                    </a:solidFill>
                    <a:effectLst/>
                    <a:latin typeface="+mj-lt"/>
                  </a:rPr>
                  <a:t>= C - </a:t>
                </a:r>
                <a14:m>
                  <m:oMath xmlns:m="http://schemas.openxmlformats.org/officeDocument/2006/math">
                    <m:sSub>
                      <m:sSubPr>
                        <m:ctrlPr>
                          <a:rPr lang="en-US" sz="2000" b="0" i="1" smtClean="0">
                            <a:solidFill>
                              <a:srgbClr val="000000"/>
                            </a:solidFill>
                            <a:effectLst/>
                            <a:latin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𝜇</m:t>
                        </m:r>
                      </m:e>
                      <m:sub>
                        <m:r>
                          <a:rPr lang="en-US" sz="2000" b="0" i="1" smtClean="0">
                            <a:solidFill>
                              <a:srgbClr val="000000"/>
                            </a:solidFill>
                            <a:effectLst/>
                            <a:latin typeface="Cambria Math" panose="02040503050406030204" pitchFamily="18" charset="0"/>
                          </a:rPr>
                          <m:t>𝑛</m:t>
                        </m:r>
                      </m:sub>
                    </m:sSub>
                    <m:r>
                      <a:rPr lang="en-US" sz="2000" b="0" i="1" smtClean="0">
                        <a:solidFill>
                          <a:srgbClr val="000000"/>
                        </a:solidFill>
                        <a:effectLst/>
                        <a:latin typeface="Cambria Math" panose="02040503050406030204" pitchFamily="18" charset="0"/>
                      </a:rPr>
                      <m:t>  (3)</m:t>
                    </m:r>
                  </m:oMath>
                </a14:m>
                <a:endParaRPr lang="en-US" sz="2000" b="0" i="0" dirty="0">
                  <a:solidFill>
                    <a:srgbClr val="000000"/>
                  </a:solidFill>
                  <a:effectLst/>
                  <a:latin typeface="+mj-lt"/>
                </a:endParaRPr>
              </a:p>
              <a:p>
                <a:pPr marL="0" indent="0" algn="ctr">
                  <a:buNone/>
                </a:pPr>
                <a:endParaRPr lang="vi-VN" sz="2000" dirty="0">
                  <a:solidFill>
                    <a:srgbClr val="000000"/>
                  </a:solidFill>
                  <a:latin typeface="+mj-lt"/>
                  <a:cs typeface="Times New Roman" panose="02020603050405020304" pitchFamily="18" charset="0"/>
                </a:endParaRPr>
              </a:p>
              <a:p>
                <a:pPr marL="0" indent="0">
                  <a:buNone/>
                </a:pPr>
                <a:endParaRPr lang="en-US" sz="2000" dirty="0">
                  <a:solidFill>
                    <a:srgbClr val="000000"/>
                  </a:solidFill>
                  <a:latin typeface="+mj-lt"/>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620EB76C-6AF5-A1EA-DDB3-A6CB4C19C2E0}"/>
                  </a:ext>
                </a:extLst>
              </p:cNvPr>
              <p:cNvSpPr>
                <a:spLocks noGrp="1" noRot="1" noChangeAspect="1" noMove="1" noResize="1" noEditPoints="1" noAdjustHandles="1" noChangeArrowheads="1" noChangeShapeType="1" noTextEdit="1"/>
              </p:cNvSpPr>
              <p:nvPr>
                <p:ph idx="1"/>
              </p:nvPr>
            </p:nvSpPr>
            <p:spPr>
              <a:xfrm>
                <a:off x="1080979" y="773693"/>
                <a:ext cx="9688296" cy="5336162"/>
              </a:xfrm>
              <a:blipFill>
                <a:blip r:embed="rId2"/>
                <a:stretch>
                  <a:fillRect l="-629" t="-1371"/>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2F610C6C-C00F-7413-8A2F-6DCA4FFB9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99DAB8-3C06-5591-9192-9365F91D7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7675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38BAE7-9698-7D75-C507-7AC9EA03610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07D5C3-359A-ED4B-70C6-1741A5EA5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90A972F-DC8B-6795-CE78-350422596070}"/>
              </a:ext>
            </a:extLst>
          </p:cNvPr>
          <p:cNvSpPr>
            <a:spLocks noGrp="1"/>
          </p:cNvSpPr>
          <p:nvPr>
            <p:ph type="title"/>
          </p:nvPr>
        </p:nvSpPr>
        <p:spPr>
          <a:xfrm>
            <a:off x="1251852" y="159517"/>
            <a:ext cx="9688296" cy="671756"/>
          </a:xfrm>
        </p:spPr>
        <p:txBody>
          <a:bodyPr anchor="b">
            <a:normAutofit/>
          </a:bodyPr>
          <a:lstStyle/>
          <a:p>
            <a:pPr algn="l">
              <a:spcBef>
                <a:spcPts val="1800"/>
              </a:spcBef>
              <a:spcAft>
                <a:spcPts val="900"/>
              </a:spcAft>
            </a:pPr>
            <a:r>
              <a:rPr lang="en-US" sz="4000" b="1" i="0" dirty="0">
                <a:solidFill>
                  <a:srgbClr val="000000"/>
                </a:solidFill>
                <a:effectLst/>
                <a:latin typeface="Times New Roman" panose="02020603050405020304" pitchFamily="18" charset="0"/>
                <a:cs typeface="Times New Roman" panose="02020603050405020304" pitchFamily="18" charset="0"/>
              </a:rPr>
              <a:t>Soft Margin</a:t>
            </a:r>
            <a:endParaRPr lang="vi-VN" sz="4000" b="1" i="0" dirty="0">
              <a:solidFill>
                <a:srgbClr val="000000"/>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E034C692-ED2E-8EFF-D12B-34AF96843A37}"/>
                  </a:ext>
                </a:extLst>
              </p:cNvPr>
              <p:cNvSpPr>
                <a:spLocks noGrp="1"/>
              </p:cNvSpPr>
              <p:nvPr>
                <p:ph idx="1"/>
              </p:nvPr>
            </p:nvSpPr>
            <p:spPr>
              <a:xfrm>
                <a:off x="1080979" y="773693"/>
                <a:ext cx="9688296" cy="5336162"/>
              </a:xfrm>
            </p:spPr>
            <p:txBody>
              <a:bodyPr anchor="t">
                <a:noAutofit/>
              </a:bodyPr>
              <a:lstStyle/>
              <a:p>
                <a:pPr marL="0" indent="0">
                  <a:buNone/>
                </a:pPr>
                <a:r>
                  <a:rPr lang="en-US" sz="2000" dirty="0">
                    <a:solidFill>
                      <a:srgbClr val="000000"/>
                    </a:solidFill>
                    <a:latin typeface="Times New Roman" panose="02020603050405020304" pitchFamily="18" charset="0"/>
                    <a:cs typeface="Times New Roman" panose="02020603050405020304" pitchFamily="18" charset="0"/>
                  </a:rPr>
                  <a:t>Từ </a:t>
                </a:r>
                <a:r>
                  <a:rPr lang="en-US" sz="2000" dirty="0" err="1">
                    <a:solidFill>
                      <a:srgbClr val="000000"/>
                    </a:solidFill>
                    <a:latin typeface="Times New Roman" panose="02020603050405020304" pitchFamily="18" charset="0"/>
                    <a:cs typeface="Times New Roman" panose="02020603050405020304" pitchFamily="18" charset="0"/>
                  </a:rPr>
                  <a:t>những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điều</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kiện</a:t>
                </a:r>
                <a:r>
                  <a:rPr lang="en-US" sz="2000" dirty="0">
                    <a:solidFill>
                      <a:srgbClr val="000000"/>
                    </a:solidFill>
                    <a:latin typeface="Times New Roman" panose="02020603050405020304" pitchFamily="18" charset="0"/>
                    <a:cs typeface="Times New Roman" panose="02020603050405020304" pitchFamily="18" charset="0"/>
                  </a:rPr>
                  <a:t> ta </a:t>
                </a:r>
                <a:r>
                  <a:rPr lang="en-US" sz="2000" dirty="0" err="1">
                    <a:solidFill>
                      <a:srgbClr val="000000"/>
                    </a:solidFill>
                    <a:latin typeface="Times New Roman" panose="02020603050405020304" pitchFamily="18" charset="0"/>
                    <a:cs typeface="Times New Roman" panose="02020603050405020304" pitchFamily="18" charset="0"/>
                  </a:rPr>
                  <a:t>có</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nhận</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xét</a:t>
                </a:r>
                <a:r>
                  <a:rPr lang="en-US" sz="2000" dirty="0">
                    <a:solidFill>
                      <a:srgbClr val="000000"/>
                    </a:solidFill>
                    <a:latin typeface="Times New Roman" panose="02020603050405020304" pitchFamily="18" charset="0"/>
                    <a:cs typeface="Times New Roman" panose="02020603050405020304" pitchFamily="18" charset="0"/>
                  </a:rPr>
                  <a:t>:</a:t>
                </a:r>
              </a:p>
              <a:p>
                <a:r>
                  <a:rPr lang="en-US" sz="2000" dirty="0" err="1">
                    <a:solidFill>
                      <a:srgbClr val="000000"/>
                    </a:solidFill>
                    <a:latin typeface="Times New Roman" panose="02020603050405020304" pitchFamily="18" charset="0"/>
                    <a:cs typeface="Times New Roman" panose="02020603050405020304" pitchFamily="18" charset="0"/>
                  </a:rPr>
                  <a:t>Trường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hợp</a:t>
                </a:r>
                <a:r>
                  <a:rPr lang="en-US" sz="2000" dirty="0">
                    <a:solidFill>
                      <a:srgbClr val="000000"/>
                    </a:solidFill>
                    <a:latin typeface="Times New Roman" panose="02020603050405020304" pitchFamily="18" charset="0"/>
                    <a:cs typeface="Times New Roman" panose="02020603050405020304" pitchFamily="18" charset="0"/>
                  </a:rPr>
                  <a:t> </a:t>
                </a:r>
                <a:r>
                  <a:rPr lang="en-US" sz="2000" b="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mtClean="0">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2000" b="0" i="1" smtClean="0">
                            <a:solidFill>
                              <a:srgbClr val="000000"/>
                            </a:solidFill>
                            <a:latin typeface="Cambria Math" panose="02040503050406030204" pitchFamily="18" charset="0"/>
                            <a:cs typeface="Times New Roman" panose="02020603050405020304" pitchFamily="18" charset="0"/>
                          </a:rPr>
                          <m:t>𝑛</m:t>
                        </m:r>
                      </m:sub>
                    </m:sSub>
                  </m:oMath>
                </a14:m>
                <a:r>
                  <a:rPr lang="en-US" sz="2000" dirty="0">
                    <a:solidFill>
                      <a:srgbClr val="000000"/>
                    </a:solidFill>
                    <a:latin typeface="Times New Roman" panose="02020603050405020304" pitchFamily="18" charset="0"/>
                    <a:cs typeface="Times New Roman" panose="02020603050405020304" pitchFamily="18" charset="0"/>
                  </a:rPr>
                  <a:t>= 0: </a:t>
                </a:r>
                <a:r>
                  <a:rPr lang="en-US" sz="2000" dirty="0" err="1">
                    <a:solidFill>
                      <a:srgbClr val="000000"/>
                    </a:solidFill>
                    <a:latin typeface="Times New Roman" panose="02020603050405020304" pitchFamily="18" charset="0"/>
                    <a:cs typeface="Times New Roman" panose="02020603050405020304" pitchFamily="18" charset="0"/>
                  </a:rPr>
                  <a:t>Từ</a:t>
                </a:r>
                <a:r>
                  <a:rPr lang="en-US" sz="2000" dirty="0">
                    <a:solidFill>
                      <a:srgbClr val="000000"/>
                    </a:solidFill>
                    <a:latin typeface="Times New Roman" panose="02020603050405020304" pitchFamily="18" charset="0"/>
                    <a:cs typeface="Times New Roman" panose="02020603050405020304" pitchFamily="18" charset="0"/>
                  </a:rPr>
                  <a:t> (3) ta </a:t>
                </a:r>
                <a:r>
                  <a:rPr lang="en-US" sz="2000" dirty="0" err="1">
                    <a:solidFill>
                      <a:srgbClr val="000000"/>
                    </a:solidFill>
                    <a:latin typeface="Times New Roman" panose="02020603050405020304" pitchFamily="18" charset="0"/>
                    <a:cs typeface="Times New Roman" panose="02020603050405020304" pitchFamily="18" charset="0"/>
                  </a:rPr>
                  <a:t>suy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ra</a:t>
                </a:r>
                <a:r>
                  <a:rPr lang="en-US" sz="2000" dirty="0">
                    <a:solidFill>
                      <a:srgbClr val="000000"/>
                    </a:solidFill>
                    <a:latin typeface="Times New Roman" panose="02020603050405020304" pitchFamily="18" charset="0"/>
                    <a:cs typeface="Times New Roman" panose="02020603050405020304" pitchFamily="18" charset="0"/>
                  </a:rPr>
                  <a:t> C =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𝜇</m:t>
                        </m:r>
                      </m:e>
                      <m:sub>
                        <m:r>
                          <a:rPr lang="en-US" sz="2000" i="1">
                            <a:solidFill>
                              <a:srgbClr val="000000"/>
                            </a:solidFill>
                            <a:latin typeface="Cambria Math" panose="02040503050406030204" pitchFamily="18" charset="0"/>
                          </a:rPr>
                          <m:t>𝑛</m:t>
                        </m:r>
                      </m:sub>
                    </m:sSub>
                    <m:r>
                      <a:rPr lang="en-US" sz="200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0 </m:t>
                    </m:r>
                  </m:oMath>
                </a14:m>
                <a:r>
                  <a:rPr lang="en-US" sz="2000" dirty="0" err="1">
                    <a:solidFill>
                      <a:srgbClr val="000000"/>
                    </a:solidFill>
                    <a:latin typeface="Times New Roman" panose="02020603050405020304" pitchFamily="18" charset="0"/>
                    <a:cs typeface="Times New Roman" panose="02020603050405020304" pitchFamily="18" charset="0"/>
                  </a:rPr>
                  <a:t>và</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từ</a:t>
                </a:r>
                <a:r>
                  <a:rPr lang="en-US" sz="2000" dirty="0">
                    <a:solidFill>
                      <a:srgbClr val="000000"/>
                    </a:solidFill>
                    <a:latin typeface="Times New Roman" panose="02020603050405020304" pitchFamily="18" charset="0"/>
                    <a:cs typeface="Times New Roman" panose="02020603050405020304" pitchFamily="18" charset="0"/>
                  </a:rPr>
                  <a:t> (11) ta  </a:t>
                </a:r>
                <a:r>
                  <a:rPr lang="en-US" sz="2000" dirty="0" err="1">
                    <a:solidFill>
                      <a:srgbClr val="000000"/>
                    </a:solidFill>
                    <a:latin typeface="Times New Roman" panose="02020603050405020304" pitchFamily="18" charset="0"/>
                    <a:cs typeface="Times New Roman" panose="02020603050405020304" pitchFamily="18" charset="0"/>
                  </a:rPr>
                  <a:t>lại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suy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ra</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sz="2000" i="1">
                            <a:solidFill>
                              <a:srgbClr val="000000"/>
                            </a:solidFill>
                            <a:latin typeface="Cambria Math" panose="02040503050406030204" pitchFamily="18" charset="0"/>
                            <a:cs typeface="Times New Roman" panose="02020603050405020304" pitchFamily="18" charset="0"/>
                          </a:rPr>
                          <m:t>𝑛</m:t>
                        </m:r>
                      </m:sub>
                    </m:sSub>
                    <m:r>
                      <a:rPr lang="en-US" sz="2000" i="1" dirty="0">
                        <a:solidFill>
                          <a:srgbClr val="000000"/>
                        </a:solidFill>
                        <a:latin typeface="Cambria Math" panose="02040503050406030204" pitchFamily="18" charset="0"/>
                        <a:cs typeface="Times New Roman" panose="02020603050405020304" pitchFamily="18" charset="0"/>
                      </a:rPr>
                      <m:t>=0</m:t>
                    </m:r>
                  </m:oMath>
                </a14:m>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r>
                      <a:rPr lang="en-US" sz="2000" i="1" dirty="0"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2000">
                        <a:latin typeface="Times New Roman" panose="02020603050405020304" pitchFamily="18" charset="0"/>
                        <a:cs typeface="Times New Roman" panose="02020603050405020304" pitchFamily="18" charset="0"/>
                      </a:rPr>
                      <m:t>Kh</m:t>
                    </m:r>
                    <m:r>
                      <m:rPr>
                        <m:nor/>
                      </m:rPr>
                      <a:rPr lang="en-US" sz="2000">
                        <a:latin typeface="Times New Roman" panose="02020603050405020304" pitchFamily="18" charset="0"/>
                        <a:cs typeface="Times New Roman" panose="02020603050405020304" pitchFamily="18" charset="0"/>
                      </a:rPr>
                      <m:t>ô</m:t>
                    </m:r>
                    <m:r>
                      <m:rPr>
                        <m:nor/>
                      </m:rPr>
                      <a:rPr lang="en-US" sz="2000">
                        <a:latin typeface="Times New Roman" panose="02020603050405020304" pitchFamily="18" charset="0"/>
                        <a:cs typeface="Times New Roman" panose="02020603050405020304" pitchFamily="18" charset="0"/>
                      </a:rPr>
                      <m:t>ng</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c</m:t>
                    </m:r>
                    <m:r>
                      <m:rPr>
                        <m:nor/>
                      </m:rPr>
                      <a:rPr lang="en-US" sz="2000">
                        <a:latin typeface="Times New Roman" panose="02020603050405020304" pitchFamily="18" charset="0"/>
                        <a:cs typeface="Times New Roman" panose="02020603050405020304" pitchFamily="18" charset="0"/>
                      </a:rPr>
                      <m:t>ó </m:t>
                    </m:r>
                    <m:r>
                      <m:rPr>
                        <m:nor/>
                      </m:rPr>
                      <a:rPr lang="en-US" sz="2000">
                        <a:latin typeface="Times New Roman" panose="02020603050405020304" pitchFamily="18" charset="0"/>
                        <a:cs typeface="Times New Roman" panose="02020603050405020304" pitchFamily="18" charset="0"/>
                      </a:rPr>
                      <m:t>s</m:t>
                    </m:r>
                    <m:r>
                      <m:rPr>
                        <m:nor/>
                      </m:rPr>
                      <a:rPr lang="en-US" sz="2000">
                        <a:latin typeface="Times New Roman" panose="02020603050405020304" pitchFamily="18" charset="0"/>
                        <a:cs typeface="Times New Roman" panose="02020603050405020304" pitchFamily="18" charset="0"/>
                      </a:rPr>
                      <m:t>ự </m:t>
                    </m:r>
                    <m:r>
                      <m:rPr>
                        <m:nor/>
                      </m:rPr>
                      <a:rPr lang="en-US" sz="2000">
                        <a:latin typeface="Times New Roman" panose="02020603050405020304" pitchFamily="18" charset="0"/>
                        <a:cs typeface="Times New Roman" panose="02020603050405020304" pitchFamily="18" charset="0"/>
                      </a:rPr>
                      <m:t>hy</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sinh</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t</m:t>
                    </m:r>
                    <m:r>
                      <m:rPr>
                        <m:nor/>
                      </m:rPr>
                      <a:rPr lang="en-US" sz="2000">
                        <a:latin typeface="Times New Roman" panose="02020603050405020304" pitchFamily="18" charset="0"/>
                        <a:cs typeface="Times New Roman" panose="02020603050405020304" pitchFamily="18" charset="0"/>
                      </a:rPr>
                      <m:t>ạ</m:t>
                    </m:r>
                    <m:r>
                      <m:rPr>
                        <m:nor/>
                      </m:rPr>
                      <a:rPr lang="en-US" sz="2000">
                        <a:latin typeface="Times New Roman" panose="02020603050405020304" pitchFamily="18" charset="0"/>
                        <a:cs typeface="Times New Roman" panose="02020603050405020304" pitchFamily="18" charset="0"/>
                      </a:rPr>
                      <m:t>i</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xnx</m:t>
                    </m:r>
                    <m:r>
                      <m:rPr>
                        <m:nor/>
                      </m:rPr>
                      <a:rPr lang="en-US" sz="2000">
                        <a:latin typeface="Times New Roman" panose="02020603050405020304" pitchFamily="18" charset="0"/>
                        <a:cs typeface="Times New Roman" panose="02020603050405020304" pitchFamily="18" charset="0"/>
                      </a:rPr>
                      <m:t>_</m:t>
                    </m:r>
                    <m:r>
                      <m:rPr>
                        <m:nor/>
                      </m:rPr>
                      <a:rPr lang="en-US" sz="2000">
                        <a:latin typeface="Times New Roman" panose="02020603050405020304" pitchFamily="18" charset="0"/>
                        <a:cs typeface="Times New Roman" panose="02020603050405020304" pitchFamily="18" charset="0"/>
                      </a:rPr>
                      <m:t>nxn</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t</m:t>
                    </m:r>
                    <m:r>
                      <m:rPr>
                        <m:nor/>
                      </m:rPr>
                      <a:rPr lang="en-US" sz="2000">
                        <a:latin typeface="Times New Roman" panose="02020603050405020304" pitchFamily="18" charset="0"/>
                        <a:cs typeface="Times New Roman" panose="02020603050405020304" pitchFamily="18" charset="0"/>
                      </a:rPr>
                      <m:t>ứ</m:t>
                    </m:r>
                    <m:r>
                      <m:rPr>
                        <m:nor/>
                      </m:rPr>
                      <a:rPr lang="en-US" sz="2000">
                        <a:latin typeface="Times New Roman" panose="02020603050405020304" pitchFamily="18" charset="0"/>
                        <a:cs typeface="Times New Roman" panose="02020603050405020304" pitchFamily="18" charset="0"/>
                      </a:rPr>
                      <m:t>c</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xnx</m:t>
                    </m:r>
                    <m:r>
                      <m:rPr>
                        <m:nor/>
                      </m:rPr>
                      <a:rPr lang="en-US" sz="2000">
                        <a:latin typeface="Times New Roman" panose="02020603050405020304" pitchFamily="18" charset="0"/>
                        <a:cs typeface="Times New Roman" panose="02020603050405020304" pitchFamily="18" charset="0"/>
                      </a:rPr>
                      <m:t>_</m:t>
                    </m:r>
                    <m:r>
                      <m:rPr>
                        <m:nor/>
                      </m:rPr>
                      <a:rPr lang="en-US" sz="2000">
                        <a:latin typeface="Times New Roman" panose="02020603050405020304" pitchFamily="18" charset="0"/>
                        <a:cs typeface="Times New Roman" panose="02020603050405020304" pitchFamily="18" charset="0"/>
                      </a:rPr>
                      <m:t>nxn</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n</m:t>
                    </m:r>
                    <m:r>
                      <m:rPr>
                        <m:nor/>
                      </m:rPr>
                      <a:rPr lang="en-US" sz="2000">
                        <a:latin typeface="Times New Roman" panose="02020603050405020304" pitchFamily="18" charset="0"/>
                        <a:cs typeface="Times New Roman" panose="02020603050405020304" pitchFamily="18" charset="0"/>
                      </a:rPr>
                      <m:t>ằ</m:t>
                    </m:r>
                    <m:r>
                      <m:rPr>
                        <m:nor/>
                      </m:rPr>
                      <a:rPr lang="en-US" sz="2000">
                        <a:latin typeface="Times New Roman" panose="02020603050405020304" pitchFamily="18" charset="0"/>
                        <a:cs typeface="Times New Roman" panose="02020603050405020304" pitchFamily="18" charset="0"/>
                      </a:rPr>
                      <m:t>m</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trong</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v</m:t>
                    </m:r>
                    <m:r>
                      <m:rPr>
                        <m:nor/>
                      </m:rPr>
                      <a:rPr lang="en-US" sz="2000">
                        <a:latin typeface="Times New Roman" panose="02020603050405020304" pitchFamily="18" charset="0"/>
                        <a:cs typeface="Times New Roman" panose="02020603050405020304" pitchFamily="18" charset="0"/>
                      </a:rPr>
                      <m:t>ù</m:t>
                    </m:r>
                    <m:r>
                      <m:rPr>
                        <m:nor/>
                      </m:rPr>
                      <a:rPr lang="en-US" sz="2000">
                        <a:latin typeface="Times New Roman" panose="02020603050405020304" pitchFamily="18" charset="0"/>
                        <a:cs typeface="Times New Roman" panose="02020603050405020304" pitchFamily="18" charset="0"/>
                      </a:rPr>
                      <m:t>ng</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an</m:t>
                    </m:r>
                    <m:r>
                      <m:rPr>
                        <m:nor/>
                      </m:rPr>
                      <a:rPr lang="en-US" sz="2000">
                        <a:latin typeface="Times New Roman" panose="02020603050405020304" pitchFamily="18" charset="0"/>
                        <a:cs typeface="Times New Roman" panose="02020603050405020304" pitchFamily="18" charset="0"/>
                      </a:rPr>
                      <m:t> </m:t>
                    </m:r>
                    <m:r>
                      <m:rPr>
                        <m:nor/>
                      </m:rPr>
                      <a:rPr lang="en-US" sz="2000">
                        <a:latin typeface="Times New Roman" panose="02020603050405020304" pitchFamily="18" charset="0"/>
                        <a:cs typeface="Times New Roman" panose="02020603050405020304" pitchFamily="18" charset="0"/>
                      </a:rPr>
                      <m:t>to</m:t>
                    </m:r>
                    <m:r>
                      <m:rPr>
                        <m:nor/>
                      </m:rPr>
                      <a:rPr lang="en-US" sz="2000">
                        <a:latin typeface="Times New Roman" panose="02020603050405020304" pitchFamily="18" charset="0"/>
                        <a:cs typeface="Times New Roman" panose="02020603050405020304" pitchFamily="18" charset="0"/>
                      </a:rPr>
                      <m:t>à</m:t>
                    </m:r>
                    <m:r>
                      <m:rPr>
                        <m:nor/>
                      </m:rPr>
                      <a:rPr lang="en-US" sz="2000">
                        <a:latin typeface="Times New Roman" panose="02020603050405020304" pitchFamily="18" charset="0"/>
                        <a:cs typeface="Times New Roman" panose="02020603050405020304" pitchFamily="18" charset="0"/>
                      </a:rPr>
                      <m:t>n</m:t>
                    </m:r>
                    <m:r>
                      <m:rPr>
                        <m:nor/>
                      </m:rPr>
                      <a:rPr lang="en-US" sz="2000">
                        <a:latin typeface="Times New Roman" panose="02020603050405020304" pitchFamily="18" charset="0"/>
                        <a:cs typeface="Times New Roman" panose="02020603050405020304" pitchFamily="18" charset="0"/>
                      </a:rPr>
                      <m:t>.</m:t>
                    </m:r>
                  </m:oMath>
                </a14:m>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err="1">
                    <a:solidFill>
                      <a:srgbClr val="000000"/>
                    </a:solidFill>
                    <a:latin typeface="Times New Roman" panose="02020603050405020304" pitchFamily="18" charset="0"/>
                    <a:cs typeface="Times New Roman" panose="02020603050405020304" pitchFamily="18" charset="0"/>
                  </a:rPr>
                  <a:t>Trường</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hợp</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b="0" i="1" smtClean="0">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2000" b="0" i="1" smtClean="0">
                            <a:solidFill>
                              <a:srgbClr val="000000"/>
                            </a:solidFill>
                            <a:latin typeface="Cambria Math" panose="02040503050406030204" pitchFamily="18" charset="0"/>
                            <a:cs typeface="Times New Roman" panose="02020603050405020304" pitchFamily="18" charset="0"/>
                          </a:rPr>
                          <m:t>𝑛</m:t>
                        </m:r>
                      </m:sub>
                    </m:sSub>
                    <m:r>
                      <a:rPr lang="en-US" sz="2000" b="0" i="0" smtClean="0">
                        <a:solidFill>
                          <a:srgbClr val="000000"/>
                        </a:solidFill>
                        <a:latin typeface="Cambria Math" panose="02040503050406030204" pitchFamily="18" charset="0"/>
                        <a:cs typeface="Times New Roman" panose="02020603050405020304" pitchFamily="18" charset="0"/>
                      </a:rPr>
                      <m:t>&gt;</m:t>
                    </m:r>
                  </m:oMath>
                </a14:m>
                <a:r>
                  <a:rPr lang="en-US" sz="2000" dirty="0">
                    <a:solidFill>
                      <a:srgbClr val="000000"/>
                    </a:solidFill>
                    <a:latin typeface="Times New Roman" panose="02020603050405020304" pitchFamily="18" charset="0"/>
                    <a:cs typeface="Times New Roman" panose="02020603050405020304" pitchFamily="18" charset="0"/>
                  </a:rPr>
                  <a:t> 0: </a:t>
                </a:r>
                <a:r>
                  <a:rPr lang="en-US" sz="2000" dirty="0" err="1">
                    <a:solidFill>
                      <a:srgbClr val="000000"/>
                    </a:solidFill>
                    <a:latin typeface="Times New Roman" panose="02020603050405020304" pitchFamily="18" charset="0"/>
                    <a:cs typeface="Times New Roman" panose="02020603050405020304" pitchFamily="18" charset="0"/>
                  </a:rPr>
                  <a:t>Từ</a:t>
                </a:r>
                <a:r>
                  <a:rPr lang="en-US" sz="2000" dirty="0">
                    <a:solidFill>
                      <a:srgbClr val="000000"/>
                    </a:solidFill>
                    <a:latin typeface="Times New Roman" panose="02020603050405020304" pitchFamily="18" charset="0"/>
                    <a:cs typeface="Times New Roman" panose="02020603050405020304" pitchFamily="18" charset="0"/>
                  </a:rPr>
                  <a:t> (10) ta </a:t>
                </a:r>
                <a:r>
                  <a:rPr lang="en-US" sz="2000" dirty="0" err="1">
                    <a:solidFill>
                      <a:srgbClr val="000000"/>
                    </a:solidFill>
                    <a:latin typeface="Times New Roman" panose="02020603050405020304" pitchFamily="18" charset="0"/>
                    <a:cs typeface="Times New Roman" panose="02020603050405020304" pitchFamily="18" charset="0"/>
                  </a:rPr>
                  <a:t>có</a:t>
                </a:r>
                <a:r>
                  <a:rPr lang="en-US" sz="2000" dirty="0">
                    <a:solidFill>
                      <a:srgbClr val="000000"/>
                    </a:solidFill>
                    <a:latin typeface="Times New Roman" panose="02020603050405020304" pitchFamily="18" charset="0"/>
                    <a:cs typeface="Times New Roman" panose="02020603050405020304" pitchFamily="18" charset="0"/>
                  </a:rPr>
                  <a:t>:</a:t>
                </a:r>
              </a:p>
              <a:p>
                <a:pPr algn="ct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𝑦</m:t>
                        </m:r>
                      </m:e>
                      <m:sub>
                        <m:r>
                          <a:rPr lang="en-US" sz="2000" i="1">
                            <a:solidFill>
                              <a:srgbClr val="000000"/>
                            </a:solidFill>
                            <a:latin typeface="Cambria Math" panose="02040503050406030204" pitchFamily="18" charset="0"/>
                            <a:cs typeface="Times New Roman" panose="02020603050405020304" pitchFamily="18" charset="0"/>
                          </a:rPr>
                          <m:t>𝑛</m:t>
                        </m:r>
                      </m:sub>
                    </m:sSub>
                    <m:r>
                      <a:rPr lang="en-US" sz="2000" i="1">
                        <a:solidFill>
                          <a:srgbClr val="000000"/>
                        </a:solidFill>
                        <a:latin typeface="Cambria Math" panose="02040503050406030204" pitchFamily="18" charset="0"/>
                        <a:cs typeface="Times New Roman" panose="02020603050405020304" pitchFamily="18" charset="0"/>
                      </a:rPr>
                      <m:t> </m:t>
                    </m:r>
                    <m:d>
                      <m:dPr>
                        <m:ctrlPr>
                          <a:rPr lang="en-US" sz="2000" i="1">
                            <a:solidFill>
                              <a:srgbClr val="000000"/>
                            </a:solidFill>
                            <a:latin typeface="Cambria Math" panose="02040503050406030204" pitchFamily="18" charset="0"/>
                            <a:cs typeface="Times New Roman" panose="02020603050405020304" pitchFamily="18" charset="0"/>
                          </a:rPr>
                        </m:ctrlPr>
                      </m:dPr>
                      <m:e>
                        <m:sSup>
                          <m:sSupPr>
                            <m:ctrlPr>
                              <a:rPr lang="en-US" sz="2000" i="1">
                                <a:solidFill>
                                  <a:srgbClr val="000000"/>
                                </a:solidFill>
                                <a:latin typeface="Cambria Math" panose="02040503050406030204" pitchFamily="18" charset="0"/>
                                <a:cs typeface="Times New Roman" panose="02020603050405020304" pitchFamily="18" charset="0"/>
                              </a:rPr>
                            </m:ctrlPr>
                          </m:sSupPr>
                          <m:e>
                            <m:r>
                              <a:rPr lang="en-US" sz="2000" i="1">
                                <a:solidFill>
                                  <a:srgbClr val="000000"/>
                                </a:solidFill>
                                <a:latin typeface="Cambria Math" panose="02040503050406030204" pitchFamily="18" charset="0"/>
                                <a:cs typeface="Times New Roman" panose="02020603050405020304" pitchFamily="18" charset="0"/>
                              </a:rPr>
                              <m:t>𝑤</m:t>
                            </m:r>
                          </m:e>
                          <m:sup>
                            <m:r>
                              <a:rPr lang="en-US" sz="2000" i="1">
                                <a:solidFill>
                                  <a:srgbClr val="000000"/>
                                </a:solidFill>
                                <a:latin typeface="Cambria Math" panose="02040503050406030204" pitchFamily="18" charset="0"/>
                                <a:cs typeface="Times New Roman" panose="02020603050405020304" pitchFamily="18" charset="0"/>
                              </a:rPr>
                              <m:t>𝑇</m:t>
                            </m:r>
                          </m:sup>
                        </m:sSup>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𝑥</m:t>
                            </m:r>
                          </m:e>
                          <m:sub>
                            <m:r>
                              <a:rPr lang="en-US" sz="2000" i="1">
                                <a:solidFill>
                                  <a:srgbClr val="000000"/>
                                </a:solidFill>
                                <a:latin typeface="Cambria Math" panose="02040503050406030204" pitchFamily="18" charset="0"/>
                                <a:cs typeface="Times New Roman" panose="02020603050405020304" pitchFamily="18" charset="0"/>
                              </a:rPr>
                              <m:t>𝑛</m:t>
                            </m:r>
                          </m:sub>
                        </m:sSub>
                        <m:r>
                          <a:rPr lang="en-US" sz="2000" i="1">
                            <a:solidFill>
                              <a:srgbClr val="000000"/>
                            </a:solidFill>
                            <a:latin typeface="Cambria Math" panose="02040503050406030204" pitchFamily="18" charset="0"/>
                            <a:cs typeface="Times New Roman" panose="02020603050405020304" pitchFamily="18" charset="0"/>
                          </a:rPr>
                          <m:t>+</m:t>
                        </m:r>
                        <m:r>
                          <a:rPr lang="en-US" sz="2000" i="1">
                            <a:solidFill>
                              <a:srgbClr val="000000"/>
                            </a:solidFill>
                            <a:latin typeface="Cambria Math" panose="02040503050406030204" pitchFamily="18" charset="0"/>
                            <a:cs typeface="Times New Roman" panose="02020603050405020304" pitchFamily="18" charset="0"/>
                          </a:rPr>
                          <m:t>𝑏</m:t>
                        </m:r>
                      </m:e>
                    </m:d>
                    <m:r>
                      <a:rPr lang="en-US" sz="2000" b="0" i="1" smtClean="0">
                        <a:solidFill>
                          <a:srgbClr val="000000"/>
                        </a:solidFill>
                        <a:latin typeface="Cambria Math" panose="02040503050406030204" pitchFamily="18" charset="0"/>
                        <a:cs typeface="Times New Roman" panose="02020603050405020304" pitchFamily="18" charset="0"/>
                      </a:rPr>
                      <m:t>=</m:t>
                    </m:r>
                    <m:r>
                      <a:rPr lang="en-US" sz="2000" i="1">
                        <a:solidFill>
                          <a:srgbClr val="000000"/>
                        </a:solidFill>
                        <a:latin typeface="Cambria Math" panose="02040503050406030204" pitchFamily="18" charset="0"/>
                        <a:cs typeface="Times New Roman" panose="02020603050405020304" pitchFamily="18" charset="0"/>
                      </a:rPr>
                      <m:t>1−</m:t>
                    </m:r>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sz="2000" i="1">
                            <a:solidFill>
                              <a:srgbClr val="000000"/>
                            </a:solidFill>
                            <a:latin typeface="Cambria Math" panose="02040503050406030204" pitchFamily="18" charset="0"/>
                            <a:cs typeface="Times New Roman" panose="02020603050405020304" pitchFamily="18" charset="0"/>
                          </a:rPr>
                          <m:t>𝑛</m:t>
                        </m:r>
                      </m:sub>
                    </m:sSub>
                  </m:oMath>
                </a14:m>
                <a:endParaRPr lang="en-US" sz="2000" dirty="0">
                  <a:solidFill>
                    <a:srgbClr val="000000"/>
                  </a:solidFill>
                  <a:latin typeface="Times New Roman" panose="02020603050405020304" pitchFamily="18" charset="0"/>
                  <a:cs typeface="Times New Roman" panose="02020603050405020304" pitchFamily="18" charset="0"/>
                </a:endParaRPr>
              </a:p>
              <a:p>
                <a:pPr lvl="1"/>
                <a:r>
                  <a:rPr lang="en-US" sz="2000" b="0" i="0" dirty="0" err="1">
                    <a:solidFill>
                      <a:srgbClr val="000000"/>
                    </a:solidFill>
                    <a:effectLst/>
                    <a:latin typeface="Times New Roman" panose="02020603050405020304" pitchFamily="18" charset="0"/>
                    <a:cs typeface="Times New Roman" panose="02020603050405020304" pitchFamily="18" charset="0"/>
                  </a:rPr>
                  <a:t>Nếu</a:t>
                </a:r>
                <a:r>
                  <a:rPr lang="en-US" sz="2000" b="0" i="0" dirty="0">
                    <a:solidFill>
                      <a:srgbClr val="000000"/>
                    </a:solidFill>
                    <a:effectLst/>
                    <a:latin typeface="Times New Roman" panose="02020603050405020304" pitchFamily="18" charset="0"/>
                    <a:cs typeface="Times New Roman" panose="02020603050405020304" pitchFamily="18" charset="0"/>
                  </a:rPr>
                  <a:t> 0 &lt;</a:t>
                </a:r>
                <a:r>
                  <a:rPr lang="en-US" sz="200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r>
                      <a:rPr lang="en-US" sz="2000" i="1">
                        <a:solidFill>
                          <a:srgbClr val="000000"/>
                        </a:solidFill>
                        <a:latin typeface="Cambria Math" panose="02040503050406030204" pitchFamily="18" charset="0"/>
                        <a:ea typeface="Cambria Math" panose="02040503050406030204" pitchFamily="18" charset="0"/>
                      </a:rPr>
                      <m:t> </m:t>
                    </m:r>
                  </m:oMath>
                </a14:m>
                <a:r>
                  <a:rPr lang="en-US" sz="2000" b="0" i="0" dirty="0">
                    <a:solidFill>
                      <a:srgbClr val="000000"/>
                    </a:solidFill>
                    <a:effectLst/>
                    <a:latin typeface="Times New Roman" panose="02020603050405020304" pitchFamily="18" charset="0"/>
                    <a:cs typeface="Times New Roman" panose="02020603050405020304" pitchFamily="18" charset="0"/>
                  </a:rPr>
                  <a:t>&lt; C, </a:t>
                </a:r>
                <a:r>
                  <a:rPr lang="en-US" sz="2000" dirty="0" err="1">
                    <a:solidFill>
                      <a:srgbClr val="000000"/>
                    </a:solidFill>
                    <a:latin typeface="Times New Roman" panose="02020603050405020304" pitchFamily="18" charset="0"/>
                    <a:cs typeface="Times New Roman" panose="02020603050405020304" pitchFamily="18" charset="0"/>
                  </a:rPr>
                  <a:t>từ</a:t>
                </a:r>
                <a:r>
                  <a:rPr lang="en-US" sz="2000" dirty="0">
                    <a:solidFill>
                      <a:srgbClr val="000000"/>
                    </a:solidFill>
                    <a:latin typeface="Times New Roman" panose="02020603050405020304" pitchFamily="18" charset="0"/>
                    <a:cs typeface="Times New Roman" panose="02020603050405020304" pitchFamily="18" charset="0"/>
                  </a:rPr>
                  <a:t> (3) ta </a:t>
                </a:r>
                <a:r>
                  <a:rPr lang="en-US" sz="2000" dirty="0" err="1">
                    <a:solidFill>
                      <a:srgbClr val="000000"/>
                    </a:solidFill>
                    <a:latin typeface="Times New Roman" panose="02020603050405020304" pitchFamily="18" charset="0"/>
                    <a:cs typeface="Times New Roman" panose="02020603050405020304" pitchFamily="18" charset="0"/>
                  </a:rPr>
                  <a:t>suy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ra</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𝜇</m:t>
                        </m:r>
                      </m:e>
                      <m:sub>
                        <m:r>
                          <a:rPr lang="en-US" sz="2000" i="1">
                            <a:solidFill>
                              <a:srgbClr val="000000"/>
                            </a:solidFill>
                            <a:latin typeface="Cambria Math" panose="02040503050406030204" pitchFamily="18" charset="0"/>
                          </a:rPr>
                          <m:t>𝑛</m:t>
                        </m:r>
                      </m:sub>
                    </m:sSub>
                    <m:r>
                      <a:rPr lang="en-US" sz="200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0</m:t>
                    </m:r>
                  </m:oMath>
                </a14:m>
                <a:r>
                  <a:rPr lang="en-US" sz="2000" dirty="0">
                    <a:solidFill>
                      <a:srgbClr val="000000"/>
                    </a:solidFill>
                    <a:latin typeface="Times New Roman" panose="02020603050405020304" pitchFamily="18" charset="0"/>
                    <a:cs typeface="Times New Roman" panose="02020603050405020304" pitchFamily="18" charset="0"/>
                  </a:rPr>
                  <a:t> và </a:t>
                </a:r>
                <a:r>
                  <a:rPr lang="en-US" sz="2000" dirty="0" err="1">
                    <a:solidFill>
                      <a:srgbClr val="000000"/>
                    </a:solidFill>
                    <a:latin typeface="Times New Roman" panose="02020603050405020304" pitchFamily="18" charset="0"/>
                    <a:cs typeface="Times New Roman" panose="02020603050405020304" pitchFamily="18" charset="0"/>
                  </a:rPr>
                  <a:t>từ</a:t>
                </a:r>
                <a:r>
                  <a:rPr lang="en-US" sz="2000" dirty="0">
                    <a:solidFill>
                      <a:srgbClr val="000000"/>
                    </a:solidFill>
                    <a:latin typeface="Times New Roman" panose="02020603050405020304" pitchFamily="18" charset="0"/>
                    <a:cs typeface="Times New Roman" panose="02020603050405020304" pitchFamily="18" charset="0"/>
                  </a:rPr>
                  <a:t> (11) ta  </a:t>
                </a:r>
                <a:r>
                  <a:rPr lang="en-US" sz="2000" dirty="0" err="1">
                    <a:solidFill>
                      <a:srgbClr val="000000"/>
                    </a:solidFill>
                    <a:latin typeface="Times New Roman" panose="02020603050405020304" pitchFamily="18" charset="0"/>
                    <a:cs typeface="Times New Roman" panose="02020603050405020304" pitchFamily="18" charset="0"/>
                  </a:rPr>
                  <a:t>lại</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suy</a:t>
                </a:r>
                <a:r>
                  <a:rPr lang="en-US" sz="2000" dirty="0">
                    <a:solidFill>
                      <a:srgbClr val="000000"/>
                    </a:solidFill>
                    <a:latin typeface="Times New Roman" panose="02020603050405020304" pitchFamily="18" charset="0"/>
                    <a:cs typeface="Times New Roman" panose="02020603050405020304" pitchFamily="18" charset="0"/>
                  </a:rPr>
                  <a:t> </a:t>
                </a:r>
                <a:r>
                  <a:rPr lang="en-US" sz="2000" dirty="0" err="1">
                    <a:solidFill>
                      <a:srgbClr val="000000"/>
                    </a:solidFill>
                    <a:latin typeface="Times New Roman" panose="02020603050405020304" pitchFamily="18" charset="0"/>
                    <a:cs typeface="Times New Roman" panose="02020603050405020304" pitchFamily="18" charset="0"/>
                  </a:rPr>
                  <a:t>ra</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sz="2000" i="1">
                            <a:solidFill>
                              <a:srgbClr val="000000"/>
                            </a:solidFill>
                            <a:latin typeface="Cambria Math" panose="02040503050406030204" pitchFamily="18" charset="0"/>
                            <a:cs typeface="Times New Roman" panose="02020603050405020304" pitchFamily="18" charset="0"/>
                          </a:rPr>
                          <m:t>𝑛</m:t>
                        </m:r>
                      </m:sub>
                    </m:sSub>
                    <m:r>
                      <a:rPr lang="en-US" sz="2000" i="1" dirty="0">
                        <a:solidFill>
                          <a:srgbClr val="000000"/>
                        </a:solidFill>
                        <a:latin typeface="Cambria Math" panose="02040503050406030204" pitchFamily="18" charset="0"/>
                        <a:cs typeface="Times New Roman" panose="02020603050405020304" pitchFamily="18" charset="0"/>
                      </a:rPr>
                      <m:t>=0</m:t>
                    </m:r>
                    <m:r>
                      <a:rPr lang="en-US" sz="2000" b="0" i="0" dirty="0" smtClean="0">
                        <a:solidFill>
                          <a:srgbClr val="000000"/>
                        </a:solidFill>
                        <a:latin typeface="Cambria Math" panose="02040503050406030204" pitchFamily="18" charset="0"/>
                        <a:cs typeface="Times New Roman" panose="02020603050405020304" pitchFamily="18" charset="0"/>
                      </a:rPr>
                      <m:t>⇒</m:t>
                    </m:r>
                  </m:oMath>
                </a14:m>
                <a:r>
                  <a:rPr lang="en-US" sz="2000" dirty="0">
                    <a:solidFill>
                      <a:srgbClr val="000000"/>
                    </a:solidFill>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𝑦</m:t>
                        </m:r>
                      </m:e>
                      <m:sub>
                        <m:r>
                          <a:rPr lang="en-US" sz="2000" i="1">
                            <a:solidFill>
                              <a:srgbClr val="000000"/>
                            </a:solidFill>
                            <a:latin typeface="Cambria Math" panose="02040503050406030204" pitchFamily="18" charset="0"/>
                            <a:cs typeface="Times New Roman" panose="02020603050405020304" pitchFamily="18" charset="0"/>
                          </a:rPr>
                          <m:t>𝑛</m:t>
                        </m:r>
                      </m:sub>
                    </m:sSub>
                  </m:oMath>
                </a14:m>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d>
                      <m:dPr>
                        <m:ctrlPr>
                          <a:rPr lang="en-US" sz="2000" i="1">
                            <a:solidFill>
                              <a:srgbClr val="000000"/>
                            </a:solidFill>
                            <a:latin typeface="Cambria Math" panose="02040503050406030204" pitchFamily="18" charset="0"/>
                            <a:cs typeface="Times New Roman" panose="02020603050405020304" pitchFamily="18" charset="0"/>
                          </a:rPr>
                        </m:ctrlPr>
                      </m:dPr>
                      <m:e>
                        <m:sSup>
                          <m:sSupPr>
                            <m:ctrlPr>
                              <a:rPr lang="en-US" sz="2000" i="1">
                                <a:solidFill>
                                  <a:srgbClr val="000000"/>
                                </a:solidFill>
                                <a:latin typeface="Cambria Math" panose="02040503050406030204" pitchFamily="18" charset="0"/>
                                <a:cs typeface="Times New Roman" panose="02020603050405020304" pitchFamily="18" charset="0"/>
                              </a:rPr>
                            </m:ctrlPr>
                          </m:sSupPr>
                          <m:e>
                            <m:r>
                              <a:rPr lang="en-US" sz="2000" i="1">
                                <a:solidFill>
                                  <a:srgbClr val="000000"/>
                                </a:solidFill>
                                <a:latin typeface="Cambria Math" panose="02040503050406030204" pitchFamily="18" charset="0"/>
                                <a:cs typeface="Times New Roman" panose="02020603050405020304" pitchFamily="18" charset="0"/>
                              </a:rPr>
                              <m:t>𝑤</m:t>
                            </m:r>
                          </m:e>
                          <m:sup>
                            <m:r>
                              <a:rPr lang="en-US" sz="2000" i="1">
                                <a:solidFill>
                                  <a:srgbClr val="000000"/>
                                </a:solidFill>
                                <a:latin typeface="Cambria Math" panose="02040503050406030204" pitchFamily="18" charset="0"/>
                                <a:cs typeface="Times New Roman" panose="02020603050405020304" pitchFamily="18" charset="0"/>
                              </a:rPr>
                              <m:t>𝑇</m:t>
                            </m:r>
                          </m:sup>
                        </m:sSup>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𝑥</m:t>
                            </m:r>
                          </m:e>
                          <m:sub>
                            <m:r>
                              <a:rPr lang="en-US" sz="2000" i="1">
                                <a:solidFill>
                                  <a:srgbClr val="000000"/>
                                </a:solidFill>
                                <a:latin typeface="Cambria Math" panose="02040503050406030204" pitchFamily="18" charset="0"/>
                                <a:cs typeface="Times New Roman" panose="02020603050405020304" pitchFamily="18" charset="0"/>
                              </a:rPr>
                              <m:t>𝑛</m:t>
                            </m:r>
                          </m:sub>
                        </m:sSub>
                        <m:r>
                          <a:rPr lang="en-US" sz="2000" i="1">
                            <a:solidFill>
                              <a:srgbClr val="000000"/>
                            </a:solidFill>
                            <a:latin typeface="Cambria Math" panose="02040503050406030204" pitchFamily="18" charset="0"/>
                            <a:cs typeface="Times New Roman" panose="02020603050405020304" pitchFamily="18" charset="0"/>
                          </a:rPr>
                          <m:t>+</m:t>
                        </m:r>
                        <m:r>
                          <a:rPr lang="en-US" sz="2000" i="1">
                            <a:solidFill>
                              <a:srgbClr val="000000"/>
                            </a:solidFill>
                            <a:latin typeface="Cambria Math" panose="02040503050406030204" pitchFamily="18" charset="0"/>
                            <a:cs typeface="Times New Roman" panose="02020603050405020304" pitchFamily="18" charset="0"/>
                          </a:rPr>
                          <m:t>𝑏</m:t>
                        </m:r>
                      </m:e>
                    </m:d>
                    <m:r>
                      <a:rPr lang="en-US" sz="2000" i="1">
                        <a:solidFill>
                          <a:srgbClr val="000000"/>
                        </a:solidFill>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 1, hay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𝑥</m:t>
                        </m:r>
                      </m:e>
                      <m:sub>
                        <m:r>
                          <a:rPr lang="en-US" sz="2000" i="1">
                            <a:solidFill>
                              <a:srgbClr val="000000"/>
                            </a:solidFill>
                            <a:latin typeface="Cambria Math" panose="02040503050406030204" pitchFamily="18" charset="0"/>
                            <a:cs typeface="Times New Roman" panose="02020603050405020304" pitchFamily="18" charset="0"/>
                          </a:rPr>
                          <m:t>𝑛</m:t>
                        </m:r>
                      </m:sub>
                    </m:sSub>
                    <m:r>
                      <a:rPr lang="en-US" sz="2000" i="1">
                        <a:solidFill>
                          <a:srgbClr val="000000"/>
                        </a:solidFill>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chính</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xác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trên</a:t>
                </a:r>
                <a:r>
                  <a:rPr lang="en-US" sz="2000" dirty="0">
                    <a:latin typeface="Times New Roman" panose="02020603050405020304" pitchFamily="18" charset="0"/>
                    <a:cs typeface="Times New Roman" panose="02020603050405020304" pitchFamily="18" charset="0"/>
                  </a:rPr>
                  <a:t> margin.</a:t>
                </a:r>
              </a:p>
              <a:p>
                <a:pPr lvl="1"/>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r>
                      <a:rPr lang="en-US" sz="2000" i="1">
                        <a:solidFill>
                          <a:srgbClr val="000000"/>
                        </a:solidFill>
                        <a:latin typeface="Cambria Math" panose="02040503050406030204" pitchFamily="18" charset="0"/>
                        <a:ea typeface="Cambria Math" panose="02040503050406030204" pitchFamily="18" charset="0"/>
                      </a:rPr>
                      <m:t> </m:t>
                    </m:r>
                  </m:oMath>
                </a14:m>
                <a:r>
                  <a:rPr lang="en-US" sz="2000" b="0" i="0" dirty="0">
                    <a:effectLst/>
                    <a:latin typeface="Times New Roman" panose="02020603050405020304" pitchFamily="18" charset="0"/>
                    <a:cs typeface="Times New Roman" panose="02020603050405020304" pitchFamily="18" charset="0"/>
                  </a:rPr>
                  <a:t>= 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𝜇</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 </m:t>
                    </m:r>
                  </m:oMath>
                </a14:m>
                <a:r>
                  <a:rPr lang="en-US" sz="2000" b="0" i="0" dirty="0">
                    <a:effectLst/>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sz="2000" i="1">
                            <a:solidFill>
                              <a:srgbClr val="000000"/>
                            </a:solidFill>
                            <a:latin typeface="Cambria Math" panose="02040503050406030204" pitchFamily="18" charset="0"/>
                            <a:cs typeface="Times New Roman" panose="02020603050405020304" pitchFamily="18" charset="0"/>
                          </a:rPr>
                          <m:t>𝑛</m:t>
                        </m:r>
                      </m:sub>
                    </m:sSub>
                    <m:r>
                      <a:rPr lang="en-US" sz="2000" i="1">
                        <a:solidFill>
                          <a:srgbClr val="000000"/>
                        </a:solidFill>
                        <a:latin typeface="Cambria Math" panose="02040503050406030204" pitchFamily="18" charset="0"/>
                        <a:cs typeface="Times New Roman" panose="02020603050405020304" pitchFamily="18" charset="0"/>
                      </a:rPr>
                      <m:t> ≥ </m:t>
                    </m:r>
                  </m:oMath>
                </a14:m>
                <a:r>
                  <a:rPr lang="en-US" sz="2000" b="0" i="0" dirty="0">
                    <a:solidFill>
                      <a:srgbClr val="000000"/>
                    </a:solidFill>
                    <a:effectLst/>
                    <a:latin typeface="Times New Roman" panose="02020603050405020304" pitchFamily="18" charset="0"/>
                    <a:cs typeface="Times New Roman" panose="02020603050405020304" pitchFamily="18" charset="0"/>
                  </a:rPr>
                  <a:t> 0</a:t>
                </a:r>
              </a:p>
              <a:p>
                <a:pPr lvl="2"/>
                <a:r>
                  <a:rPr lang="vi-VN" dirty="0">
                    <a:latin typeface="Times New Roman" panose="02020603050405020304" pitchFamily="18" charset="0"/>
                    <a:cs typeface="Times New Roman" panose="02020603050405020304" pitchFamily="18" charset="0"/>
                  </a:rPr>
                  <a:t>Nếu </a:t>
                </a:r>
                <a14:m>
                  <m:oMath xmlns:m="http://schemas.openxmlformats.org/officeDocument/2006/math">
                    <m:sSub>
                      <m:sSubPr>
                        <m:ctrlPr>
                          <a:rPr lang="en-US" i="1" smtClean="0">
                            <a:solidFill>
                              <a:srgbClr val="000000"/>
                            </a:solidFill>
                            <a:latin typeface="Cambria Math" panose="02040503050406030204" pitchFamily="18" charset="0"/>
                            <a:cs typeface="Times New Roman" panose="02020603050405020304" pitchFamily="18" charset="0"/>
                          </a:rPr>
                        </m:ctrlPr>
                      </m:sSub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i="1">
                            <a:solidFill>
                              <a:srgbClr val="000000"/>
                            </a:solidFill>
                            <a:latin typeface="Cambria Math" panose="02040503050406030204" pitchFamily="18" charset="0"/>
                            <a:cs typeface="Times New Roman" panose="02020603050405020304" pitchFamily="18" charset="0"/>
                          </a:rPr>
                          <m:t>𝑛</m:t>
                        </m:r>
                      </m:sub>
                    </m:sSub>
                    <m:r>
                      <a:rPr lang="en-US" b="0" i="1" smtClean="0">
                        <a:solidFill>
                          <a:srgbClr val="000000"/>
                        </a:solidFill>
                        <a:latin typeface="Cambria Math" panose="02040503050406030204" pitchFamily="18" charset="0"/>
                        <a:cs typeface="Times New Roman" panose="02020603050405020304" pitchFamily="18" charset="0"/>
                      </a:rPr>
                      <m:t>≤</m:t>
                    </m:r>
                    <m:r>
                      <a:rPr lang="en-US" i="1">
                        <a:solidFill>
                          <a:srgbClr val="000000"/>
                        </a:solidFill>
                        <a:latin typeface="Cambria Math" panose="02040503050406030204" pitchFamily="18" charset="0"/>
                        <a:cs typeface="Times New Roman" panose="02020603050405020304" pitchFamily="18" charset="0"/>
                      </a:rPr>
                      <m:t> </m:t>
                    </m:r>
                  </m:oMath>
                </a14:m>
                <a:r>
                  <a:rPr lang="vi-VN" dirty="0">
                    <a:latin typeface="Times New Roman" panose="02020603050405020304" pitchFamily="18" charset="0"/>
                    <a:cs typeface="Times New Roman" panose="02020603050405020304" pitchFamily="18" charset="0"/>
                  </a:rPr>
                  <a:t>1: </a:t>
                </a:r>
                <a14:m>
                  <m:oMath xmlns:m="http://schemas.openxmlformats.org/officeDocument/2006/math">
                    <m:sSub>
                      <m:sSubPr>
                        <m:ctrlPr>
                          <a:rPr lang="en-US" i="1">
                            <a:solidFill>
                              <a:srgbClr val="000000"/>
                            </a:solidFill>
                            <a:latin typeface="Cambria Math" panose="02040503050406030204" pitchFamily="18" charset="0"/>
                            <a:cs typeface="Times New Roman" panose="02020603050405020304" pitchFamily="18" charset="0"/>
                          </a:rPr>
                        </m:ctrlPr>
                      </m:sSubPr>
                      <m:e>
                        <m:r>
                          <a:rPr lang="en-US" i="1">
                            <a:solidFill>
                              <a:srgbClr val="000000"/>
                            </a:solidFill>
                            <a:latin typeface="Cambria Math" panose="02040503050406030204" pitchFamily="18" charset="0"/>
                            <a:cs typeface="Times New Roman" panose="02020603050405020304" pitchFamily="18" charset="0"/>
                          </a:rPr>
                          <m:t>𝑥</m:t>
                        </m:r>
                      </m:e>
                      <m:sub>
                        <m:r>
                          <a:rPr lang="en-US" i="1">
                            <a:solidFill>
                              <a:srgbClr val="000000"/>
                            </a:solidFill>
                            <a:latin typeface="Cambria Math" panose="02040503050406030204" pitchFamily="18" charset="0"/>
                            <a:cs typeface="Times New Roman" panose="02020603050405020304" pitchFamily="18" charset="0"/>
                          </a:rPr>
                          <m:t>𝑛</m:t>
                        </m:r>
                      </m:sub>
                    </m:sSub>
                    <m:r>
                      <a:rPr lang="en-US" i="1">
                        <a:solidFill>
                          <a:srgbClr val="000000"/>
                        </a:solidFill>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phân lớp đúng.</a:t>
                </a:r>
                <a:endParaRPr lang="en-US" dirty="0">
                  <a:latin typeface="Times New Roman" panose="02020603050405020304" pitchFamily="18" charset="0"/>
                  <a:cs typeface="Times New Roman" panose="02020603050405020304" pitchFamily="18" charset="0"/>
                </a:endParaRPr>
              </a:p>
              <a:p>
                <a:pPr lvl="2"/>
                <a:r>
                  <a:rPr lang="vi-VN" dirty="0">
                    <a:latin typeface="Times New Roman" panose="02020603050405020304" pitchFamily="18" charset="0"/>
                    <a:cs typeface="Times New Roman" panose="02020603050405020304" pitchFamily="18" charset="0"/>
                  </a:rPr>
                  <a:t>Nếu </a:t>
                </a:r>
                <a14:m>
                  <m:oMath xmlns:m="http://schemas.openxmlformats.org/officeDocument/2006/math">
                    <m:sSub>
                      <m:sSubPr>
                        <m:ctrlPr>
                          <a:rPr lang="en-US" i="1" smtClean="0">
                            <a:solidFill>
                              <a:srgbClr val="000000"/>
                            </a:solidFill>
                            <a:latin typeface="Cambria Math" panose="02040503050406030204" pitchFamily="18" charset="0"/>
                            <a:cs typeface="Times New Roman" panose="02020603050405020304" pitchFamily="18" charset="0"/>
                          </a:rPr>
                        </m:ctrlPr>
                      </m:sSubPr>
                      <m:e>
                        <m:r>
                          <a:rPr lang="en-US"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𝜉</m:t>
                        </m:r>
                      </m:e>
                      <m:sub>
                        <m:r>
                          <a:rPr lang="en-US" i="1">
                            <a:solidFill>
                              <a:srgbClr val="000000"/>
                            </a:solidFill>
                            <a:latin typeface="Cambria Math" panose="02040503050406030204" pitchFamily="18" charset="0"/>
                            <a:cs typeface="Times New Roman" panose="02020603050405020304" pitchFamily="18" charset="0"/>
                          </a:rPr>
                          <m:t>𝑛</m:t>
                        </m:r>
                      </m:sub>
                    </m:sSub>
                    <m:r>
                      <a:rPr lang="en-US" b="0" i="1" smtClean="0">
                        <a:solidFill>
                          <a:srgbClr val="000000"/>
                        </a:solidFill>
                        <a:latin typeface="Cambria Math" panose="02040503050406030204" pitchFamily="18" charset="0"/>
                        <a:cs typeface="Times New Roman" panose="02020603050405020304" pitchFamily="18" charset="0"/>
                      </a:rPr>
                      <m:t>&gt;</m:t>
                    </m:r>
                  </m:oMath>
                </a14:m>
                <a:r>
                  <a:rPr lang="vi-VN" dirty="0">
                    <a:latin typeface="Times New Roman" panose="02020603050405020304" pitchFamily="18" charset="0"/>
                    <a:cs typeface="Times New Roman" panose="02020603050405020304" pitchFamily="18" charset="0"/>
                  </a:rPr>
                  <a:t>1: </a:t>
                </a:r>
                <a14:m>
                  <m:oMath xmlns:m="http://schemas.openxmlformats.org/officeDocument/2006/math">
                    <m:sSub>
                      <m:sSubPr>
                        <m:ctrlPr>
                          <a:rPr lang="en-US" i="1">
                            <a:solidFill>
                              <a:srgbClr val="000000"/>
                            </a:solidFill>
                            <a:latin typeface="Cambria Math" panose="02040503050406030204" pitchFamily="18" charset="0"/>
                            <a:cs typeface="Times New Roman" panose="02020603050405020304" pitchFamily="18" charset="0"/>
                          </a:rPr>
                        </m:ctrlPr>
                      </m:sSubPr>
                      <m:e>
                        <m:r>
                          <a:rPr lang="en-US" i="1">
                            <a:solidFill>
                              <a:srgbClr val="000000"/>
                            </a:solidFill>
                            <a:latin typeface="Cambria Math" panose="02040503050406030204" pitchFamily="18" charset="0"/>
                            <a:cs typeface="Times New Roman" panose="02020603050405020304" pitchFamily="18" charset="0"/>
                          </a:rPr>
                          <m:t>𝑥</m:t>
                        </m:r>
                      </m:e>
                      <m:sub>
                        <m:r>
                          <a:rPr lang="en-US" i="1">
                            <a:solidFill>
                              <a:srgbClr val="000000"/>
                            </a:solidFill>
                            <a:latin typeface="Cambria Math" panose="02040503050406030204" pitchFamily="18" charset="0"/>
                            <a:cs typeface="Times New Roman" panose="02020603050405020304" pitchFamily="18" charset="0"/>
                          </a:rPr>
                          <m:t>𝑛</m:t>
                        </m:r>
                      </m:sub>
                    </m:sSub>
                    <m:r>
                      <a:rPr lang="en-US" i="1">
                        <a:solidFill>
                          <a:srgbClr val="000000"/>
                        </a:solidFill>
                        <a:latin typeface="Cambria Math" panose="02040503050406030204" pitchFamily="18" charset="0"/>
                        <a:cs typeface="Times New Roman" panose="02020603050405020304" pitchFamily="18" charset="0"/>
                      </a:rPr>
                      <m:t> </m:t>
                    </m:r>
                  </m:oMath>
                </a14:m>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được phân 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sai</a:t>
                </a:r>
                <a:endParaRPr lang="vi-VN" dirty="0">
                  <a:solidFill>
                    <a:srgbClr val="000000"/>
                  </a:solidFill>
                  <a:latin typeface="Times New Roman" panose="02020603050405020304" pitchFamily="18" charset="0"/>
                  <a:cs typeface="Times New Roman" panose="02020603050405020304" pitchFamily="18" charset="0"/>
                </a:endParaRPr>
              </a:p>
              <a:p>
                <a:pPr lvl="1"/>
                <a14:m>
                  <m:oMath xmlns:m="http://schemas.openxmlformats.org/officeDocument/2006/math">
                    <m:sSub>
                      <m:sSubPr>
                        <m:ctrlPr>
                          <a:rPr lang="en-US" sz="2000" i="1" smtClean="0">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r>
                      <a:rPr lang="en-US" sz="2000" i="1">
                        <a:solidFill>
                          <a:srgbClr val="000000"/>
                        </a:solidFill>
                        <a:latin typeface="Cambria Math" panose="02040503050406030204" pitchFamily="18" charset="0"/>
                        <a:ea typeface="Cambria Math" panose="02040503050406030204" pitchFamily="18" charset="0"/>
                      </a:rPr>
                      <m:t> </m:t>
                    </m:r>
                  </m:oMath>
                </a14:m>
                <a:r>
                  <a:rPr lang="vi-VN" sz="2000" b="0" i="0" dirty="0">
                    <a:solidFill>
                      <a:srgbClr val="000000"/>
                    </a:solidFill>
                    <a:effectLst/>
                    <a:latin typeface="Times New Roman" panose="02020603050405020304" pitchFamily="18" charset="0"/>
                    <a:cs typeface="Times New Roman" panose="02020603050405020304" pitchFamily="18" charset="0"/>
                  </a:rPr>
                  <a:t>không thể lớn hơn C vì khi đó theo (</a:t>
                </a:r>
                <a:r>
                  <a:rPr lang="en-US" sz="2000" b="0" i="0" dirty="0">
                    <a:solidFill>
                      <a:srgbClr val="000000"/>
                    </a:solidFill>
                    <a:effectLst/>
                    <a:latin typeface="Times New Roman" panose="02020603050405020304" pitchFamily="18" charset="0"/>
                    <a:cs typeface="Times New Roman" panose="02020603050405020304" pitchFamily="18" charset="0"/>
                  </a:rPr>
                  <a:t>3</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𝜇</m:t>
                        </m:r>
                      </m:e>
                      <m:sub>
                        <m:r>
                          <a:rPr lang="en-US" sz="2000" i="1">
                            <a:solidFill>
                              <a:srgbClr val="000000"/>
                            </a:solidFill>
                            <a:latin typeface="Cambria Math" panose="02040503050406030204" pitchFamily="18" charset="0"/>
                          </a:rPr>
                          <m:t>𝑛</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&lt; 0</a:t>
                </a:r>
                <a:r>
                  <a:rPr lang="vi-VN" sz="2000" b="0" i="0" dirty="0">
                    <a:solidFill>
                      <a:srgbClr val="000000"/>
                    </a:solidFill>
                    <a:effectLst/>
                    <a:latin typeface="Times New Roman" panose="02020603050405020304" pitchFamily="18" charset="0"/>
                    <a:cs typeface="Times New Roman" panose="02020603050405020304" pitchFamily="18" charset="0"/>
                  </a:rPr>
                  <a:t>, mâu thuẫn với (</a:t>
                </a:r>
                <a:r>
                  <a:rPr lang="en-US" sz="2000" b="0" i="0" dirty="0">
                    <a:solidFill>
                      <a:srgbClr val="000000"/>
                    </a:solidFill>
                    <a:effectLst/>
                    <a:latin typeface="Times New Roman" panose="02020603050405020304" pitchFamily="18" charset="0"/>
                    <a:cs typeface="Times New Roman" panose="02020603050405020304" pitchFamily="18" charset="0"/>
                  </a:rPr>
                  <a:t>9)</a:t>
                </a:r>
              </a:p>
              <a:p>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0 &lt;</a:t>
                </a:r>
                <a:r>
                  <a:rPr lang="en-US" sz="2000" dirty="0">
                    <a:solidFill>
                      <a:srgbClr val="000000"/>
                    </a:solidFill>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sSub>
                      <m:sSubPr>
                        <m:ctrlPr>
                          <a:rPr lang="en-US" sz="2000" i="1">
                            <a:solidFill>
                              <a:srgbClr val="000000"/>
                            </a:solidFill>
                            <a:latin typeface="Cambria Math" panose="02040503050406030204" pitchFamily="18" charset="0"/>
                            <a:ea typeface="Cambria Math" panose="02040503050406030204" pitchFamily="18" charset="0"/>
                          </a:rPr>
                        </m:ctrlPr>
                      </m:sSubPr>
                      <m:e>
                        <m:r>
                          <a:rPr lang="en-US" sz="2000" i="1">
                            <a:solidFill>
                              <a:srgbClr val="000000"/>
                            </a:solidFill>
                            <a:latin typeface="Cambria Math" panose="02040503050406030204" pitchFamily="18" charset="0"/>
                            <a:ea typeface="Cambria Math" panose="02040503050406030204" pitchFamily="18" charset="0"/>
                          </a:rPr>
                          <m:t>𝜆</m:t>
                        </m:r>
                      </m:e>
                      <m:sub>
                        <m:r>
                          <a:rPr lang="en-US" sz="2000" i="1">
                            <a:solidFill>
                              <a:srgbClr val="000000"/>
                            </a:solidFill>
                            <a:latin typeface="Cambria Math" panose="02040503050406030204" pitchFamily="18" charset="0"/>
                            <a:ea typeface="Cambria Math" panose="02040503050406030204" pitchFamily="18" charset="0"/>
                          </a:rPr>
                          <m:t>𝑛</m:t>
                        </m:r>
                      </m:sub>
                    </m:sSub>
                    <m:r>
                      <a:rPr lang="en-US" sz="2000" i="1">
                        <a:solidFill>
                          <a:srgbClr val="000000"/>
                        </a:solidFill>
                        <a:latin typeface="Cambria Math" panose="02040503050406030204" pitchFamily="18" charset="0"/>
                        <a:ea typeface="Cambria Math" panose="02040503050406030204" pitchFamily="18" charset="0"/>
                      </a:rPr>
                      <m:t> </m:t>
                    </m:r>
                  </m:oMath>
                </a14:m>
                <a:r>
                  <a:rPr lang="en-US" sz="2000" dirty="0">
                    <a:latin typeface="Times New Roman" panose="02020603050405020304" pitchFamily="18" charset="0"/>
                    <a:cs typeface="Times New Roman" panose="02020603050405020304" pitchFamily="18" charset="0"/>
                  </a:rPr>
                  <a:t>≤ C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support vectors.</a:t>
                </a:r>
              </a:p>
              <a:p>
                <a:r>
                  <a:rPr lang="vi-VN" sz="2000" dirty="0">
                    <a:latin typeface="Times New Roman" panose="02020603050405020304" pitchFamily="18" charset="0"/>
                    <a:cs typeface="Times New Roman" panose="02020603050405020304" pitchFamily="18" charset="0"/>
                  </a:rPr>
                  <a:t>Chúng đóng góp vào việc tính toán w thông qua phương trình (</a:t>
                </a:r>
                <a:r>
                  <a:rPr lang="en-US" sz="2000" dirty="0">
                    <a:latin typeface="Times New Roman" panose="02020603050405020304" pitchFamily="18" charset="0"/>
                    <a:cs typeface="Times New Roman" panose="02020603050405020304" pitchFamily="18" charset="0"/>
                  </a:rPr>
                  <a:t>1)</a:t>
                </a:r>
                <a:r>
                  <a:rPr lang="vi-VN" sz="2000" dirty="0">
                    <a:latin typeface="Times New Roman" panose="02020603050405020304" pitchFamily="18" charset="0"/>
                    <a:cs typeface="Times New Roman" panose="02020603050405020304" pitchFamily="18" charset="0"/>
                  </a:rPr>
                  <a:t>, dù có thể không nằm trên </a:t>
                </a:r>
                <a:r>
                  <a:rPr lang="vi-VN" sz="2000" dirty="0" err="1">
                    <a:latin typeface="Times New Roman" panose="02020603050405020304" pitchFamily="18" charset="0"/>
                    <a:cs typeface="Times New Roman" panose="02020603050405020304" pitchFamily="18" charset="0"/>
                  </a:rPr>
                  <a:t>margin</a:t>
                </a:r>
                <a:endParaRPr lang="en-US" sz="2000" dirty="0">
                  <a:solidFill>
                    <a:srgbClr val="000000"/>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=&gt; </a:t>
                </a:r>
                <a:r>
                  <a:rPr lang="vi-VN" sz="2000" b="0" i="0" dirty="0">
                    <a:solidFill>
                      <a:srgbClr val="000000"/>
                    </a:solidFill>
                    <a:effectLst/>
                    <a:latin typeface="Times New Roman" panose="02020603050405020304" pitchFamily="18" charset="0"/>
                    <a:cs typeface="Times New Roman" panose="02020603050405020304" pitchFamily="18" charset="0"/>
                  </a:rPr>
                  <a:t>Như vậy, dựa trên các giá trị của </a:t>
                </a:r>
                <a:r>
                  <a:rPr lang="en-US" sz="2000" b="0" dirty="0">
                    <a:solidFill>
                      <a:srgbClr val="000000"/>
                    </a:solidFill>
                    <a:cs typeface="Times New Roman" panose="02020603050405020304" pitchFamily="18" charset="0"/>
                  </a:rPr>
                  <a:t> </a:t>
                </a:r>
                <a14:m>
                  <m:oMath xmlns:m="http://schemas.openxmlformats.org/officeDocument/2006/math">
                    <m:sSub>
                      <m:sSubPr>
                        <m:ctrlPr>
                          <a:rPr lang="en-US" sz="2000" b="0" i="1" smtClean="0">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𝜆</m:t>
                        </m:r>
                      </m:e>
                      <m:sub>
                        <m:r>
                          <a:rPr lang="en-US" sz="2000" b="0" i="1" smtClean="0">
                            <a:solidFill>
                              <a:srgbClr val="000000"/>
                            </a:solidFill>
                            <a:latin typeface="Cambria Math" panose="02040503050406030204" pitchFamily="18" charset="0"/>
                            <a:cs typeface="Times New Roman" panose="02020603050405020304" pitchFamily="18" charset="0"/>
                          </a:rPr>
                          <m:t>𝑛</m:t>
                        </m:r>
                      </m:sub>
                    </m:sSub>
                    <m:r>
                      <a:rPr lang="en-US" sz="2000" b="0" i="1" smtClean="0">
                        <a:solidFill>
                          <a:srgbClr val="000000"/>
                        </a:solidFill>
                        <a:latin typeface="Cambria Math" panose="02040503050406030204" pitchFamily="18" charset="0"/>
                        <a:cs typeface="Times New Roman" panose="02020603050405020304" pitchFamily="18" charset="0"/>
                      </a:rPr>
                      <m:t> </m:t>
                    </m:r>
                    <m:r>
                      <a:rPr lang="en-US" sz="2000" b="0" i="0" smtClean="0">
                        <a:solidFill>
                          <a:srgbClr val="000000"/>
                        </a:solidFill>
                        <a:latin typeface="Cambria Math" panose="02040503050406030204" pitchFamily="18" charset="0"/>
                        <a:cs typeface="Times New Roman" panose="02020603050405020304" pitchFamily="18" charset="0"/>
                      </a:rPr>
                      <m:t> </m:t>
                    </m:r>
                  </m:oMath>
                </a14:m>
                <a:r>
                  <a:rPr lang="vi-VN" sz="2000" b="0" i="0" dirty="0">
                    <a:solidFill>
                      <a:srgbClr val="000000"/>
                    </a:solidFill>
                    <a:effectLst/>
                    <a:latin typeface="Times New Roman" panose="02020603050405020304" pitchFamily="18" charset="0"/>
                    <a:cs typeface="Times New Roman" panose="02020603050405020304" pitchFamily="18" charset="0"/>
                  </a:rPr>
                  <a:t>ta có thể dự đoán được vị trí tương đối của </a:t>
                </a: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𝑥</m:t>
                        </m:r>
                      </m:e>
                      <m:sub>
                        <m:r>
                          <a:rPr lang="en-US" sz="2000" i="1">
                            <a:solidFill>
                              <a:srgbClr val="000000"/>
                            </a:solidFill>
                            <a:latin typeface="Cambria Math" panose="02040503050406030204" pitchFamily="18" charset="0"/>
                            <a:cs typeface="Times New Roman" panose="02020603050405020304" pitchFamily="18" charset="0"/>
                          </a:rPr>
                          <m:t>𝑛</m:t>
                        </m:r>
                      </m:sub>
                    </m:sSub>
                    <m:r>
                      <a:rPr lang="en-US" sz="2000" i="1">
                        <a:solidFill>
                          <a:srgbClr val="000000"/>
                        </a:solidFill>
                        <a:latin typeface="Cambria Math" panose="02040503050406030204" pitchFamily="18" charset="0"/>
                        <a:cs typeface="Times New Roman" panose="02020603050405020304" pitchFamily="18" charset="0"/>
                      </a:rPr>
                      <m:t> </m:t>
                    </m:r>
                  </m:oMath>
                </a14:m>
                <a:r>
                  <a:rPr lang="vi-VN" sz="2000" b="0" i="0" dirty="0">
                    <a:solidFill>
                      <a:srgbClr val="000000"/>
                    </a:solidFill>
                    <a:effectLst/>
                    <a:latin typeface="Times New Roman" panose="02020603050405020304" pitchFamily="18" charset="0"/>
                    <a:cs typeface="Times New Roman" panose="02020603050405020304" pitchFamily="18" charset="0"/>
                  </a:rPr>
                  <a:t> so với hai </a:t>
                </a:r>
                <a:r>
                  <a:rPr lang="vi-VN" sz="2000" b="0" i="1" dirty="0" err="1">
                    <a:solidFill>
                      <a:srgbClr val="000000"/>
                    </a:solidFill>
                    <a:effectLst/>
                    <a:latin typeface="Times New Roman" panose="02020603050405020304" pitchFamily="18" charset="0"/>
                    <a:cs typeface="Times New Roman" panose="02020603050405020304" pitchFamily="18" charset="0"/>
                  </a:rPr>
                  <a:t>margins</a:t>
                </a:r>
                <a:endParaRPr lang="en-US"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E034C692-ED2E-8EFF-D12B-34AF96843A37}"/>
                  </a:ext>
                </a:extLst>
              </p:cNvPr>
              <p:cNvSpPr>
                <a:spLocks noGrp="1" noRot="1" noChangeAspect="1" noMove="1" noResize="1" noEditPoints="1" noAdjustHandles="1" noChangeArrowheads="1" noChangeShapeType="1" noTextEdit="1"/>
              </p:cNvSpPr>
              <p:nvPr>
                <p:ph idx="1"/>
              </p:nvPr>
            </p:nvSpPr>
            <p:spPr>
              <a:xfrm>
                <a:off x="1080979" y="773693"/>
                <a:ext cx="9688296" cy="5336162"/>
              </a:xfrm>
              <a:blipFill>
                <a:blip r:embed="rId2"/>
                <a:stretch>
                  <a:fillRect l="-629" t="-1257" r="-252" b="-6629"/>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A8CE6436-7D2F-1FC6-C857-58C1D4B89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EDD30E-07A0-0F22-A755-2B32D9D80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1735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81C384-410B-208D-EA3B-0A62C08E439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74108B-5E3F-7962-21C8-E3A40BEF4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7D48621-EF7B-91B2-9976-AFE1BB3715C8}"/>
              </a:ext>
            </a:extLst>
          </p:cNvPr>
          <p:cNvSpPr>
            <a:spLocks noGrp="1"/>
          </p:cNvSpPr>
          <p:nvPr>
            <p:ph type="title"/>
          </p:nvPr>
        </p:nvSpPr>
        <p:spPr>
          <a:xfrm>
            <a:off x="1251852" y="159517"/>
            <a:ext cx="9688296" cy="671756"/>
          </a:xfrm>
        </p:spPr>
        <p:txBody>
          <a:bodyPr anchor="b">
            <a:normAutofit/>
          </a:bodyPr>
          <a:lstStyle/>
          <a:p>
            <a:pPr algn="l">
              <a:spcBef>
                <a:spcPts val="1800"/>
              </a:spcBef>
              <a:spcAft>
                <a:spcPts val="900"/>
              </a:spcAft>
            </a:pPr>
            <a:r>
              <a:rPr lang="en-US" sz="4000" b="1" i="0" dirty="0">
                <a:solidFill>
                  <a:srgbClr val="000000"/>
                </a:solidFill>
                <a:effectLst/>
                <a:latin typeface="Times New Roman" panose="02020603050405020304" pitchFamily="18" charset="0"/>
                <a:cs typeface="Times New Roman" panose="02020603050405020304" pitchFamily="18" charset="0"/>
              </a:rPr>
              <a:t>Soft Margin</a:t>
            </a:r>
            <a:endParaRPr lang="vi-VN" sz="4000" b="1" i="0" dirty="0">
              <a:solidFill>
                <a:srgbClr val="000000"/>
              </a:solidFill>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AF0B0CE0-D871-3E08-88EA-914FDFE8CB96}"/>
                  </a:ext>
                </a:extLst>
              </p:cNvPr>
              <p:cNvSpPr>
                <a:spLocks noGrp="1"/>
              </p:cNvSpPr>
              <p:nvPr>
                <p:ph idx="1"/>
              </p:nvPr>
            </p:nvSpPr>
            <p:spPr>
              <a:xfrm>
                <a:off x="1080979" y="773693"/>
                <a:ext cx="9688296" cy="5336162"/>
              </a:xfrm>
            </p:spPr>
            <p:txBody>
              <a:bodyPr anchor="t">
                <a:noAutofit/>
              </a:bodyPr>
              <a:lstStyle/>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Đặt M={n:0&lt;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 </m:t>
                    </m:r>
                  </m:oMath>
                </a14:m>
                <a:r>
                  <a:rPr lang="en-US" sz="2000" b="0" i="0" dirty="0">
                    <a:solidFill>
                      <a:srgbClr val="000000"/>
                    </a:solidFill>
                    <a:effectLst/>
                    <a:latin typeface="Times New Roman" panose="02020603050405020304" pitchFamily="18" charset="0"/>
                    <a:cs typeface="Times New Roman" panose="02020603050405020304" pitchFamily="18" charset="0"/>
                  </a:rPr>
                  <a:t>&lt;C} </a:t>
                </a:r>
                <a:r>
                  <a:rPr lang="en-US" sz="2000" b="0" i="0" dirty="0" err="1">
                    <a:solidFill>
                      <a:srgbClr val="000000"/>
                    </a:solidFill>
                    <a:effectLst/>
                    <a:latin typeface="Times New Roman" panose="02020603050405020304" pitchFamily="18" charset="0"/>
                    <a:cs typeface="Times New Roman" panose="02020603050405020304" pitchFamily="18" charset="0"/>
                  </a:rPr>
                  <a:t>nhằm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hỗ</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trợ</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tính</a:t>
                </a:r>
                <a:r>
                  <a:rPr lang="en-US" sz="2000" b="0" i="0" dirty="0">
                    <a:solidFill>
                      <a:srgbClr val="000000"/>
                    </a:solidFill>
                    <a:effectLst/>
                    <a:latin typeface="Times New Roman" panose="02020603050405020304" pitchFamily="18" charset="0"/>
                    <a:cs typeface="Times New Roman" panose="02020603050405020304" pitchFamily="18" charset="0"/>
                  </a:rPr>
                  <a:t> b</a:t>
                </a:r>
              </a:p>
              <a:p>
                <a:pPr marL="0" indent="0">
                  <a:buNone/>
                </a:pP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và</a:t>
                </a:r>
                <a:r>
                  <a:rPr lang="en-US" sz="2000" b="0" i="0" dirty="0">
                    <a:solidFill>
                      <a:srgbClr val="000000"/>
                    </a:solidFill>
                    <a:effectLst/>
                    <a:latin typeface="Times New Roman" panose="02020603050405020304" pitchFamily="18" charset="0"/>
                    <a:cs typeface="Times New Roman" panose="02020603050405020304" pitchFamily="18" charset="0"/>
                  </a:rPr>
                  <a:t> S={m:0&lt;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b="0" i="1" dirty="0" smtClean="0">
                            <a:solidFill>
                              <a:srgbClr val="000000"/>
                            </a:solidFill>
                            <a:latin typeface="Cambria Math" panose="02040503050406030204" pitchFamily="18" charset="0"/>
                            <a:cs typeface="Times New Roman" panose="02020603050405020304" pitchFamily="18" charset="0"/>
                          </a:rPr>
                          <m:t>𝑚</m:t>
                        </m:r>
                      </m:sub>
                    </m:sSub>
                    <m:r>
                      <a:rPr lang="en-US" sz="2000" i="1">
                        <a:solidFill>
                          <a:srgbClr val="000000"/>
                        </a:solidFill>
                        <a:latin typeface="Cambria Math" panose="02040503050406030204" pitchFamily="18" charset="0"/>
                      </a:rPr>
                      <m:t> </m:t>
                    </m:r>
                  </m:oMath>
                </a14:m>
                <a:r>
                  <a:rPr lang="en-US" sz="2000" b="0" i="0" dirty="0" err="1">
                    <a:solidFill>
                      <a:srgbClr val="000000"/>
                    </a:solidFill>
                    <a:effectLst/>
                    <a:latin typeface="Times New Roman" panose="02020603050405020304" pitchFamily="18" charset="0"/>
                    <a:cs typeface="Times New Roman" panose="02020603050405020304" pitchFamily="18" charset="0"/>
                  </a:rPr>
                  <a:t>≤C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nhằm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hỗ</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trợ</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tính</a:t>
                </a:r>
                <a:r>
                  <a:rPr lang="en-US" sz="2000" b="0" i="0" dirty="0">
                    <a:solidFill>
                      <a:srgbClr val="000000"/>
                    </a:solidFill>
                    <a:effectLst/>
                    <a:latin typeface="Times New Roman" panose="02020603050405020304" pitchFamily="18" charset="0"/>
                    <a:cs typeface="Times New Roman" panose="02020603050405020304" pitchFamily="18" charset="0"/>
                  </a:rPr>
                  <a:t> w</a:t>
                </a:r>
              </a:p>
              <a:p>
                <a:pPr marL="0" indent="0">
                  <a:buNone/>
                </a:pP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w, b:</a:t>
                </a:r>
              </a:p>
              <a:p>
                <a:pPr marL="0" indent="0">
                  <a:buNone/>
                </a:pPr>
                <a14:m>
                  <m:oMathPara xmlns:m="http://schemas.openxmlformats.org/officeDocument/2006/math">
                    <m:oMathParaPr>
                      <m:jc m:val="centerGroup"/>
                    </m:oMathParaPr>
                    <m:oMath xmlns:m="http://schemas.openxmlformats.org/officeDocument/2006/math">
                      <m:r>
                        <a:rPr lang="en-US" sz="2000" b="0" i="1" smtClean="0">
                          <a:solidFill>
                            <a:srgbClr val="000000"/>
                          </a:solidFill>
                          <a:latin typeface="Cambria Math" panose="02040503050406030204" pitchFamily="18" charset="0"/>
                          <a:cs typeface="Times New Roman" panose="02020603050405020304" pitchFamily="18" charset="0"/>
                        </a:rPr>
                        <m:t>𝑤</m:t>
                      </m:r>
                      <m:r>
                        <a:rPr lang="en-US" sz="2000" b="0" i="1" smtClean="0">
                          <a:solidFill>
                            <a:srgbClr val="000000"/>
                          </a:solidFill>
                          <a:latin typeface="Cambria Math" panose="02040503050406030204" pitchFamily="18" charset="0"/>
                          <a:cs typeface="Times New Roman" panose="02020603050405020304" pitchFamily="18" charset="0"/>
                        </a:rPr>
                        <m:t>=</m:t>
                      </m:r>
                      <m:nary>
                        <m:naryPr>
                          <m:chr m:val="∑"/>
                          <m:supHide m:val="on"/>
                          <m:ctrlPr>
                            <a:rPr lang="en-US" sz="2000" b="0" i="1" smtClean="0">
                              <a:solidFill>
                                <a:srgbClr val="000000"/>
                              </a:solidFill>
                              <a:latin typeface="Cambria Math" panose="02040503050406030204" pitchFamily="18" charset="0"/>
                              <a:cs typeface="Times New Roman" panose="02020603050405020304" pitchFamily="18" charset="0"/>
                            </a:rPr>
                          </m:ctrlPr>
                        </m:naryPr>
                        <m:sub>
                          <m:r>
                            <m:rPr>
                              <m:nor/>
                            </m:rPr>
                            <a:rPr lang="en-US" sz="2000" b="0" i="0" smtClean="0">
                              <a:solidFill>
                                <a:srgbClr val="000000"/>
                              </a:solidFill>
                              <a:latin typeface="Cambria Math" panose="02040503050406030204" pitchFamily="18" charset="0"/>
                              <a:cs typeface="Times New Roman" panose="02020603050405020304" pitchFamily="18" charset="0"/>
                            </a:rPr>
                            <m:t>m</m:t>
                          </m:r>
                          <m:r>
                            <m:rPr>
                              <m:nor/>
                            </m:rPr>
                            <a:rPr lang="en-US" sz="2000" dirty="0">
                              <a:solidFill>
                                <a:srgbClr val="000000"/>
                              </a:solidFill>
                              <a:latin typeface="Times New Roman" panose="02020603050405020304" pitchFamily="18" charset="0"/>
                              <a:cs typeface="Times New Roman" panose="02020603050405020304" pitchFamily="18" charset="0"/>
                            </a:rPr>
                            <m:t>∈</m:t>
                          </m:r>
                          <m:r>
                            <m:rPr>
                              <m:nor/>
                            </m:rPr>
                            <a:rPr lang="en-US" sz="2000" dirty="0">
                              <a:solidFill>
                                <a:srgbClr val="000000"/>
                              </a:solidFill>
                              <a:latin typeface="Times New Roman" panose="02020603050405020304" pitchFamily="18" charset="0"/>
                              <a:cs typeface="Times New Roman" panose="02020603050405020304" pitchFamily="18" charset="0"/>
                            </a:rPr>
                            <m:t>S</m:t>
                          </m:r>
                        </m:sub>
                        <m:sup/>
                        <m:e>
                          <m:sSub>
                            <m:sSubPr>
                              <m:ctrlPr>
                                <a:rPr lang="en-US" sz="2000" i="1">
                                  <a:solidFill>
                                    <a:srgbClr val="000000"/>
                                  </a:solidFill>
                                  <a:latin typeface="Cambria Math" panose="02040503050406030204" pitchFamily="18" charset="0"/>
                                </a:rPr>
                              </m:ctrlPr>
                            </m:sSubPr>
                            <m:e>
                              <m:sSub>
                                <m:sSubPr>
                                  <m:ctrlPr>
                                    <a:rPr lang="en-US" sz="2000" i="1">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b="0" i="1" dirty="0" smtClean="0">
                                      <a:solidFill>
                                        <a:srgbClr val="000000"/>
                                      </a:solidFill>
                                      <a:latin typeface="Cambria Math" panose="02040503050406030204" pitchFamily="18" charset="0"/>
                                      <a:cs typeface="Times New Roman" panose="02020603050405020304" pitchFamily="18" charset="0"/>
                                    </a:rPr>
                                    <m:t>𝑚</m:t>
                                  </m:r>
                                </m:sub>
                              </m:sSub>
                              <m:r>
                                <a:rPr lang="en-US" sz="2000" i="1">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𝑚</m:t>
                              </m:r>
                            </m:sub>
                          </m:sSub>
                          <m:r>
                            <m:rPr>
                              <m:nor/>
                            </m:rPr>
                            <a:rPr lang="en-US" sz="2000" dirty="0">
                              <a:solidFill>
                                <a:srgbClr val="000000"/>
                              </a:solidFill>
                              <a:latin typeface="Times New Roman" panose="02020603050405020304" pitchFamily="18" charset="0"/>
                              <a:cs typeface="Times New Roman" panose="020206030504050203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b="0" i="1" smtClean="0">
                                  <a:solidFill>
                                    <a:srgbClr val="000000"/>
                                  </a:solidFill>
                                  <a:latin typeface="Cambria Math" panose="02040503050406030204" pitchFamily="18" charset="0"/>
                                </a:rPr>
                                <m:t>𝑚</m:t>
                              </m:r>
                            </m:sub>
                          </m:sSub>
                        </m:e>
                      </m:nary>
                    </m:oMath>
                  </m:oMathPara>
                </a14:m>
                <a:endParaRPr lang="en-US" sz="2000" dirty="0">
                  <a:solidFill>
                    <a:srgbClr val="000000"/>
                  </a:solidFill>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en-US" sz="2000" b="0" i="1" smtClean="0">
                        <a:solidFill>
                          <a:srgbClr val="000000"/>
                        </a:solidFill>
                        <a:latin typeface="Cambria Math" panose="02040503050406030204" pitchFamily="18" charset="0"/>
                        <a:cs typeface="Times New Roman" panose="02020603050405020304" pitchFamily="18" charset="0"/>
                      </a:rPr>
                      <m:t>𝑏</m:t>
                    </m:r>
                    <m:r>
                      <a:rPr lang="en-US" sz="2000" b="0" i="1" smtClean="0">
                        <a:solidFill>
                          <a:srgbClr val="000000"/>
                        </a:solidFill>
                        <a:latin typeface="Cambria Math" panose="02040503050406030204" pitchFamily="18" charset="0"/>
                        <a:cs typeface="Times New Roman" panose="02020603050405020304" pitchFamily="18" charset="0"/>
                      </a:rPr>
                      <m:t>=</m:t>
                    </m:r>
                    <m:f>
                      <m:fPr>
                        <m:ctrlPr>
                          <a:rPr lang="en-US" sz="2000" b="0" i="1" smtClean="0">
                            <a:solidFill>
                              <a:srgbClr val="000000"/>
                            </a:solidFill>
                            <a:latin typeface="Cambria Math" panose="02040503050406030204" pitchFamily="18" charset="0"/>
                            <a:cs typeface="Times New Roman" panose="02020603050405020304" pitchFamily="18" charset="0"/>
                          </a:rPr>
                        </m:ctrlPr>
                      </m:fPr>
                      <m:num>
                        <m:r>
                          <a:rPr lang="en-US" sz="2000" b="0" i="1" smtClean="0">
                            <a:solidFill>
                              <a:srgbClr val="000000"/>
                            </a:solidFill>
                            <a:latin typeface="Cambria Math" panose="02040503050406030204" pitchFamily="18" charset="0"/>
                            <a:cs typeface="Times New Roman" panose="02020603050405020304" pitchFamily="18" charset="0"/>
                          </a:rPr>
                          <m:t>1</m:t>
                        </m:r>
                      </m:num>
                      <m:den>
                        <m:sSub>
                          <m:sSubPr>
                            <m:ctrlPr>
                              <a:rPr lang="en-US" sz="2000" b="0" i="1" smtClean="0">
                                <a:solidFill>
                                  <a:srgbClr val="000000"/>
                                </a:solidFill>
                                <a:latin typeface="Cambria Math" panose="02040503050406030204" pitchFamily="18" charset="0"/>
                                <a:cs typeface="Times New Roman" panose="02020603050405020304" pitchFamily="18" charset="0"/>
                              </a:rPr>
                            </m:ctrlPr>
                          </m:sSubPr>
                          <m:e>
                            <m:r>
                              <a:rPr lang="en-US" sz="2000" b="0" i="1" smtClean="0">
                                <a:solidFill>
                                  <a:srgbClr val="000000"/>
                                </a:solidFill>
                                <a:latin typeface="Cambria Math" panose="02040503050406030204" pitchFamily="18" charset="0"/>
                                <a:cs typeface="Times New Roman" panose="02020603050405020304" pitchFamily="18" charset="0"/>
                              </a:rPr>
                              <m:t>𝑁</m:t>
                            </m:r>
                          </m:e>
                          <m:sub>
                            <m:r>
                              <a:rPr lang="en-US" sz="2000" b="0" i="1" smtClean="0">
                                <a:solidFill>
                                  <a:srgbClr val="000000"/>
                                </a:solidFill>
                                <a:latin typeface="Cambria Math" panose="02040503050406030204" pitchFamily="18" charset="0"/>
                                <a:cs typeface="Times New Roman" panose="02020603050405020304" pitchFamily="18" charset="0"/>
                              </a:rPr>
                              <m:t>𝑀</m:t>
                            </m:r>
                          </m:sub>
                        </m:sSub>
                      </m:den>
                    </m:f>
                    <m:nary>
                      <m:naryPr>
                        <m:chr m:val="∑"/>
                        <m:supHide m:val="on"/>
                        <m:ctrlPr>
                          <a:rPr lang="en-US" sz="2000" b="0" i="1" smtClean="0">
                            <a:solidFill>
                              <a:srgbClr val="000000"/>
                            </a:solidFill>
                            <a:latin typeface="Cambria Math" panose="02040503050406030204" pitchFamily="18" charset="0"/>
                            <a:cs typeface="Times New Roman" panose="02020603050405020304" pitchFamily="18" charset="0"/>
                          </a:rPr>
                        </m:ctrlPr>
                      </m:naryPr>
                      <m:sub>
                        <m:r>
                          <m:rPr>
                            <m:brk m:alnAt="7"/>
                          </m:rPr>
                          <a:rPr lang="en-US" sz="2000" i="1">
                            <a:solidFill>
                              <a:srgbClr val="000000"/>
                            </a:solidFill>
                            <a:latin typeface="Cambria Math" panose="02040503050406030204" pitchFamily="18" charset="0"/>
                            <a:cs typeface="Times New Roman" panose="02020603050405020304" pitchFamily="18" charset="0"/>
                          </a:rPr>
                          <m:t>𝑛</m:t>
                        </m:r>
                        <m:r>
                          <m:rPr>
                            <m:nor/>
                          </m:rPr>
                          <a:rPr lang="en-US" sz="2000" dirty="0">
                            <a:solidFill>
                              <a:srgbClr val="000000"/>
                            </a:solidFill>
                            <a:latin typeface="Times New Roman" panose="020206030504050203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cs typeface="Times New Roman" panose="02020603050405020304" pitchFamily="18" charset="0"/>
                          </a:rPr>
                          <m:t>𝑀</m:t>
                        </m:r>
                      </m:sub>
                      <m:sup/>
                      <m:e>
                        <m:sSub>
                          <m:sSubPr>
                            <m:ctrlPr>
                              <a:rPr lang="en-US" sz="2000" i="1">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 −</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𝑤</m:t>
                            </m:r>
                          </m:e>
                          <m:sup>
                            <m:r>
                              <a:rPr lang="en-US" sz="2000" i="1">
                                <a:solidFill>
                                  <a:srgbClr val="000000"/>
                                </a:solidFill>
                                <a:latin typeface="Cambria Math" panose="02040503050406030204" pitchFamily="18" charset="0"/>
                              </a:rPr>
                              <m:t>𝑇</m:t>
                            </m:r>
                          </m:sup>
                        </m:sSup>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m:t>
                        </m:r>
                      </m:e>
                    </m:nary>
                  </m:oMath>
                </a14:m>
                <a:r>
                  <a:rPr lang="en-US" sz="2000" dirty="0">
                    <a:solidFill>
                      <a:srgbClr val="000000"/>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srgbClr val="000000"/>
                            </a:solidFill>
                            <a:latin typeface="Cambria Math" panose="02040503050406030204" pitchFamily="18" charset="0"/>
                            <a:cs typeface="Times New Roman" panose="02020603050405020304" pitchFamily="18" charset="0"/>
                          </a:rPr>
                        </m:ctrlPr>
                      </m:fPr>
                      <m:num>
                        <m:r>
                          <a:rPr lang="en-US" sz="2000" i="1">
                            <a:solidFill>
                              <a:srgbClr val="000000"/>
                            </a:solidFill>
                            <a:latin typeface="Cambria Math" panose="02040503050406030204" pitchFamily="18" charset="0"/>
                            <a:cs typeface="Times New Roman" panose="02020603050405020304" pitchFamily="18" charset="0"/>
                          </a:rPr>
                          <m:t>1</m:t>
                        </m:r>
                      </m:num>
                      <m:den>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𝑁</m:t>
                            </m:r>
                          </m:e>
                          <m:sub>
                            <m:r>
                              <a:rPr lang="en-US" sz="2000" b="0" i="1" smtClean="0">
                                <a:solidFill>
                                  <a:srgbClr val="000000"/>
                                </a:solidFill>
                                <a:latin typeface="Cambria Math" panose="02040503050406030204" pitchFamily="18" charset="0"/>
                                <a:cs typeface="Times New Roman" panose="02020603050405020304" pitchFamily="18" charset="0"/>
                              </a:rPr>
                              <m:t>𝑀</m:t>
                            </m:r>
                          </m:sub>
                        </m:sSub>
                      </m:den>
                    </m:f>
                    <m:nary>
                      <m:naryPr>
                        <m:chr m:val="∑"/>
                        <m:supHide m:val="on"/>
                        <m:ctrlPr>
                          <a:rPr lang="en-US" sz="2000" i="1">
                            <a:solidFill>
                              <a:srgbClr val="000000"/>
                            </a:solidFill>
                            <a:latin typeface="Cambria Math" panose="02040503050406030204" pitchFamily="18" charset="0"/>
                            <a:cs typeface="Times New Roman" panose="02020603050405020304" pitchFamily="18" charset="0"/>
                          </a:rPr>
                        </m:ctrlPr>
                      </m:naryPr>
                      <m:sub>
                        <m:r>
                          <m:rPr>
                            <m:brk m:alnAt="7"/>
                          </m:rPr>
                          <a:rPr lang="en-US" sz="2000" i="1">
                            <a:solidFill>
                              <a:srgbClr val="000000"/>
                            </a:solidFill>
                            <a:latin typeface="Cambria Math" panose="02040503050406030204" pitchFamily="18" charset="0"/>
                            <a:cs typeface="Times New Roman" panose="02020603050405020304" pitchFamily="18" charset="0"/>
                          </a:rPr>
                          <m:t>𝑛</m:t>
                        </m:r>
                        <m:r>
                          <m:rPr>
                            <m:nor/>
                          </m:rPr>
                          <a:rPr lang="en-US" sz="2000" dirty="0">
                            <a:solidFill>
                              <a:srgbClr val="000000"/>
                            </a:solidFill>
                            <a:latin typeface="Times New Roman" panose="020206030504050203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cs typeface="Times New Roman" panose="02020603050405020304" pitchFamily="18" charset="0"/>
                          </a:rPr>
                          <m:t>𝑀</m:t>
                        </m:r>
                      </m:sub>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 −</m:t>
                        </m:r>
                        <m:sSup>
                          <m:sSupPr>
                            <m:ctrlPr>
                              <a:rPr lang="en-US" sz="2000" i="1" smtClean="0">
                                <a:solidFill>
                                  <a:srgbClr val="000000"/>
                                </a:solidFill>
                                <a:latin typeface="Cambria Math" panose="02040503050406030204" pitchFamily="18" charset="0"/>
                              </a:rPr>
                            </m:ctrlPr>
                          </m:sSupPr>
                          <m:e>
                            <m:nary>
                              <m:naryPr>
                                <m:chr m:val="∑"/>
                                <m:supHide m:val="on"/>
                                <m:ctrlPr>
                                  <a:rPr lang="en-US" sz="2000" i="1">
                                    <a:solidFill>
                                      <a:srgbClr val="000000"/>
                                    </a:solidFill>
                                    <a:latin typeface="Cambria Math" panose="02040503050406030204" pitchFamily="18" charset="0"/>
                                    <a:cs typeface="Times New Roman" panose="02020603050405020304" pitchFamily="18" charset="0"/>
                                  </a:rPr>
                                </m:ctrlPr>
                              </m:naryPr>
                              <m:sub>
                                <m:r>
                                  <m:rPr>
                                    <m:nor/>
                                  </m:rPr>
                                  <a:rPr lang="en-US" sz="2000" b="0" i="0" smtClean="0">
                                    <a:solidFill>
                                      <a:srgbClr val="000000"/>
                                    </a:solidFill>
                                    <a:latin typeface="Cambria Math" panose="02040503050406030204" pitchFamily="18" charset="0"/>
                                    <a:cs typeface="Times New Roman" panose="02020603050405020304" pitchFamily="18" charset="0"/>
                                  </a:rPr>
                                  <m:t>m</m:t>
                                </m:r>
                                <m:r>
                                  <m:rPr>
                                    <m:nor/>
                                  </m:rPr>
                                  <a:rPr lang="en-US" sz="2000" dirty="0">
                                    <a:solidFill>
                                      <a:srgbClr val="000000"/>
                                    </a:solidFill>
                                    <a:latin typeface="Times New Roman" panose="020206030504050203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cs typeface="Times New Roman" panose="02020603050405020304" pitchFamily="18" charset="0"/>
                                  </a:rPr>
                                  <m:t>𝑆</m:t>
                                </m:r>
                              </m:sub>
                              <m:sup/>
                              <m:e>
                                <m:sSub>
                                  <m:sSubPr>
                                    <m:ctrlPr>
                                      <a:rPr lang="en-US" sz="2000" i="1">
                                        <a:solidFill>
                                          <a:srgbClr val="000000"/>
                                        </a:solidFill>
                                        <a:latin typeface="Cambria Math" panose="02040503050406030204" pitchFamily="18" charset="0"/>
                                      </a:rPr>
                                    </m:ctrlPr>
                                  </m:sSubPr>
                                  <m:e>
                                    <m:sSub>
                                      <m:sSubPr>
                                        <m:ctrlPr>
                                          <a:rPr lang="en-US" sz="2000" i="1">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i="1" dirty="0">
                                            <a:solidFill>
                                              <a:srgbClr val="000000"/>
                                            </a:solidFill>
                                            <a:latin typeface="Cambria Math" panose="02040503050406030204" pitchFamily="18" charset="0"/>
                                            <a:cs typeface="Times New Roman" panose="02020603050405020304" pitchFamily="18" charset="0"/>
                                          </a:rPr>
                                          <m:t>𝑚</m:t>
                                        </m:r>
                                      </m:sub>
                                    </m:sSub>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𝑚</m:t>
                                    </m:r>
                                  </m:sub>
                                </m:sSub>
                                <m:r>
                                  <m:rPr>
                                    <m:nor/>
                                  </m:rPr>
                                  <a:rPr lang="en-US" sz="2000" dirty="0">
                                    <a:solidFill>
                                      <a:srgbClr val="000000"/>
                                    </a:solidFill>
                                    <a:latin typeface="Times New Roman" panose="02020603050405020304" pitchFamily="18" charset="0"/>
                                    <a:cs typeface="Times New Roman" panose="020206030504050203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𝑚</m:t>
                                    </m:r>
                                  </m:sub>
                                </m:sSub>
                              </m:e>
                            </m:nary>
                          </m:e>
                          <m:sup>
                            <m:r>
                              <a:rPr lang="en-US" sz="2000" b="0" i="1" smtClean="0">
                                <a:solidFill>
                                  <a:srgbClr val="000000"/>
                                </a:solidFill>
                                <a:latin typeface="Cambria Math" panose="02040503050406030204" pitchFamily="18" charset="0"/>
                              </a:rPr>
                              <m:t>𝑇</m:t>
                            </m:r>
                          </m:sup>
                        </m:sSup>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m:t>
                        </m:r>
                      </m:e>
                    </m:nary>
                  </m:oMath>
                </a14:m>
                <a:r>
                  <a:rPr lang="en-US" sz="2000" dirty="0">
                    <a:solidFill>
                      <a:srgbClr val="000000"/>
                    </a:solidFill>
                    <a:latin typeface="Times New Roman" panose="02020603050405020304" pitchFamily="18" charset="0"/>
                    <a:cs typeface="Times New Roman" panose="02020603050405020304" pitchFamily="18" charset="0"/>
                  </a:rPr>
                  <a:t> </a:t>
                </a:r>
              </a:p>
              <a:p>
                <a:pPr marL="0" indent="0">
                  <a:buNone/>
                </a:pPr>
                <a:r>
                  <a:rPr lang="en-US" sz="2000" dirty="0" err="1">
                    <a:latin typeface="Times New Roman" panose="02020603050405020304" pitchFamily="18" charset="0"/>
                    <a:cs typeface="Times New Roman" panose="02020603050405020304" pitchFamily="18" charset="0"/>
                  </a:rPr>
                  <a:t>Công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điểm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x:</a:t>
                </a:r>
              </a:p>
              <a:p>
                <a:pPr marL="0" indent="0" algn="ctr">
                  <a:buNone/>
                </a:pPr>
                <a14:m>
                  <m:oMathPara xmlns:m="http://schemas.openxmlformats.org/officeDocument/2006/math">
                    <m:oMathParaPr>
                      <m:jc m:val="centerGroup"/>
                    </m:oMathParaPr>
                    <m:oMath xmlns:m="http://schemas.openxmlformats.org/officeDocument/2006/math">
                      <m:sSup>
                        <m:sSupPr>
                          <m:ctrlPr>
                            <a:rPr lang="en-US" sz="2000" i="1" smtClean="0">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𝑤</m:t>
                          </m:r>
                        </m:e>
                        <m:sup>
                          <m:r>
                            <a:rPr lang="en-US" sz="2000" i="1">
                              <a:solidFill>
                                <a:srgbClr val="000000"/>
                              </a:solidFill>
                              <a:latin typeface="Cambria Math" panose="02040503050406030204" pitchFamily="18" charset="0"/>
                            </a:rPr>
                            <m:t>𝑇</m:t>
                          </m:r>
                        </m:sup>
                      </m:sSup>
                      <m:r>
                        <a:rPr lang="en-US" sz="2000" b="0" i="1" smtClean="0">
                          <a:solidFill>
                            <a:srgbClr val="000000"/>
                          </a:solidFill>
                          <a:latin typeface="Cambria Math" panose="02040503050406030204" pitchFamily="18" charset="0"/>
                        </a:rPr>
                        <m:t>𝑥</m:t>
                      </m:r>
                      <m:r>
                        <a:rPr lang="en-US" sz="2000" i="1">
                          <a:solidFill>
                            <a:srgbClr val="000000"/>
                          </a:solidFill>
                          <a:latin typeface="Cambria Math" panose="02040503050406030204" pitchFamily="18" charset="0"/>
                        </a:rPr>
                        <m:t> </m:t>
                      </m:r>
                      <m:r>
                        <m:rPr>
                          <m:nor/>
                        </m:rPr>
                        <a:rPr lang="en-US" sz="2000" dirty="0">
                          <a:solidFill>
                            <a:srgbClr val="000000"/>
                          </a:solidFill>
                          <a:latin typeface="Times New Roman" panose="02020603050405020304" pitchFamily="18" charset="0"/>
                          <a:cs typeface="Times New Roman" panose="02020603050405020304" pitchFamily="18" charset="0"/>
                        </a:rPr>
                        <m:t>+</m:t>
                      </m:r>
                      <m:r>
                        <m:rPr>
                          <m:nor/>
                        </m:rPr>
                        <a:rPr lang="en-US" sz="2000" dirty="0">
                          <a:solidFill>
                            <a:srgbClr val="000000"/>
                          </a:solidFill>
                          <a:latin typeface="Times New Roman" panose="02020603050405020304" pitchFamily="18" charset="0"/>
                          <a:cs typeface="Times New Roman" panose="02020603050405020304" pitchFamily="18" charset="0"/>
                        </a:rPr>
                        <m:t>b</m:t>
                      </m:r>
                      <m:r>
                        <m:rPr>
                          <m:nor/>
                        </m:rPr>
                        <a:rPr lang="en-US" sz="2000" b="0" i="0" dirty="0" smtClean="0">
                          <a:solidFill>
                            <a:srgbClr val="000000"/>
                          </a:solidFill>
                          <a:latin typeface="Times New Roman" panose="02020603050405020304" pitchFamily="18" charset="0"/>
                          <a:cs typeface="Times New Roman" panose="02020603050405020304" pitchFamily="18" charset="0"/>
                        </a:rPr>
                        <m:t>=</m:t>
                      </m:r>
                      <m:nary>
                        <m:naryPr>
                          <m:chr m:val="∑"/>
                          <m:supHide m:val="on"/>
                          <m:ctrlPr>
                            <a:rPr lang="en-US" sz="2000" b="0" i="1" dirty="0" smtClean="0">
                              <a:solidFill>
                                <a:srgbClr val="000000"/>
                              </a:solidFill>
                              <a:latin typeface="Cambria Math" panose="02040503050406030204" pitchFamily="18" charset="0"/>
                              <a:cs typeface="Times New Roman" panose="02020603050405020304" pitchFamily="18" charset="0"/>
                            </a:rPr>
                          </m:ctrlPr>
                        </m:naryPr>
                        <m:sub>
                          <m:r>
                            <m:rPr>
                              <m:nor/>
                            </m:rPr>
                            <a:rPr lang="en-US" sz="2000" b="0" i="0" dirty="0" smtClean="0">
                              <a:solidFill>
                                <a:srgbClr val="000000"/>
                              </a:solidFill>
                              <a:latin typeface="Cambria Math" panose="02040503050406030204" pitchFamily="18" charset="0"/>
                              <a:cs typeface="Times New Roman" panose="02020603050405020304" pitchFamily="18" charset="0"/>
                            </a:rPr>
                            <m:t>m</m:t>
                          </m:r>
                          <m:r>
                            <m:rPr>
                              <m:nor/>
                            </m:rPr>
                            <a:rPr lang="en-US" sz="2000" dirty="0">
                              <a:solidFill>
                                <a:srgbClr val="000000"/>
                              </a:solidFill>
                              <a:latin typeface="Times New Roman" panose="020206030504050203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cs typeface="Times New Roman" panose="02020603050405020304" pitchFamily="18" charset="0"/>
                            </a:rPr>
                            <m:t>𝑆</m:t>
                          </m:r>
                        </m:sub>
                        <m:sup/>
                        <m:e>
                          <m:sSup>
                            <m:sSupPr>
                              <m:ctrlPr>
                                <a:rPr lang="en-US" sz="2000" b="0" i="1" dirty="0" smtClean="0">
                                  <a:solidFill>
                                    <a:srgbClr val="000000"/>
                                  </a:solidFill>
                                  <a:latin typeface="Cambria Math" panose="02040503050406030204" pitchFamily="18" charset="0"/>
                                  <a:cs typeface="Times New Roman" panose="02020603050405020304" pitchFamily="18" charset="0"/>
                                </a:rPr>
                              </m:ctrlPr>
                            </m:sSupPr>
                            <m:e>
                              <m:sSub>
                                <m:sSubPr>
                                  <m:ctrlPr>
                                    <a:rPr lang="en-US" sz="2000" i="1">
                                      <a:solidFill>
                                        <a:srgbClr val="000000"/>
                                      </a:solidFill>
                                      <a:latin typeface="Cambria Math" panose="02040503050406030204" pitchFamily="18" charset="0"/>
                                    </a:rPr>
                                  </m:ctrlPr>
                                </m:sSubPr>
                                <m:e>
                                  <m:sSub>
                                    <m:sSubPr>
                                      <m:ctrlPr>
                                        <a:rPr lang="en-US" sz="2000" i="1">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b="0" i="1" dirty="0" smtClean="0">
                                          <a:solidFill>
                                            <a:srgbClr val="000000"/>
                                          </a:solidFill>
                                          <a:latin typeface="Cambria Math" panose="02040503050406030204" pitchFamily="18" charset="0"/>
                                          <a:cs typeface="Times New Roman" panose="02020603050405020304" pitchFamily="18" charset="0"/>
                                        </a:rPr>
                                        <m:t>𝑚</m:t>
                                      </m:r>
                                    </m:sub>
                                  </m:sSub>
                                  <m:r>
                                    <a:rPr lang="en-US" sz="2000" i="1">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𝑚</m:t>
                                  </m:r>
                                </m:sub>
                              </m:sSub>
                              <m:r>
                                <m:rPr>
                                  <m:nor/>
                                </m:rPr>
                                <a:rPr lang="en-US" sz="2000" dirty="0">
                                  <a:solidFill>
                                    <a:srgbClr val="000000"/>
                                  </a:solidFill>
                                  <a:latin typeface="Times New Roman" panose="02020603050405020304" pitchFamily="18" charset="0"/>
                                  <a:cs typeface="Times New Roman" panose="020206030504050203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b="0" i="1" smtClean="0">
                                      <a:solidFill>
                                        <a:srgbClr val="000000"/>
                                      </a:solidFill>
                                      <a:latin typeface="Cambria Math" panose="02040503050406030204" pitchFamily="18" charset="0"/>
                                    </a:rPr>
                                    <m:t>𝑚</m:t>
                                  </m:r>
                                </m:sub>
                              </m:sSub>
                            </m:e>
                            <m:sup>
                              <m:r>
                                <a:rPr lang="en-US" sz="2000" b="0" i="1" dirty="0" smtClean="0">
                                  <a:solidFill>
                                    <a:srgbClr val="000000"/>
                                  </a:solidFill>
                                  <a:latin typeface="Cambria Math" panose="02040503050406030204" pitchFamily="18" charset="0"/>
                                  <a:cs typeface="Times New Roman" panose="02020603050405020304" pitchFamily="18" charset="0"/>
                                </a:rPr>
                                <m:t>𝑇</m:t>
                              </m:r>
                            </m:sup>
                          </m:sSup>
                          <m:r>
                            <a:rPr lang="en-US" sz="2000" b="0" i="1" dirty="0" smtClean="0">
                              <a:solidFill>
                                <a:srgbClr val="000000"/>
                              </a:solidFill>
                              <a:latin typeface="Cambria Math" panose="02040503050406030204" pitchFamily="18" charset="0"/>
                              <a:cs typeface="Times New Roman" panose="02020603050405020304" pitchFamily="18" charset="0"/>
                            </a:rPr>
                            <m:t>𝑥</m:t>
                          </m:r>
                        </m:e>
                      </m:nary>
                      <m:r>
                        <a:rPr lang="en-US" sz="2000" b="0" i="1" dirty="0" smtClean="0">
                          <a:solidFill>
                            <a:srgbClr val="000000"/>
                          </a:solidFill>
                          <a:latin typeface="Cambria Math" panose="02040503050406030204" pitchFamily="18" charset="0"/>
                          <a:cs typeface="Times New Roman" panose="02020603050405020304" pitchFamily="18" charset="0"/>
                        </a:rPr>
                        <m:t>+</m:t>
                      </m:r>
                      <m:f>
                        <m:fPr>
                          <m:ctrlPr>
                            <a:rPr lang="en-US" sz="2000" i="1">
                              <a:solidFill>
                                <a:srgbClr val="000000"/>
                              </a:solidFill>
                              <a:latin typeface="Cambria Math" panose="02040503050406030204" pitchFamily="18" charset="0"/>
                              <a:cs typeface="Times New Roman" panose="02020603050405020304" pitchFamily="18" charset="0"/>
                            </a:rPr>
                          </m:ctrlPr>
                        </m:fPr>
                        <m:num>
                          <m:r>
                            <a:rPr lang="en-US" sz="2000" i="1">
                              <a:solidFill>
                                <a:srgbClr val="000000"/>
                              </a:solidFill>
                              <a:latin typeface="Cambria Math" panose="02040503050406030204" pitchFamily="18" charset="0"/>
                              <a:cs typeface="Times New Roman" panose="02020603050405020304" pitchFamily="18" charset="0"/>
                            </a:rPr>
                            <m:t>1</m:t>
                          </m:r>
                        </m:num>
                        <m:den>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𝑁</m:t>
                              </m:r>
                            </m:e>
                            <m:sub>
                              <m:r>
                                <a:rPr lang="en-US" sz="2000" b="0" i="1" smtClean="0">
                                  <a:solidFill>
                                    <a:srgbClr val="000000"/>
                                  </a:solidFill>
                                  <a:latin typeface="Cambria Math" panose="02040503050406030204" pitchFamily="18" charset="0"/>
                                  <a:cs typeface="Times New Roman" panose="02020603050405020304" pitchFamily="18" charset="0"/>
                                </a:rPr>
                                <m:t>𝑀</m:t>
                              </m:r>
                            </m:sub>
                          </m:sSub>
                        </m:den>
                      </m:f>
                      <m:nary>
                        <m:naryPr>
                          <m:chr m:val="∑"/>
                          <m:supHide m:val="on"/>
                          <m:ctrlPr>
                            <a:rPr lang="en-US" sz="2000" i="1">
                              <a:solidFill>
                                <a:srgbClr val="000000"/>
                              </a:solidFill>
                              <a:latin typeface="Cambria Math" panose="02040503050406030204" pitchFamily="18" charset="0"/>
                              <a:cs typeface="Times New Roman" panose="02020603050405020304" pitchFamily="18" charset="0"/>
                            </a:rPr>
                          </m:ctrlPr>
                        </m:naryPr>
                        <m:sub>
                          <m:r>
                            <m:rPr>
                              <m:brk m:alnAt="7"/>
                            </m:rPr>
                            <a:rPr lang="en-US" sz="2000" i="1">
                              <a:solidFill>
                                <a:srgbClr val="000000"/>
                              </a:solidFill>
                              <a:latin typeface="Cambria Math" panose="02040503050406030204" pitchFamily="18" charset="0"/>
                              <a:cs typeface="Times New Roman" panose="02020603050405020304" pitchFamily="18" charset="0"/>
                            </a:rPr>
                            <m:t>𝑛</m:t>
                          </m:r>
                          <m:r>
                            <m:rPr>
                              <m:nor/>
                            </m:rPr>
                            <a:rPr lang="en-US" sz="2000" dirty="0">
                              <a:solidFill>
                                <a:srgbClr val="000000"/>
                              </a:solidFill>
                              <a:latin typeface="Times New Roman" panose="020206030504050203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cs typeface="Times New Roman" panose="02020603050405020304" pitchFamily="18" charset="0"/>
                            </a:rPr>
                            <m:t>𝑀</m:t>
                          </m:r>
                        </m:sub>
                        <m:sup/>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 −</m:t>
                          </m:r>
                          <m:nary>
                            <m:naryPr>
                              <m:chr m:val="∑"/>
                              <m:supHide m:val="on"/>
                              <m:ctrlPr>
                                <a:rPr lang="en-US" sz="2000" i="1" dirty="0" smtClean="0">
                                  <a:solidFill>
                                    <a:srgbClr val="000000"/>
                                  </a:solidFill>
                                  <a:latin typeface="Cambria Math" panose="02040503050406030204" pitchFamily="18" charset="0"/>
                                  <a:cs typeface="Times New Roman" panose="02020603050405020304" pitchFamily="18" charset="0"/>
                                </a:rPr>
                              </m:ctrlPr>
                            </m:naryPr>
                            <m:sub>
                              <m:r>
                                <m:rPr>
                                  <m:brk m:alnAt="7"/>
                                </m:rPr>
                                <a:rPr lang="en-US" sz="2000" i="1">
                                  <a:solidFill>
                                    <a:srgbClr val="000000"/>
                                  </a:solidFill>
                                  <a:latin typeface="Cambria Math" panose="02040503050406030204" pitchFamily="18" charset="0"/>
                                  <a:cs typeface="Times New Roman" panose="02020603050405020304" pitchFamily="18" charset="0"/>
                                </a:rPr>
                                <m:t>𝑛</m:t>
                              </m:r>
                              <m:r>
                                <m:rPr>
                                  <m:nor/>
                                </m:rPr>
                                <a:rPr lang="en-US" sz="2000" dirty="0">
                                  <a:solidFill>
                                    <a:srgbClr val="000000"/>
                                  </a:solidFill>
                                  <a:latin typeface="Times New Roman" panose="02020603050405020304" pitchFamily="18" charset="0"/>
                                  <a:cs typeface="Times New Roman" panose="02020603050405020304" pitchFamily="18" charset="0"/>
                                </a:rPr>
                                <m:t>∈</m:t>
                              </m:r>
                              <m:r>
                                <a:rPr lang="en-US" sz="2000" b="0" i="1" dirty="0" smtClean="0">
                                  <a:solidFill>
                                    <a:srgbClr val="000000"/>
                                  </a:solidFill>
                                  <a:latin typeface="Cambria Math" panose="02040503050406030204" pitchFamily="18" charset="0"/>
                                  <a:cs typeface="Times New Roman" panose="02020603050405020304" pitchFamily="18" charset="0"/>
                                </a:rPr>
                                <m:t>𝑀</m:t>
                              </m:r>
                            </m:sub>
                            <m:sup/>
                            <m:e>
                              <m:sSup>
                                <m:sSupPr>
                                  <m:ctrlPr>
                                    <a:rPr lang="en-US" sz="2000" i="1" dirty="0">
                                      <a:solidFill>
                                        <a:srgbClr val="000000"/>
                                      </a:solidFill>
                                      <a:latin typeface="Cambria Math" panose="02040503050406030204" pitchFamily="18" charset="0"/>
                                      <a:cs typeface="Times New Roman" panose="02020603050405020304" pitchFamily="18" charset="0"/>
                                    </a:rPr>
                                  </m:ctrlPr>
                                </m:sSupPr>
                                <m:e>
                                  <m:sSub>
                                    <m:sSubPr>
                                      <m:ctrlPr>
                                        <a:rPr lang="en-US" sz="2000" i="1">
                                          <a:solidFill>
                                            <a:srgbClr val="000000"/>
                                          </a:solidFill>
                                          <a:latin typeface="Cambria Math" panose="02040503050406030204" pitchFamily="18" charset="0"/>
                                        </a:rPr>
                                      </m:ctrlPr>
                                    </m:sSubPr>
                                    <m:e>
                                      <m:sSub>
                                        <m:sSubPr>
                                          <m:ctrlPr>
                                            <a:rPr lang="en-US" sz="2000" i="1">
                                              <a:solidFill>
                                                <a:srgbClr val="000000"/>
                                              </a:solidFill>
                                              <a:latin typeface="Cambria Math" panose="02040503050406030204" pitchFamily="18" charset="0"/>
                                            </a:rPr>
                                          </m:ctrlPr>
                                        </m:sSubPr>
                                        <m:e>
                                          <m:r>
                                            <m:rPr>
                                              <m:nor/>
                                            </m:rPr>
                                            <a:rPr lang="el-GR" sz="2000" dirty="0">
                                              <a:solidFill>
                                                <a:srgbClr val="000000"/>
                                              </a:solidFill>
                                              <a:latin typeface="Times New Roman" panose="02020603050405020304" pitchFamily="18" charset="0"/>
                                              <a:cs typeface="Times New Roman" panose="02020603050405020304" pitchFamily="18" charset="0"/>
                                            </a:rPr>
                                            <m:t>λ</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𝑛</m:t>
                                      </m:r>
                                    </m:sub>
                                  </m:sSub>
                                  <m:r>
                                    <m:rPr>
                                      <m:nor/>
                                    </m:rPr>
                                    <a:rPr lang="en-US" sz="2000" dirty="0">
                                      <a:solidFill>
                                        <a:srgbClr val="000000"/>
                                      </a:solidFill>
                                      <a:latin typeface="Times New Roman" panose="02020603050405020304" pitchFamily="18" charset="0"/>
                                      <a:cs typeface="Times New Roman" panose="02020603050405020304" pitchFamily="18" charset="0"/>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𝑥</m:t>
                                      </m:r>
                                    </m:e>
                                    <m:sub>
                                      <m:r>
                                        <a:rPr lang="en-US" sz="2000" i="1">
                                          <a:solidFill>
                                            <a:srgbClr val="000000"/>
                                          </a:solidFill>
                                          <a:latin typeface="Cambria Math" panose="02040503050406030204" pitchFamily="18" charset="0"/>
                                        </a:rPr>
                                        <m:t>𝑛</m:t>
                                      </m:r>
                                    </m:sub>
                                  </m:sSub>
                                </m:e>
                                <m:sup>
                                  <m:r>
                                    <a:rPr lang="en-US" sz="2000" i="1" dirty="0">
                                      <a:solidFill>
                                        <a:srgbClr val="000000"/>
                                      </a:solidFill>
                                      <a:latin typeface="Cambria Math" panose="02040503050406030204" pitchFamily="18" charset="0"/>
                                      <a:cs typeface="Times New Roman" panose="02020603050405020304" pitchFamily="18" charset="0"/>
                                    </a:rPr>
                                    <m:t>𝑇</m:t>
                                  </m:r>
                                </m:sup>
                              </m:sSup>
                              <m:sSub>
                                <m:sSubPr>
                                  <m:ctrlPr>
                                    <a:rPr lang="en-US" sz="2000" i="1" dirty="0" smtClean="0">
                                      <a:solidFill>
                                        <a:srgbClr val="000000"/>
                                      </a:solidFill>
                                      <a:latin typeface="Cambria Math" panose="02040503050406030204" pitchFamily="18" charset="0"/>
                                      <a:cs typeface="Times New Roman" panose="02020603050405020304" pitchFamily="18" charset="0"/>
                                    </a:rPr>
                                  </m:ctrlPr>
                                </m:sSubPr>
                                <m:e>
                                  <m:r>
                                    <a:rPr lang="en-US" sz="2000" b="0" i="1" dirty="0" smtClean="0">
                                      <a:solidFill>
                                        <a:srgbClr val="000000"/>
                                      </a:solidFill>
                                      <a:latin typeface="Cambria Math" panose="02040503050406030204" pitchFamily="18" charset="0"/>
                                      <a:cs typeface="Times New Roman" panose="02020603050405020304" pitchFamily="18" charset="0"/>
                                    </a:rPr>
                                    <m:t>𝑥</m:t>
                                  </m:r>
                                </m:e>
                                <m:sub>
                                  <m:r>
                                    <a:rPr lang="en-US" sz="2000" b="0" i="1" dirty="0" smtClean="0">
                                      <a:solidFill>
                                        <a:srgbClr val="000000"/>
                                      </a:solidFill>
                                      <a:latin typeface="Cambria Math" panose="02040503050406030204" pitchFamily="18" charset="0"/>
                                      <a:cs typeface="Times New Roman" panose="02020603050405020304" pitchFamily="18" charset="0"/>
                                    </a:rPr>
                                    <m:t>𝑛</m:t>
                                  </m:r>
                                </m:sub>
                              </m:sSub>
                            </m:e>
                          </m:nary>
                          <m:r>
                            <a:rPr lang="en-US" sz="2000" i="1">
                              <a:solidFill>
                                <a:srgbClr val="000000"/>
                              </a:solidFill>
                              <a:latin typeface="Cambria Math" panose="02040503050406030204" pitchFamily="18" charset="0"/>
                            </a:rPr>
                            <m:t>)</m:t>
                          </m:r>
                        </m:e>
                      </m:nary>
                    </m:oMath>
                  </m:oMathPara>
                </a14:m>
                <a:endParaRPr lang="en-US"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AF0B0CE0-D871-3E08-88EA-914FDFE8CB96}"/>
                  </a:ext>
                </a:extLst>
              </p:cNvPr>
              <p:cNvSpPr>
                <a:spLocks noGrp="1" noRot="1" noChangeAspect="1" noMove="1" noResize="1" noEditPoints="1" noAdjustHandles="1" noChangeArrowheads="1" noChangeShapeType="1" noTextEdit="1"/>
              </p:cNvSpPr>
              <p:nvPr>
                <p:ph idx="1"/>
              </p:nvPr>
            </p:nvSpPr>
            <p:spPr>
              <a:xfrm>
                <a:off x="1080979" y="773693"/>
                <a:ext cx="9688296" cy="5336162"/>
              </a:xfrm>
              <a:blipFill>
                <a:blip r:embed="rId2"/>
                <a:stretch>
                  <a:fillRect l="-629" t="-1371"/>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7AEA5701-7FFB-2AA5-73BE-707AA8548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383540-AC32-A666-5537-DF4CBFD78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365438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9000EA9-1F2A-D9EE-E0DC-30C65B11B44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latin typeface="Times New Roman" panose="02020603050405020304" pitchFamily="18" charset="0"/>
                <a:cs typeface="Times New Roman" panose="02020603050405020304" pitchFamily="18" charset="0"/>
              </a:rPr>
              <a:t>Kernel SVM</a:t>
            </a:r>
          </a:p>
        </p:txBody>
      </p:sp>
      <p:pic>
        <p:nvPicPr>
          <p:cNvPr id="5" name="Hình ảnh 4">
            <a:extLst>
              <a:ext uri="{FF2B5EF4-FFF2-40B4-BE49-F238E27FC236}">
                <a16:creationId xmlns:a16="http://schemas.microsoft.com/office/drawing/2014/main" id="{9D7CD9AA-2ACF-BFD5-053C-37D3F880D998}"/>
              </a:ext>
            </a:extLst>
          </p:cNvPr>
          <p:cNvPicPr>
            <a:picLocks noChangeAspect="1"/>
          </p:cNvPicPr>
          <p:nvPr/>
        </p:nvPicPr>
        <p:blipFill>
          <a:blip r:embed="rId2"/>
          <a:stretch>
            <a:fillRect/>
          </a:stretch>
        </p:blipFill>
        <p:spPr>
          <a:xfrm>
            <a:off x="3014230" y="2254627"/>
            <a:ext cx="6163535" cy="2581635"/>
          </a:xfrm>
          <a:prstGeom prst="rect">
            <a:avLst/>
          </a:prstGeom>
        </p:spPr>
      </p:pic>
      <mc:AlternateContent xmlns:mc="http://schemas.openxmlformats.org/markup-compatibility/2006" xmlns:a14="http://schemas.microsoft.com/office/drawing/2010/main">
        <mc:Choice Requires="a14">
          <p:sp>
            <p:nvSpPr>
              <p:cNvPr id="6" name="Chỗ dành sẵn cho Nội dung 2">
                <a:extLst>
                  <a:ext uri="{FF2B5EF4-FFF2-40B4-BE49-F238E27FC236}">
                    <a16:creationId xmlns:a16="http://schemas.microsoft.com/office/drawing/2014/main" id="{29CB194A-2303-FB5A-0EB6-88651DC25BE4}"/>
                  </a:ext>
                </a:extLst>
              </p:cNvPr>
              <p:cNvSpPr>
                <a:spLocks noGrp="1"/>
              </p:cNvSpPr>
              <p:nvPr>
                <p:ph idx="1"/>
              </p:nvPr>
            </p:nvSpPr>
            <p:spPr>
              <a:xfrm>
                <a:off x="1251850" y="1645943"/>
                <a:ext cx="9688296" cy="5391579"/>
              </a:xfrm>
            </p:spPr>
            <p:txBody>
              <a:bodyPr anchor="t">
                <a:normAutofit/>
              </a:bodyPr>
              <a:lstStyle/>
              <a:p>
                <a:pPr marL="0" indent="0">
                  <a:buNone/>
                </a:pPr>
                <a:r>
                  <a:rPr lang="vi-VN" sz="2000" b="0" i="0" dirty="0">
                    <a:solidFill>
                      <a:srgbClr val="000000"/>
                    </a:solidFill>
                    <a:effectLst/>
                    <a:latin typeface="+mj-lt"/>
                  </a:rPr>
                  <a:t>Ý tưởng cơ bản của </a:t>
                </a:r>
                <a:r>
                  <a:rPr lang="vi-VN" sz="2000" b="0" i="0" dirty="0" err="1">
                    <a:solidFill>
                      <a:srgbClr val="000000"/>
                    </a:solidFill>
                    <a:effectLst/>
                    <a:latin typeface="+mj-lt"/>
                  </a:rPr>
                  <a:t>Kernel</a:t>
                </a:r>
                <a:r>
                  <a:rPr lang="vi-VN" sz="2000" b="0" i="0" dirty="0">
                    <a:solidFill>
                      <a:srgbClr val="000000"/>
                    </a:solidFill>
                    <a:effectLst/>
                    <a:latin typeface="+mj-lt"/>
                  </a:rPr>
                  <a:t> SVM và các phương pháp </a:t>
                </a:r>
                <a:r>
                  <a:rPr lang="vi-VN" sz="2000" b="0" i="0" dirty="0" err="1">
                    <a:solidFill>
                      <a:srgbClr val="000000"/>
                    </a:solidFill>
                    <a:effectLst/>
                    <a:latin typeface="+mj-lt"/>
                  </a:rPr>
                  <a:t>kernel</a:t>
                </a:r>
                <a:r>
                  <a:rPr lang="vi-VN" sz="2000" b="0" i="0" dirty="0">
                    <a:solidFill>
                      <a:srgbClr val="000000"/>
                    </a:solidFill>
                    <a:effectLst/>
                    <a:latin typeface="+mj-lt"/>
                  </a:rPr>
                  <a:t> nói chung là tìm một phép biến đổi sao cho dữ liệu ban đầu là </a:t>
                </a:r>
                <a:r>
                  <a:rPr lang="vi-VN" sz="2000" b="0" i="1" dirty="0">
                    <a:solidFill>
                      <a:srgbClr val="000000"/>
                    </a:solidFill>
                    <a:effectLst/>
                    <a:latin typeface="+mj-lt"/>
                  </a:rPr>
                  <a:t>không phân biệt tuyến tính</a:t>
                </a:r>
                <a:r>
                  <a:rPr lang="vi-VN" sz="2000" b="0" i="0" dirty="0">
                    <a:solidFill>
                      <a:srgbClr val="000000"/>
                    </a:solidFill>
                    <a:effectLst/>
                    <a:latin typeface="+mj-lt"/>
                  </a:rPr>
                  <a:t> được biến sang không gian mới</a:t>
                </a:r>
                <a:endParaRPr lang="en-US" sz="2000" b="0" i="0" dirty="0">
                  <a:solidFill>
                    <a:srgbClr val="000000"/>
                  </a:solidFill>
                  <a:effectLst/>
                  <a:latin typeface="+mj-lt"/>
                </a:endParaRPr>
              </a:p>
              <a:p>
                <a:pPr marL="0" indent="0">
                  <a:buNone/>
                </a:pPr>
                <a:endParaRPr lang="en-US" sz="2000" dirty="0">
                  <a:solidFill>
                    <a:srgbClr val="000000"/>
                  </a:solidFill>
                  <a:latin typeface="+mj-lt"/>
                  <a:cs typeface="Times New Roman" panose="02020603050405020304" pitchFamily="18" charset="0"/>
                </a:endParaRPr>
              </a:p>
              <a:p>
                <a:pPr marL="0" indent="0">
                  <a:buNone/>
                </a:pPr>
                <a:endParaRPr lang="en-US" sz="2000" dirty="0">
                  <a:solidFill>
                    <a:srgbClr val="000000"/>
                  </a:solidFill>
                  <a:latin typeface="+mj-lt"/>
                  <a:cs typeface="Times New Roman" panose="02020603050405020304" pitchFamily="18" charset="0"/>
                </a:endParaRPr>
              </a:p>
              <a:p>
                <a:pPr marL="0" indent="0">
                  <a:buNone/>
                </a:pPr>
                <a:endParaRPr lang="en-US" sz="2000" dirty="0">
                  <a:solidFill>
                    <a:srgbClr val="000000"/>
                  </a:solidFill>
                  <a:latin typeface="+mj-lt"/>
                  <a:cs typeface="Times New Roman" panose="02020603050405020304" pitchFamily="18" charset="0"/>
                </a:endParaRPr>
              </a:p>
              <a:p>
                <a:pPr marL="0" indent="0">
                  <a:buNone/>
                </a:pPr>
                <a:endParaRPr lang="en-US" sz="2000" dirty="0">
                  <a:solidFill>
                    <a:srgbClr val="000000"/>
                  </a:solidFill>
                  <a:latin typeface="+mj-lt"/>
                  <a:cs typeface="Times New Roman" panose="02020603050405020304" pitchFamily="18" charset="0"/>
                </a:endParaRPr>
              </a:p>
              <a:p>
                <a:pPr marL="0" indent="0">
                  <a:buNone/>
                </a:pPr>
                <a:endParaRPr lang="en-US" sz="2000" dirty="0">
                  <a:solidFill>
                    <a:srgbClr val="000000"/>
                  </a:solidFill>
                  <a:latin typeface="+mj-lt"/>
                  <a:cs typeface="Times New Roman" panose="02020603050405020304" pitchFamily="18" charset="0"/>
                </a:endParaRPr>
              </a:p>
              <a:p>
                <a:pPr marL="0" indent="0">
                  <a:buNone/>
                </a:pPr>
                <a:endParaRPr lang="en-US" sz="2000" dirty="0">
                  <a:solidFill>
                    <a:srgbClr val="000000"/>
                  </a:solidFill>
                  <a:latin typeface="+mj-lt"/>
                  <a:cs typeface="Times New Roman" panose="02020603050405020304" pitchFamily="18" charset="0"/>
                </a:endParaRPr>
              </a:p>
              <a:p>
                <a:pPr marL="0" indent="0">
                  <a:buNone/>
                </a:pPr>
                <a:endParaRPr lang="en-US" sz="2000" b="0" i="0" dirty="0">
                  <a:solidFill>
                    <a:srgbClr val="000000"/>
                  </a:solidFill>
                  <a:effectLst/>
                  <a:latin typeface="+mj-lt"/>
                </a:endParaRPr>
              </a:p>
              <a:p>
                <a:pPr marL="0" indent="0">
                  <a:buNone/>
                </a:pPr>
                <a:r>
                  <a:rPr lang="vi-VN" sz="2000" b="0" i="0" dirty="0" err="1">
                    <a:solidFill>
                      <a:srgbClr val="000000"/>
                    </a:solidFill>
                    <a:effectLst/>
                    <a:latin typeface="+mj-lt"/>
                  </a:rPr>
                  <a:t>Kernel</a:t>
                </a:r>
                <a:r>
                  <a:rPr lang="vi-VN" sz="2000" b="0" i="0" dirty="0">
                    <a:solidFill>
                      <a:srgbClr val="000000"/>
                    </a:solidFill>
                    <a:effectLst/>
                    <a:latin typeface="+mj-lt"/>
                  </a:rPr>
                  <a:t> SVM là việc đi tìm một hàm số biến đổi dữ liệu x từ không gian </a:t>
                </a:r>
                <a:r>
                  <a:rPr lang="vi-VN" sz="2000" b="0" i="1" dirty="0" err="1">
                    <a:solidFill>
                      <a:srgbClr val="000000"/>
                    </a:solidFill>
                    <a:effectLst/>
                    <a:latin typeface="+mj-lt"/>
                  </a:rPr>
                  <a:t>feature</a:t>
                </a:r>
                <a:r>
                  <a:rPr lang="vi-VN" sz="2000" b="0" i="0" dirty="0">
                    <a:solidFill>
                      <a:srgbClr val="000000"/>
                    </a:solidFill>
                    <a:effectLst/>
                    <a:latin typeface="+mj-lt"/>
                  </a:rPr>
                  <a:t> ban đầu thành dữ liệu trong một không gian mới bằng hàm số </a:t>
                </a:r>
                <a14:m>
                  <m:oMath xmlns:m="http://schemas.openxmlformats.org/officeDocument/2006/math">
                    <m:r>
                      <a:rPr lang="vi-VN" sz="2000" b="0" i="1" smtClean="0">
                        <a:solidFill>
                          <a:srgbClr val="000000"/>
                        </a:solidFill>
                        <a:effectLst/>
                        <a:latin typeface="Cambria Math" panose="02040503050406030204" pitchFamily="18" charset="0"/>
                        <a:ea typeface="Cambria Math" panose="02040503050406030204" pitchFamily="18" charset="0"/>
                      </a:rPr>
                      <m:t>𝜙</m:t>
                    </m:r>
                  </m:oMath>
                </a14:m>
                <a:r>
                  <a:rPr lang="el-GR" sz="2000" b="0" i="0" dirty="0">
                    <a:solidFill>
                      <a:srgbClr val="000000"/>
                    </a:solidFill>
                    <a:effectLst/>
                    <a:latin typeface="+mj-lt"/>
                  </a:rPr>
                  <a:t>(</a:t>
                </a:r>
                <a:r>
                  <a:rPr lang="vi-VN" sz="2000" b="0" i="0" dirty="0">
                    <a:solidFill>
                      <a:srgbClr val="000000"/>
                    </a:solidFill>
                    <a:effectLst/>
                    <a:latin typeface="+mj-lt"/>
                  </a:rPr>
                  <a:t>x)</a:t>
                </a:r>
                <a:r>
                  <a:rPr lang="el-GR" sz="2000" b="0" i="0" dirty="0">
                    <a:solidFill>
                      <a:srgbClr val="000000"/>
                    </a:solidFill>
                    <a:effectLst/>
                    <a:latin typeface="+mj-lt"/>
                  </a:rPr>
                  <a:t> </a:t>
                </a:r>
                <a:r>
                  <a:rPr lang="en-US" sz="2000" b="0" i="0" dirty="0">
                    <a:solidFill>
                      <a:srgbClr val="000000"/>
                    </a:solidFill>
                    <a:effectLst/>
                    <a:latin typeface="+mj-lt"/>
                  </a:rPr>
                  <a:t>.</a:t>
                </a:r>
                <a:r>
                  <a:rPr lang="vi-VN" sz="2000" b="0" i="0" dirty="0">
                    <a:solidFill>
                      <a:srgbClr val="000000"/>
                    </a:solidFill>
                    <a:effectLst/>
                    <a:latin typeface="+mj-lt"/>
                  </a:rPr>
                  <a:t>Trong ví dụ này, hàm </a:t>
                </a:r>
                <a14:m>
                  <m:oMath xmlns:m="http://schemas.openxmlformats.org/officeDocument/2006/math">
                    <m:r>
                      <a:rPr lang="vi-VN" sz="2000" b="0" i="1" smtClean="0">
                        <a:solidFill>
                          <a:srgbClr val="000000"/>
                        </a:solidFill>
                        <a:effectLst/>
                        <a:latin typeface="Cambria Math" panose="02040503050406030204" pitchFamily="18" charset="0"/>
                        <a:ea typeface="Cambria Math" panose="02040503050406030204" pitchFamily="18" charset="0"/>
                      </a:rPr>
                      <m:t>𝜙</m:t>
                    </m:r>
                  </m:oMath>
                </a14:m>
                <a:r>
                  <a:rPr lang="el-GR" sz="2000" b="0" i="0" dirty="0">
                    <a:solidFill>
                      <a:srgbClr val="000000"/>
                    </a:solidFill>
                    <a:effectLst/>
                    <a:latin typeface="+mj-lt"/>
                  </a:rPr>
                  <a:t>() </a:t>
                </a:r>
                <a:r>
                  <a:rPr lang="vi-VN" sz="2000" b="0" i="0" dirty="0">
                    <a:solidFill>
                      <a:srgbClr val="000000"/>
                    </a:solidFill>
                    <a:effectLst/>
                    <a:latin typeface="+mj-lt"/>
                  </a:rPr>
                  <a:t>đơn giản là giới thiệu thêm một chiều dữ liệu mới (một </a:t>
                </a:r>
                <a:r>
                  <a:rPr lang="vi-VN" sz="2000" b="0" i="0" dirty="0" err="1">
                    <a:solidFill>
                      <a:srgbClr val="000000"/>
                    </a:solidFill>
                    <a:effectLst/>
                    <a:latin typeface="+mj-lt"/>
                  </a:rPr>
                  <a:t>feature</a:t>
                </a:r>
                <a:r>
                  <a:rPr lang="vi-VN" sz="2000" b="0" i="0" dirty="0">
                    <a:solidFill>
                      <a:srgbClr val="000000"/>
                    </a:solidFill>
                    <a:effectLst/>
                    <a:latin typeface="+mj-lt"/>
                  </a:rPr>
                  <a:t> mới) là một hàm số của các </a:t>
                </a:r>
                <a:r>
                  <a:rPr lang="vi-VN" sz="2000" b="0" i="1" dirty="0" err="1">
                    <a:solidFill>
                      <a:srgbClr val="000000"/>
                    </a:solidFill>
                    <a:effectLst/>
                    <a:latin typeface="+mj-lt"/>
                  </a:rPr>
                  <a:t>features</a:t>
                </a:r>
                <a:r>
                  <a:rPr lang="vi-VN" sz="2000" b="0" i="0" dirty="0">
                    <a:solidFill>
                      <a:srgbClr val="000000"/>
                    </a:solidFill>
                    <a:effectLst/>
                    <a:latin typeface="+mj-lt"/>
                  </a:rPr>
                  <a:t> đã biết</a:t>
                </a:r>
                <a:endParaRPr lang="en-US" sz="2000" dirty="0">
                  <a:solidFill>
                    <a:srgbClr val="000000"/>
                  </a:solidFill>
                  <a:latin typeface="+mj-lt"/>
                  <a:cs typeface="Times New Roman" panose="02020603050405020304" pitchFamily="18" charset="0"/>
                </a:endParaRPr>
              </a:p>
              <a:p>
                <a:pPr marL="0" indent="0">
                  <a:buNone/>
                </a:pPr>
                <a:endParaRPr lang="en-US" sz="2000" dirty="0">
                  <a:solidFill>
                    <a:srgbClr val="000000"/>
                  </a:solidFill>
                  <a:latin typeface="+mj-lt"/>
                  <a:cs typeface="Times New Roman" panose="02020603050405020304" pitchFamily="18" charset="0"/>
                </a:endParaRPr>
              </a:p>
              <a:p>
                <a:pPr marL="0" indent="0">
                  <a:buNone/>
                </a:pPr>
                <a:endParaRPr lang="en-US" sz="2000" dirty="0">
                  <a:solidFill>
                    <a:srgbClr val="000000"/>
                  </a:solidFill>
                  <a:latin typeface="+mj-lt"/>
                  <a:cs typeface="Times New Roman" panose="02020603050405020304" pitchFamily="18" charset="0"/>
                </a:endParaRPr>
              </a:p>
              <a:p>
                <a:pPr marL="0" indent="0">
                  <a:buNone/>
                </a:pPr>
                <a:endParaRPr lang="en-US" sz="2000" dirty="0">
                  <a:solidFill>
                    <a:srgbClr val="000000"/>
                  </a:solidFill>
                  <a:latin typeface="+mj-lt"/>
                  <a:cs typeface="Times New Roman" panose="02020603050405020304" pitchFamily="18" charset="0"/>
                </a:endParaRPr>
              </a:p>
            </p:txBody>
          </p:sp>
        </mc:Choice>
        <mc:Fallback xmlns="">
          <p:sp>
            <p:nvSpPr>
              <p:cNvPr id="6" name="Chỗ dành sẵn cho Nội dung 2">
                <a:extLst>
                  <a:ext uri="{FF2B5EF4-FFF2-40B4-BE49-F238E27FC236}">
                    <a16:creationId xmlns:a16="http://schemas.microsoft.com/office/drawing/2014/main" id="{29CB194A-2303-FB5A-0EB6-88651DC25BE4}"/>
                  </a:ext>
                </a:extLst>
              </p:cNvPr>
              <p:cNvSpPr>
                <a:spLocks noGrp="1" noRot="1" noChangeAspect="1" noMove="1" noResize="1" noEditPoints="1" noAdjustHandles="1" noChangeArrowheads="1" noChangeShapeType="1" noTextEdit="1"/>
              </p:cNvSpPr>
              <p:nvPr>
                <p:ph idx="1"/>
              </p:nvPr>
            </p:nvSpPr>
            <p:spPr>
              <a:xfrm>
                <a:off x="1251850" y="1645943"/>
                <a:ext cx="9688296" cy="5391579"/>
              </a:xfrm>
              <a:blipFill>
                <a:blip r:embed="rId3"/>
                <a:stretch>
                  <a:fillRect l="-629" t="-1131" r="-252"/>
                </a:stretch>
              </a:blipFill>
            </p:spPr>
            <p:txBody>
              <a:bodyPr/>
              <a:lstStyle/>
              <a:p>
                <a:r>
                  <a:rPr lang="en-US">
                    <a:noFill/>
                  </a:rPr>
                  <a:t> </a:t>
                </a:r>
              </a:p>
            </p:txBody>
          </p:sp>
        </mc:Fallback>
      </mc:AlternateContent>
    </p:spTree>
    <p:extLst>
      <p:ext uri="{BB962C8B-B14F-4D97-AF65-F5344CB8AC3E}">
        <p14:creationId xmlns:p14="http://schemas.microsoft.com/office/powerpoint/2010/main" val="227926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95CF0801-0CC9-AE7A-0C11-E0B90D22FA0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Nội dung thuyết trình</a:t>
            </a:r>
            <a:endParaRPr lang="en-US" sz="4000" dirty="0">
              <a:solidFill>
                <a:srgbClr val="FFFFFF"/>
              </a:solidFill>
            </a:endParaRPr>
          </a:p>
        </p:txBody>
      </p:sp>
      <p:sp>
        <p:nvSpPr>
          <p:cNvPr id="3" name="Chỗ dành sẵn cho Nội dung 2">
            <a:extLst>
              <a:ext uri="{FF2B5EF4-FFF2-40B4-BE49-F238E27FC236}">
                <a16:creationId xmlns:a16="http://schemas.microsoft.com/office/drawing/2014/main" id="{5314115A-0FBD-C2D2-C2B9-DE6713D1D0ED}"/>
              </a:ext>
            </a:extLst>
          </p:cNvPr>
          <p:cNvSpPr>
            <a:spLocks noGrp="1"/>
          </p:cNvSpPr>
          <p:nvPr>
            <p:ph idx="1"/>
          </p:nvPr>
        </p:nvSpPr>
        <p:spPr>
          <a:xfrm>
            <a:off x="1371599" y="2318197"/>
            <a:ext cx="9724031" cy="3683358"/>
          </a:xfrm>
        </p:spPr>
        <p:txBody>
          <a:bodyPr anchor="ctr">
            <a:normAutofit/>
          </a:bodyPr>
          <a:lstStyle/>
          <a:p>
            <a:r>
              <a:rPr lang="en-US" sz="3200" b="1" dirty="0">
                <a:latin typeface="Times New Roman" panose="02020603050405020304" pitchFamily="18" charset="0"/>
                <a:ea typeface="DejaVu Serif Bold"/>
                <a:cs typeface="Times New Roman" panose="02020603050405020304" pitchFamily="18" charset="0"/>
                <a:sym typeface="DejaVu Serif Bold"/>
              </a:rPr>
              <a:t>1. </a:t>
            </a:r>
            <a:r>
              <a:rPr lang="en-US" sz="3200" b="1" dirty="0" err="1">
                <a:latin typeface="Times New Roman" panose="02020603050405020304" pitchFamily="18" charset="0"/>
                <a:ea typeface="DejaVu Serif Bold"/>
                <a:cs typeface="Times New Roman" panose="02020603050405020304" pitchFamily="18" charset="0"/>
                <a:sym typeface="DejaVu Serif Bold"/>
              </a:rPr>
              <a:t>Khoảng</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cách</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từ</a:t>
            </a:r>
            <a:r>
              <a:rPr lang="en-US" sz="3200" b="1" dirty="0">
                <a:latin typeface="Times New Roman" panose="02020603050405020304" pitchFamily="18" charset="0"/>
                <a:ea typeface="DejaVu Serif Bold"/>
                <a:cs typeface="Times New Roman" panose="02020603050405020304" pitchFamily="18" charset="0"/>
                <a:sym typeface="DejaVu Serif Bold"/>
              </a:rPr>
              <a:t> 1 </a:t>
            </a:r>
            <a:r>
              <a:rPr lang="en-US" sz="3200" b="1" dirty="0" err="1">
                <a:latin typeface="Times New Roman" panose="02020603050405020304" pitchFamily="18" charset="0"/>
                <a:ea typeface="DejaVu Serif Bold"/>
                <a:cs typeface="Times New Roman" panose="02020603050405020304" pitchFamily="18" charset="0"/>
                <a:sym typeface="DejaVu Serif Bold"/>
              </a:rPr>
              <a:t>điểm</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đến</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một</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siêu</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phẳng</a:t>
            </a:r>
            <a:r>
              <a:rPr lang="en-US" sz="3200" b="1" dirty="0">
                <a:latin typeface="Times New Roman" panose="02020603050405020304" pitchFamily="18" charset="0"/>
                <a:ea typeface="DejaVu Serif Bold"/>
                <a:cs typeface="Times New Roman" panose="02020603050405020304" pitchFamily="18" charset="0"/>
                <a:sym typeface="DejaVu Serif Bold"/>
              </a:rPr>
              <a:t> </a:t>
            </a:r>
          </a:p>
          <a:p>
            <a:r>
              <a:rPr lang="en-US" sz="3200" b="1" dirty="0">
                <a:latin typeface="Times New Roman" panose="02020603050405020304" pitchFamily="18" charset="0"/>
                <a:ea typeface="DejaVu Serif Bold"/>
                <a:cs typeface="Times New Roman" panose="02020603050405020304" pitchFamily="18" charset="0"/>
                <a:sym typeface="DejaVu Serif Bold"/>
              </a:rPr>
              <a:t>2. </a:t>
            </a:r>
            <a:r>
              <a:rPr lang="en-US" sz="3200" b="1" dirty="0" err="1">
                <a:latin typeface="Times New Roman" panose="02020603050405020304" pitchFamily="18" charset="0"/>
                <a:ea typeface="DejaVu Serif Bold"/>
                <a:cs typeface="Times New Roman" panose="02020603050405020304" pitchFamily="18" charset="0"/>
                <a:sym typeface="DejaVu Serif Bold"/>
              </a:rPr>
              <a:t>Một</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số</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bài</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toán</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về</a:t>
            </a:r>
            <a:r>
              <a:rPr lang="en-US" sz="3200" b="1" dirty="0">
                <a:latin typeface="Times New Roman" panose="02020603050405020304" pitchFamily="18" charset="0"/>
                <a:ea typeface="DejaVu Serif Bold"/>
                <a:cs typeface="Times New Roman" panose="02020603050405020304" pitchFamily="18" charset="0"/>
                <a:sym typeface="DejaVu Serif Bold"/>
              </a:rPr>
              <a:t> Classification </a:t>
            </a:r>
          </a:p>
          <a:p>
            <a:pPr algn="l">
              <a:spcBef>
                <a:spcPts val="1800"/>
              </a:spcBef>
              <a:spcAft>
                <a:spcPts val="900"/>
              </a:spcAft>
            </a:pPr>
            <a:r>
              <a:rPr lang="en-US" sz="3200" b="1" dirty="0">
                <a:latin typeface="Times New Roman" panose="02020603050405020304" pitchFamily="18" charset="0"/>
                <a:ea typeface="DejaVu Serif Bold"/>
                <a:cs typeface="Times New Roman" panose="02020603050405020304" pitchFamily="18" charset="0"/>
                <a:sym typeface="DejaVu Serif Bold"/>
              </a:rPr>
              <a:t>3. </a:t>
            </a:r>
            <a:r>
              <a:rPr lang="vi-VN" sz="3200" b="1" i="0" dirty="0">
                <a:solidFill>
                  <a:srgbClr val="000000"/>
                </a:solidFill>
                <a:effectLst/>
                <a:latin typeface="+mj-lt"/>
              </a:rPr>
              <a:t>Xây dựng bài toán tối ưu cho SVM</a:t>
            </a:r>
          </a:p>
          <a:p>
            <a:r>
              <a:rPr lang="en-US" sz="3200" b="1" dirty="0">
                <a:latin typeface="Times New Roman" panose="02020603050405020304" pitchFamily="18" charset="0"/>
                <a:ea typeface="DejaVu Serif Bold"/>
                <a:cs typeface="Times New Roman" panose="02020603050405020304" pitchFamily="18" charset="0"/>
                <a:sym typeface="DejaVu Serif Bold"/>
              </a:rPr>
              <a:t>4. Soft Margin </a:t>
            </a:r>
            <a:r>
              <a:rPr lang="en-US" sz="3200" b="1" dirty="0" err="1">
                <a:latin typeface="Times New Roman" panose="02020603050405020304" pitchFamily="18" charset="0"/>
                <a:ea typeface="DejaVu Serif Bold"/>
                <a:cs typeface="Times New Roman" panose="02020603050405020304" pitchFamily="18" charset="0"/>
                <a:sym typeface="DejaVu Serif Bold"/>
              </a:rPr>
              <a:t>và</a:t>
            </a:r>
            <a:r>
              <a:rPr lang="en-US" sz="3200" b="1" dirty="0">
                <a:latin typeface="Times New Roman" panose="02020603050405020304" pitchFamily="18" charset="0"/>
                <a:ea typeface="DejaVu Serif Bold"/>
                <a:cs typeface="Times New Roman" panose="02020603050405020304" pitchFamily="18" charset="0"/>
                <a:sym typeface="DejaVu Serif Bold"/>
              </a:rPr>
              <a:t> Kernel Support Vector Machine</a:t>
            </a:r>
          </a:p>
          <a:p>
            <a:r>
              <a:rPr lang="en-US" sz="3200" b="1" dirty="0">
                <a:latin typeface="Times New Roman" panose="02020603050405020304" pitchFamily="18" charset="0"/>
                <a:ea typeface="DejaVu Serif Bold"/>
                <a:cs typeface="Times New Roman" panose="02020603050405020304" pitchFamily="18" charset="0"/>
                <a:sym typeface="DejaVu Serif Bold"/>
              </a:rPr>
              <a:t>5. </a:t>
            </a:r>
            <a:r>
              <a:rPr lang="en-US" sz="3200" b="1" dirty="0" err="1">
                <a:latin typeface="Times New Roman" panose="02020603050405020304" pitchFamily="18" charset="0"/>
                <a:ea typeface="DejaVu Serif Bold"/>
                <a:cs typeface="Times New Roman" panose="02020603050405020304" pitchFamily="18" charset="0"/>
                <a:sym typeface="DejaVu Serif Bold"/>
              </a:rPr>
              <a:t>Ưu</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điểm</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và</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nhược</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điểm</a:t>
            </a:r>
            <a:r>
              <a:rPr lang="en-US" sz="3200" b="1" dirty="0">
                <a:latin typeface="Times New Roman" panose="02020603050405020304" pitchFamily="18" charset="0"/>
                <a:ea typeface="DejaVu Serif Bold"/>
                <a:cs typeface="Times New Roman" panose="02020603050405020304" pitchFamily="18" charset="0"/>
                <a:sym typeface="DejaVu Serif Bold"/>
              </a:rPr>
              <a:t> SVM</a:t>
            </a:r>
          </a:p>
          <a:p>
            <a:r>
              <a:rPr lang="en-US" sz="3200" b="1" dirty="0">
                <a:latin typeface="Times New Roman" panose="02020603050405020304" pitchFamily="18" charset="0"/>
                <a:ea typeface="DejaVu Serif Bold"/>
                <a:cs typeface="Times New Roman" panose="02020603050405020304" pitchFamily="18" charset="0"/>
                <a:sym typeface="DejaVu Serif Bold"/>
              </a:rPr>
              <a:t>6. </a:t>
            </a:r>
            <a:r>
              <a:rPr lang="en-US" sz="3200" b="1" dirty="0" err="1">
                <a:latin typeface="Times New Roman" panose="02020603050405020304" pitchFamily="18" charset="0"/>
                <a:ea typeface="DejaVu Serif Bold"/>
                <a:cs typeface="Times New Roman" panose="02020603050405020304" pitchFamily="18" charset="0"/>
                <a:sym typeface="DejaVu Serif Bold"/>
              </a:rPr>
              <a:t>Ứng</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dụng</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thực</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tế</a:t>
            </a:r>
            <a:r>
              <a:rPr lang="en-US" sz="3200" b="1" dirty="0">
                <a:latin typeface="Times New Roman" panose="02020603050405020304" pitchFamily="18" charset="0"/>
                <a:ea typeface="DejaVu Serif Bold"/>
                <a:cs typeface="Times New Roman" panose="02020603050405020304" pitchFamily="18" charset="0"/>
                <a:sym typeface="DejaVu Serif Bold"/>
              </a:rPr>
              <a:t> </a:t>
            </a:r>
            <a:r>
              <a:rPr lang="en-US" sz="3200" b="1" dirty="0" err="1">
                <a:latin typeface="Times New Roman" panose="02020603050405020304" pitchFamily="18" charset="0"/>
                <a:ea typeface="DejaVu Serif Bold"/>
                <a:cs typeface="Times New Roman" panose="02020603050405020304" pitchFamily="18" charset="0"/>
                <a:sym typeface="DejaVu Serif Bold"/>
              </a:rPr>
              <a:t>của</a:t>
            </a:r>
            <a:r>
              <a:rPr lang="en-US" sz="3200" b="1" dirty="0">
                <a:latin typeface="Times New Roman" panose="02020603050405020304" pitchFamily="18" charset="0"/>
                <a:ea typeface="DejaVu Serif Bold"/>
                <a:cs typeface="Times New Roman" panose="02020603050405020304" pitchFamily="18" charset="0"/>
                <a:sym typeface="DejaVu Serif Bold"/>
              </a:rPr>
              <a:t> SVM </a:t>
            </a:r>
          </a:p>
          <a:p>
            <a:endParaRPr lang="en-US" sz="3200" dirty="0"/>
          </a:p>
        </p:txBody>
      </p:sp>
    </p:spTree>
    <p:extLst>
      <p:ext uri="{BB962C8B-B14F-4D97-AF65-F5344CB8AC3E}">
        <p14:creationId xmlns:p14="http://schemas.microsoft.com/office/powerpoint/2010/main" val="909677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60868A-5AAC-7CD9-9015-4D875B05BE7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454BA7-F672-D9D4-E08D-86A751D991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05003E84-DAD2-DB04-CCC1-385510C57C48}"/>
              </a:ext>
            </a:extLst>
          </p:cNvPr>
          <p:cNvSpPr>
            <a:spLocks noGrp="1"/>
          </p:cNvSpPr>
          <p:nvPr>
            <p:ph type="title"/>
          </p:nvPr>
        </p:nvSpPr>
        <p:spPr>
          <a:xfrm>
            <a:off x="1251852" y="159517"/>
            <a:ext cx="9688296" cy="671756"/>
          </a:xfrm>
        </p:spPr>
        <p:txBody>
          <a:bodyPr anchor="b">
            <a:normAutofit/>
          </a:bodyPr>
          <a:lstStyle/>
          <a:p>
            <a:r>
              <a:rPr lang="en-US" sz="4000" dirty="0">
                <a:latin typeface="Times New Roman" panose="02020603050405020304" pitchFamily="18" charset="0"/>
                <a:cs typeface="Times New Roman" panose="02020603050405020304" pitchFamily="18" charset="0"/>
              </a:rPr>
              <a:t>Kernel SVM</a:t>
            </a:r>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9F198D33-3A3A-36BA-6065-815CCD160031}"/>
                  </a:ext>
                </a:extLst>
              </p:cNvPr>
              <p:cNvSpPr>
                <a:spLocks noGrp="1"/>
              </p:cNvSpPr>
              <p:nvPr>
                <p:ph idx="1"/>
              </p:nvPr>
            </p:nvSpPr>
            <p:spPr>
              <a:xfrm>
                <a:off x="1080979" y="773693"/>
                <a:ext cx="9688296" cy="5391579"/>
              </a:xfrm>
            </p:spPr>
            <p:txBody>
              <a:bodyPr anchor="t">
                <a:noAutofit/>
              </a:bodyPr>
              <a:lstStyle/>
              <a:p>
                <a:pPr marL="0" indent="0">
                  <a:lnSpc>
                    <a:spcPct val="100000"/>
                  </a:lnSpc>
                  <a:spcBef>
                    <a:spcPts val="100"/>
                  </a:spcBef>
                  <a:buNone/>
                </a:pPr>
                <a:r>
                  <a:rPr lang="en-US" sz="2000" b="0" i="0" dirty="0">
                    <a:solidFill>
                      <a:srgbClr val="000000"/>
                    </a:solidFill>
                    <a:effectLst/>
                    <a:latin typeface="Times New Roman" panose="02020603050405020304" pitchFamily="18" charset="0"/>
                    <a:cs typeface="Times New Roman" panose="02020603050405020304" pitchFamily="18" charset="0"/>
                  </a:rPr>
                  <a:t> </a:t>
                </a:r>
              </a:p>
              <a:p>
                <a:pPr marL="0" indent="0">
                  <a:lnSpc>
                    <a:spcPct val="100000"/>
                  </a:lnSpc>
                  <a:spcBef>
                    <a:spcPts val="100"/>
                  </a:spcBef>
                  <a:buNone/>
                </a:pPr>
                <a:r>
                  <a:rPr lang="en-US" sz="2000" dirty="0" err="1">
                    <a:solidFill>
                      <a:srgbClr val="000000"/>
                    </a:solidFill>
                    <a:latin typeface="Times New Roman" panose="02020603050405020304" pitchFamily="18" charset="0"/>
                    <a:cs typeface="Times New Roman" panose="02020603050405020304" pitchFamily="18" charset="0"/>
                  </a:rPr>
                  <a:t>B</a:t>
                </a:r>
                <a:r>
                  <a:rPr lang="en-US" sz="2000" b="0" i="0" dirty="0" err="1">
                    <a:solidFill>
                      <a:srgbClr val="000000"/>
                    </a:solidFill>
                    <a:effectLst/>
                    <a:latin typeface="Times New Roman" panose="02020603050405020304" pitchFamily="18" charset="0"/>
                    <a:cs typeface="Times New Roman" panose="02020603050405020304" pitchFamily="18" charset="0"/>
                  </a:rPr>
                  <a:t>ài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toán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đối</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ngẫu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trong</a:t>
                </a:r>
                <a:r>
                  <a:rPr lang="en-US" sz="2000" b="0" i="0" dirty="0">
                    <a:solidFill>
                      <a:srgbClr val="000000"/>
                    </a:solidFill>
                    <a:effectLst/>
                    <a:latin typeface="Times New Roman" panose="02020603050405020304" pitchFamily="18" charset="0"/>
                    <a:cs typeface="Times New Roman" panose="02020603050405020304" pitchFamily="18" charset="0"/>
                  </a:rPr>
                  <a:t> Soft Margin SVM </a:t>
                </a:r>
                <a:r>
                  <a:rPr lang="en-US" sz="2000" b="0" i="0" dirty="0" err="1">
                    <a:solidFill>
                      <a:srgbClr val="000000"/>
                    </a:solidFill>
                    <a:effectLst/>
                    <a:latin typeface="Times New Roman" panose="02020603050405020304" pitchFamily="18" charset="0"/>
                    <a:cs typeface="Times New Roman" panose="02020603050405020304" pitchFamily="18" charset="0"/>
                  </a:rPr>
                  <a:t>cho</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dữ</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liệu</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1" dirty="0" err="1">
                    <a:solidFill>
                      <a:srgbClr val="000000"/>
                    </a:solidFill>
                    <a:effectLst/>
                    <a:latin typeface="Times New Roman" panose="02020603050405020304" pitchFamily="18" charset="0"/>
                    <a:cs typeface="Times New Roman" panose="02020603050405020304" pitchFamily="18" charset="0"/>
                  </a:rPr>
                  <a:t>gần</a:t>
                </a:r>
                <a:r>
                  <a:rPr lang="en-US" sz="2000" b="0" i="1" dirty="0">
                    <a:solidFill>
                      <a:srgbClr val="000000"/>
                    </a:solidFill>
                    <a:effectLst/>
                    <a:latin typeface="Times New Roman" panose="02020603050405020304" pitchFamily="18" charset="0"/>
                    <a:cs typeface="Times New Roman" panose="02020603050405020304" pitchFamily="18" charset="0"/>
                  </a:rPr>
                  <a:t> </a:t>
                </a:r>
                <a:r>
                  <a:rPr lang="en-US" sz="2000" b="0" i="1" dirty="0" err="1">
                    <a:solidFill>
                      <a:srgbClr val="000000"/>
                    </a:solidFill>
                    <a:effectLst/>
                    <a:latin typeface="Times New Roman" panose="02020603050405020304" pitchFamily="18" charset="0"/>
                    <a:cs typeface="Times New Roman" panose="02020603050405020304" pitchFamily="18" charset="0"/>
                  </a:rPr>
                  <a:t>phân</a:t>
                </a:r>
                <a:r>
                  <a:rPr lang="en-US" sz="2000" b="0" i="1" dirty="0">
                    <a:solidFill>
                      <a:srgbClr val="000000"/>
                    </a:solidFill>
                    <a:effectLst/>
                    <a:latin typeface="Times New Roman" panose="02020603050405020304" pitchFamily="18" charset="0"/>
                    <a:cs typeface="Times New Roman" panose="02020603050405020304" pitchFamily="18" charset="0"/>
                  </a:rPr>
                  <a:t> </a:t>
                </a:r>
                <a:r>
                  <a:rPr lang="en-US" sz="2000" b="0" i="1" dirty="0" err="1">
                    <a:solidFill>
                      <a:srgbClr val="000000"/>
                    </a:solidFill>
                    <a:effectLst/>
                    <a:latin typeface="Times New Roman" panose="02020603050405020304" pitchFamily="18" charset="0"/>
                    <a:cs typeface="Times New Roman" panose="02020603050405020304" pitchFamily="18" charset="0"/>
                  </a:rPr>
                  <a:t>biệt</a:t>
                </a:r>
                <a:r>
                  <a:rPr lang="en-US" sz="2000" b="0" i="1" dirty="0">
                    <a:solidFill>
                      <a:srgbClr val="000000"/>
                    </a:solidFill>
                    <a:effectLst/>
                    <a:latin typeface="Times New Roman" panose="02020603050405020304" pitchFamily="18" charset="0"/>
                    <a:cs typeface="Times New Roman" panose="02020603050405020304" pitchFamily="18" charset="0"/>
                  </a:rPr>
                  <a:t> </a:t>
                </a:r>
                <a:r>
                  <a:rPr lang="en-US" sz="2000" b="0" i="1" dirty="0" err="1">
                    <a:solidFill>
                      <a:srgbClr val="000000"/>
                    </a:solidFill>
                    <a:effectLst/>
                    <a:latin typeface="Times New Roman" panose="02020603050405020304" pitchFamily="18" charset="0"/>
                    <a:cs typeface="Times New Roman" panose="02020603050405020304" pitchFamily="18" charset="0"/>
                  </a:rPr>
                  <a:t>tuyến</a:t>
                </a:r>
                <a:r>
                  <a:rPr lang="en-US" sz="2000" b="0" i="1" dirty="0">
                    <a:solidFill>
                      <a:srgbClr val="000000"/>
                    </a:solidFill>
                    <a:effectLst/>
                    <a:latin typeface="Times New Roman" panose="02020603050405020304" pitchFamily="18" charset="0"/>
                    <a:cs typeface="Times New Roman" panose="02020603050405020304" pitchFamily="18" charset="0"/>
                  </a:rPr>
                  <a:t> </a:t>
                </a:r>
                <a:r>
                  <a:rPr lang="en-US" sz="2000" b="0" i="1" dirty="0" err="1">
                    <a:solidFill>
                      <a:srgbClr val="000000"/>
                    </a:solidFill>
                    <a:effectLst/>
                    <a:latin typeface="Times New Roman" panose="02020603050405020304" pitchFamily="18" charset="0"/>
                    <a:cs typeface="Times New Roman" panose="02020603050405020304" pitchFamily="18" charset="0"/>
                  </a:rPr>
                  <a:t>tính</a:t>
                </a:r>
                <a:endParaRPr lang="en-US" sz="2000" b="0" i="1" dirty="0">
                  <a:solidFill>
                    <a:srgbClr val="000000"/>
                  </a:solidFill>
                  <a:effectLst/>
                  <a:latin typeface="Times New Roman" panose="02020603050405020304" pitchFamily="18" charset="0"/>
                  <a:cs typeface="Times New Roman" panose="02020603050405020304" pitchFamily="18" charset="0"/>
                </a:endParaRPr>
              </a:p>
              <a:p>
                <a:pPr marL="0" indent="0">
                  <a:lnSpc>
                    <a:spcPct val="100000"/>
                  </a:lnSpc>
                  <a:spcBef>
                    <a:spcPts val="100"/>
                  </a:spcBef>
                  <a:buNone/>
                </a:pPr>
                <a:endParaRPr lang="en-US" sz="2000" i="1" dirty="0">
                  <a:solidFill>
                    <a:srgbClr val="000000"/>
                  </a:solidFill>
                  <a:latin typeface="Times New Roman" panose="02020603050405020304" pitchFamily="18" charset="0"/>
                  <a:cs typeface="Times New Roman" panose="02020603050405020304" pitchFamily="18" charset="0"/>
                </a:endParaRPr>
              </a:p>
              <a:p>
                <a:pPr marL="0" indent="0">
                  <a:lnSpc>
                    <a:spcPct val="100000"/>
                  </a:lnSpc>
                  <a:spcBef>
                    <a:spcPts val="100"/>
                  </a:spcBef>
                  <a:buNone/>
                </a:pPr>
                <a:endParaRPr lang="en-US" sz="2000" i="1" dirty="0">
                  <a:solidFill>
                    <a:srgbClr val="000000"/>
                  </a:solidFill>
                  <a:latin typeface="Times New Roman" panose="02020603050405020304" pitchFamily="18" charset="0"/>
                  <a:cs typeface="Times New Roman" panose="02020603050405020304" pitchFamily="18" charset="0"/>
                </a:endParaRPr>
              </a:p>
              <a:p>
                <a:pPr marL="0" indent="0">
                  <a:lnSpc>
                    <a:spcPct val="100000"/>
                  </a:lnSpc>
                  <a:spcBef>
                    <a:spcPts val="100"/>
                  </a:spcBef>
                  <a:buNone/>
                </a:pPr>
                <a:endParaRPr lang="en-US" sz="2000" i="1" dirty="0">
                  <a:solidFill>
                    <a:srgbClr val="000000"/>
                  </a:solidFill>
                  <a:latin typeface="Times New Roman" panose="02020603050405020304" pitchFamily="18" charset="0"/>
                  <a:cs typeface="Times New Roman" panose="02020603050405020304" pitchFamily="18" charset="0"/>
                </a:endParaRPr>
              </a:p>
              <a:p>
                <a:pPr marL="0" indent="0">
                  <a:lnSpc>
                    <a:spcPct val="100000"/>
                  </a:lnSpc>
                  <a:spcBef>
                    <a:spcPts val="100"/>
                  </a:spcBef>
                  <a:buNone/>
                </a:pPr>
                <a:endParaRPr lang="en-US" sz="2000" i="1" dirty="0">
                  <a:solidFill>
                    <a:srgbClr val="000000"/>
                  </a:solidFill>
                  <a:latin typeface="Times New Roman" panose="02020603050405020304" pitchFamily="18" charset="0"/>
                  <a:cs typeface="Times New Roman" panose="02020603050405020304" pitchFamily="18" charset="0"/>
                </a:endParaRPr>
              </a:p>
              <a:p>
                <a:pPr marL="0" indent="0">
                  <a:lnSpc>
                    <a:spcPct val="100000"/>
                  </a:lnSpc>
                  <a:spcBef>
                    <a:spcPts val="100"/>
                  </a:spcBef>
                  <a:buNone/>
                </a:pPr>
                <a:endParaRPr lang="en-US" sz="2000" i="1" dirty="0">
                  <a:solidFill>
                    <a:srgbClr val="000000"/>
                  </a:solidFill>
                  <a:latin typeface="Times New Roman" panose="02020603050405020304" pitchFamily="18" charset="0"/>
                  <a:cs typeface="Times New Roman" panose="02020603050405020304" pitchFamily="18" charset="0"/>
                </a:endParaRPr>
              </a:p>
              <a:p>
                <a:pPr marL="0" indent="0">
                  <a:lnSpc>
                    <a:spcPct val="100000"/>
                  </a:lnSpc>
                  <a:spcBef>
                    <a:spcPts val="100"/>
                  </a:spcBef>
                  <a:buNone/>
                </a:pPr>
                <a:endParaRPr lang="en-US" sz="2000" i="1" dirty="0">
                  <a:solidFill>
                    <a:srgbClr val="000000"/>
                  </a:solidFill>
                  <a:latin typeface="Times New Roman" panose="02020603050405020304" pitchFamily="18" charset="0"/>
                  <a:cs typeface="Times New Roman" panose="02020603050405020304" pitchFamily="18" charset="0"/>
                </a:endParaRPr>
              </a:p>
              <a:p>
                <a:pPr algn="just">
                  <a:lnSpc>
                    <a:spcPct val="100000"/>
                  </a:lnSpc>
                  <a:spcBef>
                    <a:spcPts val="100"/>
                  </a:spcBef>
                  <a:spcAft>
                    <a:spcPts val="900"/>
                  </a:spcAft>
                  <a:buFont typeface="Arial" panose="020B0604020202020204" pitchFamily="34" charset="0"/>
                  <a:buChar char="•"/>
                </a:pPr>
                <a:r>
                  <a:rPr lang="vi-VN" sz="2000" b="0" i="0" dirty="0">
                    <a:solidFill>
                      <a:srgbClr val="000000"/>
                    </a:solidFill>
                    <a:effectLst/>
                    <a:latin typeface="Times New Roman" panose="02020603050405020304" pitchFamily="18" charset="0"/>
                    <a:cs typeface="Times New Roman" panose="02020603050405020304" pitchFamily="18" charset="0"/>
                  </a:rPr>
                  <a:t>N: số cặp điểm dữ liệu trong tập </a:t>
                </a:r>
                <a:r>
                  <a:rPr lang="vi-VN" sz="2000" b="0" i="0" dirty="0" err="1">
                    <a:solidFill>
                      <a:srgbClr val="000000"/>
                    </a:solidFill>
                    <a:effectLst/>
                    <a:latin typeface="Times New Roman" panose="02020603050405020304" pitchFamily="18" charset="0"/>
                    <a:cs typeface="Times New Roman" panose="02020603050405020304" pitchFamily="18" charset="0"/>
                  </a:rPr>
                  <a:t>training</a:t>
                </a:r>
                <a:r>
                  <a:rPr lang="vi-VN" sz="2000" b="0" i="0" dirty="0">
                    <a:solidFill>
                      <a:srgbClr val="000000"/>
                    </a:solidFill>
                    <a:effectLst/>
                    <a:latin typeface="Times New Roman" panose="02020603050405020304" pitchFamily="18" charset="0"/>
                    <a:cs typeface="Times New Roman" panose="02020603050405020304" pitchFamily="18" charset="0"/>
                  </a:rPr>
                  <a:t>.</a:t>
                </a:r>
              </a:p>
              <a:p>
                <a:pPr algn="just">
                  <a:lnSpc>
                    <a:spcPct val="100000"/>
                  </a:lnSpc>
                  <a:spcBef>
                    <a:spcPts val="100"/>
                  </a:spcBef>
                  <a:spcAft>
                    <a:spcPts val="900"/>
                  </a:spcAft>
                  <a:buFont typeface="Arial" panose="020B0604020202020204" pitchFamily="34" charset="0"/>
                  <a:buChar char="•"/>
                </a:pPr>
                <a14:m>
                  <m:oMath xmlns:m="http://schemas.openxmlformats.org/officeDocument/2006/math">
                    <m:sSub>
                      <m:sSubPr>
                        <m:ctrlPr>
                          <a:rPr lang="en-US" sz="2000" b="0" i="1" dirty="0" smtClean="0">
                            <a:solidFill>
                              <a:srgbClr val="000000"/>
                            </a:solidFill>
                            <a:latin typeface="Cambria Math" panose="02040503050406030204" pitchFamily="18" charset="0"/>
                            <a:ea typeface="Cambria Math" panose="02040503050406030204" pitchFamily="18" charset="0"/>
                          </a:rPr>
                        </m:ctrlPr>
                      </m:sSubPr>
                      <m:e>
                        <m:r>
                          <a:rPr lang="en-US" sz="2000" b="0" i="1" dirty="0" smtClean="0">
                            <a:solidFill>
                              <a:srgbClr val="000000"/>
                            </a:solidFill>
                            <a:latin typeface="Cambria Math" panose="02040503050406030204" pitchFamily="18" charset="0"/>
                            <a:ea typeface="Cambria Math" panose="02040503050406030204" pitchFamily="18" charset="0"/>
                          </a:rPr>
                          <m:t>𝑥</m:t>
                        </m:r>
                      </m:e>
                      <m:sub>
                        <m:r>
                          <a:rPr lang="en-US" sz="2000" b="0" i="1" dirty="0" smtClean="0">
                            <a:solidFill>
                              <a:srgbClr val="000000"/>
                            </a:solidFill>
                            <a:latin typeface="Cambria Math" panose="02040503050406030204" pitchFamily="18" charset="0"/>
                            <a:ea typeface="Cambria Math" panose="02040503050406030204" pitchFamily="18" charset="0"/>
                          </a:rPr>
                          <m:t>𝑛</m:t>
                        </m:r>
                      </m:sub>
                    </m:sSub>
                    <m:r>
                      <a:rPr lang="en-US" sz="2000" b="0" i="1" dirty="0" smtClean="0">
                        <a:solidFill>
                          <a:srgbClr val="000000"/>
                        </a:solidFill>
                        <a:latin typeface="Cambria Math" panose="02040503050406030204" pitchFamily="18" charset="0"/>
                        <a:ea typeface="Cambria Math" panose="02040503050406030204" pitchFamily="18" charset="0"/>
                      </a:rPr>
                      <m:t> </m:t>
                    </m:r>
                  </m:oMath>
                </a14:m>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feature</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vector</a:t>
                </a:r>
                <a:r>
                  <a:rPr lang="vi-VN" sz="2000" b="0" i="0" dirty="0">
                    <a:solidFill>
                      <a:srgbClr val="000000"/>
                    </a:solidFill>
                    <a:effectLst/>
                    <a:latin typeface="Times New Roman" panose="02020603050405020304" pitchFamily="18" charset="0"/>
                    <a:cs typeface="Times New Roman" panose="02020603050405020304" pitchFamily="18" charset="0"/>
                  </a:rPr>
                  <a:t> của dữ liệu </a:t>
                </a:r>
                <a:r>
                  <a:rPr lang="vi-VN" sz="2000" b="0" i="0">
                    <a:solidFill>
                      <a:srgbClr val="000000"/>
                    </a:solidFill>
                    <a:effectLst/>
                    <a:latin typeface="Times New Roman" panose="02020603050405020304" pitchFamily="18" charset="0"/>
                    <a:cs typeface="Times New Roman" panose="02020603050405020304" pitchFamily="18" charset="0"/>
                  </a:rPr>
                  <a:t>thứ n </a:t>
                </a:r>
                <a:r>
                  <a:rPr lang="vi-VN" sz="2000" b="0" i="0" dirty="0">
                    <a:solidFill>
                      <a:srgbClr val="000000"/>
                    </a:solidFill>
                    <a:effectLst/>
                    <a:latin typeface="Times New Roman" panose="02020603050405020304" pitchFamily="18" charset="0"/>
                    <a:cs typeface="Times New Roman" panose="02020603050405020304" pitchFamily="18" charset="0"/>
                  </a:rPr>
                  <a:t>trong tập </a:t>
                </a:r>
                <a:r>
                  <a:rPr lang="vi-VN" sz="2000" b="0" i="0" dirty="0" err="1">
                    <a:solidFill>
                      <a:srgbClr val="000000"/>
                    </a:solidFill>
                    <a:effectLst/>
                    <a:latin typeface="Times New Roman" panose="02020603050405020304" pitchFamily="18" charset="0"/>
                    <a:cs typeface="Times New Roman" panose="02020603050405020304" pitchFamily="18" charset="0"/>
                  </a:rPr>
                  <a:t>training</a:t>
                </a:r>
                <a:r>
                  <a:rPr lang="vi-VN" sz="2000" b="0" i="0" dirty="0">
                    <a:solidFill>
                      <a:srgbClr val="000000"/>
                    </a:solidFill>
                    <a:effectLst/>
                    <a:latin typeface="Times New Roman" panose="02020603050405020304" pitchFamily="18" charset="0"/>
                    <a:cs typeface="Times New Roman" panose="02020603050405020304" pitchFamily="18" charset="0"/>
                  </a:rPr>
                  <a:t>.</a:t>
                </a:r>
              </a:p>
              <a:p>
                <a:pPr algn="just">
                  <a:lnSpc>
                    <a:spcPct val="100000"/>
                  </a:lnSpc>
                  <a:spcBef>
                    <a:spcPts val="100"/>
                  </a:spcBef>
                  <a:spcAft>
                    <a:spcPts val="900"/>
                  </a:spcAft>
                  <a:buFont typeface="Arial" panose="020B0604020202020204" pitchFamily="34" charset="0"/>
                  <a:buChar char="•"/>
                </a:pPr>
                <a14:m>
                  <m:oMath xmlns:m="http://schemas.openxmlformats.org/officeDocument/2006/math">
                    <m:sSub>
                      <m:sSubPr>
                        <m:ctrlPr>
                          <a:rPr lang="en-US" sz="2000" b="0" i="1" dirty="0" smtClean="0">
                            <a:solidFill>
                              <a:srgbClr val="000000"/>
                            </a:solidFill>
                            <a:latin typeface="Cambria Math" panose="02040503050406030204" pitchFamily="18" charset="0"/>
                            <a:ea typeface="Cambria Math" panose="02040503050406030204" pitchFamily="18" charset="0"/>
                          </a:rPr>
                        </m:ctrlPr>
                      </m:sSubPr>
                      <m:e>
                        <m:r>
                          <a:rPr lang="en-US" sz="2000" b="0" i="1" dirty="0" smtClean="0">
                            <a:solidFill>
                              <a:srgbClr val="000000"/>
                            </a:solidFill>
                            <a:latin typeface="Cambria Math" panose="02040503050406030204" pitchFamily="18" charset="0"/>
                            <a:ea typeface="Cambria Math" panose="02040503050406030204" pitchFamily="18" charset="0"/>
                          </a:rPr>
                          <m:t>𝑦</m:t>
                        </m:r>
                      </m:e>
                      <m:sub>
                        <m:r>
                          <a:rPr lang="en-US" sz="2000" b="0" i="1" dirty="0" smtClean="0">
                            <a:solidFill>
                              <a:srgbClr val="000000"/>
                            </a:solidFill>
                            <a:latin typeface="Cambria Math" panose="02040503050406030204" pitchFamily="18" charset="0"/>
                            <a:ea typeface="Cambria Math" panose="02040503050406030204" pitchFamily="18" charset="0"/>
                          </a:rPr>
                          <m:t>𝑛</m:t>
                        </m:r>
                      </m:sub>
                    </m:sSub>
                    <m:r>
                      <a:rPr lang="en-US" sz="2000" b="0" i="1" dirty="0" smtClean="0">
                        <a:solidFill>
                          <a:srgbClr val="000000"/>
                        </a:solidFill>
                        <a:latin typeface="Cambria Math" panose="02040503050406030204" pitchFamily="18" charset="0"/>
                        <a:ea typeface="Cambria Math" panose="02040503050406030204" pitchFamily="18" charset="0"/>
                      </a:rPr>
                      <m:t> </m:t>
                    </m:r>
                  </m:oMath>
                </a14:m>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1" dirty="0">
                    <a:solidFill>
                      <a:srgbClr val="000000"/>
                    </a:solidFill>
                    <a:effectLst/>
                    <a:latin typeface="Times New Roman" panose="02020603050405020304" pitchFamily="18" charset="0"/>
                    <a:cs typeface="Times New Roman" panose="02020603050405020304" pitchFamily="18" charset="0"/>
                  </a:rPr>
                  <a:t>nhãn</a:t>
                </a:r>
                <a:r>
                  <a:rPr lang="vi-VN" sz="2000" b="0" i="0" dirty="0">
                    <a:solidFill>
                      <a:srgbClr val="000000"/>
                    </a:solidFill>
                    <a:effectLst/>
                    <a:latin typeface="Times New Roman" panose="02020603050405020304" pitchFamily="18" charset="0"/>
                    <a:cs typeface="Times New Roman" panose="02020603050405020304" pitchFamily="18" charset="0"/>
                  </a:rPr>
                  <a:t> của dữ liệu thứ n, bằng 1 hoặc -1.</a:t>
                </a:r>
              </a:p>
              <a:p>
                <a:pPr algn="just">
                  <a:lnSpc>
                    <a:spcPct val="100000"/>
                  </a:lnSpc>
                  <a:spcBef>
                    <a:spcPts val="100"/>
                  </a:spcBef>
                  <a:spcAft>
                    <a:spcPts val="900"/>
                  </a:spcAft>
                  <a:buFont typeface="Arial" panose="020B0604020202020204" pitchFamily="34" charset="0"/>
                  <a:buChar char="•"/>
                </a:pPr>
                <a14:m>
                  <m:oMath xmlns:m="http://schemas.openxmlformats.org/officeDocument/2006/math">
                    <m:sSub>
                      <m:sSubPr>
                        <m:ctrlPr>
                          <a:rPr lang="en-US" sz="2000" b="0" i="1" dirty="0" smtClean="0">
                            <a:solidFill>
                              <a:srgbClr val="000000"/>
                            </a:solidFill>
                            <a:latin typeface="Cambria Math" panose="02040503050406030204" pitchFamily="18" charset="0"/>
                            <a:ea typeface="Cambria Math" panose="02040503050406030204" pitchFamily="18" charset="0"/>
                          </a:rPr>
                        </m:ctrlPr>
                      </m:sSubPr>
                      <m:e>
                        <m:r>
                          <a:rPr lang="en-US" sz="2000" b="0" i="1" dirty="0" smtClean="0">
                            <a:solidFill>
                              <a:srgbClr val="000000"/>
                            </a:solidFill>
                            <a:latin typeface="Cambria Math" panose="02040503050406030204" pitchFamily="18" charset="0"/>
                            <a:ea typeface="Cambria Math" panose="02040503050406030204" pitchFamily="18" charset="0"/>
                          </a:rPr>
                          <m:t>𝜆</m:t>
                        </m:r>
                      </m:e>
                      <m:sub>
                        <m:r>
                          <a:rPr lang="en-US" sz="2000" b="0" i="1" dirty="0" smtClean="0">
                            <a:solidFill>
                              <a:srgbClr val="000000"/>
                            </a:solidFill>
                            <a:latin typeface="Cambria Math" panose="02040503050406030204" pitchFamily="18" charset="0"/>
                            <a:ea typeface="Cambria Math" panose="02040503050406030204" pitchFamily="18" charset="0"/>
                          </a:rPr>
                          <m:t>𝑛</m:t>
                        </m:r>
                      </m:sub>
                    </m:sSub>
                    <m:r>
                      <a:rPr lang="en-US" sz="2000" b="0" i="1" dirty="0" smtClean="0">
                        <a:solidFill>
                          <a:srgbClr val="000000"/>
                        </a:solidFill>
                        <a:latin typeface="Cambria Math" panose="02040503050406030204" pitchFamily="18" charset="0"/>
                        <a:ea typeface="Cambria Math" panose="02040503050406030204" pitchFamily="18" charset="0"/>
                      </a:rPr>
                      <m:t> </m:t>
                    </m:r>
                  </m:oMath>
                </a14:m>
                <a:r>
                  <a:rPr lang="vi-VN" sz="2000" b="0" i="0" dirty="0">
                    <a:solidFill>
                      <a:srgbClr val="000000"/>
                    </a:solidFill>
                    <a:effectLst/>
                    <a:latin typeface="Times New Roman" panose="02020603050405020304" pitchFamily="18" charset="0"/>
                    <a:cs typeface="Times New Roman" panose="02020603050405020304" pitchFamily="18" charset="0"/>
                  </a:rPr>
                  <a:t>: nhân tử </a:t>
                </a:r>
                <a:r>
                  <a:rPr lang="vi-VN" sz="2000" b="0" i="0" dirty="0" err="1">
                    <a:solidFill>
                      <a:srgbClr val="000000"/>
                    </a:solidFill>
                    <a:effectLst/>
                    <a:latin typeface="Times New Roman" panose="02020603050405020304" pitchFamily="18" charset="0"/>
                    <a:cs typeface="Times New Roman" panose="02020603050405020304" pitchFamily="18" charset="0"/>
                  </a:rPr>
                  <a:t>Lagrange</a:t>
                </a:r>
                <a:r>
                  <a:rPr lang="vi-VN" sz="2000" b="0" i="0" dirty="0">
                    <a:solidFill>
                      <a:srgbClr val="000000"/>
                    </a:solidFill>
                    <a:effectLst/>
                    <a:latin typeface="Times New Roman" panose="02020603050405020304" pitchFamily="18" charset="0"/>
                    <a:cs typeface="Times New Roman" panose="02020603050405020304" pitchFamily="18" charset="0"/>
                  </a:rPr>
                  <a:t> ứng với điểm dữ liệu thứ n.</a:t>
                </a:r>
              </a:p>
              <a:p>
                <a:pPr algn="just">
                  <a:lnSpc>
                    <a:spcPct val="100000"/>
                  </a:lnSpc>
                  <a:spcBef>
                    <a:spcPts val="100"/>
                  </a:spcBef>
                  <a:spcAft>
                    <a:spcPts val="900"/>
                  </a:spcAft>
                  <a:buFont typeface="Arial" panose="020B0604020202020204" pitchFamily="34" charset="0"/>
                  <a:buChar char="•"/>
                </a:pPr>
                <a:r>
                  <a:rPr lang="vi-VN" sz="2000" b="0" i="0" dirty="0">
                    <a:solidFill>
                      <a:srgbClr val="000000"/>
                    </a:solidFill>
                    <a:effectLst/>
                    <a:latin typeface="Times New Roman" panose="02020603050405020304" pitchFamily="18" charset="0"/>
                    <a:cs typeface="Times New Roman" panose="02020603050405020304" pitchFamily="18" charset="0"/>
                  </a:rPr>
                  <a:t>C: hằng số dương giúp cân đối độ lớn của </a:t>
                </a:r>
                <a:r>
                  <a:rPr lang="vi-VN" sz="2000" b="0" i="1" dirty="0" err="1">
                    <a:solidFill>
                      <a:srgbClr val="000000"/>
                    </a:solidFill>
                    <a:effectLst/>
                    <a:latin typeface="Times New Roman" panose="02020603050405020304" pitchFamily="18" charset="0"/>
                    <a:cs typeface="Times New Roman" panose="02020603050405020304" pitchFamily="18" charset="0"/>
                  </a:rPr>
                  <a:t>margin</a:t>
                </a:r>
                <a:r>
                  <a:rPr lang="vi-VN" sz="2000" b="0" i="0" dirty="0">
                    <a:solidFill>
                      <a:srgbClr val="000000"/>
                    </a:solidFill>
                    <a:effectLst/>
                    <a:latin typeface="Times New Roman" panose="02020603050405020304" pitchFamily="18" charset="0"/>
                    <a:cs typeface="Times New Roman" panose="02020603050405020304" pitchFamily="18" charset="0"/>
                  </a:rPr>
                  <a:t> và </a:t>
                </a:r>
                <a:r>
                  <a:rPr lang="vi-VN" sz="2000" b="0" i="1" dirty="0">
                    <a:solidFill>
                      <a:srgbClr val="000000"/>
                    </a:solidFill>
                    <a:effectLst/>
                    <a:latin typeface="Times New Roman" panose="02020603050405020304" pitchFamily="18" charset="0"/>
                    <a:cs typeface="Times New Roman" panose="02020603050405020304" pitchFamily="18" charset="0"/>
                  </a:rPr>
                  <a:t>sự hy sinh</a:t>
                </a:r>
                <a:r>
                  <a:rPr lang="vi-VN" sz="2000" b="0" i="0" dirty="0">
                    <a:solidFill>
                      <a:srgbClr val="000000"/>
                    </a:solidFill>
                    <a:effectLst/>
                    <a:latin typeface="Times New Roman" panose="02020603050405020304" pitchFamily="18" charset="0"/>
                    <a:cs typeface="Times New Roman" panose="02020603050405020304" pitchFamily="18" charset="0"/>
                  </a:rPr>
                  <a:t> của các điểm nằm trong vùng </a:t>
                </a:r>
                <a:r>
                  <a:rPr lang="vi-VN" sz="2000" b="0" i="1" dirty="0">
                    <a:solidFill>
                      <a:srgbClr val="000000"/>
                    </a:solidFill>
                    <a:effectLst/>
                    <a:latin typeface="Times New Roman" panose="02020603050405020304" pitchFamily="18" charset="0"/>
                    <a:cs typeface="Times New Roman" panose="02020603050405020304" pitchFamily="18" charset="0"/>
                  </a:rPr>
                  <a:t>không an toàn</a:t>
                </a:r>
                <a:r>
                  <a:rPr lang="vi-VN" sz="2000" b="0" i="0" dirty="0">
                    <a:solidFill>
                      <a:srgbClr val="000000"/>
                    </a:solidFill>
                    <a:effectLst/>
                    <a:latin typeface="Times New Roman" panose="02020603050405020304" pitchFamily="18" charset="0"/>
                    <a:cs typeface="Times New Roman" panose="02020603050405020304" pitchFamily="18" charset="0"/>
                  </a:rPr>
                  <a:t>. Khi 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hoặc rất lớn, </a:t>
                </a:r>
                <a:r>
                  <a:rPr lang="vi-VN" sz="2000" b="0" i="0" dirty="0" err="1">
                    <a:solidFill>
                      <a:srgbClr val="000000"/>
                    </a:solidFill>
                    <a:effectLst/>
                    <a:latin typeface="Times New Roman" panose="02020603050405020304" pitchFamily="18" charset="0"/>
                    <a:cs typeface="Times New Roman" panose="02020603050405020304" pitchFamily="18" charset="0"/>
                  </a:rPr>
                  <a:t>Soft</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Margin</a:t>
                </a:r>
                <a:r>
                  <a:rPr lang="vi-VN" sz="2000" b="0" i="0" dirty="0">
                    <a:solidFill>
                      <a:srgbClr val="000000"/>
                    </a:solidFill>
                    <a:effectLst/>
                    <a:latin typeface="Times New Roman" panose="02020603050405020304" pitchFamily="18" charset="0"/>
                    <a:cs typeface="Times New Roman" panose="02020603050405020304" pitchFamily="18" charset="0"/>
                  </a:rPr>
                  <a:t> SVM trở thành </a:t>
                </a:r>
                <a:r>
                  <a:rPr lang="vi-VN" sz="2000" b="0" i="0" dirty="0" err="1">
                    <a:solidFill>
                      <a:srgbClr val="000000"/>
                    </a:solidFill>
                    <a:effectLst/>
                    <a:latin typeface="Times New Roman" panose="02020603050405020304" pitchFamily="18" charset="0"/>
                    <a:cs typeface="Times New Roman" panose="02020603050405020304" pitchFamily="18" charset="0"/>
                  </a:rPr>
                  <a:t>Hard</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Margin</a:t>
                </a:r>
                <a:r>
                  <a:rPr lang="vi-VN" sz="2000" b="0" i="0" dirty="0">
                    <a:solidFill>
                      <a:srgbClr val="000000"/>
                    </a:solidFill>
                    <a:effectLst/>
                    <a:latin typeface="Times New Roman" panose="02020603050405020304" pitchFamily="18" charset="0"/>
                    <a:cs typeface="Times New Roman" panose="02020603050405020304" pitchFamily="18" charset="0"/>
                  </a:rPr>
                  <a:t> SVM.</a:t>
                </a:r>
              </a:p>
              <a:p>
                <a:pPr marL="0" indent="0">
                  <a:lnSpc>
                    <a:spcPct val="100000"/>
                  </a:lnSpc>
                  <a:spcBef>
                    <a:spcPts val="100"/>
                  </a:spcBef>
                  <a:buNone/>
                </a:pPr>
                <a:endParaRPr lang="en-US" sz="2000" i="1" dirty="0">
                  <a:solidFill>
                    <a:srgbClr val="000000"/>
                  </a:solidFill>
                  <a:latin typeface="Times New Roman" panose="02020603050405020304" pitchFamily="18" charset="0"/>
                  <a:cs typeface="Times New Roman" panose="02020603050405020304" pitchFamily="18" charset="0"/>
                </a:endParaRPr>
              </a:p>
            </p:txBody>
          </p:sp>
        </mc:Choice>
        <mc:Fallback>
          <p:sp>
            <p:nvSpPr>
              <p:cNvPr id="3" name="Chỗ dành sẵn cho Nội dung 2">
                <a:extLst>
                  <a:ext uri="{FF2B5EF4-FFF2-40B4-BE49-F238E27FC236}">
                    <a16:creationId xmlns:a16="http://schemas.microsoft.com/office/drawing/2014/main" id="{9F198D33-3A3A-36BA-6065-815CCD160031}"/>
                  </a:ext>
                </a:extLst>
              </p:cNvPr>
              <p:cNvSpPr>
                <a:spLocks noGrp="1" noRot="1" noChangeAspect="1" noMove="1" noResize="1" noEditPoints="1" noAdjustHandles="1" noChangeArrowheads="1" noChangeShapeType="1" noTextEdit="1"/>
              </p:cNvSpPr>
              <p:nvPr>
                <p:ph idx="1"/>
              </p:nvPr>
            </p:nvSpPr>
            <p:spPr>
              <a:xfrm>
                <a:off x="1080979" y="773693"/>
                <a:ext cx="9688296" cy="5391579"/>
              </a:xfrm>
              <a:blipFill>
                <a:blip r:embed="rId2"/>
                <a:stretch>
                  <a:fillRect l="-629" r="-629"/>
                </a:stretch>
              </a:blipFill>
            </p:spPr>
            <p:txBody>
              <a:bodyPr/>
              <a:lstStyle/>
              <a:p>
                <a:r>
                  <a:rPr lang="en-ID">
                    <a:noFill/>
                  </a:rPr>
                  <a:t> </a:t>
                </a:r>
              </a:p>
            </p:txBody>
          </p:sp>
        </mc:Fallback>
      </mc:AlternateContent>
      <p:sp>
        <p:nvSpPr>
          <p:cNvPr id="10" name="Rectangle 9">
            <a:extLst>
              <a:ext uri="{FF2B5EF4-FFF2-40B4-BE49-F238E27FC236}">
                <a16:creationId xmlns:a16="http://schemas.microsoft.com/office/drawing/2014/main" id="{A2EFAD32-4AA4-2F02-498E-2021BE668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4B20B71-6EC7-4E8F-C9A3-B627EA51F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6D181B3B-DA20-D3A8-48DC-5F57B37E9FC5}"/>
              </a:ext>
            </a:extLst>
          </p:cNvPr>
          <p:cNvPicPr>
            <a:picLocks noChangeAspect="1"/>
          </p:cNvPicPr>
          <p:nvPr/>
        </p:nvPicPr>
        <p:blipFill>
          <a:blip r:embed="rId3"/>
          <a:stretch>
            <a:fillRect/>
          </a:stretch>
        </p:blipFill>
        <p:spPr>
          <a:xfrm>
            <a:off x="3411974" y="1604966"/>
            <a:ext cx="5368052" cy="1690139"/>
          </a:xfrm>
          <a:prstGeom prst="rect">
            <a:avLst/>
          </a:prstGeom>
        </p:spPr>
      </p:pic>
    </p:spTree>
    <p:extLst>
      <p:ext uri="{BB962C8B-B14F-4D97-AF65-F5344CB8AC3E}">
        <p14:creationId xmlns:p14="http://schemas.microsoft.com/office/powerpoint/2010/main" val="1064989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B3F40B-D0FA-18E0-3037-77F4AAD0D2C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412BA7-342B-C79E-6A26-DA57638F1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53C0E542-B92B-40FC-5CD4-E9AAF77D43A9}"/>
              </a:ext>
            </a:extLst>
          </p:cNvPr>
          <p:cNvSpPr>
            <a:spLocks noGrp="1"/>
          </p:cNvSpPr>
          <p:nvPr>
            <p:ph type="title"/>
          </p:nvPr>
        </p:nvSpPr>
        <p:spPr>
          <a:xfrm>
            <a:off x="1251852" y="159517"/>
            <a:ext cx="9688296" cy="671756"/>
          </a:xfrm>
        </p:spPr>
        <p:txBody>
          <a:bodyPr anchor="b">
            <a:normAutofit/>
          </a:bodyPr>
          <a:lstStyle/>
          <a:p>
            <a:r>
              <a:rPr lang="en-US" sz="4000" dirty="0">
                <a:latin typeface="Times New Roman" panose="02020603050405020304" pitchFamily="18" charset="0"/>
                <a:cs typeface="Times New Roman" panose="02020603050405020304" pitchFamily="18" charset="0"/>
              </a:rPr>
              <a:t>Kernel SVM</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160869BC-8255-ACC6-23B6-EC2213D0C457}"/>
                  </a:ext>
                </a:extLst>
              </p:cNvPr>
              <p:cNvSpPr>
                <a:spLocks noGrp="1"/>
              </p:cNvSpPr>
              <p:nvPr>
                <p:ph idx="1"/>
              </p:nvPr>
            </p:nvSpPr>
            <p:spPr>
              <a:xfrm>
                <a:off x="1080979" y="773693"/>
                <a:ext cx="9688296" cy="5391579"/>
              </a:xfrm>
            </p:spPr>
            <p:txBody>
              <a:bodyPr anchor="t">
                <a:normAutofit/>
              </a:bodyPr>
              <a:lstStyle/>
              <a:p>
                <a:pPr marL="0" indent="0">
                  <a:buNone/>
                </a:pPr>
                <a:endParaRPr lang="en-US" sz="2000" i="1" dirty="0">
                  <a:solidFill>
                    <a:srgbClr val="000000"/>
                  </a:solidFill>
                  <a:latin typeface="Times New Roman" panose="02020603050405020304" pitchFamily="18" charset="0"/>
                  <a:cs typeface="Times New Roman" panose="02020603050405020304" pitchFamily="18" charset="0"/>
                </a:endParaRPr>
              </a:p>
              <a:p>
                <a:pPr marL="0" indent="0">
                  <a:buNone/>
                </a:pPr>
                <a:r>
                  <a:rPr lang="vi-VN" sz="2000" b="0" i="0" dirty="0">
                    <a:solidFill>
                      <a:srgbClr val="000000"/>
                    </a:solidFill>
                    <a:effectLst/>
                    <a:latin typeface="Times New Roman" panose="02020603050405020304" pitchFamily="18" charset="0"/>
                    <a:cs typeface="Times New Roman" panose="02020603050405020304" pitchFamily="18" charset="0"/>
                  </a:rPr>
                  <a:t>Sau khi giải được </a:t>
                </a:r>
                <a:r>
                  <a:rPr lang="el-GR" sz="2000" b="0" i="0" dirty="0">
                    <a:solidFill>
                      <a:srgbClr val="000000"/>
                    </a:solidFill>
                    <a:effectLst/>
                    <a:latin typeface="Times New Roman" panose="02020603050405020304" pitchFamily="18" charset="0"/>
                    <a:cs typeface="Times New Roman" panose="02020603050405020304" pitchFamily="18" charset="0"/>
                  </a:rPr>
                  <a:t>λ </a:t>
                </a:r>
                <a:r>
                  <a:rPr lang="vi-VN" sz="2000" b="0" i="0" dirty="0">
                    <a:solidFill>
                      <a:srgbClr val="000000"/>
                    </a:solidFill>
                    <a:effectLst/>
                    <a:latin typeface="Times New Roman" panose="02020603050405020304" pitchFamily="18" charset="0"/>
                    <a:cs typeface="Times New Roman" panose="02020603050405020304" pitchFamily="18" charset="0"/>
                  </a:rPr>
                  <a:t>cho bài toán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1" dirty="0">
                    <a:solidFill>
                      <a:srgbClr val="000000"/>
                    </a:solidFill>
                    <a:effectLst/>
                    <a:latin typeface="Times New Roman" panose="02020603050405020304" pitchFamily="18" charset="0"/>
                    <a:cs typeface="Times New Roman" panose="02020603050405020304" pitchFamily="18" charset="0"/>
                  </a:rPr>
                  <a:t>nhãn</a:t>
                </a:r>
                <a:r>
                  <a:rPr lang="vi-VN" sz="2000" b="0" i="0" dirty="0">
                    <a:solidFill>
                      <a:srgbClr val="000000"/>
                    </a:solidFill>
                    <a:effectLst/>
                    <a:latin typeface="Times New Roman" panose="02020603050405020304" pitchFamily="18" charset="0"/>
                    <a:cs typeface="Times New Roman" panose="02020603050405020304" pitchFamily="18" charset="0"/>
                  </a:rPr>
                  <a:t> của một điểm dữ liệu mới sẽ được xác định bởi dấu của biểu thức:</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algn="just">
                  <a:spcAft>
                    <a:spcPts val="900"/>
                  </a:spcAft>
                </a:pPr>
                <a14:m>
                  <m:oMath xmlns:m="http://schemas.openxmlformats.org/officeDocument/2006/math">
                    <m:r>
                      <a:rPr lang="en-US" sz="2000" b="1"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𝓜</m:t>
                    </m:r>
                  </m:oMath>
                </a14:m>
                <a:r>
                  <a:rPr lang="en-US" sz="2000" b="0" i="0" dirty="0">
                    <a:solidFill>
                      <a:srgbClr val="000000"/>
                    </a:solidFill>
                    <a:effectLst/>
                    <a:latin typeface="Times New Roman" panose="02020603050405020304" pitchFamily="18" charset="0"/>
                    <a:cs typeface="Times New Roman" panose="02020603050405020304" pitchFamily="18" charset="0"/>
                  </a:rPr>
                  <a:t>={n:0&lt;</a:t>
                </a:r>
                <a:r>
                  <a:rPr lang="en-US" sz="2000" dirty="0">
                    <a:solidFill>
                      <a:srgbClr val="000000"/>
                    </a:solidFill>
                    <a:ea typeface="Cambria Math" panose="02040503050406030204" pitchFamily="18" charset="0"/>
                  </a:rPr>
                  <a:t> </a:t>
                </a:r>
                <a14:m>
                  <m:oMath xmlns:m="http://schemas.openxmlformats.org/officeDocument/2006/math">
                    <m:sSub>
                      <m:sSubPr>
                        <m:ctrlPr>
                          <a:rPr lang="en-US" sz="2000" i="1" dirty="0">
                            <a:solidFill>
                              <a:srgbClr val="000000"/>
                            </a:solidFill>
                            <a:latin typeface="Cambria Math" panose="02040503050406030204" pitchFamily="18" charset="0"/>
                            <a:ea typeface="Cambria Math" panose="02040503050406030204" pitchFamily="18" charset="0"/>
                          </a:rPr>
                        </m:ctrlPr>
                      </m:sSubPr>
                      <m:e>
                        <m:r>
                          <a:rPr lang="en-US" sz="2000" i="1" dirty="0">
                            <a:solidFill>
                              <a:srgbClr val="000000"/>
                            </a:solidFill>
                            <a:latin typeface="Cambria Math" panose="02040503050406030204" pitchFamily="18" charset="0"/>
                            <a:ea typeface="Cambria Math" panose="02040503050406030204" pitchFamily="18" charset="0"/>
                          </a:rPr>
                          <m:t>𝜆</m:t>
                        </m:r>
                      </m:e>
                      <m:sub>
                        <m:r>
                          <a:rPr lang="en-US" sz="2000" i="1" dirty="0">
                            <a:solidFill>
                              <a:srgbClr val="000000"/>
                            </a:solidFill>
                            <a:latin typeface="Cambria Math" panose="02040503050406030204" pitchFamily="18" charset="0"/>
                            <a:ea typeface="Cambria Math" panose="02040503050406030204" pitchFamily="18" charset="0"/>
                          </a:rPr>
                          <m:t>𝑛</m:t>
                        </m:r>
                      </m:sub>
                    </m:sSub>
                    <m:r>
                      <a:rPr lang="en-US" sz="2000" i="1" dirty="0">
                        <a:solidFill>
                          <a:srgbClr val="000000"/>
                        </a:solidFill>
                        <a:latin typeface="Cambria Math" panose="02040503050406030204" pitchFamily="18" charset="0"/>
                        <a:ea typeface="Cambria Math" panose="02040503050406030204" pitchFamily="18" charset="0"/>
                      </a:rPr>
                      <m:t> </m:t>
                    </m:r>
                  </m:oMath>
                </a14:m>
                <a:r>
                  <a:rPr lang="en-US" sz="2000" b="0" i="0" dirty="0">
                    <a:solidFill>
                      <a:srgbClr val="000000"/>
                    </a:solidFill>
                    <a:effectLst/>
                    <a:latin typeface="Times New Roman" panose="02020603050405020304" pitchFamily="18" charset="0"/>
                    <a:cs typeface="Times New Roman" panose="02020603050405020304" pitchFamily="18" charset="0"/>
                  </a:rPr>
                  <a:t>&lt;C}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tập</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hợp</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những</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điểm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nằm</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trên</a:t>
                </a:r>
                <a:r>
                  <a:rPr lang="en-US" sz="2000" b="0" i="0" dirty="0">
                    <a:solidFill>
                      <a:srgbClr val="000000"/>
                    </a:solidFill>
                    <a:effectLst/>
                    <a:latin typeface="Times New Roman" panose="02020603050405020304" pitchFamily="18" charset="0"/>
                    <a:cs typeface="Times New Roman" panose="02020603050405020304" pitchFamily="18" charset="0"/>
                  </a:rPr>
                  <a:t> margin.</a:t>
                </a:r>
              </a:p>
              <a:p>
                <a:pPr algn="just">
                  <a:spcAft>
                    <a:spcPts val="900"/>
                  </a:spcAf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S={n:0&lt;</a:t>
                </a:r>
                <a:r>
                  <a:rPr lang="en-US" sz="2000" b="0" dirty="0">
                    <a:solidFill>
                      <a:srgbClr val="000000"/>
                    </a:solidFill>
                    <a:ea typeface="Cambria Math" panose="02040503050406030204" pitchFamily="18" charset="0"/>
                  </a:rPr>
                  <a:t> </a:t>
                </a:r>
                <a14:m>
                  <m:oMath xmlns:m="http://schemas.openxmlformats.org/officeDocument/2006/math">
                    <m:sSub>
                      <m:sSubPr>
                        <m:ctrlPr>
                          <a:rPr lang="en-US" sz="2000" b="0" i="1" dirty="0" smtClean="0">
                            <a:solidFill>
                              <a:srgbClr val="000000"/>
                            </a:solidFill>
                            <a:latin typeface="Cambria Math" panose="02040503050406030204" pitchFamily="18" charset="0"/>
                            <a:ea typeface="Cambria Math" panose="02040503050406030204" pitchFamily="18" charset="0"/>
                          </a:rPr>
                        </m:ctrlPr>
                      </m:sSubPr>
                      <m:e>
                        <m:r>
                          <a:rPr lang="en-US" sz="2000" b="0" i="1" dirty="0" smtClean="0">
                            <a:solidFill>
                              <a:srgbClr val="000000"/>
                            </a:solidFill>
                            <a:latin typeface="Cambria Math" panose="02040503050406030204" pitchFamily="18" charset="0"/>
                            <a:ea typeface="Cambria Math" panose="02040503050406030204" pitchFamily="18" charset="0"/>
                          </a:rPr>
                          <m:t>𝜆</m:t>
                        </m:r>
                      </m:e>
                      <m:sub>
                        <m:r>
                          <a:rPr lang="en-US" sz="2000" b="0" i="1" dirty="0" smtClean="0">
                            <a:solidFill>
                              <a:srgbClr val="000000"/>
                            </a:solidFill>
                            <a:latin typeface="Cambria Math" panose="02040503050406030204" pitchFamily="18" charset="0"/>
                            <a:ea typeface="Cambria Math" panose="02040503050406030204" pitchFamily="18" charset="0"/>
                          </a:rPr>
                          <m:t>𝑛</m:t>
                        </m:r>
                      </m:sub>
                    </m:sSub>
                    <m:r>
                      <a:rPr lang="en-US" sz="2000" b="0" i="1" dirty="0" smtClean="0">
                        <a:solidFill>
                          <a:srgbClr val="000000"/>
                        </a:solidFill>
                        <a:latin typeface="Cambria Math" panose="02040503050406030204" pitchFamily="18" charset="0"/>
                        <a:ea typeface="Cambria Math" panose="02040503050406030204" pitchFamily="18" charset="0"/>
                      </a:rPr>
                      <m:t> </m:t>
                    </m:r>
                  </m:oMath>
                </a14:m>
                <a:r>
                  <a:rPr lang="en-US" sz="2000" b="0" i="0" dirty="0">
                    <a:solidFill>
                      <a:srgbClr val="000000"/>
                    </a:solidFill>
                    <a:effectLst/>
                    <a:latin typeface="Times New Roman" panose="02020603050405020304" pitchFamily="18" charset="0"/>
                    <a:cs typeface="Times New Roman" panose="02020603050405020304" pitchFamily="18" charset="0"/>
                  </a:rPr>
                  <a:t>} là </a:t>
                </a:r>
                <a:r>
                  <a:rPr lang="en-US" sz="2000" b="0" i="0" dirty="0" err="1">
                    <a:solidFill>
                      <a:srgbClr val="000000"/>
                    </a:solidFill>
                    <a:effectLst/>
                    <a:latin typeface="Times New Roman" panose="02020603050405020304" pitchFamily="18" charset="0"/>
                    <a:cs typeface="Times New Roman" panose="02020603050405020304" pitchFamily="18" charset="0"/>
                  </a:rPr>
                  <a:t>tập</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hợp</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các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điểm</a:t>
                </a:r>
                <a:r>
                  <a:rPr lang="en-US" sz="2000" b="0" i="0" dirty="0">
                    <a:solidFill>
                      <a:srgbClr val="000000"/>
                    </a:solidFill>
                    <a:effectLst/>
                    <a:latin typeface="Times New Roman" panose="02020603050405020304" pitchFamily="18" charset="0"/>
                    <a:cs typeface="Times New Roman" panose="02020603050405020304" pitchFamily="18" charset="0"/>
                  </a:rPr>
                  <a:t> support.</a:t>
                </a:r>
              </a:p>
              <a:p>
                <a:pPr algn="just">
                  <a:spcAft>
                    <a:spcPts val="900"/>
                  </a:spcAft>
                </a:pPr>
                <a14:m>
                  <m:oMath xmlns:m="http://schemas.openxmlformats.org/officeDocument/2006/math">
                    <m:sSub>
                      <m:sSubPr>
                        <m:ctrlPr>
                          <a:rPr lang="en-US" sz="2000" b="0" i="1" dirty="0" smtClean="0">
                            <a:solidFill>
                              <a:srgbClr val="000000"/>
                            </a:solidFill>
                            <a:latin typeface="Cambria Math" panose="02040503050406030204" pitchFamily="18" charset="0"/>
                            <a:ea typeface="Cambria Math" panose="02040503050406030204" pitchFamily="18" charset="0"/>
                          </a:rPr>
                        </m:ctrlPr>
                      </m:sSubPr>
                      <m:e>
                        <m:r>
                          <a:rPr lang="en-US" sz="2000" b="0" i="1" dirty="0" smtClean="0">
                            <a:solidFill>
                              <a:srgbClr val="000000"/>
                            </a:solidFill>
                            <a:latin typeface="Cambria Math" panose="02040503050406030204" pitchFamily="18" charset="0"/>
                            <a:ea typeface="Cambria Math" panose="02040503050406030204" pitchFamily="18" charset="0"/>
                          </a:rPr>
                          <m:t>𝑁</m:t>
                        </m:r>
                      </m:e>
                      <m:sub>
                        <m:r>
                          <a:rPr lang="en-US" sz="20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𝓜</m:t>
                        </m:r>
                      </m:sub>
                    </m:sSub>
                    <m:r>
                      <a:rPr lang="en-US" sz="2000" b="0" i="1" dirty="0" smtClean="0">
                        <a:solidFill>
                          <a:srgbClr val="000000"/>
                        </a:solidFill>
                        <a:latin typeface="Cambria Math" panose="02040503050406030204" pitchFamily="18" charset="0"/>
                        <a:ea typeface="Cambria Math" panose="02040503050406030204" pitchFamily="18" charset="0"/>
                      </a:rPr>
                      <m:t> </m:t>
                    </m:r>
                  </m:oMath>
                </a14:m>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là</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số</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phần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tử</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của</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1" dirty="0">
                    <a:solidFill>
                      <a:srgbClr val="000000"/>
                    </a:solidFill>
                    <a:ea typeface="Cambria Math" panose="02040503050406030204" pitchFamily="18" charset="0"/>
                    <a:cs typeface="Times New Roman" panose="020206030504050203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cs typeface="Times New Roman" panose="02020603050405020304" pitchFamily="18" charset="0"/>
                      </a:rPr>
                      <m:t>𝓜</m:t>
                    </m:r>
                  </m:oMath>
                </a14:m>
                <a:endParaRPr lang="en-US"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160869BC-8255-ACC6-23B6-EC2213D0C457}"/>
                  </a:ext>
                </a:extLst>
              </p:cNvPr>
              <p:cNvSpPr>
                <a:spLocks noGrp="1" noRot="1" noChangeAspect="1" noMove="1" noResize="1" noEditPoints="1" noAdjustHandles="1" noChangeArrowheads="1" noChangeShapeType="1" noTextEdit="1"/>
              </p:cNvSpPr>
              <p:nvPr>
                <p:ph idx="1"/>
              </p:nvPr>
            </p:nvSpPr>
            <p:spPr>
              <a:xfrm>
                <a:off x="1080979" y="773693"/>
                <a:ext cx="9688296" cy="5391579"/>
              </a:xfrm>
              <a:blipFill>
                <a:blip r:embed="rId2"/>
                <a:stretch>
                  <a:fillRect l="-629"/>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8FF83205-CC6F-A2B4-8AF6-2C8C3CF653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E7BC0FF-0CB4-E94A-AABD-8F02E5443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Hình ảnh 8">
            <a:extLst>
              <a:ext uri="{FF2B5EF4-FFF2-40B4-BE49-F238E27FC236}">
                <a16:creationId xmlns:a16="http://schemas.microsoft.com/office/drawing/2014/main" id="{A9E37060-F835-DA5F-027B-291717CD261E}"/>
              </a:ext>
            </a:extLst>
          </p:cNvPr>
          <p:cNvPicPr>
            <a:picLocks noChangeAspect="1"/>
          </p:cNvPicPr>
          <p:nvPr/>
        </p:nvPicPr>
        <p:blipFill>
          <a:blip r:embed="rId3"/>
          <a:stretch>
            <a:fillRect/>
          </a:stretch>
        </p:blipFill>
        <p:spPr>
          <a:xfrm>
            <a:off x="3606979" y="1666697"/>
            <a:ext cx="4978041" cy="1031166"/>
          </a:xfrm>
          <a:prstGeom prst="rect">
            <a:avLst/>
          </a:prstGeom>
        </p:spPr>
      </p:pic>
    </p:spTree>
    <p:extLst>
      <p:ext uri="{BB962C8B-B14F-4D97-AF65-F5344CB8AC3E}">
        <p14:creationId xmlns:p14="http://schemas.microsoft.com/office/powerpoint/2010/main" val="3507698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8A81F2-8A4A-54FD-C950-6B2C99AF117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8FCD3B-73EB-A221-5448-0CF0B85A76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3CDBEF05-E5D3-40BD-A207-4196F05D2510}"/>
              </a:ext>
            </a:extLst>
          </p:cNvPr>
          <p:cNvSpPr>
            <a:spLocks noGrp="1"/>
          </p:cNvSpPr>
          <p:nvPr>
            <p:ph type="title"/>
          </p:nvPr>
        </p:nvSpPr>
        <p:spPr>
          <a:xfrm>
            <a:off x="1251852" y="159517"/>
            <a:ext cx="9688296" cy="671756"/>
          </a:xfrm>
        </p:spPr>
        <p:txBody>
          <a:bodyPr anchor="b">
            <a:normAutofit/>
          </a:bodyPr>
          <a:lstStyle/>
          <a:p>
            <a:r>
              <a:rPr lang="en-US" sz="4000" dirty="0"/>
              <a:t>Kernel SVM</a:t>
            </a:r>
          </a:p>
        </p:txBody>
      </p:sp>
      <p:sp>
        <p:nvSpPr>
          <p:cNvPr id="3" name="Chỗ dành sẵn cho Nội dung 2">
            <a:extLst>
              <a:ext uri="{FF2B5EF4-FFF2-40B4-BE49-F238E27FC236}">
                <a16:creationId xmlns:a16="http://schemas.microsoft.com/office/drawing/2014/main" id="{81956F11-B201-CEA5-0944-53F530EE00A9}"/>
              </a:ext>
            </a:extLst>
          </p:cNvPr>
          <p:cNvSpPr>
            <a:spLocks noGrp="1"/>
          </p:cNvSpPr>
          <p:nvPr>
            <p:ph idx="1"/>
          </p:nvPr>
        </p:nvSpPr>
        <p:spPr>
          <a:xfrm>
            <a:off x="1080979" y="773693"/>
            <a:ext cx="9688296" cy="5391579"/>
          </a:xfrm>
        </p:spPr>
        <p:txBody>
          <a:bodyPr anchor="t">
            <a:normAutofit/>
          </a:bodyPr>
          <a:lstStyle/>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 </a:t>
            </a:r>
          </a:p>
          <a:p>
            <a:pPr marL="0" indent="0">
              <a:buNone/>
            </a:pPr>
            <a:r>
              <a:rPr lang="vi-VN" sz="2000" b="0" i="0" dirty="0">
                <a:solidFill>
                  <a:srgbClr val="000000"/>
                </a:solidFill>
                <a:effectLst/>
                <a:latin typeface="Times New Roman" panose="02020603050405020304" pitchFamily="18" charset="0"/>
                <a:cs typeface="Times New Roman" panose="02020603050405020304" pitchFamily="18" charset="0"/>
              </a:rPr>
              <a:t>Giả sử rằng ta có thể tìm được hàm số </a:t>
            </a:r>
            <a:r>
              <a:rPr lang="el-GR" sz="2000" b="0" i="0" dirty="0">
                <a:solidFill>
                  <a:srgbClr val="000000"/>
                </a:solidFill>
                <a:effectLst/>
                <a:latin typeface="Times New Roman" panose="02020603050405020304" pitchFamily="18" charset="0"/>
                <a:cs typeface="Times New Roman" panose="02020603050405020304" pitchFamily="18" charset="0"/>
              </a:rPr>
              <a:t>Φ() </a:t>
            </a:r>
            <a:r>
              <a:rPr lang="vi-VN" sz="2000" b="0" i="0" dirty="0">
                <a:solidFill>
                  <a:srgbClr val="000000"/>
                </a:solidFill>
                <a:effectLst/>
                <a:latin typeface="Times New Roman" panose="02020603050405020304" pitchFamily="18" charset="0"/>
                <a:cs typeface="Times New Roman" panose="02020603050405020304" pitchFamily="18" charset="0"/>
              </a:rPr>
              <a:t>sao cho sau khi được biến đổi sang không gian mới, mỗi điểm dữ liệu x trở thành </a:t>
            </a:r>
            <a:r>
              <a:rPr lang="el-GR" sz="2000" b="0" i="0" dirty="0">
                <a:solidFill>
                  <a:srgbClr val="000000"/>
                </a:solidFill>
                <a:effectLst/>
                <a:latin typeface="Times New Roman" panose="02020603050405020304" pitchFamily="18" charset="0"/>
                <a:cs typeface="Times New Roman" panose="02020603050405020304" pitchFamily="18" charset="0"/>
              </a:rPr>
              <a:t>Φ(</a:t>
            </a:r>
            <a:r>
              <a:rPr lang="vi-VN" sz="2000" b="0" i="0" dirty="0">
                <a:solidFill>
                  <a:srgbClr val="000000"/>
                </a:solidFill>
                <a:effectLst/>
                <a:latin typeface="Times New Roman" panose="02020603050405020304" pitchFamily="18" charset="0"/>
                <a:cs typeface="Times New Roman" panose="02020603050405020304" pitchFamily="18" charset="0"/>
              </a:rPr>
              <a:t>x)</a:t>
            </a:r>
            <a:r>
              <a:rPr lang="el-GR"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và trong không gian mới này, dữ liệu trở nên </a:t>
            </a:r>
            <a:r>
              <a:rPr lang="vi-VN" sz="2000" b="0" i="1" dirty="0">
                <a:solidFill>
                  <a:srgbClr val="000000"/>
                </a:solidFill>
                <a:effectLst/>
                <a:latin typeface="Times New Roman" panose="02020603050405020304" pitchFamily="18" charset="0"/>
                <a:cs typeface="Times New Roman" panose="02020603050405020304" pitchFamily="18" charset="0"/>
              </a:rPr>
              <a:t>gần phân biệt tuyến tính</a:t>
            </a:r>
            <a:endParaRPr lang="en-US" sz="20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i="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i="1" dirty="0">
              <a:solidFill>
                <a:srgbClr val="000000"/>
              </a:solidFill>
              <a:latin typeface="Times New Roman" panose="02020603050405020304" pitchFamily="18" charset="0"/>
              <a:cs typeface="Times New Roman" panose="02020603050405020304" pitchFamily="18" charset="0"/>
            </a:endParaRPr>
          </a:p>
          <a:p>
            <a:pPr marL="0" indent="0">
              <a:buNone/>
            </a:pPr>
            <a:r>
              <a:rPr lang="vi-VN" sz="2000" b="0" i="0" dirty="0">
                <a:solidFill>
                  <a:srgbClr val="000000"/>
                </a:solidFill>
                <a:effectLst/>
                <a:latin typeface="Times New Roman" panose="02020603050405020304" pitchFamily="18" charset="0"/>
                <a:cs typeface="Times New Roman" panose="02020603050405020304" pitchFamily="18" charset="0"/>
              </a:rPr>
              <a:t>và </a:t>
            </a:r>
            <a:r>
              <a:rPr lang="vi-VN" sz="2000" b="0" i="1" dirty="0">
                <a:solidFill>
                  <a:srgbClr val="000000"/>
                </a:solidFill>
                <a:effectLst/>
                <a:latin typeface="Times New Roman" panose="02020603050405020304" pitchFamily="18" charset="0"/>
                <a:cs typeface="Times New Roman" panose="02020603050405020304" pitchFamily="18" charset="0"/>
              </a:rPr>
              <a:t>nhãn</a:t>
            </a:r>
            <a:r>
              <a:rPr lang="vi-VN" sz="2000" b="0" i="0" dirty="0">
                <a:solidFill>
                  <a:srgbClr val="000000"/>
                </a:solidFill>
                <a:effectLst/>
                <a:latin typeface="Times New Roman" panose="02020603050405020304" pitchFamily="18" charset="0"/>
                <a:cs typeface="Times New Roman" panose="02020603050405020304" pitchFamily="18" charset="0"/>
              </a:rPr>
              <a:t> của một điểm dữ liệu mới được xác định bởi dấu của biểu thức:</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DA5DB9A-3239-979A-A3DB-64AA980B2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87DF08-F53A-F7BE-14A2-EB46DB6F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Hình ảnh 5">
            <a:extLst>
              <a:ext uri="{FF2B5EF4-FFF2-40B4-BE49-F238E27FC236}">
                <a16:creationId xmlns:a16="http://schemas.microsoft.com/office/drawing/2014/main" id="{B82F1520-899E-35CC-6D95-A2E9030620E0}"/>
              </a:ext>
            </a:extLst>
          </p:cNvPr>
          <p:cNvPicPr>
            <a:picLocks noChangeAspect="1"/>
          </p:cNvPicPr>
          <p:nvPr/>
        </p:nvPicPr>
        <p:blipFill>
          <a:blip r:embed="rId2"/>
          <a:stretch>
            <a:fillRect/>
          </a:stretch>
        </p:blipFill>
        <p:spPr>
          <a:xfrm>
            <a:off x="3023553" y="2297235"/>
            <a:ext cx="6144894" cy="1547042"/>
          </a:xfrm>
          <a:prstGeom prst="rect">
            <a:avLst/>
          </a:prstGeom>
        </p:spPr>
      </p:pic>
      <p:pic>
        <p:nvPicPr>
          <p:cNvPr id="11" name="Hình ảnh 10">
            <a:extLst>
              <a:ext uri="{FF2B5EF4-FFF2-40B4-BE49-F238E27FC236}">
                <a16:creationId xmlns:a16="http://schemas.microsoft.com/office/drawing/2014/main" id="{EE80BA49-C739-187E-4150-915EB06FCF6F}"/>
              </a:ext>
            </a:extLst>
          </p:cNvPr>
          <p:cNvPicPr>
            <a:picLocks noChangeAspect="1"/>
          </p:cNvPicPr>
          <p:nvPr/>
        </p:nvPicPr>
        <p:blipFill>
          <a:blip r:embed="rId3"/>
          <a:stretch>
            <a:fillRect/>
          </a:stretch>
        </p:blipFill>
        <p:spPr>
          <a:xfrm>
            <a:off x="2919155" y="4974361"/>
            <a:ext cx="6353689" cy="671756"/>
          </a:xfrm>
          <a:prstGeom prst="rect">
            <a:avLst/>
          </a:prstGeom>
        </p:spPr>
      </p:pic>
    </p:spTree>
    <p:extLst>
      <p:ext uri="{BB962C8B-B14F-4D97-AF65-F5344CB8AC3E}">
        <p14:creationId xmlns:p14="http://schemas.microsoft.com/office/powerpoint/2010/main" val="987498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42DF63-0C60-E439-DB29-2A392C894D4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1B873F0-75CD-F97A-5C34-6DDCD9B96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576ED5C0-69BB-93BE-12E1-2ECDE7F317DC}"/>
              </a:ext>
            </a:extLst>
          </p:cNvPr>
          <p:cNvSpPr>
            <a:spLocks noGrp="1"/>
          </p:cNvSpPr>
          <p:nvPr>
            <p:ph type="title"/>
          </p:nvPr>
        </p:nvSpPr>
        <p:spPr>
          <a:xfrm>
            <a:off x="1251852" y="159517"/>
            <a:ext cx="9688296" cy="671756"/>
          </a:xfrm>
        </p:spPr>
        <p:txBody>
          <a:bodyPr anchor="b">
            <a:normAutofit/>
          </a:bodyPr>
          <a:lstStyle/>
          <a:p>
            <a:r>
              <a:rPr lang="en-US" sz="4000" dirty="0">
                <a:latin typeface="Times New Roman" panose="02020603050405020304" pitchFamily="18" charset="0"/>
                <a:cs typeface="Times New Roman" panose="02020603050405020304" pitchFamily="18" charset="0"/>
              </a:rPr>
              <a:t>Kernel SVM</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5F131CA7-735F-89A7-7EF5-9B8123DA066A}"/>
                  </a:ext>
                </a:extLst>
              </p:cNvPr>
              <p:cNvSpPr>
                <a:spLocks noGrp="1"/>
              </p:cNvSpPr>
              <p:nvPr>
                <p:ph idx="1"/>
              </p:nvPr>
            </p:nvSpPr>
            <p:spPr>
              <a:xfrm>
                <a:off x="1080979" y="773693"/>
                <a:ext cx="9688296" cy="5391579"/>
              </a:xfrm>
            </p:spPr>
            <p:txBody>
              <a:bodyPr anchor="t">
                <a:normAutofit/>
              </a:bodyPr>
              <a:lstStyle/>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 </a:t>
                </a:r>
              </a:p>
              <a:p>
                <a:pPr marL="0" indent="0">
                  <a:buNone/>
                </a:pPr>
                <a:r>
                  <a:rPr lang="vi-VN" sz="2000" b="0" i="0" dirty="0">
                    <a:solidFill>
                      <a:srgbClr val="000000"/>
                    </a:solidFill>
                    <a:effectLst/>
                    <a:latin typeface="Times New Roman" panose="02020603050405020304" pitchFamily="18" charset="0"/>
                    <a:cs typeface="Times New Roman" panose="02020603050405020304" pitchFamily="18" charset="0"/>
                  </a:rPr>
                  <a:t>Trong bài toán</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và biểu thức</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trước</a:t>
                </a:r>
                <a:r>
                  <a:rPr lang="en-US" sz="2000" b="0" i="0" dirty="0">
                    <a:solidFill>
                      <a:srgbClr val="000000"/>
                    </a:solidFill>
                    <a:effectLst/>
                    <a:latin typeface="Times New Roman" panose="02020603050405020304" pitchFamily="18" charset="0"/>
                    <a:cs typeface="Times New Roman" panose="02020603050405020304" pitchFamily="18" charset="0"/>
                  </a:rPr>
                  <a:t>,</a:t>
                </a:r>
                <a:r>
                  <a:rPr lang="vi-VN" sz="2000" b="0" i="0" dirty="0">
                    <a:solidFill>
                      <a:srgbClr val="000000"/>
                    </a:solidFill>
                    <a:effectLst/>
                    <a:latin typeface="Times New Roman" panose="02020603050405020304" pitchFamily="18" charset="0"/>
                    <a:cs typeface="Times New Roman" panose="02020603050405020304" pitchFamily="18" charset="0"/>
                  </a:rPr>
                  <a:t> chúng ta không cần tính trực tiếp </a:t>
                </a:r>
                <a:r>
                  <a:rPr lang="el-GR" sz="2000" b="0" i="0" dirty="0">
                    <a:solidFill>
                      <a:srgbClr val="000000"/>
                    </a:solidFill>
                    <a:effectLst/>
                    <a:latin typeface="Times New Roman" panose="02020603050405020304" pitchFamily="18" charset="0"/>
                    <a:cs typeface="Times New Roman" panose="02020603050405020304" pitchFamily="18" charset="0"/>
                  </a:rPr>
                  <a:t>Φ(</a:t>
                </a:r>
                <a:r>
                  <a:rPr lang="vi-VN" sz="2000" b="0" i="0" dirty="0">
                    <a:solidFill>
                      <a:srgbClr val="000000"/>
                    </a:solidFill>
                    <a:effectLst/>
                    <a:latin typeface="Times New Roman" panose="02020603050405020304" pitchFamily="18" charset="0"/>
                    <a:cs typeface="Times New Roman" panose="02020603050405020304" pitchFamily="18" charset="0"/>
                  </a:rPr>
                  <a:t>x)</a:t>
                </a:r>
                <a:r>
                  <a:rPr lang="el-GR"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cho mọi điểm dữ liệu. Chúng ta chỉ cần tính được </a:t>
                </a:r>
                <a14:m>
                  <m:oMath xmlns:m="http://schemas.openxmlformats.org/officeDocument/2006/math">
                    <m:sSup>
                      <m:sSupPr>
                        <m:ctrlPr>
                          <a:rPr lang="vi-VN" sz="2000" b="0" i="1" smtClean="0">
                            <a:solidFill>
                              <a:srgbClr val="000000"/>
                            </a:solidFill>
                            <a:effectLst/>
                            <a:latin typeface="Cambria Math" panose="02040503050406030204" pitchFamily="18" charset="0"/>
                            <a:cs typeface="Times New Roman" panose="02020603050405020304" pitchFamily="18" charset="0"/>
                          </a:rPr>
                        </m:ctrlPr>
                      </m:sSupPr>
                      <m:e>
                        <m:r>
                          <m:rPr>
                            <m:nor/>
                          </m:rPr>
                          <a:rPr lang="el-GR" sz="2000" dirty="0">
                            <a:solidFill>
                              <a:srgbClr val="000000"/>
                            </a:solidFill>
                            <a:latin typeface="Times New Roman" panose="02020603050405020304" pitchFamily="18" charset="0"/>
                            <a:cs typeface="Times New Roman" panose="02020603050405020304" pitchFamily="18" charset="0"/>
                          </a:rPr>
                          <m:t>Φ</m:t>
                        </m:r>
                        <m:r>
                          <m:rPr>
                            <m:nor/>
                          </m:rPr>
                          <a:rPr lang="el-GR" sz="2000" dirty="0">
                            <a:solidFill>
                              <a:srgbClr val="000000"/>
                            </a:solidFill>
                            <a:latin typeface="Times New Roman" panose="02020603050405020304" pitchFamily="18" charset="0"/>
                            <a:cs typeface="Times New Roman" panose="02020603050405020304" pitchFamily="18" charset="0"/>
                          </a:rPr>
                          <m:t>(</m:t>
                        </m:r>
                        <m:r>
                          <m:rPr>
                            <m:nor/>
                          </m:rPr>
                          <a:rPr lang="vi-VN" sz="2000" dirty="0">
                            <a:solidFill>
                              <a:srgbClr val="000000"/>
                            </a:solidFill>
                            <a:latin typeface="Times New Roman" panose="02020603050405020304" pitchFamily="18" charset="0"/>
                            <a:cs typeface="Times New Roman" panose="02020603050405020304" pitchFamily="18" charset="0"/>
                          </a:rPr>
                          <m:t>x</m:t>
                        </m:r>
                        <m:r>
                          <m:rPr>
                            <m:nor/>
                          </m:rPr>
                          <a:rPr lang="vi-VN" sz="2000" dirty="0">
                            <a:solidFill>
                              <a:srgbClr val="000000"/>
                            </a:solidFill>
                            <a:latin typeface="Times New Roman" panose="02020603050405020304" pitchFamily="18" charset="0"/>
                            <a:cs typeface="Times New Roman" panose="02020603050405020304" pitchFamily="18" charset="0"/>
                          </a:rPr>
                          <m:t>)</m:t>
                        </m:r>
                      </m:e>
                      <m:sup>
                        <m:r>
                          <a:rPr lang="en-US" sz="2000" b="0" i="1" smtClean="0">
                            <a:solidFill>
                              <a:srgbClr val="000000"/>
                            </a:solidFill>
                            <a:effectLst/>
                            <a:latin typeface="Cambria Math" panose="02040503050406030204" pitchFamily="18" charset="0"/>
                            <a:cs typeface="Times New Roman" panose="02020603050405020304" pitchFamily="18" charset="0"/>
                          </a:rPr>
                          <m:t>𝑇</m:t>
                        </m:r>
                      </m:sup>
                    </m:sSup>
                  </m:oMath>
                </a14:m>
                <a:r>
                  <a:rPr lang="el-GR" sz="2000" b="0" i="0" dirty="0">
                    <a:solidFill>
                      <a:srgbClr val="000000"/>
                    </a:solidFill>
                    <a:effectLst/>
                    <a:latin typeface="Times New Roman" panose="02020603050405020304" pitchFamily="18" charset="0"/>
                    <a:cs typeface="Times New Roman" panose="02020603050405020304" pitchFamily="18" charset="0"/>
                  </a:rPr>
                  <a:t>Φ(</a:t>
                </a:r>
                <a:r>
                  <a:rPr lang="vi-VN" sz="2000" b="0" i="0" dirty="0">
                    <a:solidFill>
                      <a:srgbClr val="000000"/>
                    </a:solidFill>
                    <a:effectLst/>
                    <a:latin typeface="Times New Roman" panose="02020603050405020304" pitchFamily="18" charset="0"/>
                    <a:cs typeface="Times New Roman" panose="02020603050405020304" pitchFamily="18" charset="0"/>
                  </a:rPr>
                  <a:t>z)</a:t>
                </a:r>
                <a:r>
                  <a:rPr lang="el-GR"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dựa trên hai điểm dữ liệu </a:t>
                </a:r>
                <a:r>
                  <a:rPr lang="vi-VN" sz="2000" b="0" i="0" dirty="0" err="1">
                    <a:solidFill>
                      <a:srgbClr val="000000"/>
                    </a:solidFill>
                    <a:effectLst/>
                    <a:latin typeface="Times New Roman" panose="02020603050405020304" pitchFamily="18" charset="0"/>
                    <a:cs typeface="Times New Roman" panose="02020603050405020304" pitchFamily="18" charset="0"/>
                  </a:rPr>
                  <a:t>x,z</a:t>
                </a:r>
                <a:r>
                  <a:rPr lang="vi-VN" sz="2000" b="0" i="0" dirty="0">
                    <a:solidFill>
                      <a:srgbClr val="000000"/>
                    </a:solidFill>
                    <a:effectLst/>
                    <a:latin typeface="Times New Roman" panose="02020603050405020304" pitchFamily="18" charset="0"/>
                    <a:cs typeface="Times New Roman" panose="02020603050405020304" pitchFamily="18" charset="0"/>
                  </a:rPr>
                  <a:t> bất kỳ! Kỹ thuật này còn được gọi là </a:t>
                </a:r>
                <a:r>
                  <a:rPr lang="vi-VN" sz="2000" b="1" i="0" dirty="0" err="1">
                    <a:solidFill>
                      <a:srgbClr val="000000"/>
                    </a:solidFill>
                    <a:effectLst/>
                    <a:latin typeface="Times New Roman" panose="02020603050405020304" pitchFamily="18" charset="0"/>
                    <a:cs typeface="Times New Roman" panose="02020603050405020304" pitchFamily="18" charset="0"/>
                  </a:rPr>
                  <a:t>kernel</a:t>
                </a:r>
                <a:r>
                  <a:rPr lang="vi-VN" sz="2000" b="1" i="0" dirty="0">
                    <a:solidFill>
                      <a:srgbClr val="000000"/>
                    </a:solidFill>
                    <a:effectLst/>
                    <a:latin typeface="Times New Roman" panose="02020603050405020304" pitchFamily="18" charset="0"/>
                    <a:cs typeface="Times New Roman" panose="02020603050405020304" pitchFamily="18" charset="0"/>
                  </a:rPr>
                  <a:t> </a:t>
                </a:r>
                <a:r>
                  <a:rPr lang="vi-VN" sz="2000" b="1" i="0" dirty="0" err="1">
                    <a:solidFill>
                      <a:srgbClr val="000000"/>
                    </a:solidFill>
                    <a:effectLst/>
                    <a:latin typeface="Times New Roman" panose="02020603050405020304" pitchFamily="18" charset="0"/>
                    <a:cs typeface="Times New Roman" panose="02020603050405020304" pitchFamily="18" charset="0"/>
                  </a:rPr>
                  <a:t>trick</a:t>
                </a:r>
                <a:r>
                  <a:rPr lang="vi-VN" sz="2000" b="0" i="0" dirty="0">
                    <a:solidFill>
                      <a:srgbClr val="000000"/>
                    </a:solidFill>
                    <a:effectLst/>
                    <a:latin typeface="Times New Roman" panose="02020603050405020304" pitchFamily="18" charset="0"/>
                    <a:cs typeface="Times New Roman" panose="02020603050405020304" pitchFamily="18" charset="0"/>
                  </a:rPr>
                  <a:t>.</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2000" dirty="0" err="1">
                    <a:latin typeface="Times New Roman" panose="02020603050405020304" pitchFamily="18" charset="0"/>
                    <a:cs typeface="Times New Roman" panose="02020603050405020304" pitchFamily="18" charset="0"/>
                  </a:rPr>
                  <a:t>Lúc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định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nghĩa</a:t>
                </a:r>
                <a:r>
                  <a:rPr lang="en-US" sz="2000" dirty="0">
                    <a:latin typeface="Times New Roman" panose="02020603050405020304" pitchFamily="18" charset="0"/>
                    <a:cs typeface="Times New Roman" panose="02020603050405020304" pitchFamily="18" charset="0"/>
                  </a:rPr>
                  <a:t> </a:t>
                </a:r>
                <a:r>
                  <a:rPr lang="en-US" sz="2000" i="1" dirty="0" err="1">
                    <a:effectLst/>
                    <a:latin typeface="Times New Roman" panose="02020603050405020304" pitchFamily="18" charset="0"/>
                    <a:cs typeface="Times New Roman" panose="02020603050405020304" pitchFamily="18" charset="0"/>
                  </a:rPr>
                  <a:t>hàm</a:t>
                </a:r>
                <a:r>
                  <a:rPr lang="en-US" sz="2000" i="1" dirty="0">
                    <a:effectLst/>
                    <a:latin typeface="Times New Roman" panose="02020603050405020304" pitchFamily="18" charset="0"/>
                    <a:cs typeface="Times New Roman" panose="02020603050405020304" pitchFamily="18" charset="0"/>
                  </a:rPr>
                  <a:t> kernel</a:t>
                </a:r>
                <a:r>
                  <a:rPr lang="en-US" sz="2000" dirty="0">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k(</a:t>
                </a:r>
                <a:r>
                  <a:rPr lang="en-US" sz="2000" b="0" i="0" dirty="0" err="1">
                    <a:solidFill>
                      <a:srgbClr val="000000"/>
                    </a:solidFill>
                    <a:effectLst/>
                    <a:latin typeface="Times New Roman" panose="02020603050405020304" pitchFamily="18" charset="0"/>
                    <a:cs typeface="Times New Roman" panose="02020603050405020304" pitchFamily="18" charset="0"/>
                  </a:rPr>
                  <a:t>x,z</a:t>
                </a:r>
                <a:r>
                  <a:rPr lang="en-US" sz="2000" b="0" i="0" dirty="0">
                    <a:solidFill>
                      <a:srgbClr val="000000"/>
                    </a:solidFill>
                    <a:effectLst/>
                    <a:latin typeface="Times New Roman" panose="02020603050405020304" pitchFamily="18" charset="0"/>
                    <a:cs typeface="Times New Roman" panose="02020603050405020304" pitchFamily="18" charset="0"/>
                  </a:rPr>
                  <a:t>)=</a:t>
                </a:r>
                <a:r>
                  <a:rPr lang="vi-VN" sz="2000" b="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p>
                      <m:sSupPr>
                        <m:ctrlPr>
                          <a:rPr lang="vi-VN" sz="2000" b="0" i="1" smtClean="0">
                            <a:solidFill>
                              <a:srgbClr val="000000"/>
                            </a:solidFill>
                            <a:effectLst/>
                            <a:latin typeface="Cambria Math" panose="02040503050406030204" pitchFamily="18" charset="0"/>
                            <a:cs typeface="Times New Roman" panose="02020603050405020304" pitchFamily="18" charset="0"/>
                          </a:rPr>
                        </m:ctrlPr>
                      </m:sSupPr>
                      <m:e>
                        <m:r>
                          <m:rPr>
                            <m:nor/>
                          </m:rPr>
                          <a:rPr lang="el-GR" sz="2000" dirty="0">
                            <a:solidFill>
                              <a:srgbClr val="000000"/>
                            </a:solidFill>
                            <a:latin typeface="Times New Roman" panose="02020603050405020304" pitchFamily="18" charset="0"/>
                            <a:cs typeface="Times New Roman" panose="02020603050405020304" pitchFamily="18" charset="0"/>
                          </a:rPr>
                          <m:t>Φ</m:t>
                        </m:r>
                        <m:r>
                          <m:rPr>
                            <m:nor/>
                          </m:rPr>
                          <a:rPr lang="el-GR" sz="2000" dirty="0">
                            <a:solidFill>
                              <a:srgbClr val="000000"/>
                            </a:solidFill>
                            <a:latin typeface="Times New Roman" panose="02020603050405020304" pitchFamily="18" charset="0"/>
                            <a:cs typeface="Times New Roman" panose="02020603050405020304" pitchFamily="18" charset="0"/>
                          </a:rPr>
                          <m:t>(</m:t>
                        </m:r>
                        <m:r>
                          <m:rPr>
                            <m:nor/>
                          </m:rPr>
                          <a:rPr lang="vi-VN" sz="2000" dirty="0">
                            <a:solidFill>
                              <a:srgbClr val="000000"/>
                            </a:solidFill>
                            <a:latin typeface="Times New Roman" panose="02020603050405020304" pitchFamily="18" charset="0"/>
                            <a:cs typeface="Times New Roman" panose="02020603050405020304" pitchFamily="18" charset="0"/>
                          </a:rPr>
                          <m:t>x</m:t>
                        </m:r>
                        <m:r>
                          <m:rPr>
                            <m:nor/>
                          </m:rPr>
                          <a:rPr lang="vi-VN" sz="2000" dirty="0">
                            <a:solidFill>
                              <a:srgbClr val="000000"/>
                            </a:solidFill>
                            <a:latin typeface="Times New Roman" panose="02020603050405020304" pitchFamily="18" charset="0"/>
                            <a:cs typeface="Times New Roman" panose="02020603050405020304" pitchFamily="18" charset="0"/>
                          </a:rPr>
                          <m:t>)</m:t>
                        </m:r>
                      </m:e>
                      <m:sup>
                        <m:r>
                          <a:rPr lang="en-US" sz="2000" b="0" i="1" smtClean="0">
                            <a:solidFill>
                              <a:srgbClr val="000000"/>
                            </a:solidFill>
                            <a:effectLst/>
                            <a:latin typeface="Cambria Math" panose="02040503050406030204" pitchFamily="18" charset="0"/>
                            <a:cs typeface="Times New Roman" panose="02020603050405020304" pitchFamily="18" charset="0"/>
                          </a:rPr>
                          <m:t>𝑇</m:t>
                        </m:r>
                      </m:sup>
                    </m:sSup>
                  </m:oMath>
                </a14:m>
                <a:r>
                  <a:rPr lang="el-GR" sz="2000" b="0" i="0" dirty="0">
                    <a:solidFill>
                      <a:srgbClr val="000000"/>
                    </a:solidFill>
                    <a:effectLst/>
                    <a:latin typeface="Times New Roman" panose="02020603050405020304" pitchFamily="18" charset="0"/>
                    <a:cs typeface="Times New Roman" panose="02020603050405020304" pitchFamily="18" charset="0"/>
                  </a:rPr>
                  <a:t>Φ(</a:t>
                </a:r>
                <a:r>
                  <a:rPr lang="vi-VN" sz="2000" b="0" i="0" dirty="0">
                    <a:solidFill>
                      <a:srgbClr val="000000"/>
                    </a:solidFill>
                    <a:effectLst/>
                    <a:latin typeface="Times New Roman" panose="02020603050405020304" pitchFamily="18" charset="0"/>
                    <a:cs typeface="Times New Roman" panose="02020603050405020304" pitchFamily="18" charset="0"/>
                  </a:rPr>
                  <a:t>z)</a:t>
                </a:r>
                <a:r>
                  <a:rPr lang="el-GR" sz="2000" b="0" i="0" dirty="0">
                    <a:solidFill>
                      <a:srgbClr val="000000"/>
                    </a:solidFill>
                    <a:effectLst/>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 ta có thể viết lại bài toán</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và biểu thức như sau:</a:t>
                </a:r>
                <a:endParaRPr lang="en-US" sz="2000" dirty="0">
                  <a:latin typeface="Times New Roman" panose="02020603050405020304" pitchFamily="18" charset="0"/>
                  <a:cs typeface="Times New Roman" panose="02020603050405020304" pitchFamily="18" charset="0"/>
                </a:endParaRPr>
              </a:p>
              <a:p>
                <a:pPr marL="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2000" b="0" i="0" dirty="0" err="1">
                    <a:solidFill>
                      <a:srgbClr val="000000"/>
                    </a:solidFill>
                    <a:effectLst/>
                    <a:latin typeface="Times New Roman" panose="02020603050405020304" pitchFamily="18" charset="0"/>
                    <a:cs typeface="Times New Roman" panose="02020603050405020304" pitchFamily="18" charset="0"/>
                  </a:rPr>
                  <a:t>Và</a:t>
                </a:r>
                <a:br>
                  <a:rPr lang="en-US" sz="2000" b="0" i="0" dirty="0">
                    <a:solidFill>
                      <a:srgbClr val="000000"/>
                    </a:solidFill>
                    <a:effectLst/>
                    <a:latin typeface="Times New Roman" panose="02020603050405020304" pitchFamily="18" charset="0"/>
                    <a:cs typeface="Times New Roman" panose="02020603050405020304" pitchFamily="18" charset="0"/>
                  </a:rPr>
                </a:br>
                <a:endParaRPr lang="en-US"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5F131CA7-735F-89A7-7EF5-9B8123DA066A}"/>
                  </a:ext>
                </a:extLst>
              </p:cNvPr>
              <p:cNvSpPr>
                <a:spLocks noGrp="1" noRot="1" noChangeAspect="1" noMove="1" noResize="1" noEditPoints="1" noAdjustHandles="1" noChangeArrowheads="1" noChangeShapeType="1" noTextEdit="1"/>
              </p:cNvSpPr>
              <p:nvPr>
                <p:ph idx="1"/>
              </p:nvPr>
            </p:nvSpPr>
            <p:spPr>
              <a:xfrm>
                <a:off x="1080979" y="773693"/>
                <a:ext cx="9688296" cy="5391579"/>
              </a:xfrm>
              <a:blipFill>
                <a:blip r:embed="rId2"/>
                <a:stretch>
                  <a:fillRect l="-629"/>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78E928F6-FFC2-B057-982E-5EC03AE36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9935FDD-BBF5-BD48-2541-6FD183E4C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5BCCBFCE-4ABE-EE85-9CC0-D36CB9404522}"/>
              </a:ext>
            </a:extLst>
          </p:cNvPr>
          <p:cNvPicPr>
            <a:picLocks noChangeAspect="1"/>
          </p:cNvPicPr>
          <p:nvPr/>
        </p:nvPicPr>
        <p:blipFill>
          <a:blip r:embed="rId3"/>
          <a:stretch>
            <a:fillRect/>
          </a:stretch>
        </p:blipFill>
        <p:spPr>
          <a:xfrm>
            <a:off x="3266202" y="2733578"/>
            <a:ext cx="5659595" cy="1589040"/>
          </a:xfrm>
          <a:prstGeom prst="rect">
            <a:avLst/>
          </a:prstGeom>
        </p:spPr>
      </p:pic>
      <p:pic>
        <p:nvPicPr>
          <p:cNvPr id="9" name="Hình ảnh 8">
            <a:extLst>
              <a:ext uri="{FF2B5EF4-FFF2-40B4-BE49-F238E27FC236}">
                <a16:creationId xmlns:a16="http://schemas.microsoft.com/office/drawing/2014/main" id="{C70F45B5-961F-8FEF-904A-74B7CC6B1991}"/>
              </a:ext>
            </a:extLst>
          </p:cNvPr>
          <p:cNvPicPr>
            <a:picLocks noChangeAspect="1"/>
          </p:cNvPicPr>
          <p:nvPr/>
        </p:nvPicPr>
        <p:blipFill>
          <a:blip r:embed="rId4"/>
          <a:stretch>
            <a:fillRect/>
          </a:stretch>
        </p:blipFill>
        <p:spPr>
          <a:xfrm>
            <a:off x="3819206" y="4943865"/>
            <a:ext cx="5096813" cy="671756"/>
          </a:xfrm>
          <a:prstGeom prst="rect">
            <a:avLst/>
          </a:prstGeom>
        </p:spPr>
      </p:pic>
    </p:spTree>
    <p:extLst>
      <p:ext uri="{BB962C8B-B14F-4D97-AF65-F5344CB8AC3E}">
        <p14:creationId xmlns:p14="http://schemas.microsoft.com/office/powerpoint/2010/main" val="2542641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AE48CF-2808-4383-3D86-32FC7F7531E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391050-1089-9DAD-0B40-5C6E6DE76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66ECE0BF-7961-75E1-DB69-879C8749E28A}"/>
                  </a:ext>
                </a:extLst>
              </p:cNvPr>
              <p:cNvSpPr>
                <a:spLocks noGrp="1"/>
              </p:cNvSpPr>
              <p:nvPr>
                <p:ph idx="1"/>
              </p:nvPr>
            </p:nvSpPr>
            <p:spPr>
              <a:xfrm>
                <a:off x="1052945" y="0"/>
                <a:ext cx="10002982" cy="6400372"/>
              </a:xfrm>
            </p:spPr>
            <p:txBody>
              <a:bodyPr anchor="t">
                <a:normAutofit/>
              </a:bodyPr>
              <a:lstStyle/>
              <a:p>
                <a:pPr marL="0" indent="0" algn="ctr">
                  <a:buNone/>
                </a:pPr>
                <a:endParaRPr lang="en-US" sz="3000" dirty="0">
                  <a:solidFill>
                    <a:srgbClr val="000000"/>
                  </a:solidFill>
                  <a:latin typeface="Times New Roman" panose="02020603050405020304" pitchFamily="18" charset="0"/>
                  <a:cs typeface="Times New Roman" panose="02020603050405020304" pitchFamily="18" charset="0"/>
                </a:endParaRPr>
              </a:p>
              <a:p>
                <a:pPr marL="0" indent="0" algn="ctr">
                  <a:buNone/>
                </a:pPr>
                <a:r>
                  <a:rPr lang="en-US" sz="3000" b="1" dirty="0" err="1">
                    <a:solidFill>
                      <a:srgbClr val="000000"/>
                    </a:solidFill>
                    <a:latin typeface="Times New Roman" panose="02020603050405020304" pitchFamily="18" charset="0"/>
                    <a:cs typeface="Times New Roman" panose="02020603050405020304" pitchFamily="18" charset="0"/>
                  </a:rPr>
                  <a:t>Một</a:t>
                </a:r>
                <a:r>
                  <a:rPr lang="en-US" sz="3000" b="1" dirty="0">
                    <a:solidFill>
                      <a:srgbClr val="000000"/>
                    </a:solidFill>
                    <a:latin typeface="Times New Roman" panose="02020603050405020304" pitchFamily="18" charset="0"/>
                    <a:cs typeface="Times New Roman" panose="02020603050405020304" pitchFamily="18" charset="0"/>
                  </a:rPr>
                  <a:t> </a:t>
                </a:r>
                <a:r>
                  <a:rPr lang="en-US" sz="3000" b="1" dirty="0" err="1">
                    <a:solidFill>
                      <a:srgbClr val="000000"/>
                    </a:solidFill>
                    <a:latin typeface="Times New Roman" panose="02020603050405020304" pitchFamily="18" charset="0"/>
                    <a:cs typeface="Times New Roman" panose="02020603050405020304" pitchFamily="18" charset="0"/>
                  </a:rPr>
                  <a:t>số</a:t>
                </a:r>
                <a:r>
                  <a:rPr lang="en-US" sz="3000" b="1" dirty="0">
                    <a:solidFill>
                      <a:srgbClr val="000000"/>
                    </a:solidFill>
                    <a:latin typeface="Times New Roman" panose="02020603050405020304" pitchFamily="18" charset="0"/>
                    <a:cs typeface="Times New Roman" panose="02020603050405020304" pitchFamily="18" charset="0"/>
                  </a:rPr>
                  <a:t> </a:t>
                </a:r>
                <a:r>
                  <a:rPr lang="en-US" sz="3000" b="1" dirty="0" err="1">
                    <a:solidFill>
                      <a:srgbClr val="000000"/>
                    </a:solidFill>
                    <a:latin typeface="Times New Roman" panose="02020603050405020304" pitchFamily="18" charset="0"/>
                    <a:cs typeface="Times New Roman" panose="02020603050405020304" pitchFamily="18" charset="0"/>
                  </a:rPr>
                  <a:t>hàm</a:t>
                </a:r>
                <a:r>
                  <a:rPr lang="en-US" sz="3000" b="1" dirty="0">
                    <a:solidFill>
                      <a:srgbClr val="000000"/>
                    </a:solidFill>
                    <a:latin typeface="Times New Roman" panose="02020603050405020304" pitchFamily="18" charset="0"/>
                    <a:cs typeface="Times New Roman" panose="02020603050405020304" pitchFamily="18" charset="0"/>
                  </a:rPr>
                  <a:t> Kernel </a:t>
                </a:r>
                <a:r>
                  <a:rPr lang="en-US" sz="3000" b="1" dirty="0" err="1">
                    <a:solidFill>
                      <a:srgbClr val="000000"/>
                    </a:solidFill>
                    <a:latin typeface="Times New Roman" panose="02020603050405020304" pitchFamily="18" charset="0"/>
                    <a:cs typeface="Times New Roman" panose="02020603050405020304" pitchFamily="18" charset="0"/>
                  </a:rPr>
                  <a:t>thông</a:t>
                </a:r>
                <a:r>
                  <a:rPr lang="en-US" sz="3000" b="1" dirty="0">
                    <a:solidFill>
                      <a:srgbClr val="000000"/>
                    </a:solidFill>
                    <a:latin typeface="Times New Roman" panose="02020603050405020304" pitchFamily="18" charset="0"/>
                    <a:cs typeface="Times New Roman" panose="02020603050405020304" pitchFamily="18" charset="0"/>
                  </a:rPr>
                  <a:t> </a:t>
                </a:r>
                <a:r>
                  <a:rPr lang="en-US" sz="3000" b="1" dirty="0" err="1">
                    <a:solidFill>
                      <a:srgbClr val="000000"/>
                    </a:solidFill>
                    <a:latin typeface="Times New Roman" panose="02020603050405020304" pitchFamily="18" charset="0"/>
                    <a:cs typeface="Times New Roman" panose="02020603050405020304" pitchFamily="18" charset="0"/>
                  </a:rPr>
                  <a:t>dụng</a:t>
                </a:r>
                <a:r>
                  <a:rPr lang="en-US" sz="3000" dirty="0">
                    <a:solidFill>
                      <a:srgbClr val="000000"/>
                    </a:solidFill>
                    <a:latin typeface="Times New Roman" panose="02020603050405020304" pitchFamily="18" charset="0"/>
                    <a:cs typeface="Times New Roman" panose="02020603050405020304" pitchFamily="18" charset="0"/>
                  </a:rPr>
                  <a:t>:</a:t>
                </a: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1. Linear</a:t>
                </a:r>
              </a:p>
              <a:p>
                <a:pPr marL="0" indent="0">
                  <a:buNone/>
                </a:pPr>
                <a:r>
                  <a:rPr lang="vi-VN" sz="2000" b="0" i="0" dirty="0">
                    <a:solidFill>
                      <a:srgbClr val="000000"/>
                    </a:solidFill>
                    <a:effectLst/>
                    <a:latin typeface="Times New Roman" panose="02020603050405020304" pitchFamily="18" charset="0"/>
                    <a:cs typeface="Times New Roman" panose="02020603050405020304" pitchFamily="18" charset="0"/>
                  </a:rPr>
                  <a:t>Đây là trường hợp đơn giản với </a:t>
                </a:r>
                <a:r>
                  <a:rPr lang="vi-VN" sz="2000" b="0" i="0" dirty="0" err="1">
                    <a:solidFill>
                      <a:srgbClr val="000000"/>
                    </a:solidFill>
                    <a:effectLst/>
                    <a:latin typeface="Times New Roman" panose="02020603050405020304" pitchFamily="18" charset="0"/>
                    <a:cs typeface="Times New Roman" panose="02020603050405020304" pitchFamily="18" charset="0"/>
                  </a:rPr>
                  <a:t>kernel</a:t>
                </a:r>
                <a:r>
                  <a:rPr lang="vi-VN" sz="2000" b="0" i="0" dirty="0">
                    <a:solidFill>
                      <a:srgbClr val="000000"/>
                    </a:solidFill>
                    <a:effectLst/>
                    <a:latin typeface="Times New Roman" panose="02020603050405020304" pitchFamily="18" charset="0"/>
                    <a:cs typeface="Times New Roman" panose="02020603050405020304" pitchFamily="18" charset="0"/>
                  </a:rPr>
                  <a:t> chính tích vô hướng của hai </a:t>
                </a:r>
                <a:r>
                  <a:rPr lang="vi-VN" sz="2000" b="0" i="0" dirty="0" err="1">
                    <a:solidFill>
                      <a:srgbClr val="000000"/>
                    </a:solidFill>
                    <a:effectLst/>
                    <a:latin typeface="Times New Roman" panose="02020603050405020304" pitchFamily="18" charset="0"/>
                    <a:cs typeface="Times New Roman" panose="02020603050405020304" pitchFamily="18" charset="0"/>
                  </a:rPr>
                  <a:t>vector</a:t>
                </a:r>
                <a:r>
                  <a:rPr lang="vi-VN" sz="2000" b="0" i="0" dirty="0">
                    <a:solidFill>
                      <a:srgbClr val="000000"/>
                    </a:solidFill>
                    <a:effectLst/>
                    <a:latin typeface="Times New Roman" panose="02020603050405020304" pitchFamily="18" charset="0"/>
                    <a:cs typeface="Times New Roman" panose="02020603050405020304" pitchFamily="18" charset="0"/>
                  </a:rPr>
                  <a:t>:</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2000" b="0" i="1" smtClean="0">
                          <a:solidFill>
                            <a:srgbClr val="000000"/>
                          </a:solidFill>
                          <a:latin typeface="Cambria Math" panose="02040503050406030204" pitchFamily="18" charset="0"/>
                          <a:cs typeface="Times New Roman" panose="02020603050405020304" pitchFamily="18" charset="0"/>
                        </a:rPr>
                        <m:t>𝑘</m:t>
                      </m:r>
                      <m:d>
                        <m:dPr>
                          <m:ctrlPr>
                            <a:rPr lang="en-US" sz="2000" b="0" i="1" smtClean="0">
                              <a:solidFill>
                                <a:srgbClr val="000000"/>
                              </a:solidFill>
                              <a:latin typeface="Cambria Math" panose="02040503050406030204" pitchFamily="18" charset="0"/>
                              <a:cs typeface="Times New Roman" panose="02020603050405020304" pitchFamily="18" charset="0"/>
                            </a:rPr>
                          </m:ctrlPr>
                        </m:dPr>
                        <m:e>
                          <m:r>
                            <a:rPr lang="en-US" sz="2000" b="0" i="1" smtClean="0">
                              <a:solidFill>
                                <a:srgbClr val="000000"/>
                              </a:solidFill>
                              <a:latin typeface="Cambria Math" panose="02040503050406030204" pitchFamily="18" charset="0"/>
                              <a:cs typeface="Times New Roman" panose="02020603050405020304" pitchFamily="18" charset="0"/>
                            </a:rPr>
                            <m:t>𝑥</m:t>
                          </m:r>
                          <m:r>
                            <a:rPr lang="en-US" sz="2000" b="0" i="1" smtClean="0">
                              <a:solidFill>
                                <a:srgbClr val="000000"/>
                              </a:solidFill>
                              <a:latin typeface="Cambria Math" panose="02040503050406030204" pitchFamily="18" charset="0"/>
                              <a:cs typeface="Times New Roman" panose="02020603050405020304" pitchFamily="18" charset="0"/>
                            </a:rPr>
                            <m:t>, </m:t>
                          </m:r>
                          <m:r>
                            <a:rPr lang="en-US" sz="2000" b="0" i="1" smtClean="0">
                              <a:solidFill>
                                <a:srgbClr val="000000"/>
                              </a:solidFill>
                              <a:latin typeface="Cambria Math" panose="02040503050406030204" pitchFamily="18" charset="0"/>
                              <a:cs typeface="Times New Roman" panose="02020603050405020304" pitchFamily="18" charset="0"/>
                            </a:rPr>
                            <m:t>𝑧</m:t>
                          </m:r>
                        </m:e>
                      </m:d>
                      <m:r>
                        <a:rPr lang="en-US" sz="2000" b="0" i="1" smtClean="0">
                          <a:solidFill>
                            <a:srgbClr val="000000"/>
                          </a:solidFill>
                          <a:latin typeface="Cambria Math" panose="02040503050406030204" pitchFamily="18" charset="0"/>
                          <a:cs typeface="Times New Roman" panose="02020603050405020304" pitchFamily="18" charset="0"/>
                        </a:rPr>
                        <m:t>=</m:t>
                      </m:r>
                      <m:sSup>
                        <m:sSupPr>
                          <m:ctrlPr>
                            <a:rPr lang="en-US" sz="2000" b="0" i="1" smtClean="0">
                              <a:solidFill>
                                <a:srgbClr val="000000"/>
                              </a:solidFill>
                              <a:latin typeface="Cambria Math" panose="02040503050406030204" pitchFamily="18" charset="0"/>
                              <a:cs typeface="Times New Roman" panose="02020603050405020304" pitchFamily="18" charset="0"/>
                            </a:rPr>
                          </m:ctrlPr>
                        </m:sSupPr>
                        <m:e>
                          <m:r>
                            <a:rPr lang="en-US" sz="2000" b="0" i="1" smtClean="0">
                              <a:solidFill>
                                <a:srgbClr val="000000"/>
                              </a:solidFill>
                              <a:latin typeface="Cambria Math" panose="02040503050406030204" pitchFamily="18" charset="0"/>
                              <a:cs typeface="Times New Roman" panose="02020603050405020304" pitchFamily="18" charset="0"/>
                            </a:rPr>
                            <m:t>𝑥</m:t>
                          </m:r>
                        </m:e>
                        <m:sup>
                          <m:r>
                            <a:rPr lang="en-US" sz="2000" b="0" i="1" smtClean="0">
                              <a:solidFill>
                                <a:srgbClr val="000000"/>
                              </a:solidFill>
                              <a:latin typeface="Cambria Math" panose="02040503050406030204" pitchFamily="18" charset="0"/>
                              <a:cs typeface="Times New Roman" panose="02020603050405020304" pitchFamily="18" charset="0"/>
                            </a:rPr>
                            <m:t>𝑇</m:t>
                          </m:r>
                        </m:sup>
                      </m:sSup>
                      <m:r>
                        <a:rPr lang="en-US" sz="2000" b="0" i="1" smtClean="0">
                          <a:solidFill>
                            <a:srgbClr val="000000"/>
                          </a:solidFill>
                          <a:latin typeface="Cambria Math" panose="02040503050406030204" pitchFamily="18" charset="0"/>
                          <a:cs typeface="Times New Roman" panose="02020603050405020304" pitchFamily="18" charset="0"/>
                        </a:rPr>
                        <m:t>𝑧</m:t>
                      </m:r>
                    </m:oMath>
                  </m:oMathPara>
                </a14:m>
                <a:endParaRPr lang="en-US" sz="2000" dirty="0">
                  <a:solidFill>
                    <a:srgbClr val="000000"/>
                  </a:solidFill>
                  <a:latin typeface="Times New Roman" panose="02020603050405020304" pitchFamily="18" charset="0"/>
                  <a:cs typeface="Times New Roman" panose="02020603050405020304" pitchFamily="18" charset="0"/>
                </a:endParaRP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2. Polynomial</a:t>
                </a:r>
              </a:p>
              <a:p>
                <a:pPr marL="0" indent="0" algn="ctr">
                  <a:buNone/>
                </a:pPr>
                <a14:m>
                  <m:oMathPara xmlns:m="http://schemas.openxmlformats.org/officeDocument/2006/math">
                    <m:oMathParaPr>
                      <m:jc m:val="centerGroup"/>
                    </m:oMathParaPr>
                    <m:oMath xmlns:m="http://schemas.openxmlformats.org/officeDocument/2006/math">
                      <m:r>
                        <a:rPr lang="en-US" sz="2000" b="0" i="1" smtClean="0">
                          <a:solidFill>
                            <a:srgbClr val="000000"/>
                          </a:solidFill>
                          <a:effectLst/>
                          <a:latin typeface="Cambria Math" panose="02040503050406030204" pitchFamily="18" charset="0"/>
                        </a:rPr>
                        <m:t>𝑘</m:t>
                      </m:r>
                      <m:d>
                        <m:dPr>
                          <m:ctrlPr>
                            <a:rPr lang="en-US" sz="2000" b="0" i="1" smtClean="0">
                              <a:solidFill>
                                <a:srgbClr val="000000"/>
                              </a:solidFill>
                              <a:effectLst/>
                              <a:latin typeface="Cambria Math" panose="02040503050406030204" pitchFamily="18" charset="0"/>
                            </a:rPr>
                          </m:ctrlPr>
                        </m:dPr>
                        <m:e>
                          <m:r>
                            <a:rPr lang="en-US" sz="2000" b="0" i="1" smtClean="0">
                              <a:solidFill>
                                <a:srgbClr val="000000"/>
                              </a:solidFill>
                              <a:effectLst/>
                              <a:latin typeface="Cambria Math" panose="02040503050406030204" pitchFamily="18" charset="0"/>
                            </a:rPr>
                            <m:t>𝑥</m:t>
                          </m:r>
                          <m:r>
                            <a:rPr lang="en-US" sz="2000" b="0" i="1" smtClean="0">
                              <a:solidFill>
                                <a:srgbClr val="000000"/>
                              </a:solidFill>
                              <a:effectLst/>
                              <a:latin typeface="Cambria Math" panose="02040503050406030204" pitchFamily="18" charset="0"/>
                            </a:rPr>
                            <m:t>, </m:t>
                          </m:r>
                          <m:r>
                            <a:rPr lang="en-US" sz="2000" b="0" i="1" smtClean="0">
                              <a:solidFill>
                                <a:srgbClr val="000000"/>
                              </a:solidFill>
                              <a:effectLst/>
                              <a:latin typeface="Cambria Math" panose="02040503050406030204" pitchFamily="18" charset="0"/>
                            </a:rPr>
                            <m:t>𝑧</m:t>
                          </m:r>
                        </m:e>
                      </m:d>
                      <m:r>
                        <a:rPr lang="en-US" sz="2000" b="0" i="1" smtClean="0">
                          <a:solidFill>
                            <a:srgbClr val="000000"/>
                          </a:solidFill>
                          <a:effectLst/>
                          <a:latin typeface="Cambria Math" panose="02040503050406030204" pitchFamily="18" charset="0"/>
                        </a:rPr>
                        <m:t>=</m:t>
                      </m:r>
                      <m:sSup>
                        <m:sSupPr>
                          <m:ctrlPr>
                            <a:rPr lang="en-US" sz="2000" b="0" i="1" smtClean="0">
                              <a:solidFill>
                                <a:srgbClr val="000000"/>
                              </a:solidFill>
                              <a:effectLst/>
                              <a:latin typeface="Cambria Math" panose="02040503050406030204" pitchFamily="18" charset="0"/>
                            </a:rPr>
                          </m:ctrlPr>
                        </m:sSupPr>
                        <m:e>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𝑟</m:t>
                          </m:r>
                          <m:r>
                            <a:rPr lang="en-US" sz="2000" i="1">
                              <a:solidFill>
                                <a:srgbClr val="000000"/>
                              </a:solidFill>
                              <a:latin typeface="Cambria Math" panose="02040503050406030204" pitchFamily="18" charset="0"/>
                            </a:rPr>
                            <m:t>+</m:t>
                          </m:r>
                          <m:r>
                            <m:rPr>
                              <m:nor/>
                            </m:rPr>
                            <a:rPr lang="el-GR" sz="2000">
                              <a:latin typeface="Times New Roman" panose="02020603050405020304" pitchFamily="18" charset="0"/>
                              <a:ea typeface="Cambria Math" panose="02040503050406030204" pitchFamily="18" charset="0"/>
                              <a:cs typeface="Times New Roman" panose="02020603050405020304" pitchFamily="18" charset="0"/>
                            </a:rPr>
                            <m:t>γ</m:t>
                          </m:r>
                          <m:sSup>
                            <m:sSupPr>
                              <m:ctrlPr>
                                <a:rPr lang="en-US" sz="2000" i="1">
                                  <a:solidFill>
                                    <a:srgbClr val="000000"/>
                                  </a:solidFill>
                                  <a:latin typeface="Cambria Math" panose="02040503050406030204" pitchFamily="18" charset="0"/>
                                  <a:cs typeface="Times New Roman" panose="02020603050405020304" pitchFamily="18" charset="0"/>
                                </a:rPr>
                              </m:ctrlPr>
                            </m:sSupPr>
                            <m:e>
                              <m:r>
                                <a:rPr lang="en-US" sz="2000" i="1">
                                  <a:solidFill>
                                    <a:srgbClr val="000000"/>
                                  </a:solidFill>
                                  <a:latin typeface="Cambria Math" panose="02040503050406030204" pitchFamily="18" charset="0"/>
                                  <a:cs typeface="Times New Roman" panose="02020603050405020304" pitchFamily="18" charset="0"/>
                                </a:rPr>
                                <m:t>𝑥</m:t>
                              </m:r>
                            </m:e>
                            <m:sup>
                              <m:r>
                                <a:rPr lang="en-US" sz="2000" i="1">
                                  <a:solidFill>
                                    <a:srgbClr val="000000"/>
                                  </a:solidFill>
                                  <a:latin typeface="Cambria Math" panose="02040503050406030204" pitchFamily="18" charset="0"/>
                                  <a:cs typeface="Times New Roman" panose="02020603050405020304" pitchFamily="18" charset="0"/>
                                </a:rPr>
                                <m:t>𝑇</m:t>
                              </m:r>
                            </m:sup>
                          </m:sSup>
                          <m:r>
                            <a:rPr lang="en-US" sz="2000" i="1">
                              <a:solidFill>
                                <a:srgbClr val="000000"/>
                              </a:solidFill>
                              <a:latin typeface="Cambria Math" panose="02040503050406030204" pitchFamily="18" charset="0"/>
                              <a:cs typeface="Times New Roman" panose="02020603050405020304" pitchFamily="18" charset="0"/>
                            </a:rPr>
                            <m:t>𝑧</m:t>
                          </m:r>
                          <m:r>
                            <m:rPr>
                              <m:nor/>
                            </m:rPr>
                            <a:rPr lang="en-US" sz="2000" dirty="0">
                              <a:solidFill>
                                <a:srgbClr val="000000"/>
                              </a:solidFill>
                              <a:latin typeface="Times New Roman" panose="02020603050405020304" pitchFamily="18" charset="0"/>
                              <a:cs typeface="Times New Roman" panose="02020603050405020304" pitchFamily="18" charset="0"/>
                            </a:rPr>
                            <m:t>) </m:t>
                          </m:r>
                        </m:e>
                        <m:sup>
                          <m:r>
                            <a:rPr lang="en-US" sz="2000" b="0" i="1" smtClean="0">
                              <a:solidFill>
                                <a:srgbClr val="000000"/>
                              </a:solidFill>
                              <a:effectLst/>
                              <a:latin typeface="Cambria Math" panose="02040503050406030204" pitchFamily="18" charset="0"/>
                            </a:rPr>
                            <m:t>𝑑</m:t>
                          </m:r>
                        </m:sup>
                      </m:sSup>
                    </m:oMath>
                  </m:oMathPara>
                </a14:m>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vi-VN" sz="2000" b="0" i="0" dirty="0">
                    <a:solidFill>
                      <a:srgbClr val="000000"/>
                    </a:solidFill>
                    <a:effectLst/>
                    <a:latin typeface="Times New Roman" panose="02020603050405020304" pitchFamily="18" charset="0"/>
                    <a:cs typeface="Times New Roman" panose="02020603050405020304" pitchFamily="18" charset="0"/>
                  </a:rPr>
                  <a:t>Với d là một số dương để chỉ bậc của đa thức</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vi-VN" sz="2000" b="0" i="0" dirty="0" err="1">
                    <a:solidFill>
                      <a:srgbClr val="000000"/>
                    </a:solidFill>
                    <a:effectLst/>
                    <a:latin typeface="Times New Roman" panose="02020603050405020304" pitchFamily="18" charset="0"/>
                    <a:cs typeface="Times New Roman" panose="02020603050405020304" pitchFamily="18" charset="0"/>
                  </a:rPr>
                  <a:t>Polynomial</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kernel</a:t>
                </a:r>
                <a:r>
                  <a:rPr lang="vi-VN" sz="2000" b="0" i="0" dirty="0">
                    <a:solidFill>
                      <a:srgbClr val="000000"/>
                    </a:solidFill>
                    <a:effectLst/>
                    <a:latin typeface="Times New Roman" panose="02020603050405020304" pitchFamily="18" charset="0"/>
                    <a:cs typeface="Times New Roman" panose="02020603050405020304" pitchFamily="18" charset="0"/>
                  </a:rPr>
                  <a:t> có thể dùng để mô tả hầu hết các đa thức có bậc không vượt</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a:solidFill>
                      <a:srgbClr val="000000"/>
                    </a:solidFill>
                    <a:effectLst/>
                    <a:latin typeface="Times New Roman" panose="02020603050405020304" pitchFamily="18" charset="0"/>
                    <a:cs typeface="Times New Roman" panose="02020603050405020304" pitchFamily="18" charset="0"/>
                  </a:rPr>
                  <a:t>quá d nếu d là một số tự nhiên</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buNone/>
                </a:pPr>
                <a:r>
                  <a:rPr lang="en-US" sz="2000" dirty="0">
                    <a:solidFill>
                      <a:srgbClr val="000000"/>
                    </a:solidFill>
                    <a:latin typeface="Times New Roman" panose="02020603050405020304" pitchFamily="18" charset="0"/>
                    <a:cs typeface="Times New Roman" panose="02020603050405020304" pitchFamily="18" charset="0"/>
                  </a:rPr>
                  <a:t>3.</a:t>
                </a:r>
                <a:r>
                  <a:rPr lang="en-US" sz="2000" b="0" i="0" dirty="0">
                    <a:solidFill>
                      <a:srgbClr val="000000"/>
                    </a:solidFill>
                    <a:effectLst/>
                    <a:latin typeface="Times New Roman" panose="02020603050405020304" pitchFamily="18" charset="0"/>
                    <a:cs typeface="Times New Roman" panose="02020603050405020304" pitchFamily="18" charset="0"/>
                  </a:rPr>
                  <a:t> Radial Basic Function</a:t>
                </a:r>
              </a:p>
              <a:p>
                <a:pPr marL="0" indent="0">
                  <a:buNone/>
                </a:pPr>
                <a:r>
                  <a:rPr lang="vi-VN" sz="2000" b="0" i="0" dirty="0" err="1">
                    <a:solidFill>
                      <a:srgbClr val="000000"/>
                    </a:solidFill>
                    <a:effectLst/>
                    <a:latin typeface="Times New Roman" panose="02020603050405020304" pitchFamily="18" charset="0"/>
                    <a:cs typeface="Times New Roman" panose="02020603050405020304" pitchFamily="18" charset="0"/>
                  </a:rPr>
                  <a:t>Radial</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Basic</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Function</a:t>
                </a:r>
                <a:r>
                  <a:rPr lang="vi-VN" sz="2000" b="0" i="0" dirty="0">
                    <a:solidFill>
                      <a:srgbClr val="000000"/>
                    </a:solidFill>
                    <a:effectLst/>
                    <a:latin typeface="Times New Roman" panose="02020603050405020304" pitchFamily="18" charset="0"/>
                    <a:cs typeface="Times New Roman" panose="02020603050405020304" pitchFamily="18" charset="0"/>
                  </a:rPr>
                  <a:t> (RBF) </a:t>
                </a:r>
                <a:r>
                  <a:rPr lang="vi-VN" sz="2000" b="0" i="0" dirty="0" err="1">
                    <a:solidFill>
                      <a:srgbClr val="000000"/>
                    </a:solidFill>
                    <a:effectLst/>
                    <a:latin typeface="Times New Roman" panose="02020603050405020304" pitchFamily="18" charset="0"/>
                    <a:cs typeface="Times New Roman" panose="02020603050405020304" pitchFamily="18" charset="0"/>
                  </a:rPr>
                  <a:t>kernel</a:t>
                </a:r>
                <a:r>
                  <a:rPr lang="vi-VN" sz="2000" b="0" i="0" dirty="0">
                    <a:solidFill>
                      <a:srgbClr val="000000"/>
                    </a:solidFill>
                    <a:effectLst/>
                    <a:latin typeface="Times New Roman" panose="02020603050405020304" pitchFamily="18" charset="0"/>
                    <a:cs typeface="Times New Roman" panose="02020603050405020304" pitchFamily="18" charset="0"/>
                  </a:rPr>
                  <a:t> hay </a:t>
                </a:r>
                <a:r>
                  <a:rPr lang="vi-VN" sz="2000" b="0" i="0" dirty="0" err="1">
                    <a:solidFill>
                      <a:srgbClr val="000000"/>
                    </a:solidFill>
                    <a:effectLst/>
                    <a:latin typeface="Times New Roman" panose="02020603050405020304" pitchFamily="18" charset="0"/>
                    <a:cs typeface="Times New Roman" panose="02020603050405020304" pitchFamily="18" charset="0"/>
                  </a:rPr>
                  <a:t>Gaussian</a:t>
                </a:r>
                <a:r>
                  <a:rPr lang="vi-VN" sz="2000" b="0" i="0" dirty="0">
                    <a:solidFill>
                      <a:srgbClr val="000000"/>
                    </a:solidFill>
                    <a:effectLst/>
                    <a:latin typeface="Times New Roman" panose="02020603050405020304" pitchFamily="18" charset="0"/>
                    <a:cs typeface="Times New Roman" panose="02020603050405020304" pitchFamily="18" charset="0"/>
                  </a:rPr>
                  <a:t> </a:t>
                </a:r>
                <a:r>
                  <a:rPr lang="vi-VN" sz="2000" b="0" i="0" dirty="0" err="1">
                    <a:solidFill>
                      <a:srgbClr val="000000"/>
                    </a:solidFill>
                    <a:effectLst/>
                    <a:latin typeface="Times New Roman" panose="02020603050405020304" pitchFamily="18" charset="0"/>
                    <a:cs typeface="Times New Roman" panose="02020603050405020304" pitchFamily="18" charset="0"/>
                  </a:rPr>
                  <a:t>kernel</a:t>
                </a:r>
                <a:r>
                  <a:rPr lang="vi-VN" sz="2000" b="0" i="0" dirty="0">
                    <a:solidFill>
                      <a:srgbClr val="000000"/>
                    </a:solidFill>
                    <a:effectLst/>
                    <a:latin typeface="Times New Roman" panose="02020603050405020304" pitchFamily="18" charset="0"/>
                    <a:cs typeface="Times New Roman" panose="02020603050405020304" pitchFamily="18" charset="0"/>
                  </a:rPr>
                  <a:t> được sử dụng nhiều nhất trong thực tế, và là lựa chọn mặc định trong </a:t>
                </a:r>
                <a:r>
                  <a:rPr lang="vi-VN" sz="2000" b="0" i="0" dirty="0" err="1">
                    <a:solidFill>
                      <a:srgbClr val="000000"/>
                    </a:solidFill>
                    <a:effectLst/>
                    <a:latin typeface="Times New Roman" panose="02020603050405020304" pitchFamily="18" charset="0"/>
                    <a:cs typeface="Times New Roman" panose="02020603050405020304" pitchFamily="18" charset="0"/>
                  </a:rPr>
                  <a:t>sklearn</a:t>
                </a:r>
                <a:r>
                  <a:rPr lang="vi-VN" sz="2000" b="0" i="0" dirty="0">
                    <a:solidFill>
                      <a:srgbClr val="000000"/>
                    </a:solidFill>
                    <a:effectLst/>
                    <a:latin typeface="Times New Roman" panose="02020603050405020304" pitchFamily="18" charset="0"/>
                    <a:cs typeface="Times New Roman" panose="02020603050405020304" pitchFamily="18" charset="0"/>
                  </a:rPr>
                  <a:t>.</a:t>
                </a:r>
                <a:endParaRPr lang="en-US" sz="2000" dirty="0">
                  <a:solidFill>
                    <a:srgbClr val="000000"/>
                  </a:solidFill>
                  <a:latin typeface="Times New Roman" panose="02020603050405020304" pitchFamily="18" charset="0"/>
                  <a:cs typeface="Times New Roman" panose="02020603050405020304" pitchFamily="18" charset="0"/>
                </a:endParaRPr>
              </a:p>
              <a:p>
                <a:pPr marL="0" indent="0" algn="ctr">
                  <a:buNone/>
                </a:pPr>
                <a14:m>
                  <m:oMath xmlns:m="http://schemas.openxmlformats.org/officeDocument/2006/math">
                    <m:r>
                      <a:rPr lang="en-US" sz="2000" b="0" i="1" smtClean="0">
                        <a:solidFill>
                          <a:srgbClr val="000000"/>
                        </a:solidFill>
                        <a:effectLst/>
                        <a:latin typeface="Cambria Math" panose="02040503050406030204" pitchFamily="18" charset="0"/>
                      </a:rPr>
                      <m:t>𝑘</m:t>
                    </m:r>
                    <m:d>
                      <m:dPr>
                        <m:ctrlPr>
                          <a:rPr lang="en-US" sz="2000" b="0" i="1" smtClean="0">
                            <a:solidFill>
                              <a:srgbClr val="000000"/>
                            </a:solidFill>
                            <a:effectLst/>
                            <a:latin typeface="Cambria Math" panose="02040503050406030204" pitchFamily="18" charset="0"/>
                          </a:rPr>
                        </m:ctrlPr>
                      </m:dPr>
                      <m:e>
                        <m:r>
                          <a:rPr lang="en-US" sz="2000" b="0" i="1" smtClean="0">
                            <a:solidFill>
                              <a:srgbClr val="000000"/>
                            </a:solidFill>
                            <a:effectLst/>
                            <a:latin typeface="Cambria Math" panose="02040503050406030204" pitchFamily="18" charset="0"/>
                          </a:rPr>
                          <m:t>𝑥</m:t>
                        </m:r>
                        <m:r>
                          <a:rPr lang="en-US" sz="2000" b="0" i="1" smtClean="0">
                            <a:solidFill>
                              <a:srgbClr val="000000"/>
                            </a:solidFill>
                            <a:effectLst/>
                            <a:latin typeface="Cambria Math" panose="02040503050406030204" pitchFamily="18" charset="0"/>
                          </a:rPr>
                          <m:t>, </m:t>
                        </m:r>
                        <m:r>
                          <a:rPr lang="en-US" sz="2000" b="0" i="1" smtClean="0">
                            <a:solidFill>
                              <a:srgbClr val="000000"/>
                            </a:solidFill>
                            <a:effectLst/>
                            <a:latin typeface="Cambria Math" panose="02040503050406030204" pitchFamily="18" charset="0"/>
                          </a:rPr>
                          <m:t>𝑧</m:t>
                        </m:r>
                      </m:e>
                    </m:d>
                    <m:r>
                      <a:rPr lang="en-US" sz="2000" b="0" i="1" smtClean="0">
                        <a:solidFill>
                          <a:srgbClr val="000000"/>
                        </a:solidFill>
                        <a:effectLst/>
                        <a:latin typeface="Cambria Math" panose="02040503050406030204" pitchFamily="18" charset="0"/>
                      </a:rPr>
                      <m:t>=</m:t>
                    </m:r>
                    <m:r>
                      <m:rPr>
                        <m:sty m:val="p"/>
                      </m:rPr>
                      <a:rPr lang="en-US" sz="2000" b="0" i="0" smtClean="0">
                        <a:solidFill>
                          <a:srgbClr val="000000"/>
                        </a:solidFill>
                        <a:effectLst/>
                        <a:latin typeface="Cambria Math" panose="02040503050406030204" pitchFamily="18" charset="0"/>
                      </a:rPr>
                      <m:t>exp</m:t>
                    </m:r>
                    <m:r>
                      <a:rPr lang="en-US" sz="2000" b="0" i="1" smtClean="0">
                        <a:solidFill>
                          <a:srgbClr val="000000"/>
                        </a:solidFill>
                        <a:effectLst/>
                        <a:latin typeface="Cambria Math" panose="02040503050406030204" pitchFamily="18" charset="0"/>
                      </a:rPr>
                      <m:t>⁡(−</m:t>
                    </m:r>
                  </m:oMath>
                </a14:m>
                <a:r>
                  <a:rPr lang="el-GR" sz="20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r>
                      <m:rPr>
                        <m:nor/>
                      </m:rPr>
                      <a:rPr lang="el-GR" sz="2000">
                        <a:latin typeface="Times New Roman" panose="02020603050405020304" pitchFamily="18" charset="0"/>
                        <a:ea typeface="Cambria Math" panose="02040503050406030204" pitchFamily="18" charset="0"/>
                        <a:cs typeface="Times New Roman" panose="02020603050405020304" pitchFamily="18" charset="0"/>
                      </a:rPr>
                      <m:t>γ</m:t>
                    </m:r>
                    <m:sSubSup>
                      <m:sSubSupPr>
                        <m:ctrlPr>
                          <a:rPr lang="el-GR" sz="2000" i="1" smtClean="0">
                            <a:latin typeface="Cambria Math" panose="02040503050406030204" pitchFamily="18" charset="0"/>
                            <a:ea typeface="Cambria Math" panose="02040503050406030204" pitchFamily="18" charset="0"/>
                            <a:cs typeface="Times New Roman" panose="02020603050405020304" pitchFamily="18" charset="0"/>
                          </a:rPr>
                        </m:ctrlPr>
                      </m:sSubSupPr>
                      <m:e>
                        <m:d>
                          <m:dPr>
                            <m:begChr m:val="‖"/>
                            <m:endChr m:val="‖"/>
                            <m:ctrlPr>
                              <a:rPr lang="el-GR" sz="20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𝑧</m:t>
                            </m:r>
                          </m:e>
                        </m:d>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b>
                      <m: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2</m:t>
                        </m:r>
                      </m:sup>
                    </m:sSubSup>
                    <m:r>
                      <a:rPr lang="en-US" sz="2000" b="0" i="1" smtClean="0">
                        <a:latin typeface="Cambria Math" panose="02040503050406030204" pitchFamily="18" charset="0"/>
                        <a:ea typeface="Cambria Math" panose="02040503050406030204" pitchFamily="18" charset="0"/>
                        <a:cs typeface="Times New Roman" panose="02020603050405020304" pitchFamily="18" charset="0"/>
                      </a:rPr>
                      <m:t>), </m:t>
                    </m:r>
                    <m:r>
                      <m:rPr>
                        <m:nor/>
                      </m:rPr>
                      <a:rPr lang="en-US" sz="2000" b="0" i="0" smtClean="0">
                        <a:latin typeface="Times New Roman" panose="02020603050405020304" pitchFamily="18" charset="0"/>
                        <a:ea typeface="Cambria Math" panose="02040503050406030204" pitchFamily="18" charset="0"/>
                        <a:cs typeface="Times New Roman" panose="02020603050405020304" pitchFamily="18" charset="0"/>
                      </a:rPr>
                      <m:t>  </m:t>
                    </m:r>
                    <m:r>
                      <m:rPr>
                        <m:nor/>
                      </m:rPr>
                      <a:rPr lang="el-GR" sz="2000">
                        <a:latin typeface="Times New Roman" panose="02020603050405020304" pitchFamily="18" charset="0"/>
                        <a:ea typeface="Cambria Math" panose="02040503050406030204" pitchFamily="18" charset="0"/>
                        <a:cs typeface="Times New Roman" panose="02020603050405020304" pitchFamily="18" charset="0"/>
                      </a:rPr>
                      <m:t>γ</m:t>
                    </m:r>
                  </m:oMath>
                </a14:m>
                <a:r>
                  <a:rPr lang="en-US" sz="2000" dirty="0">
                    <a:solidFill>
                      <a:srgbClr val="000000"/>
                    </a:solidFill>
                    <a:latin typeface="Times New Roman" panose="02020603050405020304" pitchFamily="18" charset="0"/>
                    <a:cs typeface="Times New Roman" panose="02020603050405020304" pitchFamily="18" charset="0"/>
                  </a:rPr>
                  <a:t> &gt; 0</a:t>
                </a:r>
              </a:p>
              <a:p>
                <a:pPr marL="0" indent="0">
                  <a:buNone/>
                </a:pPr>
                <a:r>
                  <a:rPr lang="en-US" sz="2000" b="0" i="0" dirty="0">
                    <a:solidFill>
                      <a:srgbClr val="000000"/>
                    </a:solidFill>
                    <a:effectLst/>
                    <a:latin typeface="Times New Roman" panose="02020603050405020304" pitchFamily="18" charset="0"/>
                    <a:cs typeface="Times New Roman" panose="02020603050405020304" pitchFamily="18" charset="0"/>
                  </a:rPr>
                  <a:t>4. Sigmoid</a:t>
                </a:r>
              </a:p>
              <a:p>
                <a:pPr marL="0" indent="0" algn="ctr">
                  <a:buNone/>
                </a:pPr>
                <a14:m>
                  <m:oMathPara xmlns:m="http://schemas.openxmlformats.org/officeDocument/2006/math">
                    <m:oMathParaPr>
                      <m:jc m:val="centerGroup"/>
                    </m:oMathParaPr>
                    <m:oMath xmlns:m="http://schemas.openxmlformats.org/officeDocument/2006/math">
                      <m:r>
                        <a:rPr lang="en-US" sz="2000" b="0" i="1" smtClean="0">
                          <a:solidFill>
                            <a:srgbClr val="000000"/>
                          </a:solidFill>
                          <a:effectLst/>
                          <a:latin typeface="Cambria Math" panose="02040503050406030204" pitchFamily="18" charset="0"/>
                        </a:rPr>
                        <m:t>𝑘</m:t>
                      </m:r>
                      <m:d>
                        <m:dPr>
                          <m:ctrlPr>
                            <a:rPr lang="en-US" sz="2000" b="0" i="1" smtClean="0">
                              <a:solidFill>
                                <a:srgbClr val="000000"/>
                              </a:solidFill>
                              <a:effectLst/>
                              <a:latin typeface="Cambria Math" panose="02040503050406030204" pitchFamily="18" charset="0"/>
                            </a:rPr>
                          </m:ctrlPr>
                        </m:dPr>
                        <m:e>
                          <m:r>
                            <a:rPr lang="en-US" sz="2000" b="0" i="1" smtClean="0">
                              <a:solidFill>
                                <a:srgbClr val="000000"/>
                              </a:solidFill>
                              <a:effectLst/>
                              <a:latin typeface="Cambria Math" panose="02040503050406030204" pitchFamily="18" charset="0"/>
                            </a:rPr>
                            <m:t>𝑥</m:t>
                          </m:r>
                          <m:r>
                            <a:rPr lang="en-US" sz="2000" b="0" i="1" smtClean="0">
                              <a:solidFill>
                                <a:srgbClr val="000000"/>
                              </a:solidFill>
                              <a:effectLst/>
                              <a:latin typeface="Cambria Math" panose="02040503050406030204" pitchFamily="18" charset="0"/>
                            </a:rPr>
                            <m:t>, </m:t>
                          </m:r>
                          <m:r>
                            <a:rPr lang="en-US" sz="2000" b="0" i="1" smtClean="0">
                              <a:solidFill>
                                <a:srgbClr val="000000"/>
                              </a:solidFill>
                              <a:effectLst/>
                              <a:latin typeface="Cambria Math" panose="02040503050406030204" pitchFamily="18" charset="0"/>
                            </a:rPr>
                            <m:t>𝑧</m:t>
                          </m:r>
                        </m:e>
                      </m:d>
                      <m:r>
                        <a:rPr lang="en-US" sz="2000" b="0" i="1" smtClean="0">
                          <a:solidFill>
                            <a:srgbClr val="000000"/>
                          </a:solidFill>
                          <a:effectLst/>
                          <a:latin typeface="Cambria Math" panose="02040503050406030204" pitchFamily="18" charset="0"/>
                        </a:rPr>
                        <m:t>=</m:t>
                      </m:r>
                      <m:r>
                        <m:rPr>
                          <m:sty m:val="p"/>
                        </m:rPr>
                        <a:rPr lang="en-US" sz="2000" b="0" i="0" smtClean="0">
                          <a:solidFill>
                            <a:srgbClr val="000000"/>
                          </a:solidFill>
                          <a:effectLst/>
                          <a:latin typeface="Cambria Math" panose="02040503050406030204" pitchFamily="18" charset="0"/>
                        </a:rPr>
                        <m:t>tanh</m:t>
                      </m:r>
                      <m:r>
                        <a:rPr lang="en-US" sz="2000" b="0" i="1" smtClean="0">
                          <a:solidFill>
                            <a:srgbClr val="000000"/>
                          </a:solidFill>
                          <a:effectLst/>
                          <a:latin typeface="Cambria Math" panose="02040503050406030204" pitchFamily="18" charset="0"/>
                        </a:rPr>
                        <m:t>⁡</m:t>
                      </m:r>
                      <m:r>
                        <a:rPr lang="en-US" sz="2000" i="1">
                          <a:solidFill>
                            <a:srgbClr val="000000"/>
                          </a:solidFill>
                          <a:latin typeface="Cambria Math" panose="02040503050406030204" pitchFamily="18" charset="0"/>
                        </a:rPr>
                        <m:t>(</m:t>
                      </m:r>
                      <m:r>
                        <m:rPr>
                          <m:nor/>
                        </m:rPr>
                        <a:rPr lang="el-GR" sz="2000">
                          <a:latin typeface="Times New Roman" panose="02020603050405020304" pitchFamily="18" charset="0"/>
                          <a:ea typeface="Cambria Math" panose="02040503050406030204" pitchFamily="18" charset="0"/>
                          <a:cs typeface="Times New Roman" panose="02020603050405020304" pitchFamily="18" charset="0"/>
                        </a:rPr>
                        <m:t>γ</m:t>
                      </m:r>
                      <m:sSup>
                        <m:sSupPr>
                          <m:ctrlPr>
                            <a:rPr lang="en-US" sz="2000" i="1">
                              <a:solidFill>
                                <a:srgbClr val="000000"/>
                              </a:solidFill>
                              <a:latin typeface="Cambria Math" panose="02040503050406030204" pitchFamily="18" charset="0"/>
                              <a:cs typeface="Times New Roman" panose="02020603050405020304" pitchFamily="18" charset="0"/>
                            </a:rPr>
                          </m:ctrlPr>
                        </m:sSupPr>
                        <m:e>
                          <m:r>
                            <a:rPr lang="en-US" sz="2000" i="1">
                              <a:solidFill>
                                <a:srgbClr val="000000"/>
                              </a:solidFill>
                              <a:latin typeface="Cambria Math" panose="02040503050406030204" pitchFamily="18" charset="0"/>
                              <a:cs typeface="Times New Roman" panose="02020603050405020304" pitchFamily="18" charset="0"/>
                            </a:rPr>
                            <m:t>𝑥</m:t>
                          </m:r>
                        </m:e>
                        <m:sup>
                          <m:r>
                            <a:rPr lang="en-US" sz="2000" i="1">
                              <a:solidFill>
                                <a:srgbClr val="000000"/>
                              </a:solidFill>
                              <a:latin typeface="Cambria Math" panose="02040503050406030204" pitchFamily="18" charset="0"/>
                              <a:cs typeface="Times New Roman" panose="02020603050405020304" pitchFamily="18" charset="0"/>
                            </a:rPr>
                            <m:t>𝑇</m:t>
                          </m:r>
                        </m:sup>
                      </m:sSup>
                      <m:r>
                        <a:rPr lang="en-US" sz="2000" i="1">
                          <a:solidFill>
                            <a:srgbClr val="000000"/>
                          </a:solidFill>
                          <a:latin typeface="Cambria Math" panose="02040503050406030204" pitchFamily="18" charset="0"/>
                          <a:cs typeface="Times New Roman" panose="02020603050405020304" pitchFamily="18" charset="0"/>
                        </a:rPr>
                        <m:t>𝑧</m:t>
                      </m:r>
                      <m:r>
                        <a:rPr lang="en-US" sz="2000" i="1">
                          <a:solidFill>
                            <a:srgbClr val="000000"/>
                          </a:solidFill>
                          <a:latin typeface="Cambria Math" panose="02040503050406030204" pitchFamily="18" charset="0"/>
                          <a:cs typeface="Times New Roman" panose="02020603050405020304" pitchFamily="18" charset="0"/>
                        </a:rPr>
                        <m:t>+</m:t>
                      </m:r>
                      <m:r>
                        <a:rPr lang="en-US" sz="2000" i="1">
                          <a:solidFill>
                            <a:srgbClr val="000000"/>
                          </a:solidFill>
                          <a:latin typeface="Cambria Math" panose="02040503050406030204" pitchFamily="18" charset="0"/>
                          <a:cs typeface="Times New Roman" panose="02020603050405020304" pitchFamily="18" charset="0"/>
                        </a:rPr>
                        <m:t>𝑟</m:t>
                      </m:r>
                      <m:r>
                        <m:rPr>
                          <m:nor/>
                        </m:rPr>
                        <a:rPr lang="en-US" sz="2000" dirty="0">
                          <a:solidFill>
                            <a:srgbClr val="000000"/>
                          </a:solidFill>
                          <a:latin typeface="Times New Roman" panose="02020603050405020304" pitchFamily="18" charset="0"/>
                          <a:cs typeface="Times New Roman" panose="02020603050405020304" pitchFamily="18" charset="0"/>
                        </a:rPr>
                        <m:t>)</m:t>
                      </m:r>
                    </m:oMath>
                  </m:oMathPara>
                </a14:m>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ctr">
                  <a:buNone/>
                </a:pPr>
                <a:endParaRPr lang="en-US" sz="2000" dirty="0">
                  <a:solidFill>
                    <a:srgbClr val="000000"/>
                  </a:solidFill>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66ECE0BF-7961-75E1-DB69-879C8749E28A}"/>
                  </a:ext>
                </a:extLst>
              </p:cNvPr>
              <p:cNvSpPr>
                <a:spLocks noGrp="1" noRot="1" noChangeAspect="1" noMove="1" noResize="1" noEditPoints="1" noAdjustHandles="1" noChangeArrowheads="1" noChangeShapeType="1" noTextEdit="1"/>
              </p:cNvSpPr>
              <p:nvPr>
                <p:ph idx="1"/>
              </p:nvPr>
            </p:nvSpPr>
            <p:spPr>
              <a:xfrm>
                <a:off x="1052945" y="0"/>
                <a:ext cx="10002982" cy="6400372"/>
              </a:xfrm>
              <a:blipFill>
                <a:blip r:embed="rId2"/>
                <a:stretch>
                  <a:fillRect l="-670" r="-853"/>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51246B98-5A68-B31A-169C-C8B148907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F6D0F17-C725-493F-5BB1-42E460387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885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39B73802-4752-2229-283A-6DF3BAB4E8B7}"/>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3600" b="1" i="0" dirty="0" err="1">
                <a:solidFill>
                  <a:srgbClr val="000000"/>
                </a:solidFill>
                <a:effectLst/>
                <a:latin typeface="Times New Roman" panose="02020603050405020304" pitchFamily="18" charset="0"/>
                <a:cs typeface="Times New Roman" panose="02020603050405020304" pitchFamily="18" charset="0"/>
              </a:rPr>
              <a:t>Bảng</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tóm</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tắt</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các</a:t>
            </a:r>
            <a:r>
              <a:rPr lang="en-US" sz="3600" b="1" i="0" dirty="0">
                <a:solidFill>
                  <a:srgbClr val="000000"/>
                </a:solidFill>
                <a:effectLst/>
                <a:latin typeface="Times New Roman" panose="02020603050405020304" pitchFamily="18" charset="0"/>
                <a:cs typeface="Times New Roman" panose="02020603050405020304" pitchFamily="18" charset="0"/>
              </a:rPr>
              <a:t> kernel </a:t>
            </a:r>
            <a:r>
              <a:rPr lang="en-US" sz="3600" b="1" i="0" dirty="0" err="1">
                <a:solidFill>
                  <a:srgbClr val="000000"/>
                </a:solidFill>
                <a:effectLst/>
                <a:latin typeface="Times New Roman" panose="02020603050405020304" pitchFamily="18" charset="0"/>
                <a:cs typeface="Times New Roman" panose="02020603050405020304" pitchFamily="18" charset="0"/>
              </a:rPr>
              <a:t>thông</a:t>
            </a:r>
            <a:r>
              <a:rPr lang="en-US" sz="3600" b="1" i="0" dirty="0">
                <a:solidFill>
                  <a:srgbClr val="000000"/>
                </a:solidFill>
                <a:effectLst/>
                <a:latin typeface="Times New Roman" panose="02020603050405020304" pitchFamily="18" charset="0"/>
                <a:cs typeface="Times New Roman" panose="02020603050405020304" pitchFamily="18" charset="0"/>
              </a:rPr>
              <a:t> </a:t>
            </a:r>
            <a:r>
              <a:rPr lang="en-US" sz="3600" b="1" i="0" dirty="0" err="1">
                <a:solidFill>
                  <a:srgbClr val="000000"/>
                </a:solidFill>
                <a:effectLst/>
                <a:latin typeface="Times New Roman" panose="02020603050405020304" pitchFamily="18" charset="0"/>
                <a:cs typeface="Times New Roman" panose="02020603050405020304" pitchFamily="18" charset="0"/>
              </a:rPr>
              <a:t>dụng</a:t>
            </a:r>
            <a:endParaRPr lang="en-US" sz="3600" b="1" kern="1200" dirty="0">
              <a:solidFill>
                <a:schemeClr val="tx1"/>
              </a:solidFill>
              <a:latin typeface="Times New Roman" panose="02020603050405020304" pitchFamily="18" charset="0"/>
              <a:cs typeface="Times New Roman" panose="02020603050405020304" pitchFamily="18" charset="0"/>
            </a:endParaRPr>
          </a:p>
        </p:txBody>
      </p:sp>
      <p:sp>
        <p:nvSpPr>
          <p:cNvPr id="80"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descr="Ảnh có chứa văn bản, ảnh chụp màn hình, Phông chữ, hàng&#10;&#10;Mô tả được tạo tự động">
            <a:extLst>
              <a:ext uri="{FF2B5EF4-FFF2-40B4-BE49-F238E27FC236}">
                <a16:creationId xmlns:a16="http://schemas.microsoft.com/office/drawing/2014/main" id="{1AD74A96-5BD5-9F4F-8DA2-FF156AF5BFE3}"/>
              </a:ext>
            </a:extLst>
          </p:cNvPr>
          <p:cNvPicPr>
            <a:picLocks noChangeAspect="1"/>
          </p:cNvPicPr>
          <p:nvPr/>
        </p:nvPicPr>
        <p:blipFill>
          <a:blip r:embed="rId2"/>
          <a:stretch>
            <a:fillRect/>
          </a:stretch>
        </p:blipFill>
        <p:spPr>
          <a:xfrm>
            <a:off x="320040" y="3416122"/>
            <a:ext cx="11548872" cy="2021052"/>
          </a:xfrm>
          <a:prstGeom prst="rect">
            <a:avLst/>
          </a:prstGeom>
        </p:spPr>
      </p:pic>
    </p:spTree>
    <p:extLst>
      <p:ext uri="{BB962C8B-B14F-4D97-AF65-F5344CB8AC3E}">
        <p14:creationId xmlns:p14="http://schemas.microsoft.com/office/powerpoint/2010/main" val="34257948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8867BC-0931-651A-0B98-4807F857C01C}"/>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a:extLst>
              <a:ext uri="{FF2B5EF4-FFF2-40B4-BE49-F238E27FC236}">
                <a16:creationId xmlns:a16="http://schemas.microsoft.com/office/drawing/2014/main" id="{9C963239-D99A-0BA1-5CA0-646BC287199B}"/>
              </a:ext>
            </a:extLst>
          </p:cNvPr>
          <p:cNvSpPr>
            <a:spLocks noGrp="1"/>
          </p:cNvSpPr>
          <p:nvPr>
            <p:ph type="title"/>
          </p:nvPr>
        </p:nvSpPr>
        <p:spPr>
          <a:xfrm>
            <a:off x="826396" y="586855"/>
            <a:ext cx="4230100" cy="3387497"/>
          </a:xfrm>
        </p:spPr>
        <p:txBody>
          <a:bodyPr anchor="b">
            <a:normAutofit/>
          </a:bodyPr>
          <a:lstStyle/>
          <a:p>
            <a:pPr algn="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5. </a:t>
            </a:r>
            <a:r>
              <a:rPr lang="en-US" sz="4000" b="1" dirty="0" err="1">
                <a:solidFill>
                  <a:schemeClr val="bg1"/>
                </a:solidFill>
                <a:latin typeface="Times New Roman" panose="02020603050405020304" pitchFamily="18" charset="0"/>
                <a:ea typeface="DejaVu Serif Bold"/>
                <a:cs typeface="Times New Roman" panose="02020603050405020304" pitchFamily="18" charset="0"/>
                <a:sym typeface="DejaVu Serif Bold"/>
              </a:rPr>
              <a:t>Ưu</a:t>
            </a: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chemeClr val="bg1"/>
                </a:solidFill>
                <a:latin typeface="Times New Roman" panose="02020603050405020304" pitchFamily="18" charset="0"/>
                <a:ea typeface="DejaVu Serif Bold"/>
                <a:cs typeface="Times New Roman" panose="02020603050405020304" pitchFamily="18" charset="0"/>
                <a:sym typeface="DejaVu Serif Bold"/>
              </a:rPr>
              <a:t>điểm</a:t>
            </a: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chemeClr val="bg1"/>
                </a:solidFill>
                <a:latin typeface="Times New Roman" panose="02020603050405020304" pitchFamily="18" charset="0"/>
                <a:ea typeface="DejaVu Serif Bold"/>
                <a:cs typeface="Times New Roman" panose="02020603050405020304" pitchFamily="18" charset="0"/>
                <a:sym typeface="DejaVu Serif Bold"/>
              </a:rPr>
              <a:t>và</a:t>
            </a: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chemeClr val="bg1"/>
                </a:solidFill>
                <a:latin typeface="Times New Roman" panose="02020603050405020304" pitchFamily="18" charset="0"/>
                <a:ea typeface="DejaVu Serif Bold"/>
                <a:cs typeface="Times New Roman" panose="02020603050405020304" pitchFamily="18" charset="0"/>
                <a:sym typeface="DejaVu Serif Bold"/>
              </a:rPr>
              <a:t>nhược</a:t>
            </a: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chemeClr val="bg1"/>
                </a:solidFill>
                <a:latin typeface="Times New Roman" panose="02020603050405020304" pitchFamily="18" charset="0"/>
                <a:ea typeface="DejaVu Serif Bold"/>
                <a:cs typeface="Times New Roman" panose="02020603050405020304" pitchFamily="18" charset="0"/>
                <a:sym typeface="DejaVu Serif Bold"/>
              </a:rPr>
              <a:t>điểm</a:t>
            </a: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 SVM</a:t>
            </a:r>
            <a:b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br>
            <a:endParaRPr lang="en-US" sz="4000" dirty="0">
              <a:solidFill>
                <a:schemeClr val="bg1"/>
              </a:solidFill>
            </a:endParaRPr>
          </a:p>
        </p:txBody>
      </p:sp>
      <p:sp>
        <p:nvSpPr>
          <p:cNvPr id="6" name="Chỗ dành sẵn cho Nội dung 2">
            <a:extLst>
              <a:ext uri="{FF2B5EF4-FFF2-40B4-BE49-F238E27FC236}">
                <a16:creationId xmlns:a16="http://schemas.microsoft.com/office/drawing/2014/main" id="{C4240034-54C0-6686-9112-26E9A59E30CB}"/>
              </a:ext>
            </a:extLst>
          </p:cNvPr>
          <p:cNvSpPr>
            <a:spLocks noGrp="1"/>
          </p:cNvSpPr>
          <p:nvPr>
            <p:ph idx="1"/>
          </p:nvPr>
        </p:nvSpPr>
        <p:spPr>
          <a:xfrm>
            <a:off x="6503158" y="649480"/>
            <a:ext cx="4862447" cy="5546047"/>
          </a:xfrm>
        </p:spPr>
        <p:txBody>
          <a:bodyPr numCol="1" anchor="ctr">
            <a:normAutofit/>
          </a:bodyPr>
          <a:lstStyle/>
          <a:p>
            <a:pPr marL="0" indent="0">
              <a:buNone/>
            </a:pPr>
            <a:r>
              <a:rPr lang="en-US" altLang="en-US" sz="1700" b="1" i="1" dirty="0" err="1">
                <a:latin typeface="Times New Roman" panose="02020603050405020304" pitchFamily="18" charset="0"/>
                <a:cs typeface="Times New Roman" panose="02020603050405020304" pitchFamily="18" charset="0"/>
              </a:rPr>
              <a:t>Ưu</a:t>
            </a:r>
            <a:r>
              <a:rPr lang="en-US" altLang="en-US" sz="1700" b="1" i="1" dirty="0">
                <a:latin typeface="Times New Roman" panose="02020603050405020304" pitchFamily="18" charset="0"/>
                <a:cs typeface="Times New Roman" panose="02020603050405020304" pitchFamily="18" charset="0"/>
              </a:rPr>
              <a:t> </a:t>
            </a:r>
            <a:r>
              <a:rPr lang="en-US" altLang="en-US" sz="1700" b="1" i="1" dirty="0" err="1">
                <a:latin typeface="Times New Roman" panose="02020603050405020304" pitchFamily="18" charset="0"/>
                <a:cs typeface="Times New Roman" panose="02020603050405020304" pitchFamily="18" charset="0"/>
              </a:rPr>
              <a:t>điểm</a:t>
            </a:r>
            <a:r>
              <a:rPr lang="en-US" altLang="en-US" sz="1700" b="1" i="1"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ea typeface="DejaVu Serif"/>
                <a:cs typeface="Times New Roman" panose="02020603050405020304" pitchFamily="18" charset="0"/>
                <a:sym typeface="DejaVu Serif"/>
              </a:rPr>
              <a:t>                                		</a:t>
            </a:r>
          </a:p>
          <a:p>
            <a:pPr marL="0" indent="0">
              <a:buNone/>
            </a:pPr>
            <a:r>
              <a:rPr lang="en-US" sz="1700" dirty="0">
                <a:latin typeface="Times New Roman" panose="02020603050405020304" pitchFamily="18" charset="0"/>
                <a:cs typeface="Times New Roman" panose="02020603050405020304" pitchFamily="18" charset="0"/>
              </a:rPr>
              <a:t>_</a:t>
            </a:r>
            <a:r>
              <a:rPr lang="en-US" sz="1700" dirty="0" err="1">
                <a:latin typeface="Times New Roman" panose="02020603050405020304" pitchFamily="18" charset="0"/>
                <a:cs typeface="Times New Roman" panose="02020603050405020304" pitchFamily="18" charset="0"/>
              </a:rPr>
              <a:t>Độ</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chính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xác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không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gian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số</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chiều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cao</a:t>
            </a:r>
            <a:r>
              <a:rPr lang="en-US" sz="1700" dirty="0">
                <a:latin typeface="Times New Roman" panose="02020603050405020304" pitchFamily="18" charset="0"/>
                <a:ea typeface="DejaVu Serif"/>
                <a:cs typeface="Times New Roman" panose="02020603050405020304" pitchFamily="18" charset="0"/>
                <a:sym typeface="DejaVu Serif"/>
              </a:rPr>
              <a:t>                             </a:t>
            </a:r>
          </a:p>
          <a:p>
            <a:pPr marL="0" indent="0">
              <a:buNone/>
            </a:pPr>
            <a:r>
              <a:rPr lang="en-US" sz="1700" dirty="0">
                <a:latin typeface="Times New Roman" panose="02020603050405020304" pitchFamily="18" charset="0"/>
                <a:cs typeface="Times New Roman" panose="02020603050405020304" pitchFamily="18" charset="0"/>
              </a:rPr>
              <a:t>_</a:t>
            </a:r>
            <a:r>
              <a:rPr lang="en-US" sz="1700" dirty="0" err="1">
                <a:latin typeface="Times New Roman" panose="02020603050405020304" pitchFamily="18" charset="0"/>
                <a:cs typeface="Times New Roman" panose="02020603050405020304" pitchFamily="18" charset="0"/>
              </a:rPr>
              <a:t>Khả</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chống</a:t>
            </a:r>
            <a:r>
              <a:rPr lang="en-US" sz="1700" dirty="0">
                <a:latin typeface="Times New Roman" panose="02020603050405020304" pitchFamily="18" charset="0"/>
                <a:cs typeface="Times New Roman" panose="02020603050405020304" pitchFamily="18" charset="0"/>
              </a:rPr>
              <a:t> Overfitting </a:t>
            </a:r>
            <a:r>
              <a:rPr lang="en-US" sz="1700" dirty="0" err="1">
                <a:latin typeface="Times New Roman" panose="02020603050405020304" pitchFamily="18" charset="0"/>
                <a:cs typeface="Times New Roman" panose="02020603050405020304" pitchFamily="18" charset="0"/>
              </a:rPr>
              <a:t>trong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không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gian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chiều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cao</a:t>
            </a:r>
            <a:endParaRPr lang="en-US" sz="1700" dirty="0">
              <a:latin typeface="Times New Roman" panose="02020603050405020304" pitchFamily="18" charset="0"/>
              <a:ea typeface="DejaVu Serif"/>
              <a:cs typeface="Times New Roman" panose="02020603050405020304" pitchFamily="18" charset="0"/>
              <a:sym typeface="DejaVu Serif"/>
            </a:endParaRPr>
          </a:p>
          <a:p>
            <a:pPr marL="0" indent="0">
              <a:buNone/>
            </a:pPr>
            <a:r>
              <a:rPr lang="en-US" sz="1700" dirty="0">
                <a:latin typeface="Times New Roman" panose="02020603050405020304" pitchFamily="18" charset="0"/>
                <a:cs typeface="Times New Roman" panose="02020603050405020304" pitchFamily="18" charset="0"/>
              </a:rPr>
              <a:t>_</a:t>
            </a:r>
            <a:r>
              <a:rPr lang="vi-VN" sz="1700" dirty="0">
                <a:latin typeface="Times New Roman" panose="02020603050405020304" pitchFamily="18" charset="0"/>
                <a:cs typeface="Times New Roman" panose="02020603050405020304" pitchFamily="18" charset="0"/>
              </a:rPr>
              <a:t>Hiệu quả trong các trường hợp số đặc trưng lớn hơn số mẫu</a:t>
            </a:r>
            <a:endParaRPr lang="en-US" sz="1700" dirty="0">
              <a:latin typeface="Times New Roman" panose="02020603050405020304" pitchFamily="18" charset="0"/>
              <a:ea typeface="DejaVu Serif"/>
              <a:cs typeface="Times New Roman" panose="02020603050405020304" pitchFamily="18" charset="0"/>
              <a:sym typeface="DejaVu Serif"/>
            </a:endParaRPr>
          </a:p>
          <a:p>
            <a:pPr marL="0" indent="0">
              <a:buNone/>
            </a:pPr>
            <a:r>
              <a:rPr lang="en-US" sz="1700" dirty="0">
                <a:latin typeface="Times New Roman" panose="02020603050405020304" pitchFamily="18" charset="0"/>
                <a:cs typeface="Times New Roman" panose="02020603050405020304" pitchFamily="18" charset="0"/>
              </a:rPr>
              <a:t>_</a:t>
            </a:r>
            <a:r>
              <a:rPr lang="en-US" sz="1700" dirty="0" err="1">
                <a:latin typeface="Times New Roman" panose="02020603050405020304" pitchFamily="18" charset="0"/>
                <a:cs typeface="Times New Roman" panose="02020603050405020304" pitchFamily="18" charset="0"/>
              </a:rPr>
              <a:t>Khả</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mở</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rộng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thủ</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thuật</a:t>
            </a:r>
            <a:r>
              <a:rPr lang="en-US" sz="1700" dirty="0">
                <a:latin typeface="Times New Roman" panose="02020603050405020304" pitchFamily="18" charset="0"/>
                <a:cs typeface="Times New Roman" panose="02020603050405020304" pitchFamily="18" charset="0"/>
              </a:rPr>
              <a:t> Kernel</a:t>
            </a:r>
            <a:endParaRPr lang="en-US" sz="1700" dirty="0">
              <a:latin typeface="Times New Roman" panose="02020603050405020304" pitchFamily="18" charset="0"/>
              <a:ea typeface="DejaVu Serif"/>
              <a:cs typeface="Times New Roman" panose="02020603050405020304" pitchFamily="18" charset="0"/>
              <a:sym typeface="DejaVu Serif"/>
            </a:endParaRPr>
          </a:p>
          <a:p>
            <a:pPr marL="0" indent="0">
              <a:buNone/>
            </a:pPr>
            <a:r>
              <a:rPr lang="en-US" sz="1700" dirty="0">
                <a:latin typeface="Times New Roman" panose="02020603050405020304" pitchFamily="18" charset="0"/>
                <a:cs typeface="Times New Roman" panose="02020603050405020304" pitchFamily="18" charset="0"/>
              </a:rPr>
              <a:t>_</a:t>
            </a:r>
            <a:r>
              <a:rPr lang="en-US" sz="1700" dirty="0" err="1">
                <a:latin typeface="Times New Roman" panose="02020603050405020304" pitchFamily="18" charset="0"/>
                <a:cs typeface="Times New Roman" panose="02020603050405020304" pitchFamily="18" charset="0"/>
              </a:rPr>
              <a:t>Đa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trong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việc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giải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quyết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loại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vấn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đề</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nhau</a:t>
            </a:r>
            <a:endParaRPr lang="en-US" sz="1700" dirty="0">
              <a:latin typeface="Times New Roman" panose="02020603050405020304" pitchFamily="18" charset="0"/>
              <a:ea typeface="DejaVu Serif"/>
              <a:cs typeface="Times New Roman" panose="02020603050405020304" pitchFamily="18" charset="0"/>
              <a:sym typeface="DejaVu Serif"/>
            </a:endParaRPr>
          </a:p>
          <a:p>
            <a:pPr marL="0" indent="0">
              <a:buNone/>
            </a:pPr>
            <a:r>
              <a:rPr lang="en-US" altLang="en-US" sz="1700" b="1" i="1" dirty="0" err="1">
                <a:latin typeface="Times New Roman" panose="02020603050405020304" pitchFamily="18" charset="0"/>
                <a:cs typeface="Times New Roman" panose="02020603050405020304" pitchFamily="18" charset="0"/>
              </a:rPr>
              <a:t>Nhược</a:t>
            </a:r>
            <a:r>
              <a:rPr lang="en-US" altLang="en-US" sz="1700" b="1" i="1" dirty="0">
                <a:latin typeface="Times New Roman" panose="02020603050405020304" pitchFamily="18" charset="0"/>
                <a:cs typeface="Times New Roman" panose="02020603050405020304" pitchFamily="18" charset="0"/>
              </a:rPr>
              <a:t> </a:t>
            </a:r>
            <a:r>
              <a:rPr lang="en-US" altLang="en-US" sz="1700" b="1" i="1" dirty="0" err="1">
                <a:latin typeface="Times New Roman" panose="02020603050405020304" pitchFamily="18" charset="0"/>
                <a:cs typeface="Times New Roman" panose="02020603050405020304" pitchFamily="18" charset="0"/>
              </a:rPr>
              <a:t>điểm</a:t>
            </a:r>
            <a:r>
              <a:rPr lang="en-US" altLang="en-US" sz="1700" b="1" i="1" dirty="0">
                <a:latin typeface="Times New Roman" panose="02020603050405020304" pitchFamily="18" charset="0"/>
                <a:cs typeface="Times New Roman" panose="02020603050405020304" pitchFamily="18" charset="0"/>
              </a:rPr>
              <a:t> </a:t>
            </a:r>
            <a:r>
              <a:rPr lang="en-US" sz="1700" b="1" dirty="0">
                <a:latin typeface="Times New Roman" panose="02020603050405020304" pitchFamily="18" charset="0"/>
                <a:ea typeface="DejaVu Serif"/>
                <a:cs typeface="Times New Roman" panose="02020603050405020304" pitchFamily="18" charset="0"/>
                <a:sym typeface="DejaVu Serif"/>
              </a:rPr>
              <a:t>                                </a:t>
            </a:r>
          </a:p>
          <a:p>
            <a:pPr marL="0" indent="0">
              <a:buNone/>
            </a:pPr>
            <a:r>
              <a:rPr lang="en-US" sz="1700" dirty="0">
                <a:latin typeface="Times New Roman" panose="02020603050405020304" pitchFamily="18" charset="0"/>
                <a:cs typeface="Times New Roman" panose="02020603050405020304" pitchFamily="18" charset="0"/>
              </a:rPr>
              <a:t>_</a:t>
            </a:r>
            <a:r>
              <a:rPr lang="en-US" sz="1700" dirty="0" err="1">
                <a:latin typeface="Times New Roman" panose="02020603050405020304" pitchFamily="18" charset="0"/>
                <a:cs typeface="Times New Roman" panose="02020603050405020304" pitchFamily="18" charset="0"/>
              </a:rPr>
              <a:t>Nhạy</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cảm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việc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chọn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tham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số</a:t>
            </a:r>
            <a:endParaRPr lang="en-US" sz="1700" dirty="0">
              <a:latin typeface="Times New Roman" panose="02020603050405020304" pitchFamily="18" charset="0"/>
              <a:ea typeface="DejaVu Serif"/>
              <a:cs typeface="Times New Roman" panose="02020603050405020304" pitchFamily="18" charset="0"/>
              <a:sym typeface="DejaVu Serif"/>
            </a:endParaRPr>
          </a:p>
          <a:p>
            <a:pPr marL="0" indent="0">
              <a:buNone/>
            </a:pPr>
            <a:r>
              <a:rPr lang="en-US" sz="1700" dirty="0">
                <a:latin typeface="Times New Roman" panose="02020603050405020304" pitchFamily="18" charset="0"/>
                <a:cs typeface="Times New Roman" panose="02020603050405020304" pitchFamily="18" charset="0"/>
              </a:rPr>
              <a:t>_</a:t>
            </a:r>
            <a:r>
              <a:rPr lang="en-US" sz="1700" dirty="0" err="1">
                <a:latin typeface="Times New Roman" panose="02020603050405020304" pitchFamily="18" charset="0"/>
                <a:cs typeface="Times New Roman" panose="02020603050405020304" pitchFamily="18" charset="0"/>
              </a:rPr>
              <a:t>Độ</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phức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tạp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thuật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toán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cao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tiêu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tốn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nhiều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bộ</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nhớ</a:t>
            </a:r>
            <a:endParaRPr lang="en-US" sz="1700" dirty="0">
              <a:latin typeface="Times New Roman" panose="02020603050405020304" pitchFamily="18" charset="0"/>
              <a:ea typeface="DejaVu Serif"/>
              <a:cs typeface="Times New Roman" panose="02020603050405020304" pitchFamily="18" charset="0"/>
              <a:sym typeface="DejaVu Serif"/>
            </a:endParaRPr>
          </a:p>
          <a:p>
            <a:pPr marL="0" indent="0">
              <a:buNone/>
            </a:pPr>
            <a:r>
              <a:rPr lang="en-US" sz="1700" dirty="0">
                <a:latin typeface="Times New Roman" panose="02020603050405020304" pitchFamily="18" charset="0"/>
                <a:cs typeface="Times New Roman" panose="02020603050405020304" pitchFamily="18" charset="0"/>
              </a:rPr>
              <a:t>_</a:t>
            </a:r>
            <a:r>
              <a:rPr lang="en-US" sz="1700" dirty="0" err="1">
                <a:latin typeface="Times New Roman" panose="02020603050405020304" pitchFamily="18" charset="0"/>
                <a:cs typeface="Times New Roman" panose="02020603050405020304" pitchFamily="18" charset="0"/>
              </a:rPr>
              <a:t>Khó</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khăn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dữ</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liệu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không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cân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bằng</a:t>
            </a:r>
            <a:endParaRPr lang="en-US" sz="1700" dirty="0">
              <a:latin typeface="Times New Roman" panose="02020603050405020304" pitchFamily="18" charset="0"/>
              <a:ea typeface="DejaVu Serif"/>
              <a:cs typeface="Times New Roman" panose="02020603050405020304" pitchFamily="18" charset="0"/>
              <a:sym typeface="DejaVu Serif"/>
            </a:endParaRPr>
          </a:p>
          <a:p>
            <a:pPr marL="0" indent="0">
              <a:buNone/>
            </a:pPr>
            <a:r>
              <a:rPr lang="en-US" sz="1700" dirty="0">
                <a:latin typeface="Times New Roman" panose="02020603050405020304" pitchFamily="18" charset="0"/>
                <a:cs typeface="Times New Roman" panose="02020603050405020304" pitchFamily="18" charset="0"/>
              </a:rPr>
              <a:t>_</a:t>
            </a:r>
            <a:r>
              <a:rPr lang="en-US" sz="1700" dirty="0" err="1">
                <a:latin typeface="Times New Roman" panose="02020603050405020304" pitchFamily="18" charset="0"/>
                <a:cs typeface="Times New Roman" panose="02020603050405020304" pitchFamily="18" charset="0"/>
              </a:rPr>
              <a:t>Hiệu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suất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kém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dữ</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liệu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nhiễu</a:t>
            </a:r>
            <a:endParaRPr lang="en-US" sz="1700" dirty="0">
              <a:latin typeface="Times New Roman" panose="02020603050405020304" pitchFamily="18" charset="0"/>
              <a:ea typeface="DejaVu Serif"/>
              <a:cs typeface="Times New Roman" panose="02020603050405020304" pitchFamily="18" charset="0"/>
              <a:sym typeface="DejaVu Serif"/>
            </a:endParaRPr>
          </a:p>
          <a:p>
            <a:pPr marL="0" indent="0">
              <a:buNone/>
            </a:pPr>
            <a:r>
              <a:rPr lang="en-US" sz="1700" dirty="0">
                <a:latin typeface="Times New Roman" panose="02020603050405020304" pitchFamily="18" charset="0"/>
                <a:cs typeface="Times New Roman" panose="02020603050405020304" pitchFamily="18" charset="0"/>
              </a:rPr>
              <a:t>_</a:t>
            </a:r>
            <a:r>
              <a:rPr lang="en-US" sz="1700" dirty="0" err="1">
                <a:latin typeface="Times New Roman" panose="02020603050405020304" pitchFamily="18" charset="0"/>
                <a:cs typeface="Times New Roman" panose="02020603050405020304" pitchFamily="18" charset="0"/>
              </a:rPr>
              <a:t>Khả</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năng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mở</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rộng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hạn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chế</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với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bộ</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dữ</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liệu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lớn</a:t>
            </a:r>
            <a:endParaRPr lang="en-US" sz="1700" dirty="0">
              <a:latin typeface="Times New Roman" panose="02020603050405020304" pitchFamily="18" charset="0"/>
              <a:ea typeface="DejaVu Serif"/>
              <a:cs typeface="Times New Roman" panose="02020603050405020304" pitchFamily="18" charset="0"/>
              <a:sym typeface="DejaVu Serif"/>
            </a:endParaRPr>
          </a:p>
          <a:p>
            <a:pPr marL="0" indent="0">
              <a:buNone/>
            </a:pPr>
            <a:endParaRPr lang="en-US" sz="1700" dirty="0">
              <a:latin typeface="+mj-lt"/>
              <a:cs typeface="Times New Roman" panose="02020603050405020304" pitchFamily="18" charset="0"/>
            </a:endParaRPr>
          </a:p>
        </p:txBody>
      </p:sp>
    </p:spTree>
    <p:extLst>
      <p:ext uri="{BB962C8B-B14F-4D97-AF65-F5344CB8AC3E}">
        <p14:creationId xmlns:p14="http://schemas.microsoft.com/office/powerpoint/2010/main" val="2924432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E1F643B0-25FD-B9C5-F2FC-4E48D4CAD901}"/>
              </a:ext>
            </a:extLst>
          </p:cNvPr>
          <p:cNvSpPr>
            <a:spLocks noGrp="1"/>
          </p:cNvSpPr>
          <p:nvPr>
            <p:ph type="title"/>
          </p:nvPr>
        </p:nvSpPr>
        <p:spPr>
          <a:xfrm>
            <a:off x="640080" y="325369"/>
            <a:ext cx="4368602" cy="1956841"/>
          </a:xfrm>
        </p:spPr>
        <p:txBody>
          <a:bodyPr anchor="b">
            <a:normAutofit/>
          </a:bodyPr>
          <a:lstStyle/>
          <a:p>
            <a:r>
              <a:rPr lang="en-US" sz="4200" b="1" dirty="0">
                <a:latin typeface="Times New Roman" panose="02020603050405020304" pitchFamily="18" charset="0"/>
                <a:ea typeface="DejaVu Serif Bold"/>
                <a:cs typeface="Times New Roman" panose="02020603050405020304" pitchFamily="18" charset="0"/>
                <a:sym typeface="DejaVu Serif Bold"/>
              </a:rPr>
              <a:t>6. </a:t>
            </a:r>
            <a:r>
              <a:rPr lang="en-US" sz="4200" b="1" dirty="0" err="1">
                <a:latin typeface="Times New Roman" panose="02020603050405020304" pitchFamily="18" charset="0"/>
                <a:ea typeface="DejaVu Serif Bold"/>
                <a:cs typeface="Times New Roman" panose="02020603050405020304" pitchFamily="18" charset="0"/>
                <a:sym typeface="DejaVu Serif Bold"/>
              </a:rPr>
              <a:t>Ứng</a:t>
            </a:r>
            <a:r>
              <a:rPr lang="en-US" sz="4200" b="1" dirty="0">
                <a:latin typeface="Times New Roman" panose="02020603050405020304" pitchFamily="18" charset="0"/>
                <a:ea typeface="DejaVu Serif Bold"/>
                <a:cs typeface="Times New Roman" panose="02020603050405020304" pitchFamily="18" charset="0"/>
                <a:sym typeface="DejaVu Serif Bold"/>
              </a:rPr>
              <a:t> </a:t>
            </a:r>
            <a:r>
              <a:rPr lang="en-US" sz="4200" b="1" dirty="0" err="1">
                <a:latin typeface="Times New Roman" panose="02020603050405020304" pitchFamily="18" charset="0"/>
                <a:ea typeface="DejaVu Serif Bold"/>
                <a:cs typeface="Times New Roman" panose="02020603050405020304" pitchFamily="18" charset="0"/>
                <a:sym typeface="DejaVu Serif Bold"/>
              </a:rPr>
              <a:t>dụng</a:t>
            </a:r>
            <a:r>
              <a:rPr lang="en-US" sz="4200" b="1" dirty="0">
                <a:latin typeface="Times New Roman" panose="02020603050405020304" pitchFamily="18" charset="0"/>
                <a:ea typeface="DejaVu Serif Bold"/>
                <a:cs typeface="Times New Roman" panose="02020603050405020304" pitchFamily="18" charset="0"/>
                <a:sym typeface="DejaVu Serif Bold"/>
              </a:rPr>
              <a:t> </a:t>
            </a:r>
            <a:r>
              <a:rPr lang="en-US" sz="4200" b="1" dirty="0" err="1">
                <a:latin typeface="Times New Roman" panose="02020603050405020304" pitchFamily="18" charset="0"/>
                <a:ea typeface="DejaVu Serif Bold"/>
                <a:cs typeface="Times New Roman" panose="02020603050405020304" pitchFamily="18" charset="0"/>
                <a:sym typeface="DejaVu Serif Bold"/>
              </a:rPr>
              <a:t>thực</a:t>
            </a:r>
            <a:r>
              <a:rPr lang="en-US" sz="4200" b="1" dirty="0">
                <a:latin typeface="Times New Roman" panose="02020603050405020304" pitchFamily="18" charset="0"/>
                <a:ea typeface="DejaVu Serif Bold"/>
                <a:cs typeface="Times New Roman" panose="02020603050405020304" pitchFamily="18" charset="0"/>
                <a:sym typeface="DejaVu Serif Bold"/>
              </a:rPr>
              <a:t> </a:t>
            </a:r>
            <a:r>
              <a:rPr lang="en-US" sz="4200" b="1" dirty="0" err="1">
                <a:latin typeface="Times New Roman" panose="02020603050405020304" pitchFamily="18" charset="0"/>
                <a:ea typeface="DejaVu Serif Bold"/>
                <a:cs typeface="Times New Roman" panose="02020603050405020304" pitchFamily="18" charset="0"/>
                <a:sym typeface="DejaVu Serif Bold"/>
              </a:rPr>
              <a:t>tế</a:t>
            </a:r>
            <a:r>
              <a:rPr lang="en-US" sz="4200" b="1" dirty="0">
                <a:latin typeface="Times New Roman" panose="02020603050405020304" pitchFamily="18" charset="0"/>
                <a:ea typeface="DejaVu Serif Bold"/>
                <a:cs typeface="Times New Roman" panose="02020603050405020304" pitchFamily="18" charset="0"/>
                <a:sym typeface="DejaVu Serif Bold"/>
              </a:rPr>
              <a:t> </a:t>
            </a:r>
            <a:r>
              <a:rPr lang="en-US" sz="4200" b="1" dirty="0" err="1">
                <a:latin typeface="Times New Roman" panose="02020603050405020304" pitchFamily="18" charset="0"/>
                <a:ea typeface="DejaVu Serif Bold"/>
                <a:cs typeface="Times New Roman" panose="02020603050405020304" pitchFamily="18" charset="0"/>
                <a:sym typeface="DejaVu Serif Bold"/>
              </a:rPr>
              <a:t>của</a:t>
            </a:r>
            <a:r>
              <a:rPr lang="en-US" sz="4200" b="1" dirty="0">
                <a:latin typeface="Times New Roman" panose="02020603050405020304" pitchFamily="18" charset="0"/>
                <a:ea typeface="DejaVu Serif Bold"/>
                <a:cs typeface="Times New Roman" panose="02020603050405020304" pitchFamily="18" charset="0"/>
                <a:sym typeface="DejaVu Serif Bold"/>
              </a:rPr>
              <a:t> SVM </a:t>
            </a:r>
            <a:br>
              <a:rPr lang="en-US" sz="4200" b="1" dirty="0">
                <a:latin typeface="Times New Roman" panose="02020603050405020304" pitchFamily="18" charset="0"/>
                <a:ea typeface="DejaVu Serif Bold"/>
                <a:cs typeface="Times New Roman" panose="02020603050405020304" pitchFamily="18" charset="0"/>
                <a:sym typeface="DejaVu Serif Bold"/>
              </a:rPr>
            </a:br>
            <a:endParaRPr lang="en-US" sz="4200" dirty="0">
              <a:latin typeface="Times New Roman" panose="02020603050405020304" pitchFamily="18" charset="0"/>
              <a:cs typeface="Times New Roman" panose="02020603050405020304" pitchFamily="18" charset="0"/>
            </a:endParaRPr>
          </a:p>
        </p:txBody>
      </p:sp>
      <p:sp>
        <p:nvSpPr>
          <p:cNvPr id="2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hỗ dành sẵn cho Nội dung 2">
            <a:extLst>
              <a:ext uri="{FF2B5EF4-FFF2-40B4-BE49-F238E27FC236}">
                <a16:creationId xmlns:a16="http://schemas.microsoft.com/office/drawing/2014/main" id="{81AD3C35-D564-0D96-7270-C32975BB6FF4}"/>
              </a:ext>
            </a:extLst>
          </p:cNvPr>
          <p:cNvSpPr>
            <a:spLocks noGrp="1"/>
          </p:cNvSpPr>
          <p:nvPr>
            <p:ph idx="1"/>
          </p:nvPr>
        </p:nvSpPr>
        <p:spPr>
          <a:xfrm>
            <a:off x="640080" y="2872899"/>
            <a:ext cx="4243589" cy="3320668"/>
          </a:xfrm>
        </p:spPr>
        <p:txBody>
          <a:bodyPr>
            <a:normAutofit/>
          </a:bodyPr>
          <a:lstStyle/>
          <a:p>
            <a:pPr>
              <a:spcBef>
                <a:spcPct val="0"/>
              </a:spcBef>
            </a:pPr>
            <a:r>
              <a:rPr lang="en-US" sz="2200" dirty="0" err="1">
                <a:latin typeface="Times New Roman" panose="02020603050405020304" pitchFamily="18" charset="0"/>
                <a:cs typeface="Times New Roman" panose="02020603050405020304" pitchFamily="18" charset="0"/>
              </a:rPr>
              <a:t>Nhận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t>
            </a:r>
          </a:p>
          <a:p>
            <a:pPr>
              <a:spcBef>
                <a:spcPct val="0"/>
              </a:spcBef>
            </a:pPr>
            <a:r>
              <a:rPr lang="en-US" sz="2200" dirty="0">
                <a:latin typeface="Times New Roman" panose="02020603050405020304" pitchFamily="18" charset="0"/>
                <a:cs typeface="Times New Roman" panose="02020603050405020304" pitchFamily="18" charset="0"/>
              </a:rPr>
              <a:t>_</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dữ</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liệu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huấn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luyện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SVM </a:t>
            </a:r>
            <a:r>
              <a:rPr lang="en-US" sz="2200" dirty="0" err="1">
                <a:latin typeface="Times New Roman" panose="02020603050405020304" pitchFamily="18" charset="0"/>
                <a:cs typeface="Times New Roman" panose="02020603050405020304" pitchFamily="18" charset="0"/>
              </a:rPr>
              <a:t>phân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loại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ảnh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không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phải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mặt</a:t>
            </a:r>
            <a:r>
              <a:rPr lang="en-US" sz="2200" dirty="0"/>
              <a:t>.</a:t>
            </a:r>
            <a:endParaRPr lang="en-US" sz="2200" b="1" dirty="0">
              <a:latin typeface="Times New Roman" panose="02020603050405020304" pitchFamily="18" charset="0"/>
              <a:ea typeface="DejaVu Serif"/>
              <a:cs typeface="Times New Roman" panose="02020603050405020304" pitchFamily="18" charset="0"/>
              <a:sym typeface="DejaVu Serif"/>
            </a:endParaRPr>
          </a:p>
          <a:p>
            <a:endParaRPr lang="en-US" sz="2200" dirty="0"/>
          </a:p>
        </p:txBody>
      </p:sp>
      <p:pic>
        <p:nvPicPr>
          <p:cNvPr id="4" name="Hình ảnh 3" descr="Ảnh có chứa văn bản, Mặt người, ảnh chụp màn hình, lông mi&#10;&#10;Mô tả được tạo tự động">
            <a:extLst>
              <a:ext uri="{FF2B5EF4-FFF2-40B4-BE49-F238E27FC236}">
                <a16:creationId xmlns:a16="http://schemas.microsoft.com/office/drawing/2014/main" id="{9E9D5802-ECC2-A832-D2E9-434B5AC3FBD8}"/>
              </a:ext>
            </a:extLst>
          </p:cNvPr>
          <p:cNvPicPr>
            <a:picLocks noChangeAspect="1"/>
          </p:cNvPicPr>
          <p:nvPr/>
        </p:nvPicPr>
        <p:blipFill>
          <a:blip r:embed="rId2"/>
          <a:srcRect l="38866" r="1374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587012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2D0C385B-33A8-6C66-A15D-A3F3605F0C76}"/>
              </a:ext>
            </a:extLst>
          </p:cNvPr>
          <p:cNvSpPr>
            <a:spLocks noGrp="1"/>
          </p:cNvSpPr>
          <p:nvPr>
            <p:ph type="title"/>
          </p:nvPr>
        </p:nvSpPr>
        <p:spPr>
          <a:xfrm>
            <a:off x="1371599" y="5510253"/>
            <a:ext cx="9895951" cy="1033669"/>
          </a:xfrm>
        </p:spPr>
        <p:txBody>
          <a:bodyPr>
            <a:normAutofit/>
          </a:bodyPr>
          <a:lstStyle/>
          <a:p>
            <a:r>
              <a:rPr lang="en-US" sz="3400" b="1">
                <a:solidFill>
                  <a:srgbClr val="FFFFFF"/>
                </a:solidFill>
                <a:latin typeface="Times New Roman" panose="02020603050405020304" pitchFamily="18" charset="0"/>
                <a:ea typeface="DejaVu Serif Bold"/>
                <a:cs typeface="Times New Roman" panose="02020603050405020304" pitchFamily="18" charset="0"/>
                <a:sym typeface="DejaVu Serif Bold"/>
              </a:rPr>
              <a:t>6. Ứng dụng thực tế của SVM </a:t>
            </a:r>
            <a:br>
              <a:rPr lang="en-US" sz="3400" b="1">
                <a:solidFill>
                  <a:srgbClr val="FFFFFF"/>
                </a:solidFill>
                <a:latin typeface="Times New Roman" panose="02020603050405020304" pitchFamily="18" charset="0"/>
                <a:ea typeface="DejaVu Serif Bold"/>
                <a:cs typeface="Times New Roman" panose="02020603050405020304" pitchFamily="18" charset="0"/>
                <a:sym typeface="DejaVu Serif Bold"/>
              </a:rPr>
            </a:br>
            <a:endParaRPr lang="en-US" sz="3400">
              <a:solidFill>
                <a:srgbClr val="FFFFFF"/>
              </a:solidFill>
              <a:latin typeface="Times New Roman" panose="02020603050405020304" pitchFamily="18" charset="0"/>
              <a:cs typeface="Times New Roman" panose="02020603050405020304" pitchFamily="18" charset="0"/>
            </a:endParaRPr>
          </a:p>
        </p:txBody>
      </p:sp>
      <p:pic>
        <p:nvPicPr>
          <p:cNvPr id="4" name="Hình ảnh 3">
            <a:extLst>
              <a:ext uri="{FF2B5EF4-FFF2-40B4-BE49-F238E27FC236}">
                <a16:creationId xmlns:a16="http://schemas.microsoft.com/office/drawing/2014/main" id="{9B1ADE6F-67F1-1ABB-AF27-3E226B507565}"/>
              </a:ext>
            </a:extLst>
          </p:cNvPr>
          <p:cNvPicPr>
            <a:picLocks noChangeAspect="1"/>
          </p:cNvPicPr>
          <p:nvPr/>
        </p:nvPicPr>
        <p:blipFill>
          <a:blip r:embed="rId2"/>
          <a:stretch>
            <a:fillRect/>
          </a:stretch>
        </p:blipFill>
        <p:spPr>
          <a:xfrm>
            <a:off x="2880726" y="402570"/>
            <a:ext cx="6430546" cy="3215273"/>
          </a:xfrm>
          <a:prstGeom prst="rect">
            <a:avLst/>
          </a:prstGeom>
        </p:spPr>
      </p:pic>
      <p:sp>
        <p:nvSpPr>
          <p:cNvPr id="3" name="Chỗ dành sẵn cho Nội dung 2">
            <a:extLst>
              <a:ext uri="{FF2B5EF4-FFF2-40B4-BE49-F238E27FC236}">
                <a16:creationId xmlns:a16="http://schemas.microsoft.com/office/drawing/2014/main" id="{A52BD224-C32B-D936-FBB8-1C8EF2405F42}"/>
              </a:ext>
            </a:extLst>
          </p:cNvPr>
          <p:cNvSpPr>
            <a:spLocks noGrp="1"/>
          </p:cNvSpPr>
          <p:nvPr>
            <p:ph idx="1"/>
          </p:nvPr>
        </p:nvSpPr>
        <p:spPr>
          <a:xfrm>
            <a:off x="1940256" y="3833199"/>
            <a:ext cx="8332826" cy="1119982"/>
          </a:xfrm>
        </p:spPr>
        <p:txBody>
          <a:bodyPr anchor="ctr">
            <a:normAutofit/>
          </a:bodyPr>
          <a:lstStyle/>
          <a:p>
            <a:r>
              <a:rPr lang="vi-VN" sz="2000">
                <a:latin typeface="+mj-lt"/>
              </a:rPr>
              <a:t>Phân loại văn bản</a:t>
            </a:r>
            <a:br>
              <a:rPr lang="vi-VN" sz="2000">
                <a:latin typeface="+mj-lt"/>
              </a:rPr>
            </a:br>
            <a:r>
              <a:rPr lang="en-US" sz="2000">
                <a:latin typeface="+mj-lt"/>
              </a:rPr>
              <a:t>_</a:t>
            </a:r>
            <a:r>
              <a:rPr lang="vi-VN" sz="2000">
                <a:latin typeface="+mj-lt"/>
              </a:rPr>
              <a:t>Dữ liệu huấn luyện được sử dụng để phân loại các loại tài liệu khác nhau. Ví dụ, các bài báo tin tức có thể được phân loại là "kinh doanh" hoặc "giải trí</a:t>
            </a:r>
            <a:endParaRPr lang="en-US" sz="2000" b="1">
              <a:latin typeface="+mj-lt"/>
              <a:ea typeface="DejaVu Serif"/>
              <a:cs typeface="Times New Roman" panose="02020603050405020304" pitchFamily="18" charset="0"/>
              <a:sym typeface="DejaVu Serif"/>
            </a:endParaRPr>
          </a:p>
          <a:p>
            <a:endParaRPr lang="en-US" sz="2000"/>
          </a:p>
        </p:txBody>
      </p:sp>
    </p:spTree>
    <p:extLst>
      <p:ext uri="{BB962C8B-B14F-4D97-AF65-F5344CB8AC3E}">
        <p14:creationId xmlns:p14="http://schemas.microsoft.com/office/powerpoint/2010/main" val="1973334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BCC7CED9-2409-2ADE-6AAC-DAA195622610}"/>
              </a:ext>
            </a:extLst>
          </p:cNvPr>
          <p:cNvSpPr>
            <a:spLocks noGrp="1"/>
          </p:cNvSpPr>
          <p:nvPr>
            <p:ph type="title"/>
          </p:nvPr>
        </p:nvSpPr>
        <p:spPr>
          <a:xfrm>
            <a:off x="1371599" y="5510253"/>
            <a:ext cx="9895951" cy="1033669"/>
          </a:xfrm>
        </p:spPr>
        <p:txBody>
          <a:bodyPr>
            <a:normAutofit/>
          </a:bodyPr>
          <a:lstStyle/>
          <a:p>
            <a:r>
              <a:rPr lang="en-US" sz="3400" b="1">
                <a:solidFill>
                  <a:srgbClr val="FFFFFF"/>
                </a:solidFill>
                <a:latin typeface="Times New Roman" panose="02020603050405020304" pitchFamily="18" charset="0"/>
                <a:ea typeface="DejaVu Serif Bold"/>
                <a:cs typeface="Times New Roman" panose="02020603050405020304" pitchFamily="18" charset="0"/>
                <a:sym typeface="DejaVu Serif Bold"/>
              </a:rPr>
              <a:t>6. Ứng dụng thực tế của SVM </a:t>
            </a:r>
            <a:br>
              <a:rPr lang="en-US" sz="3400" b="1">
                <a:solidFill>
                  <a:srgbClr val="FFFFFF"/>
                </a:solidFill>
                <a:latin typeface="Times New Roman" panose="02020603050405020304" pitchFamily="18" charset="0"/>
                <a:ea typeface="DejaVu Serif Bold"/>
                <a:cs typeface="Times New Roman" panose="02020603050405020304" pitchFamily="18" charset="0"/>
                <a:sym typeface="DejaVu Serif Bold"/>
              </a:rPr>
            </a:br>
            <a:endParaRPr lang="en-US" sz="3400">
              <a:solidFill>
                <a:srgbClr val="FFFFFF"/>
              </a:solidFill>
              <a:latin typeface="Times New Roman" panose="02020603050405020304" pitchFamily="18" charset="0"/>
              <a:cs typeface="Times New Roman" panose="02020603050405020304" pitchFamily="18" charset="0"/>
            </a:endParaRPr>
          </a:p>
        </p:txBody>
      </p:sp>
      <p:pic>
        <p:nvPicPr>
          <p:cNvPr id="4" name="Picture 4" descr="What is image classification? Basics ...">
            <a:extLst>
              <a:ext uri="{FF2B5EF4-FFF2-40B4-BE49-F238E27FC236}">
                <a16:creationId xmlns:a16="http://schemas.microsoft.com/office/drawing/2014/main" id="{8FDBE13E-A3C7-9387-F78F-36C4D08644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37672" y="402570"/>
            <a:ext cx="7716655" cy="3215273"/>
          </a:xfrm>
          <a:prstGeom prst="rect">
            <a:avLst/>
          </a:prstGeom>
          <a:noFill/>
          <a:extLst>
            <a:ext uri="{909E8E84-426E-40DD-AFC4-6F175D3DCCD1}">
              <a14:hiddenFill xmlns:a14="http://schemas.microsoft.com/office/drawing/2010/main">
                <a:solidFill>
                  <a:srgbClr val="FFFFFF"/>
                </a:solidFill>
              </a14:hiddenFill>
            </a:ext>
          </a:extLst>
        </p:spPr>
      </p:pic>
      <p:sp>
        <p:nvSpPr>
          <p:cNvPr id="3" name="Chỗ dành sẵn cho Nội dung 2">
            <a:extLst>
              <a:ext uri="{FF2B5EF4-FFF2-40B4-BE49-F238E27FC236}">
                <a16:creationId xmlns:a16="http://schemas.microsoft.com/office/drawing/2014/main" id="{7926D0C8-54CE-60EA-234E-B33D83484312}"/>
              </a:ext>
            </a:extLst>
          </p:cNvPr>
          <p:cNvSpPr>
            <a:spLocks noGrp="1"/>
          </p:cNvSpPr>
          <p:nvPr>
            <p:ph idx="1"/>
          </p:nvPr>
        </p:nvSpPr>
        <p:spPr>
          <a:xfrm>
            <a:off x="1940256" y="3833199"/>
            <a:ext cx="8332826" cy="1119982"/>
          </a:xfrm>
        </p:spPr>
        <p:txBody>
          <a:bodyPr anchor="ctr">
            <a:normAutofit/>
          </a:bodyPr>
          <a:lstStyle/>
          <a:p>
            <a:r>
              <a:rPr lang="en-US" sz="2000">
                <a:latin typeface="Times New Roman" panose="02020603050405020304" pitchFamily="18" charset="0"/>
                <a:cs typeface="Times New Roman" panose="02020603050405020304" pitchFamily="18" charset="0"/>
              </a:rPr>
              <a:t>Phân loại hình ảnh</a:t>
            </a:r>
            <a:br>
              <a:rPr lang="en-US" sz="2000">
                <a:latin typeface="Times New Roman" panose="02020603050405020304" pitchFamily="18" charset="0"/>
                <a:cs typeface="Times New Roman" panose="02020603050405020304" pitchFamily="18" charset="0"/>
              </a:rPr>
            </a:br>
            <a:r>
              <a:rPr lang="en-US" sz="2000">
                <a:latin typeface="Times New Roman" panose="02020603050405020304" pitchFamily="18" charset="0"/>
                <a:cs typeface="Times New Roman" panose="02020603050405020304" pitchFamily="18" charset="0"/>
              </a:rPr>
              <a:t>_Bằng cách phân loại hình ảnh với các kỹ thuật cải tiến, SVM tăng độ chính xác tìm kiếm.</a:t>
            </a:r>
            <a:endParaRPr lang="en-US" sz="2000" b="1">
              <a:latin typeface="Times New Roman" panose="02020603050405020304" pitchFamily="18" charset="0"/>
              <a:ea typeface="DejaVu Serif"/>
              <a:cs typeface="Times New Roman" panose="02020603050405020304" pitchFamily="18" charset="0"/>
              <a:sym typeface="DejaVu Serif"/>
            </a:endParaRPr>
          </a:p>
          <a:p>
            <a:endParaRPr lang="en-US" sz="2000"/>
          </a:p>
        </p:txBody>
      </p:sp>
    </p:spTree>
    <p:extLst>
      <p:ext uri="{BB962C8B-B14F-4D97-AF65-F5344CB8AC3E}">
        <p14:creationId xmlns:p14="http://schemas.microsoft.com/office/powerpoint/2010/main" val="62026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4A7E34B1-0DC3-4606-0102-D61A15677C13}"/>
              </a:ext>
            </a:extLst>
          </p:cNvPr>
          <p:cNvSpPr>
            <a:spLocks noGrp="1"/>
          </p:cNvSpPr>
          <p:nvPr>
            <p:ph type="title"/>
          </p:nvPr>
        </p:nvSpPr>
        <p:spPr>
          <a:xfrm>
            <a:off x="1136397" y="502021"/>
            <a:ext cx="9688296" cy="1388355"/>
          </a:xfrm>
        </p:spPr>
        <p:txBody>
          <a:bodyPr anchor="b">
            <a:normAutofit/>
          </a:bodyPr>
          <a:lstStyle/>
          <a:p>
            <a:r>
              <a:rPr lang="en-US" sz="3700" b="1" dirty="0">
                <a:latin typeface="Times New Roman" panose="02020603050405020304" pitchFamily="18" charset="0"/>
                <a:ea typeface="DejaVu Serif Bold"/>
                <a:cs typeface="Times New Roman" panose="02020603050405020304" pitchFamily="18" charset="0"/>
                <a:sym typeface="DejaVu Serif Bold"/>
              </a:rPr>
              <a:t>1. </a:t>
            </a:r>
            <a:r>
              <a:rPr lang="en-US" sz="3700" b="1" dirty="0" err="1">
                <a:latin typeface="Times New Roman" panose="02020603050405020304" pitchFamily="18" charset="0"/>
                <a:ea typeface="DejaVu Serif Bold"/>
                <a:cs typeface="Times New Roman" panose="02020603050405020304" pitchFamily="18" charset="0"/>
                <a:sym typeface="DejaVu Serif Bold"/>
              </a:rPr>
              <a:t>Khoảng</a:t>
            </a:r>
            <a:r>
              <a:rPr lang="en-US" sz="3700" b="1" dirty="0">
                <a:latin typeface="Times New Roman" panose="02020603050405020304" pitchFamily="18" charset="0"/>
                <a:ea typeface="DejaVu Serif Bold"/>
                <a:cs typeface="Times New Roman" panose="02020603050405020304" pitchFamily="18" charset="0"/>
                <a:sym typeface="DejaVu Serif Bold"/>
              </a:rPr>
              <a:t> </a:t>
            </a:r>
            <a:r>
              <a:rPr lang="en-US" sz="3700" b="1" dirty="0" err="1">
                <a:latin typeface="Times New Roman" panose="02020603050405020304" pitchFamily="18" charset="0"/>
                <a:ea typeface="DejaVu Serif Bold"/>
                <a:cs typeface="Times New Roman" panose="02020603050405020304" pitchFamily="18" charset="0"/>
                <a:sym typeface="DejaVu Serif Bold"/>
              </a:rPr>
              <a:t>cách</a:t>
            </a:r>
            <a:r>
              <a:rPr lang="en-US" sz="3700" b="1" dirty="0">
                <a:latin typeface="Times New Roman" panose="02020603050405020304" pitchFamily="18" charset="0"/>
                <a:ea typeface="DejaVu Serif Bold"/>
                <a:cs typeface="Times New Roman" panose="02020603050405020304" pitchFamily="18" charset="0"/>
                <a:sym typeface="DejaVu Serif Bold"/>
              </a:rPr>
              <a:t> </a:t>
            </a:r>
            <a:r>
              <a:rPr lang="en-US" sz="3700" b="1" dirty="0" err="1">
                <a:latin typeface="Times New Roman" panose="02020603050405020304" pitchFamily="18" charset="0"/>
                <a:ea typeface="DejaVu Serif Bold"/>
                <a:cs typeface="Times New Roman" panose="02020603050405020304" pitchFamily="18" charset="0"/>
                <a:sym typeface="DejaVu Serif Bold"/>
              </a:rPr>
              <a:t>từ</a:t>
            </a:r>
            <a:r>
              <a:rPr lang="en-US" sz="3700" b="1" dirty="0">
                <a:latin typeface="Times New Roman" panose="02020603050405020304" pitchFamily="18" charset="0"/>
                <a:ea typeface="DejaVu Serif Bold"/>
                <a:cs typeface="Times New Roman" panose="02020603050405020304" pitchFamily="18" charset="0"/>
                <a:sym typeface="DejaVu Serif Bold"/>
              </a:rPr>
              <a:t> 1 </a:t>
            </a:r>
            <a:r>
              <a:rPr lang="en-US" sz="3700" b="1" dirty="0" err="1">
                <a:latin typeface="Times New Roman" panose="02020603050405020304" pitchFamily="18" charset="0"/>
                <a:ea typeface="DejaVu Serif Bold"/>
                <a:cs typeface="Times New Roman" panose="02020603050405020304" pitchFamily="18" charset="0"/>
                <a:sym typeface="DejaVu Serif Bold"/>
              </a:rPr>
              <a:t>điểm</a:t>
            </a:r>
            <a:r>
              <a:rPr lang="en-US" sz="3700" b="1" dirty="0">
                <a:latin typeface="Times New Roman" panose="02020603050405020304" pitchFamily="18" charset="0"/>
                <a:ea typeface="DejaVu Serif Bold"/>
                <a:cs typeface="Times New Roman" panose="02020603050405020304" pitchFamily="18" charset="0"/>
                <a:sym typeface="DejaVu Serif Bold"/>
              </a:rPr>
              <a:t> </a:t>
            </a:r>
            <a:r>
              <a:rPr lang="en-US" sz="3700" b="1" dirty="0" err="1">
                <a:latin typeface="Times New Roman" panose="02020603050405020304" pitchFamily="18" charset="0"/>
                <a:ea typeface="DejaVu Serif Bold"/>
                <a:cs typeface="Times New Roman" panose="02020603050405020304" pitchFamily="18" charset="0"/>
                <a:sym typeface="DejaVu Serif Bold"/>
              </a:rPr>
              <a:t>đến</a:t>
            </a:r>
            <a:r>
              <a:rPr lang="en-US" sz="3700" b="1" dirty="0">
                <a:latin typeface="Times New Roman" panose="02020603050405020304" pitchFamily="18" charset="0"/>
                <a:ea typeface="DejaVu Serif Bold"/>
                <a:cs typeface="Times New Roman" panose="02020603050405020304" pitchFamily="18" charset="0"/>
                <a:sym typeface="DejaVu Serif Bold"/>
              </a:rPr>
              <a:t> </a:t>
            </a:r>
            <a:r>
              <a:rPr lang="en-US" sz="3700" b="1" dirty="0" err="1">
                <a:latin typeface="Times New Roman" panose="02020603050405020304" pitchFamily="18" charset="0"/>
                <a:ea typeface="DejaVu Serif Bold"/>
                <a:cs typeface="Times New Roman" panose="02020603050405020304" pitchFamily="18" charset="0"/>
                <a:sym typeface="DejaVu Serif Bold"/>
              </a:rPr>
              <a:t>một</a:t>
            </a:r>
            <a:r>
              <a:rPr lang="en-US" sz="3700" b="1" dirty="0">
                <a:latin typeface="Times New Roman" panose="02020603050405020304" pitchFamily="18" charset="0"/>
                <a:ea typeface="DejaVu Serif Bold"/>
                <a:cs typeface="Times New Roman" panose="02020603050405020304" pitchFamily="18" charset="0"/>
                <a:sym typeface="DejaVu Serif Bold"/>
              </a:rPr>
              <a:t> </a:t>
            </a:r>
            <a:r>
              <a:rPr lang="en-US" sz="3700" b="1" dirty="0" err="1">
                <a:latin typeface="Times New Roman" panose="02020603050405020304" pitchFamily="18" charset="0"/>
                <a:ea typeface="DejaVu Serif Bold"/>
                <a:cs typeface="Times New Roman" panose="02020603050405020304" pitchFamily="18" charset="0"/>
                <a:sym typeface="DejaVu Serif Bold"/>
              </a:rPr>
              <a:t>siêu</a:t>
            </a:r>
            <a:r>
              <a:rPr lang="en-US" sz="3700" b="1" dirty="0">
                <a:latin typeface="Times New Roman" panose="02020603050405020304" pitchFamily="18" charset="0"/>
                <a:ea typeface="DejaVu Serif Bold"/>
                <a:cs typeface="Times New Roman" panose="02020603050405020304" pitchFamily="18" charset="0"/>
                <a:sym typeface="DejaVu Serif Bold"/>
              </a:rPr>
              <a:t> </a:t>
            </a:r>
            <a:r>
              <a:rPr lang="en-US" sz="3700" b="1" dirty="0" err="1">
                <a:latin typeface="Times New Roman" panose="02020603050405020304" pitchFamily="18" charset="0"/>
                <a:ea typeface="DejaVu Serif Bold"/>
                <a:cs typeface="Times New Roman" panose="02020603050405020304" pitchFamily="18" charset="0"/>
                <a:sym typeface="DejaVu Serif Bold"/>
              </a:rPr>
              <a:t>phẳng</a:t>
            </a:r>
            <a:r>
              <a:rPr lang="en-US" sz="3700" b="1" dirty="0">
                <a:latin typeface="Times New Roman" panose="02020603050405020304" pitchFamily="18" charset="0"/>
                <a:ea typeface="DejaVu Serif Bold"/>
                <a:cs typeface="Times New Roman" panose="02020603050405020304" pitchFamily="18" charset="0"/>
                <a:sym typeface="DejaVu Serif Bold"/>
              </a:rPr>
              <a:t> </a:t>
            </a:r>
            <a:br>
              <a:rPr lang="en-US" sz="3700" b="1" dirty="0">
                <a:latin typeface="Times New Roman" panose="02020603050405020304" pitchFamily="18" charset="0"/>
                <a:ea typeface="DejaVu Serif Bold"/>
                <a:cs typeface="Times New Roman" panose="02020603050405020304" pitchFamily="18" charset="0"/>
                <a:sym typeface="DejaVu Serif Bold"/>
              </a:rPr>
            </a:br>
            <a:endParaRPr lang="en-US" sz="3700"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246CD75B-2BCA-D312-5EB8-ADD5E202149D}"/>
                  </a:ext>
                </a:extLst>
              </p:cNvPr>
              <p:cNvSpPr>
                <a:spLocks noGrp="1"/>
              </p:cNvSpPr>
              <p:nvPr>
                <p:ph idx="1"/>
              </p:nvPr>
            </p:nvSpPr>
            <p:spPr>
              <a:xfrm>
                <a:off x="1136397" y="2418409"/>
                <a:ext cx="9688296" cy="3454358"/>
              </a:xfrm>
            </p:spPr>
            <p:txBody>
              <a:bodyPr anchor="t">
                <a:normAutofit/>
              </a:bodyPr>
              <a:lstStyle/>
              <a:p>
                <a:pPr marL="0" indent="0">
                  <a:buNone/>
                </a:pPr>
                <a:r>
                  <a:rPr lang="en-US" sz="2400" dirty="0">
                    <a:latin typeface="Times New Roman" panose="02020603050405020304" pitchFamily="18" charset="0"/>
                    <a:ea typeface="Noto Serif Display"/>
                    <a:cs typeface="Times New Roman" panose="02020603050405020304" pitchFamily="18" charset="0"/>
                    <a:sym typeface="Noto Serif Display"/>
                  </a:rPr>
                  <a:t>Trong </a:t>
                </a:r>
                <a:r>
                  <a:rPr lang="en-US" sz="2400" dirty="0" err="1">
                    <a:latin typeface="Times New Roman" panose="02020603050405020304" pitchFamily="18" charset="0"/>
                    <a:ea typeface="Noto Serif Display"/>
                    <a:cs typeface="Times New Roman" panose="02020603050405020304" pitchFamily="18" charset="0"/>
                    <a:sym typeface="Noto Serif Display"/>
                  </a:rPr>
                  <a:t>không</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gian</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ba</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chiều</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khoảng</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cách</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từ</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một</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điểm</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có</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toạ</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độ</a:t>
                </a:r>
                <a:r>
                  <a:rPr lang="en-US" sz="2400" dirty="0">
                    <a:latin typeface="Times New Roman" panose="02020603050405020304" pitchFamily="18" charset="0"/>
                    <a:ea typeface="Noto Serif Display"/>
                    <a:cs typeface="Times New Roman" panose="02020603050405020304" pitchFamily="18" charset="0"/>
                    <a:sym typeface="Noto Serif Display"/>
                  </a:rPr>
                  <a:t>  </a:t>
                </a:r>
                <a14:m>
                  <m:oMath xmlns:m="http://schemas.openxmlformats.org/officeDocument/2006/math">
                    <m:d>
                      <m:dPr>
                        <m:ctrlPr>
                          <a:rPr lang="en-US" sz="2400" b="0" i="1">
                            <a:latin typeface="Cambria Math" panose="02040503050406030204" pitchFamily="18" charset="0"/>
                            <a:ea typeface="Noto Serif Display"/>
                            <a:cs typeface="Noto Serif Display"/>
                            <a:sym typeface="Noto Serif Display"/>
                          </a:rPr>
                        </m:ctrlPr>
                      </m:dPr>
                      <m:e>
                        <m:sSub>
                          <m:sSubPr>
                            <m:ctrlPr>
                              <a:rPr lang="en-US" sz="2400" i="1">
                                <a:latin typeface="Cambria Math" panose="02040503050406030204" pitchFamily="18" charset="0"/>
                                <a:ea typeface="Noto Serif Display"/>
                                <a:cs typeface="Noto Serif Display"/>
                                <a:sym typeface="Noto Serif Display"/>
                              </a:rPr>
                            </m:ctrlPr>
                          </m:sSubPr>
                          <m:e>
                            <m:r>
                              <a:rPr lang="en-US" sz="2400" b="0" i="1">
                                <a:latin typeface="Cambria Math" panose="02040503050406030204" pitchFamily="18" charset="0"/>
                                <a:ea typeface="Noto Serif Display"/>
                                <a:cs typeface="Noto Serif Display"/>
                                <a:sym typeface="Noto Serif Display"/>
                              </a:rPr>
                              <m:t>𝑥</m:t>
                            </m:r>
                          </m:e>
                          <m:sub>
                            <m:r>
                              <a:rPr lang="en-US" sz="2400" b="0" i="1">
                                <a:latin typeface="Cambria Math" panose="02040503050406030204" pitchFamily="18" charset="0"/>
                                <a:ea typeface="Noto Serif Display"/>
                                <a:cs typeface="Noto Serif Display"/>
                                <a:sym typeface="Noto Serif Display"/>
                              </a:rPr>
                              <m:t>𝑜</m:t>
                            </m:r>
                          </m:sub>
                        </m:sSub>
                        <m:r>
                          <a:rPr lang="en-US" sz="2400" b="0" i="1">
                            <a:latin typeface="Cambria Math" panose="02040503050406030204" pitchFamily="18" charset="0"/>
                            <a:ea typeface="Noto Serif Display"/>
                            <a:cs typeface="Noto Serif Display"/>
                            <a:sym typeface="Noto Serif Display"/>
                          </a:rPr>
                          <m:t>,</m:t>
                        </m:r>
                        <m:sSub>
                          <m:sSubPr>
                            <m:ctrlPr>
                              <a:rPr lang="en-US" sz="2400" b="0" i="1">
                                <a:latin typeface="Cambria Math" panose="02040503050406030204" pitchFamily="18" charset="0"/>
                                <a:ea typeface="Noto Serif Display"/>
                                <a:cs typeface="Noto Serif Display"/>
                                <a:sym typeface="Noto Serif Display"/>
                              </a:rPr>
                            </m:ctrlPr>
                          </m:sSubPr>
                          <m:e>
                            <m:r>
                              <a:rPr lang="en-US" sz="2400" b="0" i="1">
                                <a:latin typeface="Cambria Math" panose="02040503050406030204" pitchFamily="18" charset="0"/>
                                <a:ea typeface="Noto Serif Display"/>
                                <a:cs typeface="Noto Serif Display"/>
                                <a:sym typeface="Noto Serif Display"/>
                              </a:rPr>
                              <m:t>𝑦</m:t>
                            </m:r>
                          </m:e>
                          <m:sub>
                            <m:r>
                              <a:rPr lang="en-US" sz="2400" b="0" i="1">
                                <a:latin typeface="Cambria Math" panose="02040503050406030204" pitchFamily="18" charset="0"/>
                                <a:ea typeface="Noto Serif Display"/>
                                <a:cs typeface="Noto Serif Display"/>
                                <a:sym typeface="Noto Serif Display"/>
                              </a:rPr>
                              <m:t>0</m:t>
                            </m:r>
                          </m:sub>
                        </m:sSub>
                        <m:r>
                          <a:rPr lang="en-US" sz="2400" b="0" i="1">
                            <a:latin typeface="Cambria Math" panose="02040503050406030204" pitchFamily="18" charset="0"/>
                            <a:ea typeface="Noto Serif Display"/>
                            <a:cs typeface="Noto Serif Display"/>
                            <a:sym typeface="Noto Serif Display"/>
                          </a:rPr>
                          <m:t>,</m:t>
                        </m:r>
                        <m:sSub>
                          <m:sSubPr>
                            <m:ctrlPr>
                              <a:rPr lang="en-US" sz="2400" b="0" i="1">
                                <a:latin typeface="Cambria Math" panose="02040503050406030204" pitchFamily="18" charset="0"/>
                                <a:ea typeface="Noto Serif Display"/>
                                <a:cs typeface="Noto Serif Display"/>
                                <a:sym typeface="Noto Serif Display"/>
                              </a:rPr>
                            </m:ctrlPr>
                          </m:sSubPr>
                          <m:e>
                            <m:r>
                              <a:rPr lang="en-US" sz="2400" b="0" i="1">
                                <a:latin typeface="Cambria Math" panose="02040503050406030204" pitchFamily="18" charset="0"/>
                                <a:ea typeface="Noto Serif Display"/>
                                <a:cs typeface="Noto Serif Display"/>
                                <a:sym typeface="Noto Serif Display"/>
                              </a:rPr>
                              <m:t>𝑧</m:t>
                            </m:r>
                          </m:e>
                          <m:sub>
                            <m:r>
                              <a:rPr lang="en-US" sz="2400" b="0" i="1">
                                <a:latin typeface="Cambria Math" panose="02040503050406030204" pitchFamily="18" charset="0"/>
                                <a:ea typeface="Noto Serif Display"/>
                                <a:cs typeface="Noto Serif Display"/>
                                <a:sym typeface="Noto Serif Display"/>
                              </a:rPr>
                              <m:t>0</m:t>
                            </m:r>
                          </m:sub>
                        </m:sSub>
                      </m:e>
                    </m:d>
                  </m:oMath>
                </a14:m>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tới</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một</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mặt</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phẳng</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có</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phương</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trình</a:t>
                </a:r>
                <a:r>
                  <a:rPr lang="en-US" sz="2400" dirty="0">
                    <a:latin typeface="Times New Roman" panose="02020603050405020304" pitchFamily="18" charset="0"/>
                    <a:ea typeface="Noto Serif Display"/>
                    <a:cs typeface="Times New Roman" panose="02020603050405020304" pitchFamily="18" charset="0"/>
                    <a:sym typeface="Noto Serif Display"/>
                  </a:rPr>
                  <a:t> </a:t>
                </a:r>
                <a14:m>
                  <m:oMath xmlns:m="http://schemas.openxmlformats.org/officeDocument/2006/math">
                    <m:sSub>
                      <m:sSubPr>
                        <m:ctrlPr>
                          <a:rPr lang="en-US" sz="2400" i="1">
                            <a:latin typeface="Cambria Math" panose="02040503050406030204" pitchFamily="18" charset="0"/>
                            <a:ea typeface="Noto Serif Display"/>
                            <a:cs typeface="Noto Serif Display"/>
                            <a:sym typeface="Noto Serif Display"/>
                          </a:rPr>
                        </m:ctrlPr>
                      </m:sSubPr>
                      <m:e>
                        <m:r>
                          <a:rPr lang="en-US" sz="2400" b="0" i="1">
                            <a:latin typeface="Cambria Math" panose="02040503050406030204" pitchFamily="18" charset="0"/>
                            <a:ea typeface="Noto Serif Display"/>
                            <a:cs typeface="Noto Serif Display"/>
                            <a:sym typeface="Noto Serif Display"/>
                          </a:rPr>
                          <m:t>𝑤</m:t>
                        </m:r>
                      </m:e>
                      <m:sub>
                        <m:r>
                          <a:rPr lang="en-US" sz="2400" b="0" i="1">
                            <a:latin typeface="Cambria Math" panose="02040503050406030204" pitchFamily="18" charset="0"/>
                            <a:ea typeface="Noto Serif Display"/>
                            <a:cs typeface="Noto Serif Display"/>
                            <a:sym typeface="Noto Serif Display"/>
                          </a:rPr>
                          <m:t>1</m:t>
                        </m:r>
                      </m:sub>
                    </m:sSub>
                    <m:r>
                      <a:rPr lang="en-US" sz="2400" b="0" i="1">
                        <a:latin typeface="Cambria Math" panose="02040503050406030204" pitchFamily="18" charset="0"/>
                        <a:ea typeface="Noto Serif Display"/>
                        <a:cs typeface="Noto Serif Display"/>
                        <a:sym typeface="Noto Serif Display"/>
                      </a:rPr>
                      <m:t>𝑥</m:t>
                    </m:r>
                    <m:r>
                      <a:rPr lang="en-US" sz="2400" b="0" i="1">
                        <a:latin typeface="Cambria Math" panose="02040503050406030204" pitchFamily="18" charset="0"/>
                        <a:ea typeface="Noto Serif Display"/>
                        <a:cs typeface="Noto Serif Display"/>
                        <a:sym typeface="Noto Serif Display"/>
                      </a:rPr>
                      <m:t>+</m:t>
                    </m:r>
                    <m:sSub>
                      <m:sSubPr>
                        <m:ctrlPr>
                          <a:rPr lang="en-US" sz="2400" b="0" i="1">
                            <a:latin typeface="Cambria Math" panose="02040503050406030204" pitchFamily="18" charset="0"/>
                            <a:ea typeface="Noto Serif Display"/>
                            <a:cs typeface="Noto Serif Display"/>
                            <a:sym typeface="Noto Serif Display"/>
                          </a:rPr>
                        </m:ctrlPr>
                      </m:sSubPr>
                      <m:e>
                        <m:r>
                          <a:rPr lang="en-US" sz="2400" b="0" i="1">
                            <a:latin typeface="Cambria Math" panose="02040503050406030204" pitchFamily="18" charset="0"/>
                            <a:ea typeface="Noto Serif Display"/>
                            <a:cs typeface="Noto Serif Display"/>
                            <a:sym typeface="Noto Serif Display"/>
                          </a:rPr>
                          <m:t>𝑤</m:t>
                        </m:r>
                      </m:e>
                      <m:sub>
                        <m:r>
                          <a:rPr lang="en-US" sz="2400" b="0" i="1">
                            <a:latin typeface="Cambria Math" panose="02040503050406030204" pitchFamily="18" charset="0"/>
                            <a:ea typeface="Noto Serif Display"/>
                            <a:cs typeface="Noto Serif Display"/>
                            <a:sym typeface="Noto Serif Display"/>
                          </a:rPr>
                          <m:t>2</m:t>
                        </m:r>
                      </m:sub>
                    </m:sSub>
                    <m:r>
                      <a:rPr lang="en-US" sz="2400" b="0" i="1">
                        <a:latin typeface="Cambria Math" panose="02040503050406030204" pitchFamily="18" charset="0"/>
                        <a:ea typeface="Noto Serif Display"/>
                        <a:cs typeface="Noto Serif Display"/>
                        <a:sym typeface="Noto Serif Display"/>
                      </a:rPr>
                      <m:t>𝑦</m:t>
                    </m:r>
                    <m:r>
                      <a:rPr lang="en-US" sz="2400" b="0" i="1">
                        <a:latin typeface="Cambria Math" panose="02040503050406030204" pitchFamily="18" charset="0"/>
                        <a:ea typeface="Noto Serif Display"/>
                        <a:cs typeface="Noto Serif Display"/>
                        <a:sym typeface="Noto Serif Display"/>
                      </a:rPr>
                      <m:t>+</m:t>
                    </m:r>
                    <m:sSub>
                      <m:sSubPr>
                        <m:ctrlPr>
                          <a:rPr lang="en-US" sz="2400" b="0" i="1">
                            <a:latin typeface="Cambria Math" panose="02040503050406030204" pitchFamily="18" charset="0"/>
                            <a:ea typeface="Noto Serif Display"/>
                            <a:cs typeface="Noto Serif Display"/>
                            <a:sym typeface="Noto Serif Display"/>
                          </a:rPr>
                        </m:ctrlPr>
                      </m:sSubPr>
                      <m:e>
                        <m:r>
                          <a:rPr lang="en-US" sz="2400" b="0" i="1">
                            <a:latin typeface="Cambria Math" panose="02040503050406030204" pitchFamily="18" charset="0"/>
                            <a:ea typeface="Noto Serif Display"/>
                            <a:cs typeface="Noto Serif Display"/>
                            <a:sym typeface="Noto Serif Display"/>
                          </a:rPr>
                          <m:t>𝑤</m:t>
                        </m:r>
                      </m:e>
                      <m:sub>
                        <m:r>
                          <a:rPr lang="en-US" sz="2400" b="0" i="1">
                            <a:latin typeface="Cambria Math" panose="02040503050406030204" pitchFamily="18" charset="0"/>
                            <a:ea typeface="Noto Serif Display"/>
                            <a:cs typeface="Noto Serif Display"/>
                            <a:sym typeface="Noto Serif Display"/>
                          </a:rPr>
                          <m:t>3</m:t>
                        </m:r>
                      </m:sub>
                    </m:sSub>
                    <m:r>
                      <a:rPr lang="en-US" sz="2400" b="0" i="1">
                        <a:latin typeface="Cambria Math" panose="02040503050406030204" pitchFamily="18" charset="0"/>
                        <a:ea typeface="Noto Serif Display"/>
                        <a:cs typeface="Noto Serif Display"/>
                        <a:sym typeface="Noto Serif Display"/>
                      </a:rPr>
                      <m:t>𝑧</m:t>
                    </m:r>
                    <m:r>
                      <a:rPr lang="en-US" sz="2400" b="0" i="1">
                        <a:latin typeface="Cambria Math" panose="02040503050406030204" pitchFamily="18" charset="0"/>
                        <a:ea typeface="Noto Serif Display"/>
                        <a:cs typeface="Noto Serif Display"/>
                        <a:sym typeface="Noto Serif Display"/>
                      </a:rPr>
                      <m:t>+</m:t>
                    </m:r>
                    <m:r>
                      <a:rPr lang="en-US" sz="2400" b="0" i="1">
                        <a:latin typeface="Cambria Math" panose="02040503050406030204" pitchFamily="18" charset="0"/>
                        <a:ea typeface="Noto Serif Display"/>
                        <a:cs typeface="Noto Serif Display"/>
                        <a:sym typeface="Noto Serif Display"/>
                      </a:rPr>
                      <m:t>𝑏</m:t>
                    </m:r>
                    <m:r>
                      <a:rPr lang="en-US" sz="2400" b="0" i="1">
                        <a:latin typeface="Cambria Math" panose="02040503050406030204" pitchFamily="18" charset="0"/>
                        <a:ea typeface="Noto Serif Display"/>
                        <a:cs typeface="Noto Serif Display"/>
                        <a:sym typeface="Noto Serif Display"/>
                      </a:rPr>
                      <m:t>=0 </m:t>
                    </m:r>
                  </m:oMath>
                </a14:m>
                <a:r>
                  <a:rPr lang="en-US" sz="2400" dirty="0" err="1">
                    <a:latin typeface="Times New Roman" panose="02020603050405020304" pitchFamily="18" charset="0"/>
                    <a:ea typeface="Noto Serif Display"/>
                    <a:cs typeface="Times New Roman" panose="02020603050405020304" pitchFamily="18" charset="0"/>
                    <a:sym typeface="Noto Serif Display"/>
                  </a:rPr>
                  <a:t>được</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xác</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định</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bởi</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phương</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trinh</a:t>
                </a:r>
                <a:r>
                  <a:rPr lang="en-US" sz="2400" dirty="0">
                    <a:latin typeface="Times New Roman" panose="02020603050405020304" pitchFamily="18" charset="0"/>
                    <a:ea typeface="Noto Serif Display"/>
                    <a:cs typeface="Times New Roman" panose="02020603050405020304" pitchFamily="18" charset="0"/>
                    <a:sym typeface="Noto Serif Display"/>
                  </a:rPr>
                  <a:t>:</a:t>
                </a:r>
              </a:p>
              <a:p>
                <a:endParaRPr lang="en-US" sz="2000" dirty="0"/>
              </a:p>
            </p:txBody>
          </p:sp>
        </mc:Choice>
        <mc:Fallback xmlns="">
          <p:sp>
            <p:nvSpPr>
              <p:cNvPr id="3" name="Chỗ dành sẵn cho Nội dung 2">
                <a:extLst>
                  <a:ext uri="{FF2B5EF4-FFF2-40B4-BE49-F238E27FC236}">
                    <a16:creationId xmlns:a16="http://schemas.microsoft.com/office/drawing/2014/main" id="{246CD75B-2BCA-D312-5EB8-ADD5E202149D}"/>
                  </a:ext>
                </a:extLst>
              </p:cNvPr>
              <p:cNvSpPr>
                <a:spLocks noGrp="1" noRot="1" noChangeAspect="1" noMove="1" noResize="1" noEditPoints="1" noAdjustHandles="1" noChangeArrowheads="1" noChangeShapeType="1" noTextEdit="1"/>
              </p:cNvSpPr>
              <p:nvPr>
                <p:ph idx="1"/>
              </p:nvPr>
            </p:nvSpPr>
            <p:spPr>
              <a:xfrm>
                <a:off x="1136397" y="2418409"/>
                <a:ext cx="9688296" cy="3454358"/>
              </a:xfrm>
              <a:blipFill>
                <a:blip r:embed="rId2"/>
                <a:stretch>
                  <a:fillRect l="-943" t="-2473"/>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Hình ảnh 6">
            <a:extLst>
              <a:ext uri="{FF2B5EF4-FFF2-40B4-BE49-F238E27FC236}">
                <a16:creationId xmlns:a16="http://schemas.microsoft.com/office/drawing/2014/main" id="{89C5A1FE-73B6-C0C2-37D7-FB8140272135}"/>
              </a:ext>
            </a:extLst>
          </p:cNvPr>
          <p:cNvPicPr>
            <a:picLocks noChangeAspect="1"/>
          </p:cNvPicPr>
          <p:nvPr/>
        </p:nvPicPr>
        <p:blipFill>
          <a:blip r:embed="rId3"/>
          <a:stretch>
            <a:fillRect/>
          </a:stretch>
        </p:blipFill>
        <p:spPr>
          <a:xfrm>
            <a:off x="2962833" y="3429000"/>
            <a:ext cx="5951266" cy="1901098"/>
          </a:xfrm>
          <a:prstGeom prst="rect">
            <a:avLst/>
          </a:prstGeom>
        </p:spPr>
      </p:pic>
    </p:spTree>
    <p:extLst>
      <p:ext uri="{BB962C8B-B14F-4D97-AF65-F5344CB8AC3E}">
        <p14:creationId xmlns:p14="http://schemas.microsoft.com/office/powerpoint/2010/main" val="2375859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84BB0160-9C78-ACDD-B626-726C446CC0BC}"/>
              </a:ext>
            </a:extLst>
          </p:cNvPr>
          <p:cNvSpPr>
            <a:spLocks noGrp="1"/>
          </p:cNvSpPr>
          <p:nvPr>
            <p:ph type="title"/>
          </p:nvPr>
        </p:nvSpPr>
        <p:spPr>
          <a:xfrm>
            <a:off x="1371599" y="5510253"/>
            <a:ext cx="9895951" cy="1033669"/>
          </a:xfrm>
        </p:spPr>
        <p:txBody>
          <a:bodyPr>
            <a:normAutofit/>
          </a:bodyPr>
          <a:lstStyle/>
          <a:p>
            <a:r>
              <a:rPr lang="en-US" sz="3400" b="1">
                <a:solidFill>
                  <a:srgbClr val="FFFFFF"/>
                </a:solidFill>
                <a:latin typeface="Times New Roman" panose="02020603050405020304" pitchFamily="18" charset="0"/>
                <a:ea typeface="DejaVu Serif Bold"/>
                <a:cs typeface="Times New Roman" panose="02020603050405020304" pitchFamily="18" charset="0"/>
                <a:sym typeface="DejaVu Serif Bold"/>
              </a:rPr>
              <a:t>6. Ứng dụng thực tế của SVM </a:t>
            </a:r>
            <a:br>
              <a:rPr lang="en-US" sz="3400" b="1">
                <a:solidFill>
                  <a:srgbClr val="FFFFFF"/>
                </a:solidFill>
                <a:latin typeface="Times New Roman" panose="02020603050405020304" pitchFamily="18" charset="0"/>
                <a:ea typeface="DejaVu Serif Bold"/>
                <a:cs typeface="Times New Roman" panose="02020603050405020304" pitchFamily="18" charset="0"/>
                <a:sym typeface="DejaVu Serif Bold"/>
              </a:rPr>
            </a:br>
            <a:endParaRPr lang="en-US" sz="3400">
              <a:solidFill>
                <a:srgbClr val="FFFFFF"/>
              </a:solidFill>
              <a:latin typeface="Times New Roman" panose="02020603050405020304" pitchFamily="18" charset="0"/>
              <a:cs typeface="Times New Roman" panose="02020603050405020304" pitchFamily="18" charset="0"/>
            </a:endParaRPr>
          </a:p>
        </p:txBody>
      </p:sp>
      <p:pic>
        <p:nvPicPr>
          <p:cNvPr id="4" name="Picture 2" descr="1,800+ Bioinformatics Stock Photos ...">
            <a:extLst>
              <a:ext uri="{FF2B5EF4-FFF2-40B4-BE49-F238E27FC236}">
                <a16:creationId xmlns:a16="http://schemas.microsoft.com/office/drawing/2014/main" id="{A850397A-6640-5B4D-B3F8-66F23BC0807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25220" y="402570"/>
            <a:ext cx="5741558" cy="3215273"/>
          </a:xfrm>
          <a:prstGeom prst="rect">
            <a:avLst/>
          </a:prstGeom>
          <a:noFill/>
          <a:extLst>
            <a:ext uri="{909E8E84-426E-40DD-AFC4-6F175D3DCCD1}">
              <a14:hiddenFill xmlns:a14="http://schemas.microsoft.com/office/drawing/2010/main">
                <a:solidFill>
                  <a:srgbClr val="FFFFFF"/>
                </a:solidFill>
              </a14:hiddenFill>
            </a:ext>
          </a:extLst>
        </p:spPr>
      </p:pic>
      <p:sp>
        <p:nvSpPr>
          <p:cNvPr id="3" name="Chỗ dành sẵn cho Nội dung 2">
            <a:extLst>
              <a:ext uri="{FF2B5EF4-FFF2-40B4-BE49-F238E27FC236}">
                <a16:creationId xmlns:a16="http://schemas.microsoft.com/office/drawing/2014/main" id="{92C4A0BA-4B6D-BECE-45D8-E82CE4A9AB34}"/>
              </a:ext>
            </a:extLst>
          </p:cNvPr>
          <p:cNvSpPr>
            <a:spLocks noGrp="1"/>
          </p:cNvSpPr>
          <p:nvPr>
            <p:ph idx="1"/>
          </p:nvPr>
        </p:nvSpPr>
        <p:spPr>
          <a:xfrm>
            <a:off x="1940256" y="3833199"/>
            <a:ext cx="8332826" cy="1119982"/>
          </a:xfrm>
        </p:spPr>
        <p:txBody>
          <a:bodyPr anchor="ctr">
            <a:normAutofit/>
          </a:bodyPr>
          <a:lstStyle/>
          <a:p>
            <a:r>
              <a:rPr lang="vi-VN" sz="2000">
                <a:latin typeface="+mj-lt"/>
              </a:rPr>
              <a:t>Tin sinh học</a:t>
            </a:r>
            <a:r>
              <a:rPr lang="en-US" sz="2000">
                <a:latin typeface="+mj-lt"/>
              </a:rPr>
              <a:t> (</a:t>
            </a:r>
            <a:r>
              <a:rPr lang="en-US" sz="2000">
                <a:latin typeface="Times New Roman" panose="02020603050405020304" pitchFamily="18" charset="0"/>
                <a:cs typeface="Times New Roman" panose="02020603050405020304" pitchFamily="18" charset="0"/>
              </a:rPr>
              <a:t>Bioinformatics)</a:t>
            </a:r>
            <a:br>
              <a:rPr lang="vi-VN" sz="2000">
                <a:latin typeface="+mj-lt"/>
              </a:rPr>
            </a:br>
            <a:r>
              <a:rPr lang="en-US" sz="2000">
                <a:latin typeface="+mj-lt"/>
              </a:rPr>
              <a:t>_</a:t>
            </a:r>
            <a:r>
              <a:rPr lang="vi-VN" sz="2000">
                <a:latin typeface="+mj-lt"/>
              </a:rPr>
              <a:t>Các thuật toán SVM đã nâng cao hiệu quả trong việc phát hiện đồng dạng protein, phân loại ung thư, phân loại gen và nhiều ứng dụng khác</a:t>
            </a:r>
            <a:endParaRPr lang="en-US" sz="2000" b="1">
              <a:latin typeface="+mj-lt"/>
              <a:ea typeface="DejaVu Serif"/>
              <a:cs typeface="Times New Roman" panose="02020603050405020304" pitchFamily="18" charset="0"/>
              <a:sym typeface="DejaVu Serif"/>
            </a:endParaRPr>
          </a:p>
          <a:p>
            <a:endParaRPr lang="en-US" sz="2000"/>
          </a:p>
        </p:txBody>
      </p:sp>
    </p:spTree>
    <p:extLst>
      <p:ext uri="{BB962C8B-B14F-4D97-AF65-F5344CB8AC3E}">
        <p14:creationId xmlns:p14="http://schemas.microsoft.com/office/powerpoint/2010/main" val="1468175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êu đề 1">
            <a:extLst>
              <a:ext uri="{FF2B5EF4-FFF2-40B4-BE49-F238E27FC236}">
                <a16:creationId xmlns:a16="http://schemas.microsoft.com/office/drawing/2014/main" id="{C25FEBF8-74F2-CF5A-63D3-497A426346FF}"/>
              </a:ext>
            </a:extLst>
          </p:cNvPr>
          <p:cNvSpPr>
            <a:spLocks noGrp="1"/>
          </p:cNvSpPr>
          <p:nvPr>
            <p:ph type="title"/>
          </p:nvPr>
        </p:nvSpPr>
        <p:spPr>
          <a:xfrm>
            <a:off x="583365" y="818984"/>
            <a:ext cx="11025272" cy="3661054"/>
          </a:xfrm>
        </p:spPr>
        <p:txBody>
          <a:bodyPr vert="horz" lIns="91440" tIns="45720" rIns="91440" bIns="45720" rtlCol="0" anchor="b">
            <a:normAutofit/>
          </a:bodyPr>
          <a:lstStyle/>
          <a:p>
            <a:pPr algn="ctr"/>
            <a:r>
              <a:rPr lang="en-US" sz="4800" kern="1200" dirty="0">
                <a:solidFill>
                  <a:srgbClr val="FFFFFF"/>
                </a:solidFill>
                <a:latin typeface="Times New Roman" panose="02020603050405020304" pitchFamily="18" charset="0"/>
                <a:cs typeface="Times New Roman" panose="02020603050405020304" pitchFamily="18" charset="0"/>
              </a:rPr>
              <a:t>Thanks for your attention</a:t>
            </a:r>
            <a:br>
              <a:rPr lang="en-US" sz="4800" kern="1200" dirty="0">
                <a:solidFill>
                  <a:srgbClr val="FFFFFF"/>
                </a:solidFill>
                <a:latin typeface="Times New Roman" panose="02020603050405020304" pitchFamily="18" charset="0"/>
                <a:cs typeface="Times New Roman" panose="02020603050405020304" pitchFamily="18" charset="0"/>
              </a:rPr>
            </a:br>
            <a:endParaRPr lang="en-US" sz="4800" kern="1200" dirty="0">
              <a:solidFill>
                <a:srgbClr val="FFFFFF"/>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5528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3A2C50D6-885B-9610-4A1B-423D9246A57A}"/>
              </a:ext>
            </a:extLst>
          </p:cNvPr>
          <p:cNvSpPr>
            <a:spLocks noGrp="1"/>
          </p:cNvSpPr>
          <p:nvPr>
            <p:ph type="title"/>
          </p:nvPr>
        </p:nvSpPr>
        <p:spPr>
          <a:xfrm>
            <a:off x="997689" y="619716"/>
            <a:ext cx="10196621" cy="731034"/>
          </a:xfrm>
        </p:spPr>
        <p:txBody>
          <a:bodyPr anchor="b">
            <a:normAutofit/>
          </a:bodyPr>
          <a:lstStyle/>
          <a:p>
            <a:r>
              <a:rPr lang="en-US" sz="3700" b="1" dirty="0">
                <a:latin typeface="Times New Roman" panose="02020603050405020304" pitchFamily="18" charset="0"/>
                <a:ea typeface="DejaVu Serif Bold"/>
                <a:cs typeface="Times New Roman" panose="02020603050405020304" pitchFamily="18" charset="0"/>
                <a:sym typeface="DejaVu Serif Bold"/>
              </a:rPr>
              <a:t>1. </a:t>
            </a:r>
            <a:r>
              <a:rPr lang="en-US" sz="3700" b="1" dirty="0" err="1">
                <a:latin typeface="Times New Roman" panose="02020603050405020304" pitchFamily="18" charset="0"/>
                <a:ea typeface="DejaVu Serif Bold"/>
                <a:cs typeface="Times New Roman" panose="02020603050405020304" pitchFamily="18" charset="0"/>
                <a:sym typeface="DejaVu Serif Bold"/>
              </a:rPr>
              <a:t>Khoảng</a:t>
            </a:r>
            <a:r>
              <a:rPr lang="en-US" sz="3700" b="1" dirty="0">
                <a:latin typeface="Times New Roman" panose="02020603050405020304" pitchFamily="18" charset="0"/>
                <a:ea typeface="DejaVu Serif Bold"/>
                <a:cs typeface="Times New Roman" panose="02020603050405020304" pitchFamily="18" charset="0"/>
                <a:sym typeface="DejaVu Serif Bold"/>
              </a:rPr>
              <a:t> </a:t>
            </a:r>
            <a:r>
              <a:rPr lang="en-US" sz="3700" b="1" dirty="0" err="1">
                <a:latin typeface="Times New Roman" panose="02020603050405020304" pitchFamily="18" charset="0"/>
                <a:ea typeface="DejaVu Serif Bold"/>
                <a:cs typeface="Times New Roman" panose="02020603050405020304" pitchFamily="18" charset="0"/>
                <a:sym typeface="DejaVu Serif Bold"/>
              </a:rPr>
              <a:t>cách</a:t>
            </a:r>
            <a:r>
              <a:rPr lang="en-US" sz="3700" b="1" dirty="0">
                <a:latin typeface="Times New Roman" panose="02020603050405020304" pitchFamily="18" charset="0"/>
                <a:ea typeface="DejaVu Serif Bold"/>
                <a:cs typeface="Times New Roman" panose="02020603050405020304" pitchFamily="18" charset="0"/>
                <a:sym typeface="DejaVu Serif Bold"/>
              </a:rPr>
              <a:t> </a:t>
            </a:r>
            <a:r>
              <a:rPr lang="en-US" sz="3700" b="1" dirty="0" err="1">
                <a:latin typeface="Times New Roman" panose="02020603050405020304" pitchFamily="18" charset="0"/>
                <a:ea typeface="DejaVu Serif Bold"/>
                <a:cs typeface="Times New Roman" panose="02020603050405020304" pitchFamily="18" charset="0"/>
                <a:sym typeface="DejaVu Serif Bold"/>
              </a:rPr>
              <a:t>từ</a:t>
            </a:r>
            <a:r>
              <a:rPr lang="en-US" sz="3700" b="1" dirty="0">
                <a:latin typeface="Times New Roman" panose="02020603050405020304" pitchFamily="18" charset="0"/>
                <a:ea typeface="DejaVu Serif Bold"/>
                <a:cs typeface="Times New Roman" panose="02020603050405020304" pitchFamily="18" charset="0"/>
                <a:sym typeface="DejaVu Serif Bold"/>
              </a:rPr>
              <a:t> 1 </a:t>
            </a:r>
            <a:r>
              <a:rPr lang="en-US" sz="3700" b="1" dirty="0" err="1">
                <a:latin typeface="Times New Roman" panose="02020603050405020304" pitchFamily="18" charset="0"/>
                <a:ea typeface="DejaVu Serif Bold"/>
                <a:cs typeface="Times New Roman" panose="02020603050405020304" pitchFamily="18" charset="0"/>
                <a:sym typeface="DejaVu Serif Bold"/>
              </a:rPr>
              <a:t>điểm</a:t>
            </a:r>
            <a:r>
              <a:rPr lang="en-US" sz="3700" b="1" dirty="0">
                <a:latin typeface="Times New Roman" panose="02020603050405020304" pitchFamily="18" charset="0"/>
                <a:ea typeface="DejaVu Serif Bold"/>
                <a:cs typeface="Times New Roman" panose="02020603050405020304" pitchFamily="18" charset="0"/>
                <a:sym typeface="DejaVu Serif Bold"/>
              </a:rPr>
              <a:t> </a:t>
            </a:r>
            <a:r>
              <a:rPr lang="en-US" sz="3700" b="1" dirty="0" err="1">
                <a:latin typeface="Times New Roman" panose="02020603050405020304" pitchFamily="18" charset="0"/>
                <a:ea typeface="DejaVu Serif Bold"/>
                <a:cs typeface="Times New Roman" panose="02020603050405020304" pitchFamily="18" charset="0"/>
                <a:sym typeface="DejaVu Serif Bold"/>
              </a:rPr>
              <a:t>đến</a:t>
            </a:r>
            <a:r>
              <a:rPr lang="en-US" sz="3700" b="1" dirty="0">
                <a:latin typeface="Times New Roman" panose="02020603050405020304" pitchFamily="18" charset="0"/>
                <a:ea typeface="DejaVu Serif Bold"/>
                <a:cs typeface="Times New Roman" panose="02020603050405020304" pitchFamily="18" charset="0"/>
                <a:sym typeface="DejaVu Serif Bold"/>
              </a:rPr>
              <a:t> </a:t>
            </a:r>
            <a:r>
              <a:rPr lang="en-US" sz="3700" b="1" dirty="0" err="1">
                <a:latin typeface="Times New Roman" panose="02020603050405020304" pitchFamily="18" charset="0"/>
                <a:ea typeface="DejaVu Serif Bold"/>
                <a:cs typeface="Times New Roman" panose="02020603050405020304" pitchFamily="18" charset="0"/>
                <a:sym typeface="DejaVu Serif Bold"/>
              </a:rPr>
              <a:t>một</a:t>
            </a:r>
            <a:r>
              <a:rPr lang="en-US" sz="3700" b="1" dirty="0">
                <a:latin typeface="Times New Roman" panose="02020603050405020304" pitchFamily="18" charset="0"/>
                <a:ea typeface="DejaVu Serif Bold"/>
                <a:cs typeface="Times New Roman" panose="02020603050405020304" pitchFamily="18" charset="0"/>
                <a:sym typeface="DejaVu Serif Bold"/>
              </a:rPr>
              <a:t> </a:t>
            </a:r>
            <a:r>
              <a:rPr lang="en-US" sz="3700" b="1" dirty="0" err="1">
                <a:latin typeface="Times New Roman" panose="02020603050405020304" pitchFamily="18" charset="0"/>
                <a:ea typeface="DejaVu Serif Bold"/>
                <a:cs typeface="Times New Roman" panose="02020603050405020304" pitchFamily="18" charset="0"/>
                <a:sym typeface="DejaVu Serif Bold"/>
              </a:rPr>
              <a:t>siêu</a:t>
            </a:r>
            <a:r>
              <a:rPr lang="en-US" sz="3700" b="1" dirty="0">
                <a:latin typeface="Times New Roman" panose="02020603050405020304" pitchFamily="18" charset="0"/>
                <a:ea typeface="DejaVu Serif Bold"/>
                <a:cs typeface="Times New Roman" panose="02020603050405020304" pitchFamily="18" charset="0"/>
                <a:sym typeface="DejaVu Serif Bold"/>
              </a:rPr>
              <a:t> </a:t>
            </a:r>
            <a:r>
              <a:rPr lang="en-US" sz="3700" b="1" dirty="0" err="1">
                <a:latin typeface="Times New Roman" panose="02020603050405020304" pitchFamily="18" charset="0"/>
                <a:ea typeface="DejaVu Serif Bold"/>
                <a:cs typeface="Times New Roman" panose="02020603050405020304" pitchFamily="18" charset="0"/>
                <a:sym typeface="DejaVu Serif Bold"/>
              </a:rPr>
              <a:t>phẳng</a:t>
            </a:r>
            <a:endParaRPr lang="en-US" sz="3700"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72DEE7A9-A551-B3E3-F81A-5380BDBB3CB3}"/>
                  </a:ext>
                </a:extLst>
              </p:cNvPr>
              <p:cNvSpPr>
                <a:spLocks noGrp="1"/>
              </p:cNvSpPr>
              <p:nvPr>
                <p:ph idx="1"/>
              </p:nvPr>
            </p:nvSpPr>
            <p:spPr>
              <a:xfrm>
                <a:off x="1136397" y="1970466"/>
                <a:ext cx="9688296" cy="3902301"/>
              </a:xfrm>
            </p:spPr>
            <p:txBody>
              <a:bodyPr anchor="t">
                <a:noAutofit/>
              </a:bodyPr>
              <a:lstStyle/>
              <a:p>
                <a:pPr marL="0" indent="0">
                  <a:buNone/>
                </a:pPr>
                <a:r>
                  <a:rPr lang="en-US" sz="2400" b="0" i="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Việc này có thể được tổng quát lên không gian nhiều chiều: Khoảng cách từ một điểm (</a:t>
                </a:r>
                <a:r>
                  <a:rPr lang="vi-VN" sz="2400" b="0" i="0" dirty="0" err="1">
                    <a:effectLst/>
                    <a:latin typeface="Times New Roman" panose="02020603050405020304" pitchFamily="18" charset="0"/>
                    <a:cs typeface="Times New Roman" panose="02020603050405020304" pitchFamily="18" charset="0"/>
                  </a:rPr>
                  <a:t>vector</a:t>
                </a:r>
                <a:r>
                  <a:rPr lang="vi-VN" sz="2400" b="0" i="0" dirty="0">
                    <a:effectLst/>
                    <a:latin typeface="Times New Roman" panose="02020603050405020304" pitchFamily="18" charset="0"/>
                    <a:cs typeface="Times New Roman" panose="02020603050405020304" pitchFamily="18" charset="0"/>
                  </a:rPr>
                  <a:t>) có </a:t>
                </a:r>
                <a:r>
                  <a:rPr lang="vi-VN" sz="2400" b="0" i="0" dirty="0" err="1">
                    <a:effectLst/>
                    <a:latin typeface="Times New Roman" panose="02020603050405020304" pitchFamily="18" charset="0"/>
                    <a:cs typeface="Times New Roman" panose="02020603050405020304" pitchFamily="18" charset="0"/>
                  </a:rPr>
                  <a:t>toạ</a:t>
                </a:r>
                <a:r>
                  <a:rPr lang="vi-VN" sz="2400" b="0" i="0" dirty="0">
                    <a:effectLst/>
                    <a:latin typeface="Times New Roman" panose="02020603050405020304" pitchFamily="18" charset="0"/>
                    <a:cs typeface="Times New Roman" panose="02020603050405020304" pitchFamily="18" charset="0"/>
                  </a:rPr>
                  <a:t> độ </a:t>
                </a:r>
                <a14:m>
                  <m:oMath xmlns:m="http://schemas.openxmlformats.org/officeDocument/2006/math">
                    <m:sSub>
                      <m:sSubPr>
                        <m:ctrlPr>
                          <a:rPr lang="vi-VN" sz="2400" b="0" i="1" smtClean="0">
                            <a:effectLst/>
                            <a:latin typeface="Cambria Math" panose="02040503050406030204" pitchFamily="18" charset="0"/>
                          </a:rPr>
                        </m:ctrlPr>
                      </m:sSubPr>
                      <m:e>
                        <m:r>
                          <a:rPr lang="en-US" sz="2400" b="0" i="1" smtClean="0">
                            <a:effectLst/>
                            <a:latin typeface="Cambria Math" panose="02040503050406030204" pitchFamily="18" charset="0"/>
                          </a:rPr>
                          <m:t>𝑥</m:t>
                        </m:r>
                      </m:e>
                      <m:sub>
                        <m:r>
                          <a:rPr lang="en-US" sz="2400" b="0" i="1" smtClean="0">
                            <a:effectLst/>
                            <a:latin typeface="Cambria Math" panose="02040503050406030204" pitchFamily="18" charset="0"/>
                          </a:rPr>
                          <m:t>0</m:t>
                        </m:r>
                      </m:sub>
                    </m:sSub>
                  </m:oMath>
                </a14:m>
                <a:r>
                  <a:rPr lang="vi-VN" sz="2400" b="0" i="0" dirty="0">
                    <a:effectLst/>
                    <a:latin typeface="Times New Roman" panose="02020603050405020304" pitchFamily="18" charset="0"/>
                    <a:cs typeface="Times New Roman" panose="02020603050405020304" pitchFamily="18" charset="0"/>
                  </a:rPr>
                  <a:t> tới </a:t>
                </a:r>
                <a:r>
                  <a:rPr lang="vi-VN" sz="2400" b="0" i="1" dirty="0">
                    <a:effectLst/>
                    <a:latin typeface="Times New Roman" panose="02020603050405020304" pitchFamily="18" charset="0"/>
                    <a:cs typeface="Times New Roman" panose="02020603050405020304" pitchFamily="18" charset="0"/>
                  </a:rPr>
                  <a:t>siêu mặt </a:t>
                </a:r>
                <a:r>
                  <a:rPr lang="vi-VN" sz="2400" b="0" i="1" dirty="0" err="1">
                    <a:effectLst/>
                    <a:latin typeface="Times New Roman" panose="02020603050405020304" pitchFamily="18" charset="0"/>
                    <a:cs typeface="Times New Roman" panose="02020603050405020304" pitchFamily="18" charset="0"/>
                  </a:rPr>
                  <a:t>phẳng</a:t>
                </a:r>
                <a:r>
                  <a:rPr lang="vi-VN" sz="2400" b="0" i="0" dirty="0">
                    <a:effectLst/>
                    <a:latin typeface="Times New Roman" panose="02020603050405020304" pitchFamily="18" charset="0"/>
                    <a:cs typeface="Times New Roman" panose="02020603050405020304" pitchFamily="18" charset="0"/>
                  </a:rPr>
                  <a:t> (</a:t>
                </a:r>
                <a:r>
                  <a:rPr lang="vi-VN" sz="2400" b="0" i="1" dirty="0" err="1">
                    <a:effectLst/>
                    <a:latin typeface="Times New Roman" panose="02020603050405020304" pitchFamily="18" charset="0"/>
                    <a:cs typeface="Times New Roman" panose="02020603050405020304" pitchFamily="18" charset="0"/>
                  </a:rPr>
                  <a:t>hyperplane</a:t>
                </a:r>
                <a:r>
                  <a:rPr lang="vi-VN" sz="2400" b="0" i="0" dirty="0">
                    <a:effectLst/>
                    <a:latin typeface="Times New Roman" panose="02020603050405020304" pitchFamily="18" charset="0"/>
                    <a:cs typeface="Times New Roman" panose="02020603050405020304" pitchFamily="18" charset="0"/>
                  </a:rPr>
                  <a:t>) có phương trình </a:t>
                </a:r>
                <a14:m>
                  <m:oMath xmlns:m="http://schemas.openxmlformats.org/officeDocument/2006/math">
                    <m:sSup>
                      <m:sSupPr>
                        <m:ctrlPr>
                          <a:rPr lang="vi-VN" sz="2400" b="0" i="1" smtClean="0">
                            <a:effectLst/>
                            <a:latin typeface="Cambria Math" panose="02040503050406030204" pitchFamily="18" charset="0"/>
                          </a:rPr>
                        </m:ctrlPr>
                      </m:sSupPr>
                      <m:e>
                        <m:r>
                          <a:rPr lang="en-US" sz="2400" b="0" i="1" smtClean="0">
                            <a:effectLst/>
                            <a:latin typeface="Cambria Math" panose="02040503050406030204" pitchFamily="18" charset="0"/>
                          </a:rPr>
                          <m:t>𝑤</m:t>
                        </m:r>
                      </m:e>
                      <m:sup>
                        <m:r>
                          <a:rPr lang="en-US" sz="2400" b="0" i="1" smtClean="0">
                            <a:effectLst/>
                            <a:latin typeface="Cambria Math" panose="02040503050406030204" pitchFamily="18" charset="0"/>
                          </a:rPr>
                          <m:t>𝑇</m:t>
                        </m:r>
                      </m:sup>
                    </m:sSup>
                    <m:r>
                      <a:rPr lang="en-US" sz="2400" b="0" i="1" smtClean="0">
                        <a:effectLst/>
                        <a:latin typeface="Cambria Math" panose="02040503050406030204" pitchFamily="18" charset="0"/>
                      </a:rPr>
                      <m:t>𝑥</m:t>
                    </m:r>
                    <m:r>
                      <a:rPr lang="en-US" sz="2400" b="0" i="1" smtClean="0">
                        <a:effectLst/>
                        <a:latin typeface="Cambria Math" panose="02040503050406030204" pitchFamily="18" charset="0"/>
                      </a:rPr>
                      <m:t>+</m:t>
                    </m:r>
                    <m:r>
                      <a:rPr lang="en-US" sz="2400" b="0" i="1" smtClean="0">
                        <a:effectLst/>
                        <a:latin typeface="Cambria Math" panose="02040503050406030204" pitchFamily="18" charset="0"/>
                      </a:rPr>
                      <m:t>𝑏</m:t>
                    </m:r>
                    <m:r>
                      <a:rPr lang="en-US" sz="2400" b="0" i="1" smtClean="0">
                        <a:effectLst/>
                        <a:latin typeface="Cambria Math" panose="02040503050406030204" pitchFamily="18" charset="0"/>
                      </a:rPr>
                      <m:t>=0</m:t>
                    </m:r>
                  </m:oMath>
                </a14:m>
                <a:r>
                  <a:rPr lang="en-US" sz="2400" b="0" i="0" dirty="0">
                    <a:effectLst/>
                    <a:latin typeface="Times New Roman" panose="02020603050405020304" pitchFamily="18" charset="0"/>
                    <a:cs typeface="Times New Roman" panose="02020603050405020304" pitchFamily="18" charset="0"/>
                  </a:rPr>
                  <a:t> </a:t>
                </a:r>
                <a:r>
                  <a:rPr lang="vi-VN" sz="2400" b="0" i="0" dirty="0">
                    <a:effectLst/>
                    <a:latin typeface="Times New Roman" panose="02020603050405020304" pitchFamily="18" charset="0"/>
                    <a:cs typeface="Times New Roman" panose="02020603050405020304" pitchFamily="18" charset="0"/>
                  </a:rPr>
                  <a:t>được xác định bởi:</a:t>
                </a:r>
                <a:endParaRPr lang="en-US" sz="2400" b="0" i="0" dirty="0">
                  <a:effectLst/>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solidFill>
                      <a:srgbClr val="000000"/>
                    </a:solidFill>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Với</a:t>
                </a:r>
                <a:r>
                  <a:rPr lang="en-US" sz="2400" b="0" i="0" dirty="0">
                    <a:solidFill>
                      <a:srgbClr val="000000"/>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b="0" i="1" smtClean="0">
                            <a:solidFill>
                              <a:srgbClr val="000000"/>
                            </a:solidFill>
                            <a:effectLst/>
                            <a:latin typeface="Cambria Math" panose="02040503050406030204" pitchFamily="18" charset="0"/>
                          </a:rPr>
                        </m:ctrlPr>
                      </m:sSubPr>
                      <m:e>
                        <m:d>
                          <m:dPr>
                            <m:begChr m:val="‖"/>
                            <m:endChr m:val="‖"/>
                            <m:ctrlPr>
                              <a:rPr lang="en-US" sz="2400" b="0" i="1" smtClean="0">
                                <a:solidFill>
                                  <a:srgbClr val="000000"/>
                                </a:solidFill>
                                <a:effectLst/>
                                <a:latin typeface="Cambria Math" panose="02040503050406030204" pitchFamily="18" charset="0"/>
                              </a:rPr>
                            </m:ctrlPr>
                          </m:dPr>
                          <m:e>
                            <m:r>
                              <a:rPr lang="en-US" sz="2400" b="0" i="1" smtClean="0">
                                <a:solidFill>
                                  <a:srgbClr val="000000"/>
                                </a:solidFill>
                                <a:effectLst/>
                                <a:latin typeface="Cambria Math" panose="02040503050406030204" pitchFamily="18" charset="0"/>
                              </a:rPr>
                              <m:t>𝑤</m:t>
                            </m:r>
                          </m:e>
                        </m:d>
                      </m:e>
                      <m:sub>
                        <m:r>
                          <a:rPr lang="en-US" sz="2400" b="0" i="1" smtClean="0">
                            <a:solidFill>
                              <a:srgbClr val="000000"/>
                            </a:solidFill>
                            <a:effectLst/>
                            <a:latin typeface="Cambria Math" panose="02040503050406030204" pitchFamily="18" charset="0"/>
                          </a:rPr>
                          <m:t>2</m:t>
                        </m:r>
                      </m:sub>
                    </m:sSub>
                    <m:r>
                      <a:rPr lang="en-US" sz="2400" b="0" i="0" smtClean="0">
                        <a:solidFill>
                          <a:srgbClr val="000000"/>
                        </a:solidFill>
                        <a:effectLst/>
                        <a:latin typeface="Cambria Math" panose="02040503050406030204" pitchFamily="18" charset="0"/>
                      </a:rPr>
                      <m:t>= </m:t>
                    </m:r>
                    <m:rad>
                      <m:radPr>
                        <m:degHide m:val="on"/>
                        <m:ctrlPr>
                          <a:rPr lang="en-US" sz="2400" b="0" i="1" smtClean="0">
                            <a:solidFill>
                              <a:srgbClr val="000000"/>
                            </a:solidFill>
                            <a:effectLst/>
                            <a:latin typeface="Cambria Math" panose="02040503050406030204" pitchFamily="18" charset="0"/>
                          </a:rPr>
                        </m:ctrlPr>
                      </m:radPr>
                      <m:deg/>
                      <m:e>
                        <m:nary>
                          <m:naryPr>
                            <m:chr m:val="∑"/>
                            <m:limLoc m:val="subSup"/>
                            <m:ctrlPr>
                              <a:rPr lang="en-US" sz="2400" b="0" i="1" smtClean="0">
                                <a:solidFill>
                                  <a:srgbClr val="000000"/>
                                </a:solidFill>
                                <a:effectLst/>
                                <a:latin typeface="Cambria Math" panose="02040503050406030204" pitchFamily="18" charset="0"/>
                              </a:rPr>
                            </m:ctrlPr>
                          </m:naryPr>
                          <m:sub>
                            <m:r>
                              <m:rPr>
                                <m:brk m:alnAt="25"/>
                              </m:rPr>
                              <a:rPr lang="en-US" sz="2400" b="0" i="1" smtClean="0">
                                <a:solidFill>
                                  <a:srgbClr val="000000"/>
                                </a:solidFill>
                                <a:effectLst/>
                                <a:latin typeface="Cambria Math" panose="02040503050406030204" pitchFamily="18" charset="0"/>
                              </a:rPr>
                              <m:t>𝑖</m:t>
                            </m:r>
                            <m:r>
                              <a:rPr lang="en-US" sz="2400" b="0" i="1" smtClean="0">
                                <a:solidFill>
                                  <a:srgbClr val="000000"/>
                                </a:solidFill>
                                <a:effectLst/>
                                <a:latin typeface="Cambria Math" panose="02040503050406030204" pitchFamily="18" charset="0"/>
                              </a:rPr>
                              <m:t>=</m:t>
                            </m:r>
                            <m:r>
                              <m:rPr>
                                <m:brk m:alnAt="25"/>
                              </m:rPr>
                              <a:rPr lang="en-US" sz="2400" b="0" i="1" smtClean="0">
                                <a:solidFill>
                                  <a:srgbClr val="000000"/>
                                </a:solidFill>
                                <a:effectLst/>
                                <a:latin typeface="Cambria Math" panose="02040503050406030204" pitchFamily="18" charset="0"/>
                              </a:rPr>
                              <m:t>1</m:t>
                            </m:r>
                          </m:sub>
                          <m:sup>
                            <m:r>
                              <a:rPr lang="en-US" sz="2400" b="0" i="1" smtClean="0">
                                <a:solidFill>
                                  <a:srgbClr val="000000"/>
                                </a:solidFill>
                                <a:effectLst/>
                                <a:latin typeface="Cambria Math" panose="02040503050406030204" pitchFamily="18" charset="0"/>
                              </a:rPr>
                              <m:t>𝑑</m:t>
                            </m:r>
                          </m:sup>
                          <m:e>
                            <m:sSub>
                              <m:sSubPr>
                                <m:ctrlPr>
                                  <a:rPr lang="en-US" sz="2400" b="0" i="1" smtClean="0">
                                    <a:solidFill>
                                      <a:srgbClr val="000000"/>
                                    </a:solidFill>
                                    <a:effectLst/>
                                    <a:latin typeface="Cambria Math" panose="02040503050406030204" pitchFamily="18" charset="0"/>
                                  </a:rPr>
                                </m:ctrlPr>
                              </m:sSubPr>
                              <m:e>
                                <m:sSup>
                                  <m:sSupPr>
                                    <m:ctrlPr>
                                      <a:rPr lang="en-US" sz="2400" b="0" i="1" smtClean="0">
                                        <a:solidFill>
                                          <a:srgbClr val="000000"/>
                                        </a:solidFill>
                                        <a:effectLst/>
                                        <a:latin typeface="Cambria Math" panose="02040503050406030204" pitchFamily="18" charset="0"/>
                                      </a:rPr>
                                    </m:ctrlPr>
                                  </m:sSupPr>
                                  <m:e>
                                    <m:r>
                                      <a:rPr lang="en-US" sz="2400" b="0" i="1" smtClean="0">
                                        <a:solidFill>
                                          <a:srgbClr val="000000"/>
                                        </a:solidFill>
                                        <a:effectLst/>
                                        <a:latin typeface="Cambria Math" panose="02040503050406030204" pitchFamily="18" charset="0"/>
                                      </a:rPr>
                                      <m:t>𝑤</m:t>
                                    </m:r>
                                  </m:e>
                                  <m:sup>
                                    <m:r>
                                      <a:rPr lang="en-US" sz="2400" b="0" i="1" smtClean="0">
                                        <a:solidFill>
                                          <a:srgbClr val="000000"/>
                                        </a:solidFill>
                                        <a:effectLst/>
                                        <a:latin typeface="Cambria Math" panose="02040503050406030204" pitchFamily="18" charset="0"/>
                                      </a:rPr>
                                      <m:t>2</m:t>
                                    </m:r>
                                  </m:sup>
                                </m:sSup>
                              </m:e>
                              <m:sub>
                                <m:r>
                                  <a:rPr lang="en-US" sz="2400" b="0" i="1" smtClean="0">
                                    <a:solidFill>
                                      <a:srgbClr val="000000"/>
                                    </a:solidFill>
                                    <a:effectLst/>
                                    <a:latin typeface="Cambria Math" panose="02040503050406030204" pitchFamily="18" charset="0"/>
                                  </a:rPr>
                                  <m:t>𝑖</m:t>
                                </m:r>
                              </m:sub>
                            </m:sSub>
                          </m:e>
                        </m:nary>
                      </m:e>
                    </m:rad>
                  </m:oMath>
                </a14:m>
                <a:r>
                  <a:rPr lang="en-US" sz="2400" b="0" i="0" dirty="0" err="1">
                    <a:solidFill>
                      <a:srgbClr val="000000"/>
                    </a:solidFill>
                    <a:effectLst/>
                    <a:latin typeface="Times New Roman" panose="02020603050405020304" pitchFamily="18" charset="0"/>
                    <a:cs typeface="Times New Roman" panose="02020603050405020304" pitchFamily="18" charset="0"/>
                  </a:rPr>
                  <a:t>với</a:t>
                </a:r>
                <a:r>
                  <a:rPr lang="en-US" sz="2400" b="0" i="0" dirty="0">
                    <a:solidFill>
                      <a:srgbClr val="000000"/>
                    </a:solidFill>
                    <a:effectLst/>
                    <a:latin typeface="Times New Roman" panose="02020603050405020304" pitchFamily="18" charset="0"/>
                    <a:cs typeface="Times New Roman" panose="02020603050405020304" pitchFamily="18" charset="0"/>
                  </a:rPr>
                  <a:t> d </a:t>
                </a:r>
                <a:r>
                  <a:rPr lang="en-US" sz="2400" b="0" i="0" dirty="0" err="1">
                    <a:solidFill>
                      <a:srgbClr val="000000"/>
                    </a:solidFill>
                    <a:effectLst/>
                    <a:latin typeface="Times New Roman" panose="02020603050405020304" pitchFamily="18" charset="0"/>
                    <a:cs typeface="Times New Roman" panose="02020603050405020304" pitchFamily="18" charset="0"/>
                  </a:rPr>
                  <a:t>là</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số</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chiều</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của</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không</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gian</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mc:Choice>
        <mc:Fallback xmlns="">
          <p:sp>
            <p:nvSpPr>
              <p:cNvPr id="3" name="Chỗ dành sẵn cho Nội dung 2">
                <a:extLst>
                  <a:ext uri="{FF2B5EF4-FFF2-40B4-BE49-F238E27FC236}">
                    <a16:creationId xmlns:a16="http://schemas.microsoft.com/office/drawing/2014/main" id="{72DEE7A9-A551-B3E3-F81A-5380BDBB3CB3}"/>
                  </a:ext>
                </a:extLst>
              </p:cNvPr>
              <p:cNvSpPr>
                <a:spLocks noGrp="1" noRot="1" noChangeAspect="1" noMove="1" noResize="1" noEditPoints="1" noAdjustHandles="1" noChangeArrowheads="1" noChangeShapeType="1" noTextEdit="1"/>
              </p:cNvSpPr>
              <p:nvPr>
                <p:ph idx="1"/>
              </p:nvPr>
            </p:nvSpPr>
            <p:spPr>
              <a:xfrm>
                <a:off x="1136397" y="1970466"/>
                <a:ext cx="9688296" cy="3902301"/>
              </a:xfrm>
              <a:blipFill>
                <a:blip r:embed="rId2"/>
                <a:stretch>
                  <a:fillRect l="-943" t="-2188"/>
                </a:stretch>
              </a:blipFill>
            </p:spPr>
            <p:txBody>
              <a:bodyPr/>
              <a:lstStyle/>
              <a:p>
                <a:r>
                  <a:rPr lang="en-US">
                    <a:noFill/>
                  </a:rPr>
                  <a:t> </a:t>
                </a:r>
              </a:p>
            </p:txBody>
          </p:sp>
        </mc:Fallback>
      </mc:AlternateContent>
      <p:sp>
        <p:nvSpPr>
          <p:cNvPr id="22" name="Rectangle 9">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Hình ảnh 4">
            <a:extLst>
              <a:ext uri="{FF2B5EF4-FFF2-40B4-BE49-F238E27FC236}">
                <a16:creationId xmlns:a16="http://schemas.microsoft.com/office/drawing/2014/main" id="{CF9704CA-CA5E-7E5D-20F2-15480A3A68B4}"/>
              </a:ext>
            </a:extLst>
          </p:cNvPr>
          <p:cNvPicPr>
            <a:picLocks noChangeAspect="1"/>
          </p:cNvPicPr>
          <p:nvPr/>
        </p:nvPicPr>
        <p:blipFill>
          <a:blip r:embed="rId3"/>
          <a:stretch>
            <a:fillRect/>
          </a:stretch>
        </p:blipFill>
        <p:spPr>
          <a:xfrm>
            <a:off x="4600321" y="3114991"/>
            <a:ext cx="2760448" cy="1613249"/>
          </a:xfrm>
          <a:prstGeom prst="rect">
            <a:avLst/>
          </a:prstGeom>
        </p:spPr>
      </p:pic>
    </p:spTree>
    <p:extLst>
      <p:ext uri="{BB962C8B-B14F-4D97-AF65-F5344CB8AC3E}">
        <p14:creationId xmlns:p14="http://schemas.microsoft.com/office/powerpoint/2010/main" val="3652655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33EDFAEE-1E67-51D5-01F9-7D84517FA124}"/>
              </a:ext>
            </a:extLst>
          </p:cNvPr>
          <p:cNvSpPr>
            <a:spLocks noGrp="1"/>
          </p:cNvSpPr>
          <p:nvPr>
            <p:ph type="title"/>
          </p:nvPr>
        </p:nvSpPr>
        <p:spPr>
          <a:xfrm>
            <a:off x="466722" y="586855"/>
            <a:ext cx="3201366" cy="3387497"/>
          </a:xfrm>
        </p:spPr>
        <p:txBody>
          <a:bodyPr anchor="b">
            <a:normAutofit/>
          </a:bodyPr>
          <a:lstStyle/>
          <a:p>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2.Một </a:t>
            </a:r>
            <a:r>
              <a:rPr lang="en-US" sz="4000" b="1" dirty="0" err="1">
                <a:solidFill>
                  <a:srgbClr val="FFFFFF"/>
                </a:solidFill>
                <a:latin typeface="Times New Roman" panose="02020603050405020304" pitchFamily="18" charset="0"/>
                <a:ea typeface="DejaVu Serif Bold"/>
                <a:cs typeface="Times New Roman" panose="02020603050405020304" pitchFamily="18" charset="0"/>
                <a:sym typeface="DejaVu Serif Bold"/>
              </a:rPr>
              <a:t>số</a:t>
            </a:r>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rgbClr val="FFFFFF"/>
                </a:solidFill>
                <a:latin typeface="Times New Roman" panose="02020603050405020304" pitchFamily="18" charset="0"/>
                <a:ea typeface="DejaVu Serif Bold"/>
                <a:cs typeface="Times New Roman" panose="02020603050405020304" pitchFamily="18" charset="0"/>
                <a:sym typeface="DejaVu Serif Bold"/>
              </a:rPr>
              <a:t>bài</a:t>
            </a:r>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rgbClr val="FFFFFF"/>
                </a:solidFill>
                <a:latin typeface="Times New Roman" panose="02020603050405020304" pitchFamily="18" charset="0"/>
                <a:ea typeface="DejaVu Serif Bold"/>
                <a:cs typeface="Times New Roman" panose="02020603050405020304" pitchFamily="18" charset="0"/>
                <a:sym typeface="DejaVu Serif Bold"/>
              </a:rPr>
              <a:t>toán</a:t>
            </a:r>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rgbClr val="FFFFFF"/>
                </a:solidFill>
                <a:latin typeface="Times New Roman" panose="02020603050405020304" pitchFamily="18" charset="0"/>
                <a:ea typeface="DejaVu Serif Bold"/>
                <a:cs typeface="Times New Roman" panose="02020603050405020304" pitchFamily="18" charset="0"/>
                <a:sym typeface="DejaVu Serif Bold"/>
              </a:rPr>
              <a:t>về</a:t>
            </a:r>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 Classification </a:t>
            </a:r>
            <a:b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br>
            <a:endParaRPr lang="en-US" sz="4000" dirty="0">
              <a:solidFill>
                <a:srgbClr val="FFFFFF"/>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153A0189-5E41-54FB-B55E-688E01FA9C16}"/>
              </a:ext>
            </a:extLst>
          </p:cNvPr>
          <p:cNvSpPr>
            <a:spLocks noGrp="1"/>
          </p:cNvSpPr>
          <p:nvPr>
            <p:ph idx="1"/>
          </p:nvPr>
        </p:nvSpPr>
        <p:spPr>
          <a:xfrm>
            <a:off x="4810259" y="649480"/>
            <a:ext cx="6555347" cy="5546047"/>
          </a:xfrm>
        </p:spPr>
        <p:txBody>
          <a:bodyPr anchor="ctr">
            <a:normAutofit/>
          </a:bodyPr>
          <a:lstStyle/>
          <a:p>
            <a:r>
              <a:rPr lang="en-US" sz="2400" dirty="0" err="1">
                <a:latin typeface="Times New Roman" panose="02020603050405020304" pitchFamily="18" charset="0"/>
                <a:ea typeface="Noto Serif Display"/>
                <a:cs typeface="Times New Roman" panose="02020603050405020304" pitchFamily="18" charset="0"/>
                <a:sym typeface="Noto Serif Display"/>
              </a:rPr>
              <a:t>Thuật</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toán</a:t>
            </a:r>
            <a:r>
              <a:rPr lang="en-US" sz="2400" dirty="0">
                <a:latin typeface="Times New Roman" panose="02020603050405020304" pitchFamily="18" charset="0"/>
                <a:ea typeface="Noto Serif Display"/>
                <a:cs typeface="Times New Roman" panose="02020603050405020304" pitchFamily="18" charset="0"/>
                <a:sym typeface="Noto Serif Display"/>
              </a:rPr>
              <a:t> PLA </a:t>
            </a:r>
            <a:r>
              <a:rPr lang="en-US" sz="2400" dirty="0" err="1">
                <a:latin typeface="Times New Roman" panose="02020603050405020304" pitchFamily="18" charset="0"/>
                <a:ea typeface="Noto Serif Display"/>
                <a:cs typeface="Times New Roman" panose="02020603050405020304" pitchFamily="18" charset="0"/>
                <a:sym typeface="Noto Serif Display"/>
              </a:rPr>
              <a:t>có</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thể</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làm</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được</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việc</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này</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nhưng</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nó</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có</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thể</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cho</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chúng</a:t>
            </a:r>
            <a:r>
              <a:rPr lang="en-US" sz="2400" dirty="0">
                <a:latin typeface="Times New Roman" panose="02020603050405020304" pitchFamily="18" charset="0"/>
                <a:ea typeface="Noto Serif Display"/>
                <a:cs typeface="Times New Roman" panose="02020603050405020304" pitchFamily="18" charset="0"/>
                <a:sym typeface="Noto Serif Display"/>
              </a:rPr>
              <a:t> ta </a:t>
            </a:r>
            <a:r>
              <a:rPr lang="en-US" sz="2400" dirty="0" err="1">
                <a:latin typeface="Times New Roman" panose="02020603050405020304" pitchFamily="18" charset="0"/>
                <a:ea typeface="Noto Serif Display"/>
                <a:cs typeface="Times New Roman" panose="02020603050405020304" pitchFamily="18" charset="0"/>
                <a:sym typeface="Noto Serif Display"/>
              </a:rPr>
              <a:t>vô</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số</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nghiệm</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như</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hình</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dưới</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đây</a:t>
            </a:r>
            <a:r>
              <a:rPr lang="en-US" sz="2400" dirty="0">
                <a:latin typeface="Times New Roman" panose="02020603050405020304" pitchFamily="18" charset="0"/>
                <a:ea typeface="Noto Serif Display"/>
                <a:cs typeface="Times New Roman" panose="02020603050405020304" pitchFamily="18" charset="0"/>
                <a:sym typeface="Noto Serif Display"/>
              </a:rPr>
              <a:t>:</a:t>
            </a:r>
          </a:p>
          <a:p>
            <a:endParaRPr lang="en-US" sz="2400" dirty="0">
              <a:latin typeface="Times New Roman" panose="02020603050405020304" pitchFamily="18" charset="0"/>
              <a:ea typeface="Noto Serif Display"/>
              <a:cs typeface="Times New Roman" panose="02020603050405020304" pitchFamily="18" charset="0"/>
              <a:sym typeface="Noto Serif Display"/>
            </a:endParaRPr>
          </a:p>
          <a:p>
            <a:endParaRPr lang="en-US" sz="2400" dirty="0">
              <a:latin typeface="Times New Roman" panose="02020603050405020304" pitchFamily="18" charset="0"/>
              <a:ea typeface="Noto Serif Display"/>
              <a:cs typeface="Times New Roman" panose="02020603050405020304" pitchFamily="18" charset="0"/>
              <a:sym typeface="Noto Serif Display"/>
            </a:endParaRPr>
          </a:p>
          <a:p>
            <a:endParaRPr lang="en-US" sz="2400" dirty="0">
              <a:latin typeface="Times New Roman" panose="02020603050405020304" pitchFamily="18" charset="0"/>
              <a:ea typeface="Noto Serif Display"/>
              <a:cs typeface="Times New Roman" panose="02020603050405020304" pitchFamily="18" charset="0"/>
              <a:sym typeface="Noto Serif Display"/>
            </a:endParaRPr>
          </a:p>
          <a:p>
            <a:endParaRPr lang="en-US" sz="2400" dirty="0">
              <a:latin typeface="Times New Roman" panose="02020603050405020304" pitchFamily="18" charset="0"/>
              <a:ea typeface="Noto Serif Display"/>
              <a:cs typeface="Times New Roman" panose="02020603050405020304" pitchFamily="18" charset="0"/>
              <a:sym typeface="Noto Serif Display"/>
            </a:endParaRPr>
          </a:p>
          <a:p>
            <a:endParaRPr lang="en-US" sz="2400" dirty="0">
              <a:latin typeface="Times New Roman" panose="02020603050405020304" pitchFamily="18" charset="0"/>
              <a:ea typeface="Noto Serif Display"/>
              <a:cs typeface="Times New Roman" panose="02020603050405020304" pitchFamily="18" charset="0"/>
              <a:sym typeface="Noto Serif Display"/>
            </a:endParaRPr>
          </a:p>
          <a:p>
            <a:pPr marL="0" indent="0">
              <a:buNone/>
            </a:pPr>
            <a:endParaRPr lang="en-US" sz="2400" dirty="0">
              <a:latin typeface="Times New Roman" panose="02020603050405020304" pitchFamily="18" charset="0"/>
              <a:ea typeface="Noto Serif Display"/>
              <a:cs typeface="Times New Roman" panose="02020603050405020304" pitchFamily="18" charset="0"/>
              <a:sym typeface="Noto Serif Display"/>
            </a:endParaRPr>
          </a:p>
          <a:p>
            <a:pPr marL="0" indent="0">
              <a:buNone/>
            </a:pPr>
            <a:endParaRPr lang="en-US" sz="2400" dirty="0">
              <a:latin typeface="Times New Roman" panose="02020603050405020304" pitchFamily="18" charset="0"/>
              <a:ea typeface="Noto Serif Display"/>
              <a:cs typeface="Times New Roman" panose="02020603050405020304" pitchFamily="18" charset="0"/>
              <a:sym typeface="Noto Serif Display"/>
            </a:endParaRPr>
          </a:p>
          <a:p>
            <a:r>
              <a:rPr lang="en-US" sz="2400" dirty="0" err="1">
                <a:latin typeface="Times New Roman" panose="02020603050405020304" pitchFamily="18" charset="0"/>
                <a:ea typeface="Noto Serif Display"/>
                <a:cs typeface="Times New Roman" panose="02020603050405020304" pitchFamily="18" charset="0"/>
                <a:sym typeface="Noto Serif Display"/>
              </a:rPr>
              <a:t>Câu</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hỏi</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đặt</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ra</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là</a:t>
            </a:r>
            <a:r>
              <a:rPr lang="en-US" sz="2400" dirty="0">
                <a:latin typeface="Times New Roman" panose="02020603050405020304" pitchFamily="18" charset="0"/>
                <a:ea typeface="Noto Serif Display"/>
                <a:cs typeface="Times New Roman" panose="02020603050405020304" pitchFamily="18" charset="0"/>
                <a:sym typeface="Noto Serif Display"/>
              </a:rPr>
              <a:t>: Trong </a:t>
            </a:r>
            <a:r>
              <a:rPr lang="en-US" sz="2400" dirty="0" err="1">
                <a:latin typeface="Times New Roman" panose="02020603050405020304" pitchFamily="18" charset="0"/>
                <a:ea typeface="Noto Serif Display"/>
                <a:cs typeface="Times New Roman" panose="02020603050405020304" pitchFamily="18" charset="0"/>
                <a:sym typeface="Noto Serif Display"/>
              </a:rPr>
              <a:t>vô</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số</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các</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mặt</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phân</a:t>
            </a:r>
            <a:r>
              <a:rPr lang="en-US" sz="2400" dirty="0">
                <a:latin typeface="Times New Roman" panose="02020603050405020304" pitchFamily="18" charset="0"/>
                <a:ea typeface="Noto Serif Display"/>
                <a:cs typeface="Times New Roman" panose="02020603050405020304" pitchFamily="18" charset="0"/>
                <a:sym typeface="Noto Serif Display"/>
              </a:rPr>
              <a:t> chia </a:t>
            </a:r>
            <a:r>
              <a:rPr lang="en-US" sz="2400" dirty="0" err="1">
                <a:latin typeface="Times New Roman" panose="02020603050405020304" pitchFamily="18" charset="0"/>
                <a:ea typeface="Noto Serif Display"/>
                <a:cs typeface="Times New Roman" panose="02020603050405020304" pitchFamily="18" charset="0"/>
                <a:sym typeface="Noto Serif Display"/>
              </a:rPr>
              <a:t>đó</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đâu</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là</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mặt</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phân</a:t>
            </a:r>
            <a:r>
              <a:rPr lang="en-US" sz="2400" dirty="0">
                <a:latin typeface="Times New Roman" panose="02020603050405020304" pitchFamily="18" charset="0"/>
                <a:ea typeface="Noto Serif Display"/>
                <a:cs typeface="Times New Roman" panose="02020603050405020304" pitchFamily="18" charset="0"/>
                <a:sym typeface="Noto Serif Display"/>
              </a:rPr>
              <a:t> chia </a:t>
            </a:r>
            <a:r>
              <a:rPr lang="en-US" sz="2400" dirty="0" err="1">
                <a:latin typeface="Times New Roman" panose="02020603050405020304" pitchFamily="18" charset="0"/>
                <a:ea typeface="Noto Serif Display"/>
                <a:cs typeface="Times New Roman" panose="02020603050405020304" pitchFamily="18" charset="0"/>
                <a:sym typeface="Noto Serif Display"/>
              </a:rPr>
              <a:t>tốt</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nhất</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theo</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một</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tiêu</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chuẩn</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nào</a:t>
            </a:r>
            <a:r>
              <a:rPr lang="en-US" sz="2400" dirty="0">
                <a:latin typeface="Times New Roman" panose="02020603050405020304" pitchFamily="18" charset="0"/>
                <a:ea typeface="Noto Serif Display"/>
                <a:cs typeface="Times New Roman" panose="02020603050405020304" pitchFamily="18" charset="0"/>
                <a:sym typeface="Noto Serif Display"/>
              </a:rPr>
              <a:t> </a:t>
            </a:r>
            <a:r>
              <a:rPr lang="en-US" sz="2400" dirty="0" err="1">
                <a:latin typeface="Times New Roman" panose="02020603050405020304" pitchFamily="18" charset="0"/>
                <a:ea typeface="Noto Serif Display"/>
                <a:cs typeface="Times New Roman" panose="02020603050405020304" pitchFamily="18" charset="0"/>
                <a:sym typeface="Noto Serif Display"/>
              </a:rPr>
              <a:t>đó</a:t>
            </a:r>
            <a:r>
              <a:rPr lang="en-US" sz="2400" dirty="0">
                <a:latin typeface="Times New Roman" panose="02020603050405020304" pitchFamily="18" charset="0"/>
                <a:ea typeface="Noto Serif Display"/>
                <a:cs typeface="Times New Roman" panose="02020603050405020304" pitchFamily="18" charset="0"/>
                <a:sym typeface="Noto Serif Display"/>
              </a:rPr>
              <a:t>?</a:t>
            </a:r>
            <a:r>
              <a:rPr lang="en-US" sz="2400" b="1" dirty="0">
                <a:latin typeface="Times New Roman" panose="02020603050405020304" pitchFamily="18" charset="0"/>
                <a:ea typeface="Noto Serif Display Bold"/>
                <a:cs typeface="Times New Roman" panose="02020603050405020304" pitchFamily="18" charset="0"/>
                <a:sym typeface="Noto Serif Display Bold"/>
              </a:rPr>
              <a:t> </a:t>
            </a:r>
          </a:p>
          <a:p>
            <a:endParaRPr lang="en-US" sz="2400" dirty="0">
              <a:latin typeface="Times New Roman" panose="02020603050405020304" pitchFamily="18" charset="0"/>
              <a:cs typeface="Times New Roman" panose="02020603050405020304" pitchFamily="18" charset="0"/>
            </a:endParaRPr>
          </a:p>
        </p:txBody>
      </p:sp>
      <p:sp>
        <p:nvSpPr>
          <p:cNvPr id="4" name="Freeform 2">
            <a:extLst>
              <a:ext uri="{FF2B5EF4-FFF2-40B4-BE49-F238E27FC236}">
                <a16:creationId xmlns:a16="http://schemas.microsoft.com/office/drawing/2014/main" id="{247C5841-5C15-DBF6-F9F2-8BDD186D114C}"/>
              </a:ext>
            </a:extLst>
          </p:cNvPr>
          <p:cNvSpPr/>
          <p:nvPr/>
        </p:nvSpPr>
        <p:spPr>
          <a:xfrm>
            <a:off x="5547815" y="1614339"/>
            <a:ext cx="5218191" cy="2889716"/>
          </a:xfrm>
          <a:custGeom>
            <a:avLst/>
            <a:gdLst/>
            <a:ahLst/>
            <a:cxnLst/>
            <a:rect l="l" t="t" r="r" b="b"/>
            <a:pathLst>
              <a:path w="8034314" h="5352862">
                <a:moveTo>
                  <a:pt x="0" y="0"/>
                </a:moveTo>
                <a:lnTo>
                  <a:pt x="8034314" y="0"/>
                </a:lnTo>
                <a:lnTo>
                  <a:pt x="8034314" y="5352862"/>
                </a:lnTo>
                <a:lnTo>
                  <a:pt x="0" y="5352862"/>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2456016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366EF0-AF7C-CD96-FA3B-7D464AB91766}"/>
            </a:ext>
          </a:extLst>
        </p:cNvPr>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A1FD4F62-E5A6-FA81-CDB1-77199DB99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722C0D03-4161-4C30-6108-52A5809D154C}"/>
              </a:ext>
            </a:extLst>
          </p:cNvPr>
          <p:cNvSpPr>
            <a:spLocks noGrp="1"/>
          </p:cNvSpPr>
          <p:nvPr>
            <p:ph type="title"/>
          </p:nvPr>
        </p:nvSpPr>
        <p:spPr>
          <a:xfrm>
            <a:off x="997689" y="619716"/>
            <a:ext cx="10196621" cy="731034"/>
          </a:xfrm>
        </p:spPr>
        <p:txBody>
          <a:bodyPr anchor="b">
            <a:normAutofit/>
          </a:bodyPr>
          <a:lstStyle/>
          <a:p>
            <a:r>
              <a:rPr lang="en-US" sz="3600" b="1" dirty="0">
                <a:latin typeface="Times New Roman" panose="02020603050405020304" pitchFamily="18" charset="0"/>
                <a:ea typeface="DejaVu Serif Bold"/>
                <a:cs typeface="Times New Roman" panose="02020603050405020304" pitchFamily="18" charset="0"/>
                <a:sym typeface="DejaVu Serif Bold"/>
              </a:rPr>
              <a:t>2.Một </a:t>
            </a:r>
            <a:r>
              <a:rPr lang="en-US" sz="3600" b="1" dirty="0" err="1">
                <a:latin typeface="Times New Roman" panose="02020603050405020304" pitchFamily="18" charset="0"/>
                <a:ea typeface="DejaVu Serif Bold"/>
                <a:cs typeface="Times New Roman" panose="02020603050405020304" pitchFamily="18" charset="0"/>
                <a:sym typeface="DejaVu Serif Bold"/>
              </a:rPr>
              <a:t>số</a:t>
            </a:r>
            <a:r>
              <a:rPr lang="en-US" sz="3600" b="1" dirty="0">
                <a:latin typeface="Times New Roman" panose="02020603050405020304" pitchFamily="18" charset="0"/>
                <a:ea typeface="DejaVu Serif Bold"/>
                <a:cs typeface="Times New Roman" panose="02020603050405020304" pitchFamily="18" charset="0"/>
                <a:sym typeface="DejaVu Serif Bold"/>
              </a:rPr>
              <a:t> </a:t>
            </a:r>
            <a:r>
              <a:rPr lang="en-US" sz="3600" b="1" dirty="0" err="1">
                <a:latin typeface="Times New Roman" panose="02020603050405020304" pitchFamily="18" charset="0"/>
                <a:ea typeface="DejaVu Serif Bold"/>
                <a:cs typeface="Times New Roman" panose="02020603050405020304" pitchFamily="18" charset="0"/>
                <a:sym typeface="DejaVu Serif Bold"/>
              </a:rPr>
              <a:t>bài</a:t>
            </a:r>
            <a:r>
              <a:rPr lang="en-US" sz="3600" b="1" dirty="0">
                <a:latin typeface="Times New Roman" panose="02020603050405020304" pitchFamily="18" charset="0"/>
                <a:ea typeface="DejaVu Serif Bold"/>
                <a:cs typeface="Times New Roman" panose="02020603050405020304" pitchFamily="18" charset="0"/>
                <a:sym typeface="DejaVu Serif Bold"/>
              </a:rPr>
              <a:t> </a:t>
            </a:r>
            <a:r>
              <a:rPr lang="en-US" sz="3600" b="1" dirty="0" err="1">
                <a:latin typeface="Times New Roman" panose="02020603050405020304" pitchFamily="18" charset="0"/>
                <a:ea typeface="DejaVu Serif Bold"/>
                <a:cs typeface="Times New Roman" panose="02020603050405020304" pitchFamily="18" charset="0"/>
                <a:sym typeface="DejaVu Serif Bold"/>
              </a:rPr>
              <a:t>toán</a:t>
            </a:r>
            <a:r>
              <a:rPr lang="en-US" sz="3600" b="1" dirty="0">
                <a:latin typeface="Times New Roman" panose="02020603050405020304" pitchFamily="18" charset="0"/>
                <a:ea typeface="DejaVu Serif Bold"/>
                <a:cs typeface="Times New Roman" panose="02020603050405020304" pitchFamily="18" charset="0"/>
                <a:sym typeface="DejaVu Serif Bold"/>
              </a:rPr>
              <a:t> </a:t>
            </a:r>
            <a:r>
              <a:rPr lang="en-US" sz="3600" b="1" dirty="0" err="1">
                <a:latin typeface="Times New Roman" panose="02020603050405020304" pitchFamily="18" charset="0"/>
                <a:ea typeface="DejaVu Serif Bold"/>
                <a:cs typeface="Times New Roman" panose="02020603050405020304" pitchFamily="18" charset="0"/>
                <a:sym typeface="DejaVu Serif Bold"/>
              </a:rPr>
              <a:t>về</a:t>
            </a:r>
            <a:r>
              <a:rPr lang="en-US" sz="3600" b="1" dirty="0">
                <a:latin typeface="Times New Roman" panose="02020603050405020304" pitchFamily="18" charset="0"/>
                <a:ea typeface="DejaVu Serif Bold"/>
                <a:cs typeface="Times New Roman" panose="02020603050405020304" pitchFamily="18" charset="0"/>
                <a:sym typeface="DejaVu Serif Bold"/>
              </a:rPr>
              <a:t> Classification</a:t>
            </a:r>
            <a:endParaRPr lang="en-US" sz="3700" dirty="0"/>
          </a:p>
        </p:txBody>
      </p:sp>
      <p:sp>
        <p:nvSpPr>
          <p:cNvPr id="3" name="Chỗ dành sẵn cho Nội dung 2">
            <a:extLst>
              <a:ext uri="{FF2B5EF4-FFF2-40B4-BE49-F238E27FC236}">
                <a16:creationId xmlns:a16="http://schemas.microsoft.com/office/drawing/2014/main" id="{54EEC265-A42A-8908-2BE8-9DC1D911EBF4}"/>
              </a:ext>
            </a:extLst>
          </p:cNvPr>
          <p:cNvSpPr>
            <a:spLocks noGrp="1"/>
          </p:cNvSpPr>
          <p:nvPr>
            <p:ph idx="1"/>
          </p:nvPr>
        </p:nvSpPr>
        <p:spPr>
          <a:xfrm>
            <a:off x="997689" y="1833019"/>
            <a:ext cx="9688296" cy="2448035"/>
          </a:xfrm>
        </p:spPr>
        <p:txBody>
          <a:bodyPr anchor="t">
            <a:normAutofit/>
          </a:bodyPr>
          <a:lstStyle/>
          <a:p>
            <a:pPr marL="0" indent="0">
              <a:lnSpc>
                <a:spcPct val="100000"/>
              </a:lnSpc>
              <a:buNone/>
            </a:pP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Nhận</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xét</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p>
          <a:p>
            <a:pPr marL="0" indent="0">
              <a:lnSpc>
                <a:spcPct val="100000"/>
              </a:lnSpc>
              <a:buNone/>
            </a:pP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Trong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ba</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đường</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thẳng</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minh</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họa</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trong</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hình</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có</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hai</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đường</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thẳng</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khá</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lệch</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về</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phía</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class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hình</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tròn</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đỏ</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Điều</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này</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có</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thể</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khiến</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cho</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lớp</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màu</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đỏ</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không</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vui</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vì</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lãnh</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thổ</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xem</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ra</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bị</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lấn</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nhiều</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400" dirty="0" err="1">
                <a:solidFill>
                  <a:srgbClr val="000000"/>
                </a:solidFill>
                <a:latin typeface="Times New Roman" panose="02020603050405020304" pitchFamily="18" charset="0"/>
                <a:ea typeface="DejaVu Serif"/>
                <a:cs typeface="Times New Roman" panose="02020603050405020304" pitchFamily="18" charset="0"/>
                <a:sym typeface="DejaVu Serif"/>
              </a:rPr>
              <a:t>quá</a:t>
            </a:r>
            <a:r>
              <a:rPr lang="en-US" sz="2400" dirty="0">
                <a:solidFill>
                  <a:srgbClr val="000000"/>
                </a:solidFill>
                <a:latin typeface="Times New Roman" panose="02020603050405020304" pitchFamily="18" charset="0"/>
                <a:ea typeface="DejaVu Serif"/>
                <a:cs typeface="Times New Roman" panose="02020603050405020304" pitchFamily="18" charset="0"/>
                <a:sym typeface="DejaVu Serif"/>
              </a:rPr>
              <a:t>.</a:t>
            </a:r>
          </a:p>
        </p:txBody>
      </p:sp>
      <p:sp>
        <p:nvSpPr>
          <p:cNvPr id="22" name="Rectangle 9">
            <a:extLst>
              <a:ext uri="{FF2B5EF4-FFF2-40B4-BE49-F238E27FC236}">
                <a16:creationId xmlns:a16="http://schemas.microsoft.com/office/drawing/2014/main" id="{E0DC6CA4-171B-4655-21E1-B00B8C8380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55FC2878-4623-75F3-8E51-A777E3321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2">
            <a:extLst>
              <a:ext uri="{FF2B5EF4-FFF2-40B4-BE49-F238E27FC236}">
                <a16:creationId xmlns:a16="http://schemas.microsoft.com/office/drawing/2014/main" id="{C6FE8211-D974-740C-F8B3-1E3236ED563F}"/>
              </a:ext>
            </a:extLst>
          </p:cNvPr>
          <p:cNvSpPr/>
          <p:nvPr/>
        </p:nvSpPr>
        <p:spPr>
          <a:xfrm>
            <a:off x="3519968" y="3543575"/>
            <a:ext cx="4643737" cy="2694709"/>
          </a:xfrm>
          <a:custGeom>
            <a:avLst/>
            <a:gdLst/>
            <a:ahLst/>
            <a:cxnLst/>
            <a:rect l="l" t="t" r="r" b="b"/>
            <a:pathLst>
              <a:path w="7610429" h="5070448">
                <a:moveTo>
                  <a:pt x="0" y="0"/>
                </a:moveTo>
                <a:lnTo>
                  <a:pt x="7610428" y="0"/>
                </a:lnTo>
                <a:lnTo>
                  <a:pt x="7610428" y="5070448"/>
                </a:lnTo>
                <a:lnTo>
                  <a:pt x="0" y="5070448"/>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4111425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312AA40F-5EDF-CDF6-3645-0F9667949ACC}"/>
              </a:ext>
            </a:extLst>
          </p:cNvPr>
          <p:cNvSpPr>
            <a:spLocks noGrp="1"/>
          </p:cNvSpPr>
          <p:nvPr>
            <p:ph type="title"/>
          </p:nvPr>
        </p:nvSpPr>
        <p:spPr>
          <a:xfrm>
            <a:off x="1371599" y="294538"/>
            <a:ext cx="9895951" cy="1033669"/>
          </a:xfrm>
        </p:spPr>
        <p:txBody>
          <a:bodyPr>
            <a:normAutofit fontScale="90000"/>
          </a:bodyPr>
          <a:lstStyle/>
          <a:p>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2 </a:t>
            </a:r>
            <a:r>
              <a:rPr lang="en-US" sz="4000" b="1" dirty="0" err="1">
                <a:solidFill>
                  <a:schemeClr val="bg1"/>
                </a:solidFill>
                <a:latin typeface="Times New Roman" panose="02020603050405020304" pitchFamily="18" charset="0"/>
                <a:ea typeface="DejaVu Serif Bold"/>
                <a:cs typeface="Times New Roman" panose="02020603050405020304" pitchFamily="18" charset="0"/>
                <a:sym typeface="DejaVu Serif Bold"/>
              </a:rPr>
              <a:t>Một</a:t>
            </a: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chemeClr val="bg1"/>
                </a:solidFill>
                <a:latin typeface="Times New Roman" panose="02020603050405020304" pitchFamily="18" charset="0"/>
                <a:ea typeface="DejaVu Serif Bold"/>
                <a:cs typeface="Times New Roman" panose="02020603050405020304" pitchFamily="18" charset="0"/>
                <a:sym typeface="DejaVu Serif Bold"/>
              </a:rPr>
              <a:t>số</a:t>
            </a: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chemeClr val="bg1"/>
                </a:solidFill>
                <a:latin typeface="Times New Roman" panose="02020603050405020304" pitchFamily="18" charset="0"/>
                <a:ea typeface="DejaVu Serif Bold"/>
                <a:cs typeface="Times New Roman" panose="02020603050405020304" pitchFamily="18" charset="0"/>
                <a:sym typeface="DejaVu Serif Bold"/>
              </a:rPr>
              <a:t>bài</a:t>
            </a: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chemeClr val="bg1"/>
                </a:solidFill>
                <a:latin typeface="Times New Roman" panose="02020603050405020304" pitchFamily="18" charset="0"/>
                <a:ea typeface="DejaVu Serif Bold"/>
                <a:cs typeface="Times New Roman" panose="02020603050405020304" pitchFamily="18" charset="0"/>
                <a:sym typeface="DejaVu Serif Bold"/>
              </a:rPr>
              <a:t>toán</a:t>
            </a: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chemeClr val="bg1"/>
                </a:solidFill>
                <a:latin typeface="Times New Roman" panose="02020603050405020304" pitchFamily="18" charset="0"/>
                <a:ea typeface="DejaVu Serif Bold"/>
                <a:cs typeface="Times New Roman" panose="02020603050405020304" pitchFamily="18" charset="0"/>
                <a:sym typeface="DejaVu Serif Bold"/>
              </a:rPr>
              <a:t>về</a:t>
            </a:r>
            <a: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t> classification </a:t>
            </a:r>
            <a:br>
              <a:rPr lang="en-US" sz="4000" b="1" dirty="0">
                <a:solidFill>
                  <a:schemeClr val="bg1"/>
                </a:solidFill>
                <a:latin typeface="Times New Roman" panose="02020603050405020304" pitchFamily="18" charset="0"/>
                <a:ea typeface="DejaVu Serif Bold"/>
                <a:cs typeface="Times New Roman" panose="02020603050405020304" pitchFamily="18" charset="0"/>
                <a:sym typeface="DejaVu Serif Bold"/>
              </a:rPr>
            </a:br>
            <a:endParaRPr lang="en-US" sz="4000" dirty="0">
              <a:solidFill>
                <a:schemeClr val="bg1"/>
              </a:solidFill>
              <a:latin typeface="Times New Roman" panose="02020603050405020304" pitchFamily="18" charset="0"/>
              <a:cs typeface="Times New Roman" panose="02020603050405020304" pitchFamily="18" charset="0"/>
            </a:endParaRPr>
          </a:p>
        </p:txBody>
      </p:sp>
      <p:sp>
        <p:nvSpPr>
          <p:cNvPr id="3" name="Chỗ dành sẵn cho Nội dung 2">
            <a:extLst>
              <a:ext uri="{FF2B5EF4-FFF2-40B4-BE49-F238E27FC236}">
                <a16:creationId xmlns:a16="http://schemas.microsoft.com/office/drawing/2014/main" id="{20A62EB9-9318-FE72-EEFE-510D8282B094}"/>
              </a:ext>
            </a:extLst>
          </p:cNvPr>
          <p:cNvSpPr>
            <a:spLocks noGrp="1"/>
          </p:cNvSpPr>
          <p:nvPr>
            <p:ph idx="1"/>
          </p:nvPr>
        </p:nvSpPr>
        <p:spPr>
          <a:xfrm>
            <a:off x="0" y="1597432"/>
            <a:ext cx="12191993" cy="5260568"/>
          </a:xfrm>
        </p:spPr>
        <p:txBody>
          <a:bodyPr anchor="ctr">
            <a:normAutofit lnSpcReduction="10000"/>
          </a:bodyPr>
          <a:lstStyle/>
          <a:p>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Liệu</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có</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cách</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nào</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để</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tìm</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được</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đường</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phân</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chia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mà</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cả</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hai</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classes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đều</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cảm</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thấy</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công</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bằng</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và</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hạnh</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phúc</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nhất</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hay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không</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a:t>
            </a:r>
          </a:p>
          <a:p>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Chúng</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ta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cần</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tìm</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một</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tiêu</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chuẩn</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để</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đo</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sự</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hạnh</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phúc</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của</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a:t>
            </a:r>
            <a:r>
              <a:rPr lang="en-US" sz="2000" dirty="0" err="1">
                <a:solidFill>
                  <a:srgbClr val="000000"/>
                </a:solidFill>
                <a:latin typeface="Times New Roman" panose="02020603050405020304" pitchFamily="18" charset="0"/>
                <a:ea typeface="Noto Serif Display"/>
                <a:cs typeface="Times New Roman" panose="02020603050405020304" pitchFamily="18" charset="0"/>
                <a:sym typeface="Noto Serif Display"/>
              </a:rPr>
              <a:t>mỗi</a:t>
            </a:r>
            <a:r>
              <a:rPr lang="en-US" sz="2000" dirty="0">
                <a:solidFill>
                  <a:srgbClr val="000000"/>
                </a:solidFill>
                <a:latin typeface="Times New Roman" panose="02020603050405020304" pitchFamily="18" charset="0"/>
                <a:ea typeface="Noto Serif Display"/>
                <a:cs typeface="Times New Roman" panose="02020603050405020304" pitchFamily="18" charset="0"/>
                <a:sym typeface="Noto Serif Display"/>
              </a:rPr>
              <a:t> class. </a:t>
            </a:r>
          </a:p>
          <a:p>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Nếu</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ta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định</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nghĩa</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mức</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độ</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hạnh</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phúc</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của</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một</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class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tỉ</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lệ</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thuận</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với</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khoảng</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cách</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gần</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nhất</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từ</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một</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điểm</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của</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class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đó</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tới</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đường</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mặt</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phân</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chia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thì</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ở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hình</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trái</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class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tròn</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đỏ</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sẽ</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không</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được</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hạnh</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phúc</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cho</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lắm</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vì</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đường</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phân</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chia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gần</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nó</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hơn</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class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vuông</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xanh</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rất</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nhiều</a:t>
            </a:r>
            <a:endPar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endParaRPr>
          </a:p>
          <a:p>
            <a:endPar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endParaRPr>
          </a:p>
          <a:p>
            <a:endPar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endParaRPr>
          </a:p>
          <a:p>
            <a:endPar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endParaRPr>
          </a:p>
          <a:p>
            <a:endPar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endParaRPr>
          </a:p>
          <a:p>
            <a:endPar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endParaRPr>
          </a:p>
          <a:p>
            <a:endPar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endParaRPr>
          </a:p>
          <a:p>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Chúng</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ta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cần</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một</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đường</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phân</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chia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sao</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cho</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khoảng</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cách</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từ</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điểm</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gần</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nhất</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của</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mỗi</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class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các</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điểm</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được</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khoanh</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tròn</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tới</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đường</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phân</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chia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là</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như</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nhau</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như</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thế</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thì</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mới</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công</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bằng</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Khoảng</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cách</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như</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nhau</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này</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được</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gọi</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là</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 margin (</a:t>
            </a:r>
            <a:r>
              <a:rPr lang="en-US" sz="2000" dirty="0" err="1">
                <a:solidFill>
                  <a:srgbClr val="000000"/>
                </a:solidFill>
                <a:latin typeface="Times New Roman" panose="02020603050405020304" pitchFamily="18" charset="0"/>
                <a:ea typeface="DejaVu Serif"/>
                <a:cs typeface="Times New Roman" panose="02020603050405020304" pitchFamily="18" charset="0"/>
                <a:sym typeface="DejaVu Serif"/>
              </a:rPr>
              <a:t>lề</a:t>
            </a:r>
            <a:r>
              <a:rPr lang="en-US" sz="2000" dirty="0">
                <a:solidFill>
                  <a:srgbClr val="000000"/>
                </a:solidFill>
                <a:latin typeface="Times New Roman" panose="02020603050405020304" pitchFamily="18" charset="0"/>
                <a:ea typeface="DejaVu Serif"/>
                <a:cs typeface="Times New Roman" panose="02020603050405020304" pitchFamily="18" charset="0"/>
                <a:sym typeface="DejaVu Serif"/>
              </a:rPr>
              <a:t>).</a:t>
            </a:r>
            <a:endParaRPr lang="en-US" sz="2000" dirty="0">
              <a:latin typeface="Times New Roman" panose="02020603050405020304" pitchFamily="18" charset="0"/>
              <a:cs typeface="Times New Roman" panose="02020603050405020304" pitchFamily="18" charset="0"/>
            </a:endParaRPr>
          </a:p>
        </p:txBody>
      </p:sp>
      <p:sp>
        <p:nvSpPr>
          <p:cNvPr id="4" name="Freeform 2">
            <a:extLst>
              <a:ext uri="{FF2B5EF4-FFF2-40B4-BE49-F238E27FC236}">
                <a16:creationId xmlns:a16="http://schemas.microsoft.com/office/drawing/2014/main" id="{E3CB88B4-3E01-87BD-F46C-0AF0FAFDB631}"/>
              </a:ext>
            </a:extLst>
          </p:cNvPr>
          <p:cNvSpPr/>
          <p:nvPr/>
        </p:nvSpPr>
        <p:spPr>
          <a:xfrm>
            <a:off x="1834653" y="3574472"/>
            <a:ext cx="3568620" cy="2067963"/>
          </a:xfrm>
          <a:custGeom>
            <a:avLst/>
            <a:gdLst/>
            <a:ahLst/>
            <a:cxnLst/>
            <a:rect l="l" t="t" r="r" b="b"/>
            <a:pathLst>
              <a:path w="5776841" h="3848820">
                <a:moveTo>
                  <a:pt x="0" y="0"/>
                </a:moveTo>
                <a:lnTo>
                  <a:pt x="5776841" y="0"/>
                </a:lnTo>
                <a:lnTo>
                  <a:pt x="5776841" y="3848820"/>
                </a:lnTo>
                <a:lnTo>
                  <a:pt x="0" y="3848820"/>
                </a:lnTo>
                <a:lnTo>
                  <a:pt x="0" y="0"/>
                </a:lnTo>
                <a:close/>
              </a:path>
            </a:pathLst>
          </a:custGeom>
          <a:blipFill>
            <a:blip r:embed="rId2"/>
            <a:stretch>
              <a:fillRect/>
            </a:stretch>
          </a:blipFill>
        </p:spPr>
        <p:txBody>
          <a:bodyPr/>
          <a:lstStyle/>
          <a:p>
            <a:endParaRPr lang="en-US" dirty="0"/>
          </a:p>
        </p:txBody>
      </p:sp>
      <p:sp>
        <p:nvSpPr>
          <p:cNvPr id="5" name="Freeform 3">
            <a:extLst>
              <a:ext uri="{FF2B5EF4-FFF2-40B4-BE49-F238E27FC236}">
                <a16:creationId xmlns:a16="http://schemas.microsoft.com/office/drawing/2014/main" id="{DD636645-EF72-706B-6E59-62EDFBD44CE6}"/>
              </a:ext>
            </a:extLst>
          </p:cNvPr>
          <p:cNvSpPr/>
          <p:nvPr/>
        </p:nvSpPr>
        <p:spPr>
          <a:xfrm>
            <a:off x="6511635" y="3581399"/>
            <a:ext cx="3845711" cy="2067963"/>
          </a:xfrm>
          <a:custGeom>
            <a:avLst/>
            <a:gdLst/>
            <a:ahLst/>
            <a:cxnLst/>
            <a:rect l="l" t="t" r="r" b="b"/>
            <a:pathLst>
              <a:path w="5776841" h="3848820">
                <a:moveTo>
                  <a:pt x="0" y="0"/>
                </a:moveTo>
                <a:lnTo>
                  <a:pt x="5776841" y="0"/>
                </a:lnTo>
                <a:lnTo>
                  <a:pt x="5776841" y="3848820"/>
                </a:lnTo>
                <a:lnTo>
                  <a:pt x="0" y="3848820"/>
                </a:lnTo>
                <a:lnTo>
                  <a:pt x="0" y="0"/>
                </a:lnTo>
                <a:close/>
              </a:path>
            </a:pathLst>
          </a:custGeom>
          <a:blipFill>
            <a:blip r:embed="rId3"/>
            <a:stretch>
              <a:fillRect/>
            </a:stretch>
          </a:blipFill>
        </p:spPr>
        <p:txBody>
          <a:bodyPr/>
          <a:lstStyle/>
          <a:p>
            <a:endParaRPr lang="en-US"/>
          </a:p>
        </p:txBody>
      </p:sp>
    </p:spTree>
    <p:extLst>
      <p:ext uri="{BB962C8B-B14F-4D97-AF65-F5344CB8AC3E}">
        <p14:creationId xmlns:p14="http://schemas.microsoft.com/office/powerpoint/2010/main" val="4292327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a:extLst>
              <a:ext uri="{FF2B5EF4-FFF2-40B4-BE49-F238E27FC236}">
                <a16:creationId xmlns:a16="http://schemas.microsoft.com/office/drawing/2014/main" id="{70989F6E-6AF0-5F9E-04BB-A2C624C5EED8}"/>
              </a:ext>
            </a:extLst>
          </p:cNvPr>
          <p:cNvSpPr>
            <a:spLocks noGrp="1"/>
          </p:cNvSpPr>
          <p:nvPr>
            <p:ph type="title"/>
          </p:nvPr>
        </p:nvSpPr>
        <p:spPr>
          <a:xfrm>
            <a:off x="466722" y="586855"/>
            <a:ext cx="3201366" cy="3387497"/>
          </a:xfrm>
        </p:spPr>
        <p:txBody>
          <a:bodyPr anchor="b">
            <a:normAutofit/>
          </a:bodyPr>
          <a:lstStyle/>
          <a:p>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2.Một </a:t>
            </a:r>
            <a:r>
              <a:rPr lang="en-US" sz="4000" b="1" dirty="0" err="1">
                <a:solidFill>
                  <a:srgbClr val="FFFFFF"/>
                </a:solidFill>
                <a:latin typeface="Times New Roman" panose="02020603050405020304" pitchFamily="18" charset="0"/>
                <a:ea typeface="DejaVu Serif Bold"/>
                <a:cs typeface="Times New Roman" panose="02020603050405020304" pitchFamily="18" charset="0"/>
                <a:sym typeface="DejaVu Serif Bold"/>
              </a:rPr>
              <a:t>số</a:t>
            </a:r>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rgbClr val="FFFFFF"/>
                </a:solidFill>
                <a:latin typeface="Times New Roman" panose="02020603050405020304" pitchFamily="18" charset="0"/>
                <a:ea typeface="DejaVu Serif Bold"/>
                <a:cs typeface="Times New Roman" panose="02020603050405020304" pitchFamily="18" charset="0"/>
                <a:sym typeface="DejaVu Serif Bold"/>
              </a:rPr>
              <a:t>bài</a:t>
            </a:r>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rgbClr val="FFFFFF"/>
                </a:solidFill>
                <a:latin typeface="Times New Roman" panose="02020603050405020304" pitchFamily="18" charset="0"/>
                <a:ea typeface="DejaVu Serif Bold"/>
                <a:cs typeface="Times New Roman" panose="02020603050405020304" pitchFamily="18" charset="0"/>
                <a:sym typeface="DejaVu Serif Bold"/>
              </a:rPr>
              <a:t>toán</a:t>
            </a:r>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 </a:t>
            </a:r>
            <a:r>
              <a:rPr lang="en-US" sz="4000" b="1" dirty="0" err="1">
                <a:solidFill>
                  <a:srgbClr val="FFFFFF"/>
                </a:solidFill>
                <a:latin typeface="Times New Roman" panose="02020603050405020304" pitchFamily="18" charset="0"/>
                <a:ea typeface="DejaVu Serif Bold"/>
                <a:cs typeface="Times New Roman" panose="02020603050405020304" pitchFamily="18" charset="0"/>
                <a:sym typeface="DejaVu Serif Bold"/>
              </a:rPr>
              <a:t>về</a:t>
            </a:r>
            <a:r>
              <a:rPr lang="en-US" sz="4000" b="1" dirty="0">
                <a:solidFill>
                  <a:srgbClr val="FFFFFF"/>
                </a:solidFill>
                <a:latin typeface="Times New Roman" panose="02020603050405020304" pitchFamily="18" charset="0"/>
                <a:ea typeface="DejaVu Serif Bold"/>
                <a:cs typeface="Times New Roman" panose="02020603050405020304" pitchFamily="18" charset="0"/>
                <a:sym typeface="DejaVu Serif Bold"/>
              </a:rPr>
              <a:t> Classification</a:t>
            </a:r>
            <a:endParaRPr lang="en-US" sz="4000" dirty="0">
              <a:solidFill>
                <a:srgbClr val="FFFFFF"/>
              </a:solidFill>
            </a:endParaRPr>
          </a:p>
        </p:txBody>
      </p:sp>
      <p:sp>
        <p:nvSpPr>
          <p:cNvPr id="3" name="Chỗ dành sẵn cho Nội dung 2">
            <a:extLst>
              <a:ext uri="{FF2B5EF4-FFF2-40B4-BE49-F238E27FC236}">
                <a16:creationId xmlns:a16="http://schemas.microsoft.com/office/drawing/2014/main" id="{E5B12C1E-7CAD-34B1-8D34-6482FDB50B23}"/>
              </a:ext>
            </a:extLst>
          </p:cNvPr>
          <p:cNvSpPr>
            <a:spLocks noGrp="1"/>
          </p:cNvSpPr>
          <p:nvPr>
            <p:ph idx="1"/>
          </p:nvPr>
        </p:nvSpPr>
        <p:spPr>
          <a:xfrm>
            <a:off x="4810259" y="649480"/>
            <a:ext cx="6555347" cy="5546047"/>
          </a:xfrm>
        </p:spPr>
        <p:txBody>
          <a:bodyPr anchor="ctr">
            <a:normAutofit/>
          </a:bodyPr>
          <a:lstStyle/>
          <a:p>
            <a:r>
              <a:rPr lang="en-US" sz="2000" dirty="0" err="1">
                <a:latin typeface="Times New Roman" panose="02020603050405020304" pitchFamily="18" charset="0"/>
                <a:ea typeface="Noto Serif Display"/>
                <a:cs typeface="Times New Roman" panose="02020603050405020304" pitchFamily="18" charset="0"/>
                <a:sym typeface="Noto Serif Display"/>
              </a:rPr>
              <a:t>Đã</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có</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công</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bằng</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rồi</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chúng</a:t>
            </a:r>
            <a:r>
              <a:rPr lang="en-US" sz="2000" dirty="0">
                <a:latin typeface="Times New Roman" panose="02020603050405020304" pitchFamily="18" charset="0"/>
                <a:ea typeface="Noto Serif Display"/>
                <a:cs typeface="Times New Roman" panose="02020603050405020304" pitchFamily="18" charset="0"/>
                <a:sym typeface="Noto Serif Display"/>
              </a:rPr>
              <a:t> ta </a:t>
            </a:r>
            <a:r>
              <a:rPr lang="en-US" sz="2000" dirty="0" err="1">
                <a:latin typeface="Times New Roman" panose="02020603050405020304" pitchFamily="18" charset="0"/>
                <a:ea typeface="Noto Serif Display"/>
                <a:cs typeface="Times New Roman" panose="02020603050405020304" pitchFamily="18" charset="0"/>
                <a:sym typeface="Noto Serif Display"/>
              </a:rPr>
              <a:t>cần</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văn</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minh</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nữa</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Công</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bằng</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mà</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cả</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hai</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đều</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kém</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hạnh</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phúc</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như</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nhau</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thì</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chưa</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phải</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là</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văn</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mình</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cho</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lắm</a:t>
            </a:r>
            <a:r>
              <a:rPr lang="en-US" sz="2000" b="1" dirty="0">
                <a:latin typeface="Times New Roman" panose="02020603050405020304" pitchFamily="18" charset="0"/>
                <a:ea typeface="Noto Serif Display Bold"/>
                <a:cs typeface="Times New Roman" panose="02020603050405020304" pitchFamily="18" charset="0"/>
                <a:sym typeface="Noto Serif Display Bold"/>
              </a:rPr>
              <a:t>.</a:t>
            </a:r>
          </a:p>
          <a:p>
            <a:endParaRPr lang="en-US" sz="2000" b="1" dirty="0">
              <a:latin typeface="Times New Roman" panose="02020603050405020304" pitchFamily="18" charset="0"/>
              <a:ea typeface="Noto Serif Display Bold"/>
              <a:cs typeface="Times New Roman" panose="02020603050405020304" pitchFamily="18" charset="0"/>
              <a:sym typeface="Noto Serif Display Bold"/>
            </a:endParaRPr>
          </a:p>
          <a:p>
            <a:endParaRPr lang="en-US" sz="2000" b="1" dirty="0">
              <a:latin typeface="Times New Roman" panose="02020603050405020304" pitchFamily="18" charset="0"/>
              <a:ea typeface="Noto Serif Display Bold"/>
              <a:cs typeface="Times New Roman" panose="02020603050405020304" pitchFamily="18" charset="0"/>
              <a:sym typeface="Noto Serif Display Bold"/>
            </a:endParaRPr>
          </a:p>
          <a:p>
            <a:endParaRPr lang="en-US" sz="2000" b="1" dirty="0">
              <a:latin typeface="Times New Roman" panose="02020603050405020304" pitchFamily="18" charset="0"/>
              <a:ea typeface="Noto Serif Display Bold"/>
              <a:cs typeface="Times New Roman" panose="02020603050405020304" pitchFamily="18" charset="0"/>
              <a:sym typeface="Noto Serif Display Bold"/>
            </a:endParaRPr>
          </a:p>
          <a:p>
            <a:endParaRPr lang="en-US" sz="2000" b="1" dirty="0">
              <a:latin typeface="Times New Roman" panose="02020603050405020304" pitchFamily="18" charset="0"/>
              <a:ea typeface="Noto Serif Display Bold"/>
              <a:cs typeface="Times New Roman" panose="02020603050405020304" pitchFamily="18" charset="0"/>
              <a:sym typeface="Noto Serif Display Bold"/>
            </a:endParaRPr>
          </a:p>
          <a:p>
            <a:endParaRPr lang="en-US" sz="2000" b="1" dirty="0">
              <a:latin typeface="Times New Roman" panose="02020603050405020304" pitchFamily="18" charset="0"/>
              <a:ea typeface="Noto Serif Display Bold"/>
              <a:cs typeface="Times New Roman" panose="02020603050405020304" pitchFamily="18" charset="0"/>
              <a:sym typeface="Noto Serif Display Bold"/>
            </a:endParaRPr>
          </a:p>
          <a:p>
            <a:endParaRPr lang="en-US" sz="2000" b="1" dirty="0">
              <a:latin typeface="Times New Roman" panose="02020603050405020304" pitchFamily="18" charset="0"/>
              <a:ea typeface="Noto Serif Display Bold"/>
              <a:cs typeface="Times New Roman" panose="02020603050405020304" pitchFamily="18" charset="0"/>
              <a:sym typeface="Noto Serif Display Bold"/>
            </a:endParaRPr>
          </a:p>
          <a:p>
            <a:endParaRPr lang="en-US" sz="2000" b="1" dirty="0">
              <a:latin typeface="Times New Roman" panose="02020603050405020304" pitchFamily="18" charset="0"/>
              <a:ea typeface="Noto Serif Display Bold"/>
              <a:cs typeface="Times New Roman" panose="02020603050405020304" pitchFamily="18" charset="0"/>
              <a:sym typeface="Noto Serif Display Bold"/>
            </a:endParaRPr>
          </a:p>
          <a:p>
            <a:endParaRPr lang="en-US" sz="2000" b="1" dirty="0">
              <a:latin typeface="Times New Roman" panose="02020603050405020304" pitchFamily="18" charset="0"/>
              <a:ea typeface="Noto Serif Display Bold"/>
              <a:cs typeface="Times New Roman" panose="02020603050405020304" pitchFamily="18" charset="0"/>
              <a:sym typeface="Noto Serif Display Bold"/>
            </a:endParaRPr>
          </a:p>
          <a:p>
            <a:r>
              <a:rPr lang="en-US" sz="2000" dirty="0" err="1">
                <a:latin typeface="Times New Roman" panose="02020603050405020304" pitchFamily="18" charset="0"/>
                <a:ea typeface="Noto Serif Display"/>
                <a:cs typeface="Times New Roman" panose="02020603050405020304" pitchFamily="18" charset="0"/>
                <a:sym typeface="Noto Serif Display"/>
              </a:rPr>
              <a:t>Xét</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hai</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cách</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phân</a:t>
            </a:r>
            <a:r>
              <a:rPr lang="en-US" sz="2000" dirty="0">
                <a:latin typeface="Times New Roman" panose="02020603050405020304" pitchFamily="18" charset="0"/>
                <a:ea typeface="Noto Serif Display"/>
                <a:cs typeface="Times New Roman" panose="02020603050405020304" pitchFamily="18" charset="0"/>
                <a:sym typeface="Noto Serif Display"/>
              </a:rPr>
              <a:t> chia </a:t>
            </a:r>
            <a:r>
              <a:rPr lang="en-US" sz="2000" dirty="0" err="1">
                <a:latin typeface="Times New Roman" panose="02020603050405020304" pitchFamily="18" charset="0"/>
                <a:ea typeface="Noto Serif Display"/>
                <a:cs typeface="Times New Roman" panose="02020603050405020304" pitchFamily="18" charset="0"/>
                <a:sym typeface="Noto Serif Display"/>
              </a:rPr>
              <a:t>bởi</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đường</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nét</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liền</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màu</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đen</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và</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đường</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nét</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đứt</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màu</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lục</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đường</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nào</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sẽ</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làm</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cho</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cả</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hai</a:t>
            </a:r>
            <a:r>
              <a:rPr lang="en-US" sz="2000" dirty="0">
                <a:latin typeface="Times New Roman" panose="02020603050405020304" pitchFamily="18" charset="0"/>
                <a:ea typeface="Noto Serif Display"/>
                <a:cs typeface="Times New Roman" panose="02020603050405020304" pitchFamily="18" charset="0"/>
                <a:sym typeface="Noto Serif Display"/>
              </a:rPr>
              <a:t> class </a:t>
            </a:r>
            <a:r>
              <a:rPr lang="en-US" sz="2000" dirty="0" err="1">
                <a:latin typeface="Times New Roman" panose="02020603050405020304" pitchFamily="18" charset="0"/>
                <a:ea typeface="Noto Serif Display"/>
                <a:cs typeface="Times New Roman" panose="02020603050405020304" pitchFamily="18" charset="0"/>
                <a:sym typeface="Noto Serif Display"/>
              </a:rPr>
              <a:t>hạnh</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phúc</a:t>
            </a:r>
            <a:r>
              <a:rPr lang="en-US" sz="2000" dirty="0">
                <a:latin typeface="Times New Roman" panose="02020603050405020304" pitchFamily="18" charset="0"/>
                <a:ea typeface="Noto Serif Display"/>
                <a:cs typeface="Times New Roman" panose="02020603050405020304" pitchFamily="18" charset="0"/>
                <a:sym typeface="Noto Serif Display"/>
              </a:rPr>
              <a:t> </a:t>
            </a:r>
            <a:r>
              <a:rPr lang="en-US" sz="2000" dirty="0" err="1">
                <a:latin typeface="Times New Roman" panose="02020603050405020304" pitchFamily="18" charset="0"/>
                <a:ea typeface="Noto Serif Display"/>
                <a:cs typeface="Times New Roman" panose="02020603050405020304" pitchFamily="18" charset="0"/>
                <a:sym typeface="Noto Serif Display"/>
              </a:rPr>
              <a:t>hơn</a:t>
            </a:r>
            <a:r>
              <a:rPr lang="en-US" sz="2000" dirty="0">
                <a:latin typeface="Times New Roman" panose="02020603050405020304" pitchFamily="18" charset="0"/>
                <a:ea typeface="Noto Serif Display"/>
                <a:cs typeface="Times New Roman" panose="02020603050405020304" pitchFamily="18" charset="0"/>
                <a:sym typeface="Noto Serif Display"/>
              </a:rPr>
              <a:t> ?</a:t>
            </a:r>
          </a:p>
          <a:p>
            <a:endParaRPr lang="en-US" sz="2000" dirty="0">
              <a:latin typeface="Times New Roman" panose="02020603050405020304" pitchFamily="18" charset="0"/>
              <a:cs typeface="Times New Roman" panose="02020603050405020304" pitchFamily="18" charset="0"/>
            </a:endParaRPr>
          </a:p>
        </p:txBody>
      </p:sp>
      <p:sp>
        <p:nvSpPr>
          <p:cNvPr id="4" name="Freeform 3">
            <a:extLst>
              <a:ext uri="{FF2B5EF4-FFF2-40B4-BE49-F238E27FC236}">
                <a16:creationId xmlns:a16="http://schemas.microsoft.com/office/drawing/2014/main" id="{EA2A441B-6D78-41FD-FB8E-DD55D5B8FEE1}"/>
              </a:ext>
            </a:extLst>
          </p:cNvPr>
          <p:cNvSpPr/>
          <p:nvPr/>
        </p:nvSpPr>
        <p:spPr>
          <a:xfrm>
            <a:off x="5402125" y="1942087"/>
            <a:ext cx="5099620" cy="2768457"/>
          </a:xfrm>
          <a:custGeom>
            <a:avLst/>
            <a:gdLst/>
            <a:ahLst/>
            <a:cxnLst/>
            <a:rect l="l" t="t" r="r" b="b"/>
            <a:pathLst>
              <a:path w="5776841" h="3848820">
                <a:moveTo>
                  <a:pt x="0" y="0"/>
                </a:moveTo>
                <a:lnTo>
                  <a:pt x="5776841" y="0"/>
                </a:lnTo>
                <a:lnTo>
                  <a:pt x="5776841" y="3848820"/>
                </a:lnTo>
                <a:lnTo>
                  <a:pt x="0" y="3848820"/>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1892330261"/>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1342</TotalTime>
  <Words>3813</Words>
  <Application>Microsoft Office PowerPoint</Application>
  <PresentationFormat>Widescreen</PresentationFormat>
  <Paragraphs>381</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Aptos</vt:lpstr>
      <vt:lpstr>Aptos Display</vt:lpstr>
      <vt:lpstr>Arial</vt:lpstr>
      <vt:lpstr>Cambria Math</vt:lpstr>
      <vt:lpstr>Noto Serif Display</vt:lpstr>
      <vt:lpstr>Times New Roman</vt:lpstr>
      <vt:lpstr>Times New Roman </vt:lpstr>
      <vt:lpstr>Chủ đề Office</vt:lpstr>
      <vt:lpstr>Thuyết trình Support Vector Machine</vt:lpstr>
      <vt:lpstr>Thành viên nhóm</vt:lpstr>
      <vt:lpstr>Nội dung thuyết trình</vt:lpstr>
      <vt:lpstr>1. Khoảng cách từ 1 điểm đến một siêu phẳng  </vt:lpstr>
      <vt:lpstr>1. Khoảng cách từ 1 điểm đến một siêu phẳng</vt:lpstr>
      <vt:lpstr>2.Một số bài toán về Classification  </vt:lpstr>
      <vt:lpstr>2.Một số bài toán về Classification</vt:lpstr>
      <vt:lpstr>2 Một số bài toán về classification  </vt:lpstr>
      <vt:lpstr>2.Một số bài toán về Classification</vt:lpstr>
      <vt:lpstr>2.Một số bài toán về Classification </vt:lpstr>
      <vt:lpstr>3. Xây dựng Support Vector Machine (SVM)</vt:lpstr>
      <vt:lpstr>3. Xây dựng bài toán tối ưu cho SVM</vt:lpstr>
      <vt:lpstr>3. Xây dựng bài toán tối ưu cho SVM</vt:lpstr>
      <vt:lpstr>3. Xây dựng bài toán tối ưu cho SVM</vt:lpstr>
      <vt:lpstr>3. Xây dựng bài toán tối ưu cho SVM</vt:lpstr>
      <vt:lpstr>3. Xây dựng bài toán tối ưu cho SVM</vt:lpstr>
      <vt:lpstr>3. Xây dựng bài toán tối ưu cho SVM</vt:lpstr>
      <vt:lpstr>3. Xây dựng bài toán tối ưu cho SVM</vt:lpstr>
      <vt:lpstr>4. Soft Margin và Kernel Support Vector Machine</vt:lpstr>
      <vt:lpstr>Soft Margin</vt:lpstr>
      <vt:lpstr>Soft Margin</vt:lpstr>
      <vt:lpstr>Soft Margin</vt:lpstr>
      <vt:lpstr>Soft Margin</vt:lpstr>
      <vt:lpstr>Soft Margin</vt:lpstr>
      <vt:lpstr>Soft Margin</vt:lpstr>
      <vt:lpstr>Soft Margin</vt:lpstr>
      <vt:lpstr>Soft Margin</vt:lpstr>
      <vt:lpstr>Soft Margin</vt:lpstr>
      <vt:lpstr>Kernel SVM</vt:lpstr>
      <vt:lpstr>Kernel SVM</vt:lpstr>
      <vt:lpstr>Kernel SVM</vt:lpstr>
      <vt:lpstr>Kernel SVM</vt:lpstr>
      <vt:lpstr>Kernel SVM</vt:lpstr>
      <vt:lpstr>PowerPoint Presentation</vt:lpstr>
      <vt:lpstr>Bảng tóm tắt các kernel thông dụng</vt:lpstr>
      <vt:lpstr>5. Ưu điểm và nhược điểm SVM </vt:lpstr>
      <vt:lpstr>6. Ứng dụng thực tế của SVM  </vt:lpstr>
      <vt:lpstr>6. Ứng dụng thực tế của SVM  </vt:lpstr>
      <vt:lpstr>6. Ứng dụng thực tế của SVM  </vt:lpstr>
      <vt:lpstr>6. Ứng dụng thực tế của SVM  </vt:lpstr>
      <vt:lpstr>Thanks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Nguyễn Tấn Tài</dc:creator>
  <cp:lastModifiedBy>Hứa Mạnh Tân</cp:lastModifiedBy>
  <cp:revision>3</cp:revision>
  <dcterms:created xsi:type="dcterms:W3CDTF">2024-12-12T10:31:41Z</dcterms:created>
  <dcterms:modified xsi:type="dcterms:W3CDTF">2024-12-17T01:29:20Z</dcterms:modified>
</cp:coreProperties>
</file>