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338" r:id="rId4"/>
    <p:sldId id="296" r:id="rId5"/>
    <p:sldId id="344" r:id="rId6"/>
    <p:sldId id="345" r:id="rId7"/>
    <p:sldId id="347" r:id="rId8"/>
    <p:sldId id="346" r:id="rId9"/>
    <p:sldId id="348" r:id="rId10"/>
    <p:sldId id="350" r:id="rId11"/>
    <p:sldId id="355" r:id="rId12"/>
    <p:sldId id="349" r:id="rId13"/>
    <p:sldId id="352" r:id="rId14"/>
    <p:sldId id="354" r:id="rId15"/>
    <p:sldId id="353" r:id="rId16"/>
    <p:sldId id="357" r:id="rId17"/>
    <p:sldId id="356" r:id="rId18"/>
    <p:sldId id="358" r:id="rId19"/>
    <p:sldId id="359" r:id="rId20"/>
    <p:sldId id="360" r:id="rId21"/>
    <p:sldId id="361" r:id="rId22"/>
    <p:sldId id="362" r:id="rId23"/>
    <p:sldId id="341" r:id="rId24"/>
    <p:sldId id="343" r:id="rId2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655" autoAdjust="0"/>
  </p:normalViewPr>
  <p:slideViewPr>
    <p:cSldViewPr>
      <p:cViewPr varScale="1">
        <p:scale>
          <a:sx n="60" d="100"/>
          <a:sy n="60" d="100"/>
        </p:scale>
        <p:origin x="1203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fr-F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BA7F6B65-3237-4937-A4CD-378E0D9112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77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690563" y="571500"/>
            <a:ext cx="5400675" cy="4051300"/>
          </a:xfrm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697413"/>
            <a:ext cx="49117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3348" tIns="45884" rIns="93348" bIns="45884"/>
          <a:lstStyle/>
          <a:p>
            <a:r>
              <a:rPr lang="fr-FR" altLang="fr-FR" sz="1800" b="1" u="sng"/>
              <a:t>Notes :</a:t>
            </a:r>
            <a:endParaRPr lang="fr-FR" altLang="fr-FR" sz="1800"/>
          </a:p>
          <a:p>
            <a:endParaRPr lang="fr-FR" altLang="fr-FR" sz="1800"/>
          </a:p>
          <a:p>
            <a:r>
              <a:rPr lang="fr-FR" altLang="fr-FR" sz="1800">
                <a:solidFill>
                  <a:schemeClr val="folHlink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fr-FR" altLang="fr-FR" sz="1800"/>
          </a:p>
        </p:txBody>
      </p:sp>
    </p:spTree>
    <p:extLst>
      <p:ext uri="{BB962C8B-B14F-4D97-AF65-F5344CB8AC3E}">
        <p14:creationId xmlns:p14="http://schemas.microsoft.com/office/powerpoint/2010/main" val="289811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1031" name="Picture 7" descr="images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63938" y="6092825"/>
            <a:ext cx="2233612" cy="693738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388350" y="6337300"/>
            <a:ext cx="730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fld id="{F3432FF9-C523-4754-A258-B8B48DC37968}" type="slidenum">
              <a:rPr lang="fr-FR"/>
              <a:pPr algn="ctr"/>
              <a:t>‹N°›</a:t>
            </a:fld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6381750"/>
            <a:ext cx="1476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fr-FR"/>
              <a:t>18/12/2013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ves.lavault@aii-biomedica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as-interface.net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-interface.net/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08063"/>
            <a:ext cx="9144000" cy="908050"/>
          </a:xfrm>
        </p:spPr>
        <p:txBody>
          <a:bodyPr/>
          <a:lstStyle/>
          <a:p>
            <a:r>
              <a:rPr lang="fr-FR" sz="4000" dirty="0">
                <a:solidFill>
                  <a:srgbClr val="3399FF"/>
                </a:solidFill>
              </a:rPr>
              <a:t>Module: </a:t>
            </a:r>
            <a:r>
              <a:rPr lang="fr-FR" sz="4000" b="1" dirty="0">
                <a:solidFill>
                  <a:srgbClr val="3399FF"/>
                </a:solidFill>
              </a:rPr>
              <a:t>Informatique </a:t>
            </a:r>
            <a:r>
              <a:rPr lang="fr-FR" sz="4000" b="1" dirty="0" smtClean="0">
                <a:solidFill>
                  <a:srgbClr val="3399FF"/>
                </a:solidFill>
              </a:rPr>
              <a:t>Industrielle</a:t>
            </a:r>
            <a:br>
              <a:rPr lang="fr-FR" sz="4000" b="1" dirty="0" smtClean="0">
                <a:solidFill>
                  <a:srgbClr val="3399FF"/>
                </a:solidFill>
              </a:rPr>
            </a:br>
            <a:r>
              <a:rPr lang="fr-FR" sz="4000" b="1" dirty="0">
                <a:solidFill>
                  <a:srgbClr val="3399FF"/>
                </a:solidFill>
              </a:rPr>
              <a:t/>
            </a:r>
            <a:br>
              <a:rPr lang="fr-FR" sz="4000" b="1" dirty="0">
                <a:solidFill>
                  <a:srgbClr val="3399FF"/>
                </a:solidFill>
              </a:rPr>
            </a:br>
            <a:r>
              <a:rPr lang="fr-FR" sz="4000" b="1" dirty="0" smtClean="0">
                <a:solidFill>
                  <a:srgbClr val="3399FF"/>
                </a:solidFill>
              </a:rPr>
              <a:t/>
            </a:r>
            <a:br>
              <a:rPr lang="fr-FR" sz="4000" b="1" dirty="0" smtClean="0">
                <a:solidFill>
                  <a:srgbClr val="3399FF"/>
                </a:solidFill>
              </a:rPr>
            </a:br>
            <a:r>
              <a:rPr lang="fr-FR" sz="4000" b="1" dirty="0" smtClean="0">
                <a:solidFill>
                  <a:srgbClr val="3399FF"/>
                </a:solidFill>
              </a:rPr>
              <a:t>Introduction aux bus de terrain</a:t>
            </a:r>
            <a:br>
              <a:rPr lang="fr-FR" sz="4000" b="1" dirty="0" smtClean="0">
                <a:solidFill>
                  <a:srgbClr val="3399FF"/>
                </a:solidFill>
              </a:rPr>
            </a:br>
            <a:r>
              <a:rPr lang="fr-FR" sz="4000" b="1" dirty="0" err="1" smtClean="0">
                <a:solidFill>
                  <a:srgbClr val="3399FF"/>
                </a:solidFill>
              </a:rPr>
              <a:t>Modbus</a:t>
            </a:r>
            <a:endParaRPr lang="fr-FR" sz="4000" b="1" dirty="0">
              <a:solidFill>
                <a:srgbClr val="3399FF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708275"/>
            <a:ext cx="9144000" cy="2879725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smtClean="0"/>
              <a:t>Yves. Lavault</a:t>
            </a:r>
          </a:p>
          <a:p>
            <a:r>
              <a:rPr lang="fr-FR" sz="1800" dirty="0">
                <a:hlinkClick r:id="rId2"/>
              </a:rPr>
              <a:t>y</a:t>
            </a:r>
            <a:r>
              <a:rPr lang="fr-FR" sz="1800" dirty="0" smtClean="0">
                <a:hlinkClick r:id="rId2"/>
              </a:rPr>
              <a:t>ves.lavault@aii-biomedical.com</a:t>
            </a:r>
            <a:endParaRPr lang="fr-FR" sz="1800" dirty="0" smtClean="0"/>
          </a:p>
          <a:p>
            <a:endParaRPr lang="fr-FR" sz="2000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8388350" y="6237288"/>
            <a:ext cx="755650" cy="620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6237288"/>
            <a:ext cx="1331913" cy="620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6512" y="718426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La couche Physique : les supports de transmission</a:t>
            </a:r>
            <a:endParaRPr lang="fr-FR" altLang="fr-FR" sz="1800" dirty="0"/>
          </a:p>
          <a:p>
            <a:pPr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632848" cy="51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La couche Physique :  la liaison EIA RS 485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La liaison RS485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est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une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liaison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numérique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sérielle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multipoint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utilisant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le mode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différentiel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Elle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permet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raccorder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32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émetteurs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/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récepteurs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en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2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fils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ou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4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fils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en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2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fils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(half duplex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ou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4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fils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(full duplex) sur des distances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pouvant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atteindre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le km et des debits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jusqu’à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10 Mb/s</a:t>
            </a: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Largement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utilisée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par les bus de terrain (Modbus/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Profibus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)</a:t>
            </a: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2" y="1340768"/>
            <a:ext cx="8424936" cy="194343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36" y="4437112"/>
            <a:ext cx="9144000" cy="16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La couche Physique :  Ethernet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7344816" cy="49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La couche Liaison</a:t>
            </a:r>
            <a:endParaRPr lang="fr-FR" altLang="fr-FR" sz="1800" dirty="0"/>
          </a:p>
          <a:p>
            <a:pPr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Rôle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Assurer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l’acheminement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des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trames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via la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couche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physique</a:t>
            </a: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Etablir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et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libérer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les connexions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lignes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Contrôle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d’accès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deux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stations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peuvent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disposer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simultanément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du media COLLISION</a:t>
            </a: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Detecter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et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gérer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les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erreurs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transfert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Assurer le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contôle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de flux</a:t>
            </a: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Deux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sous-couches MAC (Medium Access Control) et LLC (Logical Link Control)</a:t>
            </a: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Arbitrage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d’accès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au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Média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933055"/>
            <a:ext cx="4248472" cy="20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-35488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80528" y="759827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La couche Liaison : Les méthodes d’accès au Média</a:t>
            </a:r>
            <a:endParaRPr lang="fr-FR" altLang="fr-FR" sz="1800" dirty="0"/>
          </a:p>
          <a:p>
            <a:pPr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2298"/>
            <a:ext cx="8352928" cy="51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La couche Application</a:t>
            </a:r>
            <a:endParaRPr lang="fr-FR" altLang="fr-FR" sz="1800" dirty="0"/>
          </a:p>
          <a:p>
            <a:pPr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Rôle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Interface avec les applications</a:t>
            </a: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Point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d’accès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aux services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réseau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Couche 7 du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modèle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OSI</a:t>
            </a: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Exemple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CanOpen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88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MODBUS</a:t>
            </a:r>
            <a:endParaRPr lang="fr-FR" altLang="fr-FR" sz="1800" dirty="0" smtClean="0">
              <a:sym typeface="Wingdings" panose="05000000000000000000" pitchFamily="2" charset="2"/>
            </a:endParaRPr>
          </a:p>
          <a:p>
            <a:pPr algn="l"/>
            <a:endParaRPr lang="fr-FR" sz="1800" dirty="0">
              <a:sym typeface="Wingdings" panose="05000000000000000000" pitchFamily="2" charset="2"/>
            </a:endParaRPr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r>
              <a:rPr lang="fr-FR" sz="1600" dirty="0" smtClean="0"/>
              <a:t>1979</a:t>
            </a:r>
            <a:r>
              <a:rPr lang="fr-FR" sz="1600" dirty="0"/>
              <a:t>: </a:t>
            </a:r>
            <a:r>
              <a:rPr lang="fr-FR" sz="1600" dirty="0" smtClean="0"/>
              <a:t>	Création </a:t>
            </a:r>
            <a:r>
              <a:rPr lang="fr-FR" sz="1600" dirty="0"/>
              <a:t>de MODBUS par MODICON (</a:t>
            </a:r>
            <a:r>
              <a:rPr lang="fr-FR" sz="1600" dirty="0" err="1"/>
              <a:t>Modular</a:t>
            </a:r>
            <a:r>
              <a:rPr lang="fr-FR" sz="1600" dirty="0"/>
              <a:t> Digital </a:t>
            </a:r>
            <a:r>
              <a:rPr lang="fr-FR" sz="1600" dirty="0" smtClean="0"/>
              <a:t>Controller)</a:t>
            </a:r>
          </a:p>
          <a:p>
            <a:pPr algn="l"/>
            <a:r>
              <a:rPr lang="fr-FR" sz="1600" dirty="0" smtClean="0"/>
              <a:t>1994</a:t>
            </a:r>
            <a:r>
              <a:rPr lang="fr-FR" sz="1600" dirty="0"/>
              <a:t>: </a:t>
            </a:r>
            <a:r>
              <a:rPr lang="fr-FR" sz="1600" dirty="0" smtClean="0"/>
              <a:t>	</a:t>
            </a:r>
            <a:r>
              <a:rPr lang="fr-FR" sz="1600" dirty="0" err="1" smtClean="0"/>
              <a:t>Modicon</a:t>
            </a:r>
            <a:r>
              <a:rPr lang="fr-FR" sz="1600" dirty="0" smtClean="0"/>
              <a:t> </a:t>
            </a:r>
            <a:r>
              <a:rPr lang="fr-FR" sz="1600" dirty="0"/>
              <a:t>fusionne avec Schneider ( </a:t>
            </a:r>
            <a:r>
              <a:rPr lang="fr-FR" sz="1600" dirty="0" err="1"/>
              <a:t>Telemecanique</a:t>
            </a:r>
            <a:r>
              <a:rPr lang="fr-FR" sz="1600" dirty="0"/>
              <a:t> / April / Square D </a:t>
            </a:r>
            <a:r>
              <a:rPr lang="fr-FR" sz="1600" dirty="0" smtClean="0"/>
              <a:t>)</a:t>
            </a:r>
          </a:p>
          <a:p>
            <a:pPr algn="l"/>
            <a:r>
              <a:rPr lang="fr-FR" sz="1600" dirty="0"/>
              <a:t>2005: MODBUS adopté en tant que standard chinois</a:t>
            </a: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Echanges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Supervision/automate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automete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/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périphérie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(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capteurs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,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actionneurs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)</a:t>
            </a: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Industrie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,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Energie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,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Bâtiment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800" b="1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MODBUS </a:t>
            </a:r>
            <a:r>
              <a:rPr lang="en-GB" sz="1800" b="1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Série</a:t>
            </a:r>
            <a:r>
              <a:rPr lang="en-GB" sz="1800" b="1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couche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physique RS232, RS 485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paire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torsadée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9600 bauds/5 Mb/s SUBD 9pts/RJ45</a:t>
            </a: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Topologie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bus, daisy chain</a:t>
            </a: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Méthode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d’accès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maître /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esclave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2 modes </a:t>
            </a:r>
          </a:p>
          <a:p>
            <a:pPr marL="285750" lvl="1" algn="l"/>
            <a:r>
              <a:rPr lang="en-GB" sz="1600" kern="1200" dirty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	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ASCII (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maintenu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par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certains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constructeurs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pour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compatibilité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) $42 ‘4 ‘2 2 octets</a:t>
            </a:r>
          </a:p>
          <a:p>
            <a:pPr marL="285750" lvl="1" algn="l"/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	RTU (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actuel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) $42 1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seul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octet</a:t>
            </a:r>
          </a:p>
          <a:p>
            <a:pPr marL="285750" lvl="1" algn="l"/>
            <a:endParaRPr lang="en-GB" sz="12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03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MODBUS TCP</a:t>
            </a:r>
            <a:endParaRPr lang="fr-FR" altLang="fr-FR" sz="1800" dirty="0" smtClean="0">
              <a:sym typeface="Wingdings" panose="05000000000000000000" pitchFamily="2" charset="2"/>
            </a:endParaRPr>
          </a:p>
          <a:p>
            <a:pPr algn="l"/>
            <a:endParaRPr lang="en-GB" sz="1800" b="1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couche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physique/liaison : Ethernet transport TCP/IP 10-100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Mbaud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RJ45</a:t>
            </a: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Topologie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étoile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/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anneau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Méthode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d’accès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client/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serveur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2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36912"/>
            <a:ext cx="6624736" cy="3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MODBUS Principe</a:t>
            </a:r>
            <a:endParaRPr lang="fr-FR" altLang="fr-FR" sz="1800" dirty="0" smtClean="0">
              <a:sym typeface="Wingdings" panose="05000000000000000000" pitchFamily="2" charset="2"/>
            </a:endParaRPr>
          </a:p>
          <a:p>
            <a:pPr algn="l"/>
            <a:endParaRPr lang="en-GB" sz="1800" b="1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Chaque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Esclave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</a:p>
          <a:p>
            <a:pPr marL="285750" lvl="1" algn="l"/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MODBUS : 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2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70779"/>
            <a:ext cx="6379590" cy="50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MODBUS Principe</a:t>
            </a:r>
            <a:endParaRPr lang="fr-FR" altLang="fr-FR" sz="1800" dirty="0" smtClean="0">
              <a:sym typeface="Wingdings" panose="05000000000000000000" pitchFamily="2" charset="2"/>
            </a:endParaRPr>
          </a:p>
          <a:p>
            <a:pPr algn="l"/>
            <a:endParaRPr lang="en-GB" sz="1800" b="1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Types de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données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2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219601"/>
            <a:ext cx="6161005" cy="28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 smtClean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0975" y="1052513"/>
            <a:ext cx="9144000" cy="4537075"/>
          </a:xfrm>
          <a:noFill/>
          <a:ln/>
        </p:spPr>
        <p:txBody>
          <a:bodyPr/>
          <a:lstStyle/>
          <a:p>
            <a:pPr algn="l"/>
            <a:r>
              <a:rPr lang="fr-FR" sz="2800" b="1" dirty="0"/>
              <a:t>Plan</a:t>
            </a:r>
          </a:p>
          <a:p>
            <a:pPr algn="l"/>
            <a:endParaRPr lang="fr-FR" sz="3600" dirty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4925" y="1196752"/>
            <a:ext cx="7921451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4">
              <a:spcBef>
                <a:spcPct val="20000"/>
              </a:spcBef>
              <a:buFont typeface="Wingdings" pitchFamily="2" charset="2"/>
              <a:buChar char="Ø"/>
            </a:pPr>
            <a:endParaRPr lang="fr-FR" dirty="0" smtClean="0"/>
          </a:p>
          <a:p>
            <a:pPr lvl="4">
              <a:spcBef>
                <a:spcPct val="20000"/>
              </a:spcBef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smtClean="0"/>
              <a:t>Panorama des bus de terrain</a:t>
            </a:r>
            <a:endParaRPr lang="fr-FR" dirty="0" smtClean="0"/>
          </a:p>
          <a:p>
            <a:pPr lvl="4">
              <a:spcBef>
                <a:spcPct val="20000"/>
              </a:spcBef>
              <a:buFont typeface="Wingdings" pitchFamily="2" charset="2"/>
              <a:buChar char="Ø"/>
            </a:pPr>
            <a:r>
              <a:rPr lang="fr-FR" dirty="0" smtClean="0"/>
              <a:t>Les systèmes de bus</a:t>
            </a:r>
            <a:endParaRPr lang="fr-FR" dirty="0"/>
          </a:p>
          <a:p>
            <a:pPr lvl="4">
              <a:spcBef>
                <a:spcPct val="20000"/>
              </a:spcBef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Types de réseaux : CIM et modèle ISO</a:t>
            </a:r>
            <a:endParaRPr lang="fr-FR" dirty="0"/>
          </a:p>
          <a:p>
            <a:pPr lvl="4">
              <a:spcBef>
                <a:spcPct val="20000"/>
              </a:spcBef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dirty="0" err="1" smtClean="0"/>
              <a:t>Modbus</a:t>
            </a:r>
            <a:endParaRPr lang="fr-FR" dirty="0" smtClean="0"/>
          </a:p>
          <a:p>
            <a:pPr lvl="4">
              <a:spcBef>
                <a:spcPct val="20000"/>
              </a:spcBef>
              <a:buFont typeface="Wingdings" pitchFamily="2" charset="2"/>
              <a:buChar char="Ø"/>
            </a:pPr>
            <a:r>
              <a:rPr lang="fr-FR" dirty="0" smtClean="0"/>
              <a:t>Autres bus</a:t>
            </a:r>
            <a:endParaRPr lang="fr-FR" dirty="0"/>
          </a:p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MODBUS Principe</a:t>
            </a:r>
            <a:endParaRPr lang="fr-FR" altLang="fr-FR" sz="1800" dirty="0" smtClean="0">
              <a:sym typeface="Wingdings" panose="05000000000000000000" pitchFamily="2" charset="2"/>
            </a:endParaRPr>
          </a:p>
          <a:p>
            <a:pPr algn="l"/>
            <a:endParaRPr lang="en-GB" sz="1800" b="1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Accès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aux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données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2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56" y="980728"/>
            <a:ext cx="5974008" cy="46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MODBUS Principe</a:t>
            </a:r>
            <a:endParaRPr lang="fr-FR" altLang="fr-FR" sz="1800" dirty="0" smtClean="0">
              <a:sym typeface="Wingdings" panose="05000000000000000000" pitchFamily="2" charset="2"/>
            </a:endParaRPr>
          </a:p>
          <a:p>
            <a:pPr algn="l"/>
            <a:endParaRPr lang="en-GB" sz="1800" b="1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Requête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du maître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Vers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l’esclave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2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988840"/>
            <a:ext cx="756855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MODBUS Principe</a:t>
            </a:r>
            <a:endParaRPr lang="fr-FR" altLang="fr-FR" sz="1800" dirty="0" smtClean="0">
              <a:sym typeface="Wingdings" panose="05000000000000000000" pitchFamily="2" charset="2"/>
            </a:endParaRPr>
          </a:p>
          <a:p>
            <a:pPr algn="l"/>
            <a:endParaRPr lang="en-GB" sz="1800" b="1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Format general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d’une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trame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2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39041"/>
            <a:ext cx="5544616" cy="27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15" y="808840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sz="2000" b="1" dirty="0" smtClean="0">
                <a:sym typeface="Wingdings" panose="05000000000000000000" pitchFamily="2" charset="2"/>
              </a:rPr>
              <a:t>AS-i </a:t>
            </a:r>
            <a:r>
              <a:rPr lang="fr-FR" sz="2000" dirty="0">
                <a:hlinkClick r:id="rId2"/>
              </a:rPr>
              <a:t>AS-International Association</a:t>
            </a:r>
            <a:r>
              <a:rPr lang="fr-FR" sz="2000" dirty="0"/>
              <a:t> </a:t>
            </a:r>
            <a:endParaRPr lang="fr-FR" sz="2000" kern="1200" dirty="0">
              <a:latin typeface="Arial" charset="0"/>
              <a:ea typeface="+mn-ea"/>
              <a:cs typeface="Arial" charset="0"/>
            </a:endParaRPr>
          </a:p>
          <a:p>
            <a:pPr marL="285750" lvl="1" algn="l"/>
            <a:endParaRPr lang="en-GB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lvl="1" indent="-171450" algn="l">
              <a:buFont typeface="Wingdings" pitchFamily="2" charset="2"/>
              <a:buChar char="Ø"/>
            </a:pPr>
            <a:endParaRPr lang="en-GB" sz="1600" b="1" kern="1200" dirty="0">
              <a:solidFill>
                <a:srgbClr val="3399FF"/>
              </a:solidFill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4" y="1556792"/>
            <a:ext cx="748523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ChangeArrowheads="1"/>
          </p:cNvSpPr>
          <p:nvPr/>
        </p:nvSpPr>
        <p:spPr bwMode="auto">
          <a:xfrm>
            <a:off x="3820259" y="452804"/>
            <a:ext cx="4889988" cy="37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lIns="83527" tIns="41031" rIns="83527" bIns="41031"/>
          <a:lstStyle>
            <a:lvl1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defTabSz="7747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defTabSz="7747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defTabSz="7747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defTabSz="7747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fr-FR" altLang="fr-FR" sz="1292"/>
              <a:t>Chapitre 8 : ASi</a:t>
            </a:r>
            <a:endParaRPr lang="fr-FR" altLang="fr-FR" sz="2123"/>
          </a:p>
        </p:txBody>
      </p:sp>
      <p:sp>
        <p:nvSpPr>
          <p:cNvPr id="850947" name="AutoShape 3"/>
          <p:cNvSpPr>
            <a:spLocks noChangeArrowheads="1"/>
          </p:cNvSpPr>
          <p:nvPr/>
        </p:nvSpPr>
        <p:spPr bwMode="auto">
          <a:xfrm>
            <a:off x="562708" y="615461"/>
            <a:ext cx="3823189" cy="498231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tint val="15294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50948" name="Rectangle 4"/>
          <p:cNvSpPr>
            <a:spLocks noChangeArrowheads="1"/>
          </p:cNvSpPr>
          <p:nvPr/>
        </p:nvSpPr>
        <p:spPr bwMode="auto">
          <a:xfrm>
            <a:off x="562708" y="650631"/>
            <a:ext cx="3823189" cy="41763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3527" tIns="41031" rIns="83527" bIns="41031"/>
          <a:lstStyle>
            <a:lvl1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774700">
              <a:spcBef>
                <a:spcPct val="0"/>
              </a:spcBef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defTabSz="7747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defTabSz="7747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defTabSz="7747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defTabSz="7747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23"/>
              <a:t>ASi  et le modèle ISO</a:t>
            </a:r>
          </a:p>
        </p:txBody>
      </p:sp>
      <p:sp>
        <p:nvSpPr>
          <p:cNvPr id="850984" name="Rectangle 40"/>
          <p:cNvSpPr>
            <a:spLocks noChangeArrowheads="1"/>
          </p:cNvSpPr>
          <p:nvPr/>
        </p:nvSpPr>
        <p:spPr bwMode="auto">
          <a:xfrm>
            <a:off x="3446585" y="2891205"/>
            <a:ext cx="4712677" cy="5275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VIDE</a:t>
            </a:r>
          </a:p>
        </p:txBody>
      </p:sp>
      <p:sp>
        <p:nvSpPr>
          <p:cNvPr id="850985" name="Rectangle 41"/>
          <p:cNvSpPr>
            <a:spLocks noChangeArrowheads="1"/>
          </p:cNvSpPr>
          <p:nvPr/>
        </p:nvSpPr>
        <p:spPr bwMode="auto">
          <a:xfrm>
            <a:off x="3446585" y="3408485"/>
            <a:ext cx="4712677" cy="5377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VIDE</a:t>
            </a:r>
          </a:p>
        </p:txBody>
      </p:sp>
      <p:sp>
        <p:nvSpPr>
          <p:cNvPr id="850986" name="Rectangle 42"/>
          <p:cNvSpPr>
            <a:spLocks noChangeArrowheads="1"/>
          </p:cNvSpPr>
          <p:nvPr/>
        </p:nvSpPr>
        <p:spPr bwMode="auto">
          <a:xfrm>
            <a:off x="3446585" y="3924300"/>
            <a:ext cx="4712677" cy="5275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VIDE</a:t>
            </a:r>
          </a:p>
        </p:txBody>
      </p:sp>
      <p:sp>
        <p:nvSpPr>
          <p:cNvPr id="850987" name="Rectangle 43"/>
          <p:cNvSpPr>
            <a:spLocks noChangeArrowheads="1"/>
          </p:cNvSpPr>
          <p:nvPr/>
        </p:nvSpPr>
        <p:spPr bwMode="auto">
          <a:xfrm>
            <a:off x="3446585" y="4429858"/>
            <a:ext cx="4712677" cy="5392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VIDE</a:t>
            </a:r>
          </a:p>
        </p:txBody>
      </p:sp>
      <p:sp>
        <p:nvSpPr>
          <p:cNvPr id="850988" name="Rectangle 44"/>
          <p:cNvSpPr>
            <a:spLocks noChangeArrowheads="1"/>
          </p:cNvSpPr>
          <p:nvPr/>
        </p:nvSpPr>
        <p:spPr bwMode="auto">
          <a:xfrm>
            <a:off x="3531577" y="4947139"/>
            <a:ext cx="4627685" cy="537797"/>
          </a:xfrm>
          <a:prstGeom prst="rect">
            <a:avLst/>
          </a:prstGeom>
          <a:solidFill>
            <a:srgbClr val="FF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solidFill>
                  <a:schemeClr val="accent2"/>
                </a:solidFill>
                <a:latin typeface="Arial" panose="020B0604020202020204" pitchFamily="34" charset="0"/>
              </a:rPr>
              <a:t>Maître / esclave</a:t>
            </a:r>
            <a:endParaRPr lang="fr-FR" altLang="fr-FR" sz="1108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50989" name="Rectangle 45"/>
          <p:cNvSpPr>
            <a:spLocks noChangeArrowheads="1"/>
          </p:cNvSpPr>
          <p:nvPr/>
        </p:nvSpPr>
        <p:spPr bwMode="auto">
          <a:xfrm>
            <a:off x="3546231" y="5484936"/>
            <a:ext cx="4602774" cy="529003"/>
          </a:xfrm>
          <a:prstGeom prst="rect">
            <a:avLst/>
          </a:prstGeom>
          <a:solidFill>
            <a:srgbClr val="FF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solidFill>
                  <a:schemeClr val="accent2"/>
                </a:solidFill>
                <a:latin typeface="Arial" panose="020B0604020202020204" pitchFamily="34" charset="0"/>
              </a:rPr>
              <a:t>Alimentation et communication </a:t>
            </a:r>
          </a:p>
          <a:p>
            <a:pPr algn="ctr"/>
            <a:r>
              <a:rPr lang="fr-FR" altLang="fr-FR" sz="1292" b="1">
                <a:solidFill>
                  <a:schemeClr val="accent2"/>
                </a:solidFill>
                <a:latin typeface="Arial" panose="020B0604020202020204" pitchFamily="34" charset="0"/>
              </a:rPr>
              <a:t>sur le même support</a:t>
            </a:r>
          </a:p>
        </p:txBody>
      </p:sp>
      <p:sp>
        <p:nvSpPr>
          <p:cNvPr id="850991" name="Rectangle 47"/>
          <p:cNvSpPr>
            <a:spLocks noChangeArrowheads="1"/>
          </p:cNvSpPr>
          <p:nvPr/>
        </p:nvSpPr>
        <p:spPr bwMode="auto">
          <a:xfrm>
            <a:off x="3560885" y="1298331"/>
            <a:ext cx="1128346" cy="625720"/>
          </a:xfrm>
          <a:prstGeom prst="rect">
            <a:avLst/>
          </a:prstGeom>
          <a:solidFill>
            <a:srgbClr val="99FF99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solidFill>
                  <a:schemeClr val="accent2"/>
                </a:solidFill>
                <a:latin typeface="Arial" panose="020B0604020202020204" pitchFamily="34" charset="0"/>
              </a:rPr>
              <a:t>Interfaces</a:t>
            </a:r>
          </a:p>
          <a:p>
            <a:pPr algn="ctr"/>
            <a:r>
              <a:rPr lang="fr-FR" altLang="fr-FR" sz="1108" b="1">
                <a:solidFill>
                  <a:schemeClr val="accent2"/>
                </a:solidFill>
                <a:latin typeface="Arial" panose="020B0604020202020204" pitchFamily="34" charset="0"/>
              </a:rPr>
              <a:t>E/S TOR</a:t>
            </a:r>
          </a:p>
          <a:p>
            <a:pPr algn="ctr"/>
            <a:r>
              <a:rPr lang="fr-FR" altLang="fr-FR" sz="1108" b="1">
                <a:solidFill>
                  <a:schemeClr val="accent2"/>
                </a:solidFill>
                <a:latin typeface="Arial" panose="020B0604020202020204" pitchFamily="34" charset="0"/>
              </a:rPr>
              <a:t>génériques</a:t>
            </a:r>
          </a:p>
        </p:txBody>
      </p:sp>
      <p:sp>
        <p:nvSpPr>
          <p:cNvPr id="850992" name="Rectangle 48"/>
          <p:cNvSpPr>
            <a:spLocks noChangeArrowheads="1"/>
          </p:cNvSpPr>
          <p:nvPr/>
        </p:nvSpPr>
        <p:spPr bwMode="auto">
          <a:xfrm>
            <a:off x="4743451" y="1298331"/>
            <a:ext cx="1128346" cy="625720"/>
          </a:xfrm>
          <a:prstGeom prst="rect">
            <a:avLst/>
          </a:prstGeom>
          <a:solidFill>
            <a:srgbClr val="99FF99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solidFill>
                  <a:schemeClr val="accent2"/>
                </a:solidFill>
                <a:latin typeface="Arial" panose="020B0604020202020204" pitchFamily="34" charset="0"/>
              </a:rPr>
              <a:t>Capteurs TOR</a:t>
            </a:r>
          </a:p>
        </p:txBody>
      </p:sp>
      <p:sp>
        <p:nvSpPr>
          <p:cNvPr id="850993" name="Rectangle 49"/>
          <p:cNvSpPr>
            <a:spLocks noChangeArrowheads="1"/>
          </p:cNvSpPr>
          <p:nvPr/>
        </p:nvSpPr>
        <p:spPr bwMode="auto">
          <a:xfrm>
            <a:off x="5977305" y="1298331"/>
            <a:ext cx="1267557" cy="625720"/>
          </a:xfrm>
          <a:prstGeom prst="rect">
            <a:avLst/>
          </a:prstGeom>
          <a:solidFill>
            <a:srgbClr val="99FF99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solidFill>
                  <a:schemeClr val="accent2"/>
                </a:solidFill>
                <a:latin typeface="Arial" panose="020B0604020202020204" pitchFamily="34" charset="0"/>
              </a:rPr>
              <a:t>Départ moteurs</a:t>
            </a:r>
          </a:p>
        </p:txBody>
      </p:sp>
      <p:sp>
        <p:nvSpPr>
          <p:cNvPr id="850994" name="Rectangle 50"/>
          <p:cNvSpPr>
            <a:spLocks noChangeArrowheads="1"/>
          </p:cNvSpPr>
          <p:nvPr/>
        </p:nvSpPr>
        <p:spPr bwMode="auto">
          <a:xfrm>
            <a:off x="7315201" y="1298331"/>
            <a:ext cx="959827" cy="625720"/>
          </a:xfrm>
          <a:prstGeom prst="rect">
            <a:avLst/>
          </a:prstGeom>
          <a:solidFill>
            <a:srgbClr val="99FF99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solidFill>
                  <a:schemeClr val="accent2"/>
                </a:solidFill>
                <a:latin typeface="Arial" panose="020B0604020202020204" pitchFamily="34" charset="0"/>
              </a:rPr>
              <a:t>E/S</a:t>
            </a:r>
          </a:p>
          <a:p>
            <a:pPr algn="ctr"/>
            <a:r>
              <a:rPr lang="fr-FR" altLang="fr-FR" sz="1108" b="1">
                <a:solidFill>
                  <a:schemeClr val="accent2"/>
                </a:solidFill>
                <a:latin typeface="Arial" panose="020B0604020202020204" pitchFamily="34" charset="0"/>
              </a:rPr>
              <a:t>analogiques</a:t>
            </a:r>
          </a:p>
          <a:p>
            <a:pPr algn="ctr"/>
            <a:r>
              <a:rPr lang="fr-FR" altLang="fr-FR" sz="1108" b="1">
                <a:solidFill>
                  <a:schemeClr val="accent2"/>
                </a:solidFill>
                <a:latin typeface="Arial" panose="020B0604020202020204" pitchFamily="34" charset="0"/>
              </a:rPr>
              <a:t>etc...</a:t>
            </a:r>
            <a:endParaRPr lang="fr-FR" altLang="fr-FR" sz="1108" b="1">
              <a:latin typeface="Arial" panose="020B0604020202020204" pitchFamily="34" charset="0"/>
            </a:endParaRPr>
          </a:p>
        </p:txBody>
      </p:sp>
      <p:sp>
        <p:nvSpPr>
          <p:cNvPr id="850995" name="AutoShape 51"/>
          <p:cNvSpPr>
            <a:spLocks noChangeArrowheads="1"/>
          </p:cNvSpPr>
          <p:nvPr/>
        </p:nvSpPr>
        <p:spPr bwMode="auto">
          <a:xfrm>
            <a:off x="4013689" y="1957754"/>
            <a:ext cx="209550" cy="351692"/>
          </a:xfrm>
          <a:prstGeom prst="downArrow">
            <a:avLst>
              <a:gd name="adj1" fmla="val 50000"/>
              <a:gd name="adj2" fmla="val 41958"/>
            </a:avLst>
          </a:prstGeom>
          <a:solidFill>
            <a:srgbClr val="EBF4A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50996" name="AutoShape 52"/>
          <p:cNvSpPr>
            <a:spLocks noChangeArrowheads="1"/>
          </p:cNvSpPr>
          <p:nvPr/>
        </p:nvSpPr>
        <p:spPr bwMode="auto">
          <a:xfrm>
            <a:off x="5174274" y="1957754"/>
            <a:ext cx="212480" cy="351692"/>
          </a:xfrm>
          <a:prstGeom prst="downArrow">
            <a:avLst>
              <a:gd name="adj1" fmla="val 50000"/>
              <a:gd name="adj2" fmla="val 41379"/>
            </a:avLst>
          </a:prstGeom>
          <a:solidFill>
            <a:srgbClr val="EBF4A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50997" name="AutoShape 53"/>
          <p:cNvSpPr>
            <a:spLocks noChangeArrowheads="1"/>
          </p:cNvSpPr>
          <p:nvPr/>
        </p:nvSpPr>
        <p:spPr bwMode="auto">
          <a:xfrm>
            <a:off x="6481397" y="1968012"/>
            <a:ext cx="211015" cy="351692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EBF4A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50998" name="AutoShape 54"/>
          <p:cNvSpPr>
            <a:spLocks noChangeArrowheads="1"/>
          </p:cNvSpPr>
          <p:nvPr/>
        </p:nvSpPr>
        <p:spPr bwMode="auto">
          <a:xfrm>
            <a:off x="7688873" y="1957754"/>
            <a:ext cx="209550" cy="351692"/>
          </a:xfrm>
          <a:prstGeom prst="downArrow">
            <a:avLst>
              <a:gd name="adj1" fmla="val 50000"/>
              <a:gd name="adj2" fmla="val 41958"/>
            </a:avLst>
          </a:prstGeom>
          <a:solidFill>
            <a:srgbClr val="EBF4A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51000" name="Rectangle 56"/>
          <p:cNvSpPr>
            <a:spLocks noChangeArrowheads="1"/>
          </p:cNvSpPr>
          <p:nvPr/>
        </p:nvSpPr>
        <p:spPr bwMode="auto">
          <a:xfrm>
            <a:off x="1524000" y="2363666"/>
            <a:ext cx="1992923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851001" name="Rectangle 57"/>
          <p:cNvSpPr>
            <a:spLocks noChangeArrowheads="1"/>
          </p:cNvSpPr>
          <p:nvPr/>
        </p:nvSpPr>
        <p:spPr bwMode="auto">
          <a:xfrm>
            <a:off x="1524000" y="2891204"/>
            <a:ext cx="1992923" cy="539262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latin typeface="Arial" panose="020B0604020202020204" pitchFamily="34" charset="0"/>
              </a:rPr>
              <a:t>PRESENTATION</a:t>
            </a:r>
          </a:p>
        </p:txBody>
      </p:sp>
      <p:sp>
        <p:nvSpPr>
          <p:cNvPr id="851002" name="Rectangle 58"/>
          <p:cNvSpPr>
            <a:spLocks noChangeArrowheads="1"/>
          </p:cNvSpPr>
          <p:nvPr/>
        </p:nvSpPr>
        <p:spPr bwMode="auto">
          <a:xfrm>
            <a:off x="1524000" y="3418743"/>
            <a:ext cx="1992923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latin typeface="Arial" panose="020B0604020202020204" pitchFamily="34" charset="0"/>
              </a:rPr>
              <a:t>SESSION</a:t>
            </a:r>
          </a:p>
        </p:txBody>
      </p:sp>
      <p:sp>
        <p:nvSpPr>
          <p:cNvPr id="851003" name="Rectangle 59"/>
          <p:cNvSpPr>
            <a:spLocks noChangeArrowheads="1"/>
          </p:cNvSpPr>
          <p:nvPr/>
        </p:nvSpPr>
        <p:spPr bwMode="auto">
          <a:xfrm>
            <a:off x="1524000" y="3924300"/>
            <a:ext cx="1992923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latin typeface="Arial" panose="020B0604020202020204" pitchFamily="34" charset="0"/>
              </a:rPr>
              <a:t>TRANSPORT</a:t>
            </a:r>
          </a:p>
        </p:txBody>
      </p:sp>
      <p:sp>
        <p:nvSpPr>
          <p:cNvPr id="851004" name="Rectangle 60"/>
          <p:cNvSpPr>
            <a:spLocks noChangeArrowheads="1"/>
          </p:cNvSpPr>
          <p:nvPr/>
        </p:nvSpPr>
        <p:spPr bwMode="auto">
          <a:xfrm>
            <a:off x="1524000" y="4419600"/>
            <a:ext cx="1992923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latin typeface="Arial" panose="020B0604020202020204" pitchFamily="34" charset="0"/>
              </a:rPr>
              <a:t>RESEAU</a:t>
            </a:r>
          </a:p>
        </p:txBody>
      </p:sp>
      <p:sp>
        <p:nvSpPr>
          <p:cNvPr id="851005" name="Rectangle 61"/>
          <p:cNvSpPr>
            <a:spLocks noChangeArrowheads="1"/>
          </p:cNvSpPr>
          <p:nvPr/>
        </p:nvSpPr>
        <p:spPr bwMode="auto">
          <a:xfrm>
            <a:off x="1524000" y="4957397"/>
            <a:ext cx="1992923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latin typeface="Arial" panose="020B0604020202020204" pitchFamily="34" charset="0"/>
              </a:rPr>
              <a:t>LIAISON = LLC + MAC</a:t>
            </a:r>
          </a:p>
        </p:txBody>
      </p:sp>
      <p:sp>
        <p:nvSpPr>
          <p:cNvPr id="851006" name="Rectangle 62"/>
          <p:cNvSpPr>
            <a:spLocks noChangeArrowheads="1"/>
          </p:cNvSpPr>
          <p:nvPr/>
        </p:nvSpPr>
        <p:spPr bwMode="auto">
          <a:xfrm>
            <a:off x="1524000" y="5474677"/>
            <a:ext cx="1992923" cy="537797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latin typeface="Arial" panose="020B0604020202020204" pitchFamily="34" charset="0"/>
              </a:rPr>
              <a:t>PHYSIQUE</a:t>
            </a:r>
          </a:p>
        </p:txBody>
      </p:sp>
      <p:sp>
        <p:nvSpPr>
          <p:cNvPr id="851007" name="Rectangle 63"/>
          <p:cNvSpPr>
            <a:spLocks noChangeArrowheads="1"/>
          </p:cNvSpPr>
          <p:nvPr/>
        </p:nvSpPr>
        <p:spPr bwMode="auto">
          <a:xfrm>
            <a:off x="984739" y="2363666"/>
            <a:ext cx="531935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851008" name="Rectangle 64"/>
          <p:cNvSpPr>
            <a:spLocks noChangeArrowheads="1"/>
          </p:cNvSpPr>
          <p:nvPr/>
        </p:nvSpPr>
        <p:spPr bwMode="auto">
          <a:xfrm>
            <a:off x="984739" y="2891204"/>
            <a:ext cx="531935" cy="539262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51009" name="Rectangle 65"/>
          <p:cNvSpPr>
            <a:spLocks noChangeArrowheads="1"/>
          </p:cNvSpPr>
          <p:nvPr/>
        </p:nvSpPr>
        <p:spPr bwMode="auto">
          <a:xfrm>
            <a:off x="984739" y="3418743"/>
            <a:ext cx="531935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51010" name="Rectangle 66"/>
          <p:cNvSpPr>
            <a:spLocks noChangeArrowheads="1"/>
          </p:cNvSpPr>
          <p:nvPr/>
        </p:nvSpPr>
        <p:spPr bwMode="auto">
          <a:xfrm>
            <a:off x="984739" y="3924300"/>
            <a:ext cx="531935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51011" name="Rectangle 67"/>
          <p:cNvSpPr>
            <a:spLocks noChangeArrowheads="1"/>
          </p:cNvSpPr>
          <p:nvPr/>
        </p:nvSpPr>
        <p:spPr bwMode="auto">
          <a:xfrm>
            <a:off x="984739" y="4419600"/>
            <a:ext cx="531935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51012" name="Rectangle 68"/>
          <p:cNvSpPr>
            <a:spLocks noChangeArrowheads="1"/>
          </p:cNvSpPr>
          <p:nvPr/>
        </p:nvSpPr>
        <p:spPr bwMode="auto">
          <a:xfrm>
            <a:off x="984739" y="4957397"/>
            <a:ext cx="531935" cy="527538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51013" name="Rectangle 69"/>
          <p:cNvSpPr>
            <a:spLocks noChangeArrowheads="1"/>
          </p:cNvSpPr>
          <p:nvPr/>
        </p:nvSpPr>
        <p:spPr bwMode="auto">
          <a:xfrm>
            <a:off x="984739" y="5474677"/>
            <a:ext cx="531935" cy="537797"/>
          </a:xfrm>
          <a:prstGeom prst="rect">
            <a:avLst/>
          </a:prstGeom>
          <a:solidFill>
            <a:srgbClr val="E4E4E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108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51017" name="Rectangle 73"/>
          <p:cNvSpPr>
            <a:spLocks noChangeArrowheads="1"/>
          </p:cNvSpPr>
          <p:nvPr/>
        </p:nvSpPr>
        <p:spPr bwMode="auto">
          <a:xfrm>
            <a:off x="700454" y="1365738"/>
            <a:ext cx="2583474" cy="685800"/>
          </a:xfrm>
          <a:prstGeom prst="rect">
            <a:avLst/>
          </a:prstGeom>
          <a:solidFill>
            <a:srgbClr val="FFFF66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527" tIns="41031" rIns="83527" bIns="41031"/>
          <a:lstStyle>
            <a:lvl1pPr defTabSz="774700">
              <a:spcBef>
                <a:spcPct val="20000"/>
              </a:spcBef>
              <a:buClr>
                <a:srgbClr val="009999"/>
              </a:buClr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661988" indent="-166688" defTabSz="774700">
              <a:spcBef>
                <a:spcPct val="20000"/>
              </a:spcBef>
              <a:buClr>
                <a:srgbClr val="009999"/>
              </a:buClr>
              <a:buSzPct val="10000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244600" indent="-252413" defTabSz="774700">
              <a:spcBef>
                <a:spcPct val="20000"/>
              </a:spcBef>
              <a:buClr>
                <a:srgbClr val="009999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57350" indent="-246063" defTabSz="774700">
              <a:spcBef>
                <a:spcPct val="20000"/>
              </a:spcBef>
              <a:buClr>
                <a:srgbClr val="009999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71688" indent="-246063" defTabSz="774700">
              <a:spcBef>
                <a:spcPct val="20000"/>
              </a:spcBef>
              <a:buClr>
                <a:srgbClr val="009999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28888" indent="-246063" defTabSz="774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86088" indent="-246063" defTabSz="774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43288" indent="-246063" defTabSz="774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900488" indent="-246063" defTabSz="774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fr-FR" altLang="fr-FR" sz="1846"/>
              <a:t>3 couches utilisées +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fr-FR" altLang="fr-FR" sz="1846"/>
              <a:t>des profils</a:t>
            </a:r>
            <a:endParaRPr lang="fr-FR" altLang="fr-FR" sz="1662"/>
          </a:p>
        </p:txBody>
      </p:sp>
      <p:sp>
        <p:nvSpPr>
          <p:cNvPr id="850983" name="Rectangle 39"/>
          <p:cNvSpPr>
            <a:spLocks noChangeArrowheads="1"/>
          </p:cNvSpPr>
          <p:nvPr/>
        </p:nvSpPr>
        <p:spPr bwMode="auto">
          <a:xfrm>
            <a:off x="3543300" y="2363667"/>
            <a:ext cx="4615962" cy="529003"/>
          </a:xfrm>
          <a:prstGeom prst="rect">
            <a:avLst/>
          </a:prstGeom>
          <a:solidFill>
            <a:srgbClr val="FF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390" tIns="42195" rIns="84390" bIns="42195" anchor="ctr"/>
          <a:lstStyle>
            <a:lvl1pPr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4413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16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988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60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3213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fr-FR" altLang="fr-FR" sz="1292" b="1">
                <a:solidFill>
                  <a:schemeClr val="accent2"/>
                </a:solidFill>
                <a:latin typeface="Arial" panose="020B0604020202020204" pitchFamily="34" charset="0"/>
              </a:rPr>
              <a:t>Client / Serveur via requêtes</a:t>
            </a:r>
            <a:endParaRPr lang="fr-FR" altLang="fr-FR" sz="1108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2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 smtClean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0975" y="1052513"/>
            <a:ext cx="9144000" cy="4537075"/>
          </a:xfrm>
          <a:noFill/>
          <a:ln/>
        </p:spPr>
        <p:txBody>
          <a:bodyPr/>
          <a:lstStyle/>
          <a:p>
            <a:pPr algn="l"/>
            <a:endParaRPr lang="fr-FR" sz="2800" b="1" dirty="0"/>
          </a:p>
          <a:p>
            <a:pPr algn="l"/>
            <a:endParaRPr lang="fr-FR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93217"/>
            <a:ext cx="3683000" cy="1016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21345" r="4170" b="24656"/>
          <a:stretch/>
        </p:blipFill>
        <p:spPr>
          <a:xfrm>
            <a:off x="5004048" y="1098321"/>
            <a:ext cx="3024337" cy="13681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" b="1697"/>
          <a:stretch/>
        </p:blipFill>
        <p:spPr>
          <a:xfrm>
            <a:off x="827584" y="2755748"/>
            <a:ext cx="3198040" cy="1268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22" y="2822838"/>
            <a:ext cx="1655284" cy="11340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27201" r="4082" b="23352"/>
          <a:stretch/>
        </p:blipFill>
        <p:spPr>
          <a:xfrm>
            <a:off x="611560" y="4689490"/>
            <a:ext cx="2369504" cy="77266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55776" y="2309217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latin typeface="Calibri" panose="020F0502020204030204" pitchFamily="34" charset="0"/>
              </a:rPr>
              <a:t>Modicon</a:t>
            </a:r>
            <a:r>
              <a:rPr lang="fr-FR" i="1" dirty="0" smtClean="0">
                <a:latin typeface="Calibri" panose="020F0502020204030204" pitchFamily="34" charset="0"/>
              </a:rPr>
              <a:t> Schneider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6685" y="5503498"/>
            <a:ext cx="23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Calibri" panose="020F0502020204030204" pitchFamily="34" charset="0"/>
              </a:rPr>
              <a:t>Allen-Bradley</a:t>
            </a:r>
            <a:r>
              <a:rPr lang="fr-FR" dirty="0" smtClean="0"/>
              <a:t> </a:t>
            </a:r>
            <a:r>
              <a:rPr lang="fr-FR" i="1" dirty="0" smtClean="0">
                <a:latin typeface="Calibri" panose="020F0502020204030204" pitchFamily="34" charset="0"/>
              </a:rPr>
              <a:t>Rockwell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688611" y="243052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Calibri" panose="020F0502020204030204" pitchFamily="34" charset="0"/>
              </a:rPr>
              <a:t>Siemens</a:t>
            </a:r>
            <a:endParaRPr lang="fr-FR" i="1" dirty="0">
              <a:latin typeface="Calibri" panose="020F050202020403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29098" r="71094" b="44193"/>
          <a:stretch/>
        </p:blipFill>
        <p:spPr>
          <a:xfrm>
            <a:off x="3820213" y="4023936"/>
            <a:ext cx="2016224" cy="1656184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572395" y="550349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Calibri" panose="020F0502020204030204" pitchFamily="34" charset="0"/>
              </a:rPr>
              <a:t>Phoenix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985012" y="3957013"/>
            <a:ext cx="28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2"/>
                </a:solidFill>
                <a:latin typeface="Calibri" panose="020F0502020204030204" pitchFamily="34" charset="0"/>
                <a:hlinkClick r:id="rId8"/>
              </a:rPr>
              <a:t>AS-International Association</a:t>
            </a:r>
            <a:endParaRPr lang="fr-FR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45" y="4600213"/>
            <a:ext cx="2305050" cy="8572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58806" y="5336156"/>
            <a:ext cx="2827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err="1">
                <a:latin typeface="Calibri" panose="020F0502020204030204" pitchFamily="34" charset="0"/>
              </a:rPr>
              <a:t>EtherCAT</a:t>
            </a:r>
            <a:r>
              <a:rPr lang="fr-FR" i="1" dirty="0">
                <a:latin typeface="Calibri" panose="020F0502020204030204" pitchFamily="34" charset="0"/>
              </a:rPr>
              <a:t> </a:t>
            </a:r>
            <a:r>
              <a:rPr lang="fr-FR" i="1" dirty="0" err="1">
                <a:latin typeface="Calibri" panose="020F0502020204030204" pitchFamily="34" charset="0"/>
              </a:rPr>
              <a:t>Technology</a:t>
            </a:r>
            <a:r>
              <a:rPr lang="fr-FR" i="1" dirty="0">
                <a:latin typeface="Calibri" panose="020F0502020204030204" pitchFamily="34" charset="0"/>
              </a:rPr>
              <a:t> Group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44069" y="3858543"/>
            <a:ext cx="249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latin typeface="Calibri" panose="020F0502020204030204" pitchFamily="34" charset="0"/>
              </a:rPr>
              <a:t>CAN in Automation (</a:t>
            </a:r>
            <a:r>
              <a:rPr lang="fr-FR" i="1" dirty="0" err="1">
                <a:latin typeface="Calibri" panose="020F0502020204030204" pitchFamily="34" charset="0"/>
              </a:rPr>
              <a:t>CiA</a:t>
            </a:r>
            <a:r>
              <a:rPr lang="fr-FR" i="1" dirty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7089" y="909557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sz="2000" b="1" dirty="0" smtClean="0">
                <a:sym typeface="Wingdings" panose="05000000000000000000" pitchFamily="2" charset="2"/>
              </a:rPr>
              <a:t>Eléments de classification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lvl="1" indent="-171450" algn="l">
              <a:buFont typeface="Wingdings" pitchFamily="2" charset="2"/>
              <a:buChar char="Ø"/>
            </a:pPr>
            <a:endParaRPr lang="en-GB" sz="1600" b="1" kern="1200" dirty="0">
              <a:solidFill>
                <a:srgbClr val="3399FF"/>
              </a:solidFill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89" y="1628800"/>
            <a:ext cx="8532440" cy="4112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451" y="2708920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- niveau 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3 : la gestion des produits et des </a:t>
            </a:r>
            <a:r>
              <a:rPr lang="fr-FR" i="1" dirty="0" err="1" smtClean="0">
                <a:solidFill>
                  <a:srgbClr val="000000"/>
                </a:solidFill>
                <a:latin typeface="DejaVuSans-Oblique"/>
              </a:rPr>
              <a:t>stocks,approvisionnements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, 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clients, des commandes et de 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la facturation 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(</a:t>
            </a:r>
            <a:r>
              <a:rPr lang="fr-FR" i="1" dirty="0" err="1">
                <a:solidFill>
                  <a:srgbClr val="000000"/>
                </a:solidFill>
                <a:latin typeface="DejaVuSans-Oblique"/>
              </a:rPr>
              <a:t>geres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 par les ERP (Enterprise </a:t>
            </a:r>
            <a:r>
              <a:rPr lang="fr-FR" i="1" dirty="0" err="1">
                <a:solidFill>
                  <a:srgbClr val="000000"/>
                </a:solidFill>
                <a:latin typeface="DejaVuSans-Oblique"/>
              </a:rPr>
              <a:t>Resources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 Planning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))</a:t>
            </a:r>
          </a:p>
          <a:p>
            <a:endParaRPr lang="fr-FR" i="1" dirty="0">
              <a:solidFill>
                <a:srgbClr val="000000"/>
              </a:solidFill>
              <a:latin typeface="DejaVuSans-Oblique"/>
            </a:endParaRPr>
          </a:p>
          <a:p>
            <a:r>
              <a:rPr lang="fr-FR" i="1" dirty="0">
                <a:solidFill>
                  <a:srgbClr val="000000"/>
                </a:solidFill>
                <a:latin typeface="DejaVuSans-Oblique"/>
              </a:rPr>
              <a:t>- 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niveau 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2 : la localisation des produits en 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stock, 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les mouvements</a:t>
            </a:r>
          </a:p>
          <a:p>
            <a:r>
              <a:rPr lang="fr-FR" i="1" dirty="0">
                <a:solidFill>
                  <a:srgbClr val="000000"/>
                </a:solidFill>
                <a:latin typeface="DejaVuSans-Oblique"/>
              </a:rPr>
              <a:t>physiques et la gestion des lots 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(géré 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par le 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système 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de gestion 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d'entrepôt)</a:t>
            </a:r>
          </a:p>
          <a:p>
            <a:endParaRPr lang="fr-FR" i="1" dirty="0">
              <a:solidFill>
                <a:srgbClr val="000000"/>
              </a:solidFill>
              <a:latin typeface="DejaVuSans-Oblique"/>
            </a:endParaRPr>
          </a:p>
          <a:p>
            <a:pPr marL="285750" indent="-285750">
              <a:buFontTx/>
              <a:buChar char="-"/>
            </a:pP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niveau 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1 : les 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automatismes</a:t>
            </a:r>
          </a:p>
          <a:p>
            <a:pPr marL="285750" indent="-285750">
              <a:buFontTx/>
              <a:buChar char="-"/>
            </a:pPr>
            <a:endParaRPr lang="fr-FR" i="1" dirty="0">
              <a:solidFill>
                <a:srgbClr val="000000"/>
              </a:solidFill>
              <a:latin typeface="DejaVuSans-Oblique"/>
            </a:endParaRPr>
          </a:p>
          <a:p>
            <a:r>
              <a:rPr lang="fr-FR" i="1" dirty="0">
                <a:solidFill>
                  <a:srgbClr val="000000"/>
                </a:solidFill>
                <a:latin typeface="DejaVuSans-Oblique"/>
              </a:rPr>
              <a:t>- </a:t>
            </a:r>
            <a:r>
              <a:rPr lang="fr-FR" i="1" dirty="0" smtClean="0">
                <a:solidFill>
                  <a:srgbClr val="000000"/>
                </a:solidFill>
                <a:latin typeface="DejaVuSans-Oblique"/>
              </a:rPr>
              <a:t>niveau </a:t>
            </a:r>
            <a:r>
              <a:rPr lang="fr-FR" i="1" dirty="0">
                <a:solidFill>
                  <a:srgbClr val="000000"/>
                </a:solidFill>
                <a:latin typeface="DejaVuSans-Oblique"/>
              </a:rPr>
              <a:t>0 : les capteurs et actionneurs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7089" y="909557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sz="2000" b="1" dirty="0" smtClean="0">
                <a:sym typeface="Wingdings" panose="05000000000000000000" pitchFamily="2" charset="2"/>
              </a:rPr>
              <a:t>La pyramide du CIM (</a:t>
            </a:r>
            <a:r>
              <a:rPr lang="fr-FR" sz="2000" i="1" dirty="0">
                <a:solidFill>
                  <a:srgbClr val="000000"/>
                </a:solidFill>
                <a:latin typeface="DejaVuSans-Oblique"/>
              </a:rPr>
              <a:t>Computer Integrated </a:t>
            </a:r>
            <a:r>
              <a:rPr lang="fr-FR" sz="2000" i="1" dirty="0" err="1" smtClean="0">
                <a:solidFill>
                  <a:srgbClr val="000000"/>
                </a:solidFill>
                <a:latin typeface="DejaVuSans-Oblique"/>
              </a:rPr>
              <a:t>Manufacturing</a:t>
            </a:r>
            <a:r>
              <a:rPr lang="fr-FR" sz="2000" i="1" dirty="0" smtClean="0">
                <a:solidFill>
                  <a:srgbClr val="000000"/>
                </a:solidFill>
                <a:latin typeface="DejaVuSans-Oblique"/>
              </a:rPr>
              <a:t>)</a:t>
            </a:r>
            <a:endParaRPr lang="fr-FR" sz="2000" kern="1200" dirty="0">
              <a:latin typeface="Arial" charset="0"/>
              <a:ea typeface="+mn-ea"/>
              <a:cs typeface="Arial" charset="0"/>
            </a:endParaRP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4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niveaux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correspondent à des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stades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de decision :</a:t>
            </a: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&gt;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Niveau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supérieur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visibilité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plus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globale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, decision</a:t>
            </a: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Niveau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inférieur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execution</a:t>
            </a: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lvl="1" indent="-171450" algn="l">
              <a:buFont typeface="Wingdings" pitchFamily="2" charset="2"/>
              <a:buChar char="Ø"/>
            </a:pPr>
            <a:endParaRPr lang="en-GB" sz="1600" b="1" kern="1200" dirty="0">
              <a:solidFill>
                <a:srgbClr val="3399FF"/>
              </a:solidFill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43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547110"/>
            <a:ext cx="3456000" cy="4402169"/>
          </a:xfrm>
          <a:prstGeom prst="rect">
            <a:avLst/>
          </a:prstGeom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sz="2000" b="1" dirty="0" smtClean="0">
                <a:sym typeface="Wingdings" panose="05000000000000000000" pitchFamily="2" charset="2"/>
              </a:rPr>
              <a:t>A chaque niveau : un type de bus ou de réseau adapté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1539134"/>
            <a:ext cx="9144000" cy="44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/>
            <a:r>
              <a:rPr lang="fr-FR" sz="1400" b="1" kern="0" dirty="0" smtClean="0">
                <a:latin typeface="Calibri" panose="020F0502020204030204" pitchFamily="34" charset="0"/>
                <a:sym typeface="Wingdings" panose="05000000000000000000" pitchFamily="2" charset="2"/>
              </a:rPr>
              <a:t>Réseaux locaux industriels RLI  (Data bus)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Informatique &lt;&gt; Automatismes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Quantité importante d’informations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Temps de réaction non critique  1 à 10s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Distances importantes</a:t>
            </a:r>
            <a:endParaRPr lang="en-GB" sz="1400" kern="1200" dirty="0" smtClean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400" kern="1200" dirty="0" smtClean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400" kern="1200" dirty="0" smtClean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400" kern="1200" dirty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2104" y="3122431"/>
            <a:ext cx="9144000" cy="44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/>
            <a:r>
              <a:rPr lang="fr-FR" sz="1400" b="1" kern="0" dirty="0" smtClean="0">
                <a:latin typeface="Calibri" panose="020F0502020204030204" pitchFamily="34" charset="0"/>
                <a:sym typeface="Wingdings" panose="05000000000000000000" pitchFamily="2" charset="2"/>
              </a:rPr>
              <a:t>Réseaux de terrain  (Field bus/</a:t>
            </a:r>
            <a:r>
              <a:rPr lang="fr-FR" sz="1400" b="1" kern="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Device</a:t>
            </a:r>
            <a:r>
              <a:rPr lang="fr-FR" sz="1400" b="1" kern="0" dirty="0" smtClean="0">
                <a:latin typeface="Calibri" panose="020F0502020204030204" pitchFamily="34" charset="0"/>
                <a:sym typeface="Wingdings" panose="05000000000000000000" pitchFamily="2" charset="2"/>
              </a:rPr>
              <a:t> Bus)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Automates, Superviseurs &lt;&gt; Variateurs, commande d’axes, robots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Quantité relativement faible d’information 256 octets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Temps de réaction &lt; 100 ms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Distances &lt; 1Km</a:t>
            </a:r>
            <a:endParaRPr lang="en-GB" sz="1400" kern="1200" dirty="0" smtClean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400" kern="1200" dirty="0" smtClean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400" kern="1200" dirty="0" smtClean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400" kern="1200" dirty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2104" y="4653136"/>
            <a:ext cx="9144000" cy="44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/>
            <a:r>
              <a:rPr lang="fr-FR" sz="1400" b="1" kern="0" dirty="0" smtClean="0">
                <a:latin typeface="Calibri" panose="020F0502020204030204" pitchFamily="34" charset="0"/>
                <a:sym typeface="Wingdings" panose="05000000000000000000" pitchFamily="2" charset="2"/>
              </a:rPr>
              <a:t>Réseaux capteurs actionneurs (</a:t>
            </a:r>
            <a:r>
              <a:rPr lang="fr-FR" sz="1400" b="1" kern="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Sensor</a:t>
            </a:r>
            <a:r>
              <a:rPr lang="fr-FR" sz="1400" b="1" kern="0" dirty="0" smtClean="0">
                <a:latin typeface="Calibri" panose="020F0502020204030204" pitchFamily="34" charset="0"/>
                <a:sym typeface="Wingdings" panose="05000000000000000000" pitchFamily="2" charset="2"/>
              </a:rPr>
              <a:t> bus)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Liaisons entre nœuds à intelligence limitée ou nulle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Niveau d’information bits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Temps de réaction &lt; 10 ms</a:t>
            </a:r>
          </a:p>
          <a:p>
            <a:pPr algn="l"/>
            <a:r>
              <a:rPr lang="fr-FR" sz="1400" kern="0" dirty="0" smtClean="0">
                <a:latin typeface="Calibri" panose="020F0502020204030204" pitchFamily="34" charset="0"/>
                <a:cs typeface="Arial" charset="0"/>
                <a:sym typeface="Wingdings" panose="05000000000000000000" pitchFamily="2" charset="2"/>
              </a:rPr>
              <a:t>Distances &lt; 100m</a:t>
            </a:r>
            <a:endParaRPr lang="en-GB" sz="1400" kern="1200" dirty="0" smtClean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400" kern="1200" dirty="0" smtClean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400" kern="1200" dirty="0" smtClean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400" kern="1200" dirty="0"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96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-3488" y="-4305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sz="2000" b="1" dirty="0" smtClean="0">
                <a:sym typeface="Wingdings" panose="05000000000000000000" pitchFamily="2" charset="2"/>
              </a:rPr>
              <a:t>Exemple de positionnement : Schneider Electric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268760"/>
            <a:ext cx="3168352" cy="412595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070887"/>
            <a:ext cx="545292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sz="2000" b="1" dirty="0" smtClean="0">
                <a:sym typeface="Wingdings" panose="05000000000000000000" pitchFamily="2" charset="2"/>
              </a:rPr>
              <a:t>Le modèle OSI / </a:t>
            </a:r>
            <a:r>
              <a:rPr lang="fr-FR" altLang="fr-FR" sz="2000" dirty="0" smtClean="0"/>
              <a:t>ISO  (I</a:t>
            </a:r>
            <a:r>
              <a:rPr lang="fr-FR" altLang="fr-FR" sz="1600" dirty="0" smtClean="0"/>
              <a:t>nternational </a:t>
            </a:r>
            <a:r>
              <a:rPr lang="fr-FR" altLang="fr-FR" sz="2000" dirty="0" err="1"/>
              <a:t>O</a:t>
            </a:r>
            <a:r>
              <a:rPr lang="fr-FR" altLang="fr-FR" sz="1600" dirty="0" err="1"/>
              <a:t>rganization</a:t>
            </a:r>
            <a:r>
              <a:rPr lang="fr-FR" altLang="fr-FR" sz="1600" dirty="0"/>
              <a:t> for </a:t>
            </a:r>
            <a:r>
              <a:rPr lang="fr-FR" altLang="fr-FR" sz="2000" dirty="0" err="1" smtClean="0"/>
              <a:t>S</a:t>
            </a:r>
            <a:r>
              <a:rPr lang="fr-FR" altLang="fr-FR" sz="1600" dirty="0" err="1" smtClean="0"/>
              <a:t>tandardization</a:t>
            </a:r>
            <a:r>
              <a:rPr lang="fr-FR" altLang="fr-FR" sz="1600" dirty="0" smtClean="0"/>
              <a:t>) 7 couches (</a:t>
            </a:r>
            <a:r>
              <a:rPr lang="fr-FR" altLang="fr-FR" sz="1600" dirty="0" err="1" smtClean="0"/>
              <a:t>stack</a:t>
            </a:r>
            <a:r>
              <a:rPr lang="fr-FR" altLang="fr-FR" sz="1600" dirty="0" smtClean="0"/>
              <a:t>)</a:t>
            </a:r>
            <a:endParaRPr lang="fr-FR" altLang="fr-FR" sz="1800" dirty="0"/>
          </a:p>
          <a:p>
            <a:pPr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1746738" y="2303584"/>
            <a:ext cx="6822831" cy="574431"/>
            <a:chOff x="1173" y="1632"/>
            <a:chExt cx="4656" cy="392"/>
          </a:xfrm>
        </p:grpSpPr>
        <p:grpSp>
          <p:nvGrpSpPr>
            <p:cNvPr id="11" name="Group 102"/>
            <p:cNvGrpSpPr>
              <a:grpSpLocks/>
            </p:cNvGrpSpPr>
            <p:nvPr/>
          </p:nvGrpSpPr>
          <p:grpSpPr bwMode="auto">
            <a:xfrm>
              <a:off x="1173" y="1680"/>
              <a:ext cx="4656" cy="344"/>
              <a:chOff x="1173" y="1680"/>
              <a:chExt cx="4656" cy="344"/>
            </a:xfrm>
          </p:grpSpPr>
          <p:grpSp>
            <p:nvGrpSpPr>
              <p:cNvPr id="13" name="Group 103"/>
              <p:cNvGrpSpPr>
                <a:grpSpLocks/>
              </p:cNvGrpSpPr>
              <p:nvPr/>
            </p:nvGrpSpPr>
            <p:grpSpPr bwMode="auto">
              <a:xfrm>
                <a:off x="1173" y="1680"/>
                <a:ext cx="1056" cy="336"/>
                <a:chOff x="2400" y="1056"/>
                <a:chExt cx="1056" cy="336"/>
              </a:xfrm>
            </p:grpSpPr>
            <p:sp>
              <p:nvSpPr>
                <p:cNvPr id="1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400" y="1056"/>
                  <a:ext cx="1056" cy="336"/>
                </a:xfrm>
                <a:prstGeom prst="rect">
                  <a:avLst/>
                </a:prstGeom>
                <a:solidFill>
                  <a:srgbClr val="CC9900"/>
                </a:solidFill>
                <a:ln w="63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108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 </a:t>
                  </a: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COUCHE  PRESENTATION</a:t>
                  </a:r>
                  <a:endParaRPr lang="fr-FR" altLang="fr-FR" sz="1292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216" y="1056"/>
                  <a:ext cx="192" cy="199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6</a:t>
                  </a:r>
                  <a:endParaRPr lang="fr-FR" altLang="fr-FR" sz="1292" b="1">
                    <a:solidFill>
                      <a:schemeClr val="bg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AutoShape 106"/>
              <p:cNvSpPr>
                <a:spLocks noChangeArrowheads="1"/>
              </p:cNvSpPr>
              <p:nvPr/>
            </p:nvSpPr>
            <p:spPr bwMode="auto">
              <a:xfrm>
                <a:off x="2277" y="1776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0000FE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Text Box 107"/>
              <p:cNvSpPr txBox="1">
                <a:spLocks noChangeArrowheads="1"/>
              </p:cNvSpPr>
              <p:nvPr/>
            </p:nvSpPr>
            <p:spPr bwMode="auto">
              <a:xfrm>
                <a:off x="2613" y="1728"/>
                <a:ext cx="3216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fr-FR" sz="1108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Transcodage du format</a:t>
                </a:r>
                <a:r>
                  <a:rPr lang="fr-FR" altLang="fr-FR" sz="1108">
                    <a:latin typeface="Arial" panose="020B0604020202020204" pitchFamily="34" charset="0"/>
                  </a:rPr>
                  <a:t> : pour permettre à des entités de nature différente de dialoguer (ex: PC / Mac)</a:t>
                </a:r>
                <a:endParaRPr lang="fr-FR" altLang="fr-FR" sz="1108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AutoShape 108"/>
            <p:cNvSpPr>
              <a:spLocks noChangeArrowheads="1"/>
            </p:cNvSpPr>
            <p:nvPr/>
          </p:nvSpPr>
          <p:spPr bwMode="auto">
            <a:xfrm>
              <a:off x="1797" y="1632"/>
              <a:ext cx="192" cy="144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0">
              <a:gsLst>
                <a:gs pos="0">
                  <a:srgbClr val="0000FE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8" name="Group 175"/>
          <p:cNvGrpSpPr>
            <a:grpSpLocks/>
          </p:cNvGrpSpPr>
          <p:nvPr/>
        </p:nvGrpSpPr>
        <p:grpSpPr bwMode="auto">
          <a:xfrm>
            <a:off x="1606061" y="1389185"/>
            <a:ext cx="6963508" cy="996461"/>
            <a:chOff x="1096" y="768"/>
            <a:chExt cx="4752" cy="680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>
              <a:off x="1192" y="1056"/>
              <a:ext cx="4656" cy="392"/>
              <a:chOff x="1173" y="1296"/>
              <a:chExt cx="4656" cy="392"/>
            </a:xfrm>
          </p:grpSpPr>
          <p:grpSp>
            <p:nvGrpSpPr>
              <p:cNvPr id="21" name="Group 95"/>
              <p:cNvGrpSpPr>
                <a:grpSpLocks/>
              </p:cNvGrpSpPr>
              <p:nvPr/>
            </p:nvGrpSpPr>
            <p:grpSpPr bwMode="auto">
              <a:xfrm>
                <a:off x="1173" y="1296"/>
                <a:ext cx="1056" cy="384"/>
                <a:chOff x="1152" y="1200"/>
                <a:chExt cx="1056" cy="384"/>
              </a:xfrm>
            </p:grpSpPr>
            <p:sp>
              <p:nvSpPr>
                <p:cNvPr id="2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152" y="1248"/>
                  <a:ext cx="1056" cy="336"/>
                </a:xfrm>
                <a:prstGeom prst="rect">
                  <a:avLst/>
                </a:prstGeom>
                <a:solidFill>
                  <a:srgbClr val="663300"/>
                </a:solidFill>
                <a:ln w="63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COUCHE   APPLICATION</a:t>
                  </a:r>
                </a:p>
              </p:txBody>
            </p:sp>
            <p:sp>
              <p:nvSpPr>
                <p:cNvPr id="2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968" y="1248"/>
                  <a:ext cx="192" cy="199"/>
                </a:xfrm>
                <a:prstGeom prst="rect">
                  <a:avLst/>
                </a:prstGeom>
                <a:solidFill>
                  <a:srgbClr val="66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bg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6" name="AutoShape 98"/>
                <p:cNvSpPr>
                  <a:spLocks noChangeArrowheads="1"/>
                </p:cNvSpPr>
                <p:nvPr/>
              </p:nvSpPr>
              <p:spPr bwMode="auto">
                <a:xfrm>
                  <a:off x="1776" y="1200"/>
                  <a:ext cx="192" cy="144"/>
                </a:xfrm>
                <a:custGeom>
                  <a:avLst/>
                  <a:gdLst>
                    <a:gd name="G0" fmla="+- 9257 0 0"/>
                    <a:gd name="G1" fmla="+- 18514 0 0"/>
                    <a:gd name="G2" fmla="+- 7200 0 0"/>
                    <a:gd name="G3" fmla="*/ 9257 1 2"/>
                    <a:gd name="G4" fmla="+- G3 10800 0"/>
                    <a:gd name="G5" fmla="+- 21600 9257 18514"/>
                    <a:gd name="G6" fmla="+- 18514 7200 0"/>
                    <a:gd name="G7" fmla="*/ G6 1 2"/>
                    <a:gd name="G8" fmla="*/ 18514 2 1"/>
                    <a:gd name="G9" fmla="+- G8 0 21600"/>
                    <a:gd name="G10" fmla="*/ 21600 G0 G1"/>
                    <a:gd name="G11" fmla="*/ 21600 G4 G1"/>
                    <a:gd name="G12" fmla="*/ 21600 G5 G1"/>
                    <a:gd name="G13" fmla="*/ 21600 G7 G1"/>
                    <a:gd name="G14" fmla="*/ 18514 1 2"/>
                    <a:gd name="G15" fmla="+- G5 0 G4"/>
                    <a:gd name="G16" fmla="+- G0 0 G4"/>
                    <a:gd name="G17" fmla="*/ G2 G15 G16"/>
                    <a:gd name="T0" fmla="*/ 15429 w 21600"/>
                    <a:gd name="T1" fmla="*/ 0 h 21600"/>
                    <a:gd name="T2" fmla="*/ 9257 w 21600"/>
                    <a:gd name="T3" fmla="*/ 7200 h 21600"/>
                    <a:gd name="T4" fmla="*/ 0 w 21600"/>
                    <a:gd name="T5" fmla="*/ 18001 h 21600"/>
                    <a:gd name="T6" fmla="*/ 9257 w 21600"/>
                    <a:gd name="T7" fmla="*/ 21600 h 21600"/>
                    <a:gd name="T8" fmla="*/ 18514 w 21600"/>
                    <a:gd name="T9" fmla="*/ 15000 h 21600"/>
                    <a:gd name="T10" fmla="*/ 21600 w 21600"/>
                    <a:gd name="T11" fmla="*/ 7200 h 21600"/>
                    <a:gd name="T12" fmla="*/ 17694720 60000 65536"/>
                    <a:gd name="T13" fmla="*/ 11796480 60000 65536"/>
                    <a:gd name="T14" fmla="*/ 11796480 60000 65536"/>
                    <a:gd name="T15" fmla="*/ 5898240 60000 65536"/>
                    <a:gd name="T16" fmla="*/ 0 60000 65536"/>
                    <a:gd name="T17" fmla="*/ 0 60000 65536"/>
                    <a:gd name="T18" fmla="*/ 0 w 21600"/>
                    <a:gd name="T19" fmla="*/ G12 h 21600"/>
                    <a:gd name="T20" fmla="*/ G1 w 21600"/>
                    <a:gd name="T21" fmla="*/ 2160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5429" y="0"/>
                      </a:moveTo>
                      <a:lnTo>
                        <a:pt x="9257" y="7200"/>
                      </a:lnTo>
                      <a:lnTo>
                        <a:pt x="12343" y="7200"/>
                      </a:lnTo>
                      <a:lnTo>
                        <a:pt x="12343" y="14400"/>
                      </a:lnTo>
                      <a:lnTo>
                        <a:pt x="0" y="14400"/>
                      </a:lnTo>
                      <a:lnTo>
                        <a:pt x="0" y="21600"/>
                      </a:lnTo>
                      <a:lnTo>
                        <a:pt x="18514" y="21600"/>
                      </a:lnTo>
                      <a:lnTo>
                        <a:pt x="18514" y="7200"/>
                      </a:lnTo>
                      <a:lnTo>
                        <a:pt x="21600" y="72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FE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22" name="AutoShape 99"/>
              <p:cNvSpPr>
                <a:spLocks noChangeArrowheads="1"/>
              </p:cNvSpPr>
              <p:nvPr/>
            </p:nvSpPr>
            <p:spPr bwMode="auto">
              <a:xfrm>
                <a:off x="2277" y="1440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0000FE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" name="Text Box 100"/>
              <p:cNvSpPr txBox="1">
                <a:spLocks noChangeArrowheads="1"/>
              </p:cNvSpPr>
              <p:nvPr/>
            </p:nvSpPr>
            <p:spPr bwMode="auto">
              <a:xfrm>
                <a:off x="2613" y="1392"/>
                <a:ext cx="3216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fr-FR" sz="1108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Protocole</a:t>
                </a:r>
                <a:r>
                  <a:rPr lang="fr-FR" altLang="fr-FR" sz="1108">
                    <a:latin typeface="Arial" panose="020B0604020202020204" pitchFamily="34" charset="0"/>
                  </a:rPr>
                  <a:t> : définit un langage commun d ’échanges entre les équipements (sémantique et signification des informations)</a:t>
                </a:r>
              </a:p>
            </p:txBody>
          </p:sp>
        </p:grpSp>
        <p:sp>
          <p:nvSpPr>
            <p:cNvPr id="20" name="Oval 109"/>
            <p:cNvSpPr>
              <a:spLocks noChangeArrowheads="1"/>
            </p:cNvSpPr>
            <p:nvPr/>
          </p:nvSpPr>
          <p:spPr bwMode="auto">
            <a:xfrm>
              <a:off x="1096" y="768"/>
              <a:ext cx="134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0000F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FR" altLang="fr-FR" sz="1662" b="1" dirty="0">
                  <a:latin typeface="Arial" panose="020B0604020202020204" pitchFamily="34" charset="0"/>
                </a:rPr>
                <a:t>STATION</a:t>
              </a:r>
            </a:p>
          </p:txBody>
        </p:sp>
      </p:grpSp>
      <p:grpSp>
        <p:nvGrpSpPr>
          <p:cNvPr id="27" name="Group 171"/>
          <p:cNvGrpSpPr>
            <a:grpSpLocks/>
          </p:cNvGrpSpPr>
          <p:nvPr/>
        </p:nvGrpSpPr>
        <p:grpSpPr bwMode="auto">
          <a:xfrm>
            <a:off x="359020" y="4378569"/>
            <a:ext cx="1356946" cy="984738"/>
            <a:chOff x="245" y="2808"/>
            <a:chExt cx="926" cy="672"/>
          </a:xfrm>
        </p:grpSpPr>
        <p:sp>
          <p:nvSpPr>
            <p:cNvPr id="28" name="Line 116"/>
            <p:cNvSpPr>
              <a:spLocks noChangeShapeType="1"/>
            </p:cNvSpPr>
            <p:nvPr/>
          </p:nvSpPr>
          <p:spPr bwMode="auto">
            <a:xfrm flipH="1">
              <a:off x="979" y="2808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" name="Line 117"/>
            <p:cNvSpPr>
              <a:spLocks noChangeShapeType="1"/>
            </p:cNvSpPr>
            <p:nvPr/>
          </p:nvSpPr>
          <p:spPr bwMode="auto">
            <a:xfrm flipH="1">
              <a:off x="979" y="3480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" name="AutoShape 118"/>
            <p:cNvSpPr>
              <a:spLocks noChangeArrowheads="1"/>
            </p:cNvSpPr>
            <p:nvPr/>
          </p:nvSpPr>
          <p:spPr bwMode="auto">
            <a:xfrm>
              <a:off x="1043" y="2808"/>
              <a:ext cx="96" cy="672"/>
            </a:xfrm>
            <a:prstGeom prst="upDownArrow">
              <a:avLst>
                <a:gd name="adj1" fmla="val 50000"/>
                <a:gd name="adj2" fmla="val 140000"/>
              </a:avLst>
            </a:prstGeom>
            <a:solidFill>
              <a:schemeClr val="accent1"/>
            </a:solidFill>
            <a:ln w="12700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" name="Text Box 119"/>
            <p:cNvSpPr txBox="1">
              <a:spLocks noChangeArrowheads="1"/>
            </p:cNvSpPr>
            <p:nvPr/>
          </p:nvSpPr>
          <p:spPr bwMode="auto">
            <a:xfrm>
              <a:off x="245" y="2868"/>
              <a:ext cx="782" cy="575"/>
            </a:xfrm>
            <a:prstGeom prst="rect">
              <a:avLst/>
            </a:prstGeom>
            <a:gradFill rotWithShape="0">
              <a:gsLst>
                <a:gs pos="0">
                  <a:srgbClr val="99FF66">
                    <a:gamma/>
                    <a:shade val="46275"/>
                    <a:invGamma/>
                  </a:srgbClr>
                </a:gs>
                <a:gs pos="50000">
                  <a:srgbClr val="99FF66"/>
                </a:gs>
                <a:gs pos="100000">
                  <a:srgbClr val="99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70000"/>
                </a:lnSpc>
                <a:spcBef>
                  <a:spcPct val="50000"/>
                </a:spcBef>
              </a:pPr>
              <a:r>
                <a:rPr lang="fr-FR" altLang="fr-FR" sz="1108" b="1">
                  <a:solidFill>
                    <a:schemeClr val="tx2"/>
                  </a:solidFill>
                  <a:latin typeface="Arial" panose="020B0604020202020204" pitchFamily="34" charset="0"/>
                </a:rPr>
                <a:t>Notion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fr-FR" altLang="fr-FR" sz="1108" b="1">
                  <a:solidFill>
                    <a:schemeClr val="tx2"/>
                  </a:solidFill>
                  <a:latin typeface="Arial" panose="020B0604020202020204" pitchFamily="34" charset="0"/>
                </a:rPr>
                <a:t> de  bus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fr-FR" altLang="fr-FR" sz="1108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174"/>
          <p:cNvGrpSpPr>
            <a:grpSpLocks/>
          </p:cNvGrpSpPr>
          <p:nvPr/>
        </p:nvGrpSpPr>
        <p:grpSpPr bwMode="auto">
          <a:xfrm>
            <a:off x="260839" y="1853712"/>
            <a:ext cx="1455127" cy="520211"/>
            <a:chOff x="178" y="1085"/>
            <a:chExt cx="993" cy="355"/>
          </a:xfrm>
        </p:grpSpPr>
        <p:sp>
          <p:nvSpPr>
            <p:cNvPr id="33" name="Line 125"/>
            <p:cNvSpPr>
              <a:spLocks noChangeShapeType="1"/>
            </p:cNvSpPr>
            <p:nvPr/>
          </p:nvSpPr>
          <p:spPr bwMode="auto">
            <a:xfrm flipH="1">
              <a:off x="979" y="1104"/>
              <a:ext cx="19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" name="Line 126"/>
            <p:cNvSpPr>
              <a:spLocks noChangeShapeType="1"/>
            </p:cNvSpPr>
            <p:nvPr/>
          </p:nvSpPr>
          <p:spPr bwMode="auto">
            <a:xfrm flipH="1">
              <a:off x="979" y="1440"/>
              <a:ext cx="19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AutoShape 127"/>
            <p:cNvSpPr>
              <a:spLocks noChangeArrowheads="1"/>
            </p:cNvSpPr>
            <p:nvPr/>
          </p:nvSpPr>
          <p:spPr bwMode="auto">
            <a:xfrm>
              <a:off x="1059" y="1104"/>
              <a:ext cx="96" cy="336"/>
            </a:xfrm>
            <a:prstGeom prst="upDownArrow">
              <a:avLst>
                <a:gd name="adj1" fmla="val 50000"/>
                <a:gd name="adj2" fmla="val 70000"/>
              </a:avLst>
            </a:prstGeom>
            <a:solidFill>
              <a:schemeClr val="accent1"/>
            </a:solidFill>
            <a:ln w="12700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7" name="Text Box 128"/>
            <p:cNvSpPr txBox="1">
              <a:spLocks noChangeArrowheads="1"/>
            </p:cNvSpPr>
            <p:nvPr/>
          </p:nvSpPr>
          <p:spPr bwMode="auto">
            <a:xfrm>
              <a:off x="178" y="1085"/>
              <a:ext cx="834" cy="342"/>
            </a:xfrm>
            <a:prstGeom prst="rect">
              <a:avLst/>
            </a:prstGeom>
            <a:gradFill rotWithShape="0">
              <a:gsLst>
                <a:gs pos="0">
                  <a:srgbClr val="99FF99">
                    <a:gamma/>
                    <a:shade val="46275"/>
                    <a:invGamma/>
                  </a:srgbClr>
                </a:gs>
                <a:gs pos="50000">
                  <a:srgbClr val="99FF99"/>
                </a:gs>
                <a:gs pos="100000">
                  <a:srgbClr val="99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fr-FR" altLang="fr-FR" sz="1108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Exemple : </a:t>
              </a:r>
              <a:r>
                <a:rPr lang="fr-FR" altLang="fr-FR" sz="1108" b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Modbus</a:t>
              </a:r>
              <a:endParaRPr lang="fr-FR" altLang="fr-FR" sz="1108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129"/>
          <p:cNvGrpSpPr>
            <a:grpSpLocks/>
          </p:cNvGrpSpPr>
          <p:nvPr/>
        </p:nvGrpSpPr>
        <p:grpSpPr bwMode="auto">
          <a:xfrm>
            <a:off x="1746738" y="3288323"/>
            <a:ext cx="6963508" cy="574431"/>
            <a:chOff x="1173" y="2304"/>
            <a:chExt cx="4752" cy="392"/>
          </a:xfrm>
        </p:grpSpPr>
        <p:grpSp>
          <p:nvGrpSpPr>
            <p:cNvPr id="39" name="Group 130"/>
            <p:cNvGrpSpPr>
              <a:grpSpLocks/>
            </p:cNvGrpSpPr>
            <p:nvPr/>
          </p:nvGrpSpPr>
          <p:grpSpPr bwMode="auto">
            <a:xfrm>
              <a:off x="1173" y="2352"/>
              <a:ext cx="1056" cy="336"/>
              <a:chOff x="2400" y="1056"/>
              <a:chExt cx="1056" cy="336"/>
            </a:xfrm>
          </p:grpSpPr>
          <p:sp>
            <p:nvSpPr>
              <p:cNvPr id="43" name="Text Box 131"/>
              <p:cNvSpPr txBox="1">
                <a:spLocks noChangeArrowheads="1"/>
              </p:cNvSpPr>
              <p:nvPr/>
            </p:nvSpPr>
            <p:spPr bwMode="auto">
              <a:xfrm>
                <a:off x="2400" y="1056"/>
                <a:ext cx="1056" cy="336"/>
              </a:xfrm>
              <a:prstGeom prst="rect">
                <a:avLst/>
              </a:prstGeom>
              <a:solidFill>
                <a:srgbClr val="FFFF66"/>
              </a:solidFill>
              <a:ln w="63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fr-FR" sz="1292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COUCHE</a:t>
                </a:r>
                <a:br>
                  <a:rPr lang="fr-FR" altLang="fr-FR" sz="1292" b="1">
                    <a:solidFill>
                      <a:schemeClr val="hlink"/>
                    </a:solidFill>
                    <a:latin typeface="Arial" panose="020B0604020202020204" pitchFamily="34" charset="0"/>
                  </a:rPr>
                </a:br>
                <a:r>
                  <a:rPr lang="fr-FR" altLang="fr-FR" sz="1292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TRANSPORT</a:t>
                </a:r>
              </a:p>
            </p:txBody>
          </p:sp>
          <p:sp>
            <p:nvSpPr>
              <p:cNvPr id="44" name="Text Box 132"/>
              <p:cNvSpPr txBox="1">
                <a:spLocks noChangeArrowheads="1"/>
              </p:cNvSpPr>
              <p:nvPr/>
            </p:nvSpPr>
            <p:spPr bwMode="auto">
              <a:xfrm>
                <a:off x="3216" y="1056"/>
                <a:ext cx="192" cy="199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fr-FR" sz="1292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4</a:t>
                </a:r>
                <a:endParaRPr lang="fr-FR" altLang="fr-FR" sz="1292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0" name="AutoShape 133"/>
            <p:cNvSpPr>
              <a:spLocks noChangeArrowheads="1"/>
            </p:cNvSpPr>
            <p:nvPr/>
          </p:nvSpPr>
          <p:spPr bwMode="auto">
            <a:xfrm>
              <a:off x="2277" y="249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gradFill rotWithShape="0">
              <a:gsLst>
                <a:gs pos="0">
                  <a:schemeClr val="folHlink"/>
                </a:gs>
                <a:gs pos="100000">
                  <a:srgbClr val="0000F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1" name="Text Box 134"/>
            <p:cNvSpPr txBox="1">
              <a:spLocks noChangeArrowheads="1"/>
            </p:cNvSpPr>
            <p:nvPr/>
          </p:nvSpPr>
          <p:spPr bwMode="auto">
            <a:xfrm>
              <a:off x="2613" y="2400"/>
              <a:ext cx="33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fr-FR" sz="1108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Contrôle de l ’acheminement de bout en bout</a:t>
              </a:r>
              <a:r>
                <a:rPr lang="fr-FR" altLang="fr-FR" sz="1108" dirty="0">
                  <a:latin typeface="Arial" panose="020B0604020202020204" pitchFamily="34" charset="0"/>
                </a:rPr>
                <a:t> : reprise sur erreurs signalées ou non par la couche réseau</a:t>
              </a:r>
            </a:p>
          </p:txBody>
        </p:sp>
        <p:sp>
          <p:nvSpPr>
            <p:cNvPr id="42" name="AutoShape 135"/>
            <p:cNvSpPr>
              <a:spLocks noChangeArrowheads="1"/>
            </p:cNvSpPr>
            <p:nvPr/>
          </p:nvSpPr>
          <p:spPr bwMode="auto">
            <a:xfrm>
              <a:off x="1797" y="2304"/>
              <a:ext cx="192" cy="144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0">
              <a:gsLst>
                <a:gs pos="0">
                  <a:srgbClr val="0000FE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5" name="Group 136"/>
          <p:cNvGrpSpPr>
            <a:grpSpLocks/>
          </p:cNvGrpSpPr>
          <p:nvPr/>
        </p:nvGrpSpPr>
        <p:grpSpPr bwMode="auto">
          <a:xfrm>
            <a:off x="1746738" y="3780692"/>
            <a:ext cx="6963508" cy="562708"/>
            <a:chOff x="1173" y="2640"/>
            <a:chExt cx="4752" cy="384"/>
          </a:xfrm>
        </p:grpSpPr>
        <p:grpSp>
          <p:nvGrpSpPr>
            <p:cNvPr id="46" name="Group 137"/>
            <p:cNvGrpSpPr>
              <a:grpSpLocks/>
            </p:cNvGrpSpPr>
            <p:nvPr/>
          </p:nvGrpSpPr>
          <p:grpSpPr bwMode="auto">
            <a:xfrm>
              <a:off x="1173" y="2688"/>
              <a:ext cx="4752" cy="336"/>
              <a:chOff x="1173" y="2688"/>
              <a:chExt cx="4752" cy="336"/>
            </a:xfrm>
          </p:grpSpPr>
          <p:grpSp>
            <p:nvGrpSpPr>
              <p:cNvPr id="48" name="Group 138"/>
              <p:cNvGrpSpPr>
                <a:grpSpLocks/>
              </p:cNvGrpSpPr>
              <p:nvPr/>
            </p:nvGrpSpPr>
            <p:grpSpPr bwMode="auto">
              <a:xfrm>
                <a:off x="1173" y="2688"/>
                <a:ext cx="1056" cy="336"/>
                <a:chOff x="2400" y="1056"/>
                <a:chExt cx="1056" cy="336"/>
              </a:xfrm>
            </p:grpSpPr>
            <p:sp>
              <p:nvSpPr>
                <p:cNvPr id="5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400" y="1056"/>
                  <a:ext cx="1056" cy="336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COUCHE RESEAU</a:t>
                  </a:r>
                </a:p>
              </p:txBody>
            </p:sp>
            <p:sp>
              <p:nvSpPr>
                <p:cNvPr id="52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216" y="1056"/>
                  <a:ext cx="192" cy="19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3</a:t>
                  </a:r>
                  <a:endParaRPr lang="fr-FR" altLang="fr-FR" sz="1292" b="1">
                    <a:solidFill>
                      <a:schemeClr val="bg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9" name="AutoShape 141"/>
              <p:cNvSpPr>
                <a:spLocks noChangeArrowheads="1"/>
              </p:cNvSpPr>
              <p:nvPr/>
            </p:nvSpPr>
            <p:spPr bwMode="auto">
              <a:xfrm>
                <a:off x="2277" y="2784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0000FE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" name="Text Box 142"/>
              <p:cNvSpPr txBox="1">
                <a:spLocks noChangeArrowheads="1"/>
              </p:cNvSpPr>
              <p:nvPr/>
            </p:nvSpPr>
            <p:spPr bwMode="auto">
              <a:xfrm>
                <a:off x="2613" y="2736"/>
                <a:ext cx="331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fr-FR" sz="1108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Routage des données</a:t>
                </a:r>
                <a:r>
                  <a:rPr lang="fr-FR" altLang="fr-FR" sz="1108">
                    <a:latin typeface="Arial" panose="020B0604020202020204" pitchFamily="34" charset="0"/>
                  </a:rPr>
                  <a:t> : établissement du chemin entre différents réseaux </a:t>
                </a:r>
              </a:p>
            </p:txBody>
          </p:sp>
        </p:grpSp>
        <p:sp>
          <p:nvSpPr>
            <p:cNvPr id="47" name="AutoShape 143"/>
            <p:cNvSpPr>
              <a:spLocks noChangeArrowheads="1"/>
            </p:cNvSpPr>
            <p:nvPr/>
          </p:nvSpPr>
          <p:spPr bwMode="auto">
            <a:xfrm>
              <a:off x="1797" y="2640"/>
              <a:ext cx="192" cy="144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0">
              <a:gsLst>
                <a:gs pos="0">
                  <a:srgbClr val="0000FE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3" name="Group 144"/>
          <p:cNvGrpSpPr>
            <a:grpSpLocks/>
          </p:cNvGrpSpPr>
          <p:nvPr/>
        </p:nvGrpSpPr>
        <p:grpSpPr bwMode="auto">
          <a:xfrm>
            <a:off x="1746738" y="4284784"/>
            <a:ext cx="6963508" cy="562708"/>
            <a:chOff x="1173" y="2976"/>
            <a:chExt cx="4752" cy="384"/>
          </a:xfrm>
        </p:grpSpPr>
        <p:grpSp>
          <p:nvGrpSpPr>
            <p:cNvPr id="54" name="Group 145"/>
            <p:cNvGrpSpPr>
              <a:grpSpLocks/>
            </p:cNvGrpSpPr>
            <p:nvPr/>
          </p:nvGrpSpPr>
          <p:grpSpPr bwMode="auto">
            <a:xfrm>
              <a:off x="1173" y="3024"/>
              <a:ext cx="4752" cy="336"/>
              <a:chOff x="1173" y="3024"/>
              <a:chExt cx="4752" cy="336"/>
            </a:xfrm>
          </p:grpSpPr>
          <p:grpSp>
            <p:nvGrpSpPr>
              <p:cNvPr id="56" name="Group 146"/>
              <p:cNvGrpSpPr>
                <a:grpSpLocks/>
              </p:cNvGrpSpPr>
              <p:nvPr/>
            </p:nvGrpSpPr>
            <p:grpSpPr bwMode="auto">
              <a:xfrm>
                <a:off x="1173" y="3024"/>
                <a:ext cx="1056" cy="336"/>
                <a:chOff x="2400" y="1056"/>
                <a:chExt cx="1056" cy="336"/>
              </a:xfrm>
            </p:grpSpPr>
            <p:sp>
              <p:nvSpPr>
                <p:cNvPr id="6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2400" y="1056"/>
                  <a:ext cx="1056" cy="336"/>
                </a:xfrm>
                <a:prstGeom prst="rect">
                  <a:avLst/>
                </a:prstGeom>
                <a:solidFill>
                  <a:srgbClr val="FFFFCC"/>
                </a:solidFill>
                <a:ln w="63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COUCHE</a:t>
                  </a:r>
                  <a:b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</a:b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LIAISON</a:t>
                  </a:r>
                </a:p>
              </p:txBody>
            </p:sp>
            <p:sp>
              <p:nvSpPr>
                <p:cNvPr id="62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216" y="1056"/>
                  <a:ext cx="192" cy="19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57" name="Text Box 149"/>
              <p:cNvSpPr txBox="1">
                <a:spLocks noChangeArrowheads="1"/>
              </p:cNvSpPr>
              <p:nvPr/>
            </p:nvSpPr>
            <p:spPr bwMode="auto">
              <a:xfrm>
                <a:off x="2613" y="3024"/>
                <a:ext cx="331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fr-FR" sz="1108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Contrôle  de la liaison</a:t>
                </a:r>
                <a:r>
                  <a:rPr lang="fr-FR" altLang="fr-FR" sz="1108">
                    <a:latin typeface="Arial" panose="020B0604020202020204" pitchFamily="34" charset="0"/>
                  </a:rPr>
                  <a:t> : adressage, correction d ’erreur, gestion du flux</a:t>
                </a:r>
                <a:endParaRPr lang="fr-FR" altLang="fr-FR" sz="1108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8" name="Text Box 150"/>
              <p:cNvSpPr txBox="1">
                <a:spLocks noChangeArrowheads="1"/>
              </p:cNvSpPr>
              <p:nvPr/>
            </p:nvSpPr>
            <p:spPr bwMode="auto">
              <a:xfrm>
                <a:off x="2613" y="3168"/>
                <a:ext cx="331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fr-FR" sz="1108">
                    <a:latin typeface="Arial" panose="020B0604020202020204" pitchFamily="34" charset="0"/>
                  </a:rPr>
                  <a:t>Gestion de </a:t>
                </a:r>
                <a:r>
                  <a:rPr lang="en-US" altLang="fr-FR" sz="1108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l’accès au médium : </a:t>
                </a:r>
                <a:r>
                  <a:rPr lang="en-US" altLang="fr-FR" sz="1108">
                    <a:latin typeface="Arial" panose="020B0604020202020204" pitchFamily="34" charset="0"/>
                  </a:rPr>
                  <a:t>définit quand on peut émettre</a:t>
                </a:r>
                <a:endParaRPr lang="fr-FR" altLang="fr-FR" sz="1292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AutoShape 151"/>
              <p:cNvSpPr>
                <a:spLocks noChangeArrowheads="1"/>
              </p:cNvSpPr>
              <p:nvPr/>
            </p:nvSpPr>
            <p:spPr bwMode="auto">
              <a:xfrm>
                <a:off x="2277" y="3072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0000FE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0" name="AutoShape 152"/>
              <p:cNvSpPr>
                <a:spLocks noChangeArrowheads="1"/>
              </p:cNvSpPr>
              <p:nvPr/>
            </p:nvSpPr>
            <p:spPr bwMode="auto">
              <a:xfrm>
                <a:off x="2277" y="3216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0000FE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5" name="AutoShape 153"/>
            <p:cNvSpPr>
              <a:spLocks noChangeArrowheads="1"/>
            </p:cNvSpPr>
            <p:nvPr/>
          </p:nvSpPr>
          <p:spPr bwMode="auto">
            <a:xfrm>
              <a:off x="1797" y="2976"/>
              <a:ext cx="192" cy="144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0">
              <a:gsLst>
                <a:gs pos="0">
                  <a:srgbClr val="0000FE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3" name="Group 154"/>
          <p:cNvGrpSpPr>
            <a:grpSpLocks/>
          </p:cNvGrpSpPr>
          <p:nvPr/>
        </p:nvGrpSpPr>
        <p:grpSpPr bwMode="auto">
          <a:xfrm>
            <a:off x="1746738" y="4765436"/>
            <a:ext cx="6963508" cy="715108"/>
            <a:chOff x="1173" y="3312"/>
            <a:chExt cx="4752" cy="488"/>
          </a:xfrm>
        </p:grpSpPr>
        <p:grpSp>
          <p:nvGrpSpPr>
            <p:cNvPr id="64" name="Group 155"/>
            <p:cNvGrpSpPr>
              <a:grpSpLocks/>
            </p:cNvGrpSpPr>
            <p:nvPr/>
          </p:nvGrpSpPr>
          <p:grpSpPr bwMode="auto">
            <a:xfrm>
              <a:off x="1173" y="3360"/>
              <a:ext cx="4752" cy="440"/>
              <a:chOff x="1173" y="3360"/>
              <a:chExt cx="4752" cy="440"/>
            </a:xfrm>
          </p:grpSpPr>
          <p:grpSp>
            <p:nvGrpSpPr>
              <p:cNvPr id="66" name="Group 156"/>
              <p:cNvGrpSpPr>
                <a:grpSpLocks/>
              </p:cNvGrpSpPr>
              <p:nvPr/>
            </p:nvGrpSpPr>
            <p:grpSpPr bwMode="auto">
              <a:xfrm>
                <a:off x="1173" y="3360"/>
                <a:ext cx="1056" cy="336"/>
                <a:chOff x="2400" y="1056"/>
                <a:chExt cx="1056" cy="336"/>
              </a:xfrm>
            </p:grpSpPr>
            <p:sp>
              <p:nvSpPr>
                <p:cNvPr id="6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00" y="1056"/>
                  <a:ext cx="1056" cy="336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292" b="1" dirty="0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COUCHE </a:t>
                  </a:r>
                  <a:r>
                    <a:rPr lang="fr-FR" altLang="fr-FR" sz="1292" b="1" dirty="0" smtClean="0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PHYSIQUE</a:t>
                  </a:r>
                  <a:endParaRPr lang="fr-FR" altLang="fr-FR" sz="1292" b="1" dirty="0">
                    <a:solidFill>
                      <a:schemeClr val="hlin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3216" y="1056"/>
                  <a:ext cx="192" cy="1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571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7145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defTabSz="76200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fr-FR" altLang="fr-FR" sz="1292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67" name="Text Box 159"/>
              <p:cNvSpPr txBox="1">
                <a:spLocks noChangeArrowheads="1"/>
              </p:cNvSpPr>
              <p:nvPr/>
            </p:nvSpPr>
            <p:spPr bwMode="auto">
              <a:xfrm>
                <a:off x="2613" y="3504"/>
                <a:ext cx="3312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fr-FR" sz="1108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Le hardware</a:t>
                </a:r>
                <a:r>
                  <a:rPr lang="fr-FR" altLang="fr-FR" sz="1108" dirty="0">
                    <a:latin typeface="Arial" panose="020B0604020202020204" pitchFamily="34" charset="0"/>
                  </a:rPr>
                  <a:t> :  le médium utilisé : paire torsadée, câble coaxial, fibre optique…, la forme des signaux véhiculés, la connectique</a:t>
                </a:r>
              </a:p>
            </p:txBody>
          </p:sp>
          <p:sp>
            <p:nvSpPr>
              <p:cNvPr id="68" name="AutoShape 160"/>
              <p:cNvSpPr>
                <a:spLocks noChangeArrowheads="1"/>
              </p:cNvSpPr>
              <p:nvPr/>
            </p:nvSpPr>
            <p:spPr bwMode="auto">
              <a:xfrm>
                <a:off x="2277" y="3552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0000FE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5" name="AutoShape 161"/>
            <p:cNvSpPr>
              <a:spLocks noChangeArrowheads="1"/>
            </p:cNvSpPr>
            <p:nvPr/>
          </p:nvSpPr>
          <p:spPr bwMode="auto">
            <a:xfrm>
              <a:off x="1797" y="3312"/>
              <a:ext cx="192" cy="144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0">
              <a:gsLst>
                <a:gs pos="0">
                  <a:srgbClr val="0000FE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77" name="Group 163"/>
          <p:cNvGrpSpPr>
            <a:grpSpLocks/>
          </p:cNvGrpSpPr>
          <p:nvPr/>
        </p:nvGrpSpPr>
        <p:grpSpPr bwMode="auto">
          <a:xfrm>
            <a:off x="1756996" y="2800350"/>
            <a:ext cx="6963508" cy="562708"/>
            <a:chOff x="1031" y="0"/>
            <a:chExt cx="4752" cy="384"/>
          </a:xfrm>
        </p:grpSpPr>
        <p:grpSp>
          <p:nvGrpSpPr>
            <p:cNvPr id="78" name="Group 164"/>
            <p:cNvGrpSpPr>
              <a:grpSpLocks/>
            </p:cNvGrpSpPr>
            <p:nvPr/>
          </p:nvGrpSpPr>
          <p:grpSpPr bwMode="auto">
            <a:xfrm>
              <a:off x="1031" y="48"/>
              <a:ext cx="1056" cy="336"/>
              <a:chOff x="2400" y="1056"/>
              <a:chExt cx="1056" cy="336"/>
            </a:xfrm>
          </p:grpSpPr>
          <p:sp>
            <p:nvSpPr>
              <p:cNvPr id="82" name="Text Box 165"/>
              <p:cNvSpPr txBox="1">
                <a:spLocks noChangeArrowheads="1"/>
              </p:cNvSpPr>
              <p:nvPr/>
            </p:nvSpPr>
            <p:spPr bwMode="auto">
              <a:xfrm>
                <a:off x="2400" y="1056"/>
                <a:ext cx="1056" cy="336"/>
              </a:xfrm>
              <a:prstGeom prst="rect">
                <a:avLst/>
              </a:prstGeom>
              <a:solidFill>
                <a:srgbClr val="99FF99"/>
              </a:solidFill>
              <a:ln w="63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fr-FR" sz="1292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SESSION</a:t>
                </a:r>
                <a:br>
                  <a:rPr lang="fr-FR" altLang="fr-FR" sz="1292" b="1">
                    <a:solidFill>
                      <a:schemeClr val="hlink"/>
                    </a:solidFill>
                    <a:latin typeface="Arial" panose="020B0604020202020204" pitchFamily="34" charset="0"/>
                  </a:rPr>
                </a:br>
                <a:r>
                  <a:rPr lang="fr-FR" altLang="fr-FR" sz="1292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LAYER</a:t>
                </a:r>
              </a:p>
            </p:txBody>
          </p:sp>
          <p:sp>
            <p:nvSpPr>
              <p:cNvPr id="83" name="Text Box 166"/>
              <p:cNvSpPr txBox="1">
                <a:spLocks noChangeArrowheads="1"/>
              </p:cNvSpPr>
              <p:nvPr/>
            </p:nvSpPr>
            <p:spPr bwMode="auto">
              <a:xfrm>
                <a:off x="3216" y="1056"/>
                <a:ext cx="192" cy="199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fr-FR" sz="1292" b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5</a:t>
                </a:r>
                <a:endParaRPr lang="fr-FR" altLang="fr-FR" sz="1292" b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9" name="AutoShape 167"/>
            <p:cNvSpPr>
              <a:spLocks noChangeArrowheads="1"/>
            </p:cNvSpPr>
            <p:nvPr/>
          </p:nvSpPr>
          <p:spPr bwMode="auto">
            <a:xfrm>
              <a:off x="2135" y="192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gradFill rotWithShape="0">
              <a:gsLst>
                <a:gs pos="0">
                  <a:schemeClr val="folHlink"/>
                </a:gs>
                <a:gs pos="100000">
                  <a:srgbClr val="0000F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0" name="Text Box 168"/>
            <p:cNvSpPr txBox="1">
              <a:spLocks noChangeArrowheads="1"/>
            </p:cNvSpPr>
            <p:nvPr/>
          </p:nvSpPr>
          <p:spPr bwMode="auto">
            <a:xfrm>
              <a:off x="2471" y="96"/>
              <a:ext cx="331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r-FR" sz="1108" b="1">
                  <a:solidFill>
                    <a:schemeClr val="accent2"/>
                  </a:solidFill>
                  <a:latin typeface="Arial" panose="020B0604020202020204" pitchFamily="34" charset="0"/>
                </a:rPr>
                <a:t>Organise et synchronise les échanges</a:t>
              </a:r>
              <a:r>
                <a:rPr lang="en-US" altLang="fr-FR" sz="1108">
                  <a:latin typeface="Arial" panose="020B0604020202020204" pitchFamily="34" charset="0"/>
                </a:rPr>
                <a:t> entre utlisateurs</a:t>
              </a:r>
              <a:endParaRPr lang="fr-FR" altLang="fr-FR" sz="1292" b="1">
                <a:latin typeface="Arial" panose="020B0604020202020204" pitchFamily="34" charset="0"/>
              </a:endParaRPr>
            </a:p>
          </p:txBody>
        </p:sp>
        <p:sp>
          <p:nvSpPr>
            <p:cNvPr id="81" name="AutoShape 169"/>
            <p:cNvSpPr>
              <a:spLocks noChangeArrowheads="1"/>
            </p:cNvSpPr>
            <p:nvPr/>
          </p:nvSpPr>
          <p:spPr bwMode="auto">
            <a:xfrm>
              <a:off x="1655" y="0"/>
              <a:ext cx="192" cy="144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gradFill rotWithShape="0">
              <a:gsLst>
                <a:gs pos="0">
                  <a:srgbClr val="0000FE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Rectangle à coins arrondis 1"/>
          <p:cNvSpPr/>
          <p:nvPr/>
        </p:nvSpPr>
        <p:spPr>
          <a:xfrm>
            <a:off x="0" y="1814143"/>
            <a:ext cx="8892480" cy="570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à coins arrondis 84"/>
          <p:cNvSpPr/>
          <p:nvPr/>
        </p:nvSpPr>
        <p:spPr>
          <a:xfrm>
            <a:off x="17240" y="4321424"/>
            <a:ext cx="8875240" cy="11591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 bwMode="auto">
          <a:xfrm>
            <a:off x="1979712" y="5641081"/>
            <a:ext cx="6228184" cy="44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/>
            <a:r>
              <a:rPr lang="fr-FR" sz="1600" b="1" kern="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Bus de terrain : 3 couches concernées : Application, liaison, physique</a:t>
            </a:r>
            <a:endParaRPr lang="en-GB" sz="1600" kern="1200" dirty="0" smtClean="0">
              <a:solidFill>
                <a:srgbClr val="FF0000"/>
              </a:solidFill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solidFill>
                <a:srgbClr val="FF0000"/>
              </a:solidFill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solidFill>
                <a:srgbClr val="FF0000"/>
              </a:solidFill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solidFill>
                <a:srgbClr val="FF0000"/>
              </a:solidFill>
              <a:latin typeface="Calibri" panose="020F0502020204030204" pitchFamily="34" charset="0"/>
              <a:cs typeface="Arial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26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fr-FR" sz="3200" b="1" dirty="0" smtClean="0">
                <a:solidFill>
                  <a:srgbClr val="3399FF"/>
                </a:solidFill>
              </a:rPr>
              <a:t>Informatique Industrielle</a:t>
            </a:r>
            <a:r>
              <a:rPr lang="fr-FR" sz="3200" b="1" dirty="0">
                <a:solidFill>
                  <a:srgbClr val="3399FF"/>
                </a:solidFill>
              </a:rPr>
              <a:t> </a:t>
            </a:r>
            <a:r>
              <a:rPr lang="fr-FR" sz="3200" b="1" dirty="0" smtClean="0">
                <a:solidFill>
                  <a:srgbClr val="3399FF"/>
                </a:solidFill>
              </a:rPr>
              <a:t>  </a:t>
            </a:r>
            <a:r>
              <a:rPr lang="fr-FR" sz="3200" b="1" dirty="0">
                <a:solidFill>
                  <a:srgbClr val="3399FF"/>
                </a:solidFill>
              </a:rPr>
              <a:t>Bus de terrain</a:t>
            </a:r>
            <a:endParaRPr lang="fr-FR" sz="3200" b="1" dirty="0">
              <a:solidFill>
                <a:srgbClr val="3399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898273"/>
            <a:ext cx="9144000" cy="442495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ym typeface="Wingdings" panose="05000000000000000000" pitchFamily="2" charset="2"/>
              </a:rPr>
              <a:t>La couche Physique</a:t>
            </a:r>
            <a:endParaRPr lang="fr-FR" altLang="fr-FR" sz="1800" dirty="0"/>
          </a:p>
          <a:p>
            <a:pPr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Rôle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: Transmission des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éléments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d’information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(bits) sur le support physique</a:t>
            </a: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Définition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du Mode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d’exploitation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(half duplex/full duplex …)</a:t>
            </a: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Synchronisation Transmission de l’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Horloge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ou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non 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Synchrone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/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asynchrone</a:t>
            </a: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Connexion (point à point, multipoint)</a:t>
            </a: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Codage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(NRZI, Manchester, …)</a:t>
            </a:r>
          </a:p>
          <a:p>
            <a:pPr marL="285750" lvl="1" algn="l"/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r>
              <a:rPr lang="en-GB" sz="1600" kern="1200" dirty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etection 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d’erreurs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(</a:t>
            </a:r>
            <a:r>
              <a:rPr lang="en-GB" sz="1600" kern="1200" dirty="0" err="1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niveau</a:t>
            </a:r>
            <a:r>
              <a:rPr lang="en-GB" sz="1600" kern="1200" dirty="0" smtClean="0"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du bit)</a:t>
            </a: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 smtClean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  <a:p>
            <a:pPr marL="571500" lvl="1" indent="-285750" algn="l">
              <a:buFont typeface="Wingdings" panose="05000000000000000000" pitchFamily="2" charset="2"/>
              <a:buChar char="Ø"/>
            </a:pPr>
            <a:endParaRPr lang="en-GB" sz="1600" kern="1200" dirty="0">
              <a:latin typeface="Arial" charset="0"/>
              <a:ea typeface="+mn-ea"/>
              <a:cs typeface="Arial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2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865</Words>
  <Application>Microsoft Office PowerPoint</Application>
  <PresentationFormat>Affichage à l'écran (4:3)</PresentationFormat>
  <Paragraphs>288</Paragraphs>
  <Slides>24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DejaVuSans-Oblique</vt:lpstr>
      <vt:lpstr>Wingdings</vt:lpstr>
      <vt:lpstr>Modèle par défaut</vt:lpstr>
      <vt:lpstr>Module: Informatique Industrielle   Introduction aux bus de terrain Modbus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Informatique Industrielle 2</dc:title>
  <dc:creator>JP-Vigilio</dc:creator>
  <cp:lastModifiedBy>yves Lavault</cp:lastModifiedBy>
  <cp:revision>193</cp:revision>
  <dcterms:created xsi:type="dcterms:W3CDTF">2012-09-13T16:04:35Z</dcterms:created>
  <dcterms:modified xsi:type="dcterms:W3CDTF">2018-04-09T09:33:01Z</dcterms:modified>
</cp:coreProperties>
</file>