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5" r:id="rId2"/>
    <p:sldId id="733" r:id="rId3"/>
    <p:sldId id="739" r:id="rId4"/>
    <p:sldId id="735" r:id="rId5"/>
    <p:sldId id="740" r:id="rId6"/>
    <p:sldId id="741" r:id="rId7"/>
    <p:sldId id="736" r:id="rId8"/>
    <p:sldId id="738" r:id="rId9"/>
    <p:sldId id="724" r:id="rId10"/>
    <p:sldId id="725" r:id="rId11"/>
    <p:sldId id="726" r:id="rId12"/>
    <p:sldId id="628" r:id="rId13"/>
    <p:sldId id="710" r:id="rId14"/>
    <p:sldId id="709" r:id="rId15"/>
    <p:sldId id="699" r:id="rId16"/>
    <p:sldId id="711" r:id="rId17"/>
    <p:sldId id="719" r:id="rId18"/>
    <p:sldId id="728" r:id="rId19"/>
    <p:sldId id="729" r:id="rId20"/>
    <p:sldId id="730" r:id="rId21"/>
    <p:sldId id="720" r:id="rId22"/>
    <p:sldId id="727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鲁逸丁" initials="鲁逸丁" lastIdx="9" clrIdx="0"/>
  <p:cmAuthor id="2" name="Frank Li" initials="FL" lastIdx="9" clrIdx="1">
    <p:extLst>
      <p:ext uri="{19B8F6BF-5375-455C-9EA6-DF929625EA0E}">
        <p15:presenceInfo xmlns:p15="http://schemas.microsoft.com/office/powerpoint/2012/main" userId="Frank 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FF"/>
    <a:srgbClr val="B5D9F6"/>
    <a:srgbClr val="3399FF"/>
    <a:srgbClr val="8CB3E3"/>
    <a:srgbClr val="83A0D9"/>
    <a:srgbClr val="A7A7A7"/>
    <a:srgbClr val="419ED7"/>
    <a:srgbClr val="91B3DD"/>
    <a:srgbClr val="A0B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5494" autoAdjust="0"/>
  </p:normalViewPr>
  <p:slideViewPr>
    <p:cSldViewPr>
      <p:cViewPr varScale="1">
        <p:scale>
          <a:sx n="117" d="100"/>
          <a:sy n="117" d="100"/>
        </p:scale>
        <p:origin x="19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30"/>
    </p:cViewPr>
  </p:sorterViewPr>
  <p:notesViewPr>
    <p:cSldViewPr>
      <p:cViewPr varScale="1">
        <p:scale>
          <a:sx n="51" d="100"/>
          <a:sy n="51" d="100"/>
        </p:scale>
        <p:origin x="-2898" y="-96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964D1-83DF-EC42-A64C-FC53FF0C1FFD}" type="doc">
      <dgm:prSet loTypeId="urn:microsoft.com/office/officeart/2005/8/layout/radial3" loCatId="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31FB14-85E1-EB43-9119-F71B8FC76E1F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应用需求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2C6056-E086-7B4A-9B00-4456B0E22793}" type="parTrans" cxnId="{9BF65DD3-FE10-0D49-B875-F789C5C15F8E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FAB920-6A60-0B40-A931-2E648FB7D05F}" type="sibTrans" cxnId="{9BF65DD3-FE10-0D49-B875-F789C5C15F8E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979C04-1676-244B-B470-0644A2724BD2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成熟度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DB348-33F0-D44D-9855-AFD3A67ADFE4}" type="parTrans" cxnId="{65481013-3336-D945-8E70-90920D86D22C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566E5-63C2-C74A-807A-E8C3A8F4482D}" type="sibTrans" cxnId="{65481013-3336-D945-8E70-90920D86D22C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76B0F7-F50B-BC43-AD13-16D4832EF8C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  <a:endParaRPr lang="en-US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86E859-3CC7-E641-BE43-E07154534B8B}" type="parTrans" cxnId="{C7240993-3563-2B4D-BB4C-FDA4F6FE5951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BB66F9-E48C-654E-9C1C-82868FBC6734}" type="sibTrans" cxnId="{C7240993-3563-2B4D-BB4C-FDA4F6FE5951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5F369C-6066-CA43-84B0-ABD3400167B4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B2C43C-1CB1-4342-928B-C59E2E353BD7}" type="parTrans" cxnId="{067885B2-1238-BC4D-A71A-962B3CF2C8C3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189C0D-8F73-394C-8D0F-1F93FDAEACA4}" type="sibTrans" cxnId="{067885B2-1238-BC4D-A71A-962B3CF2C8C3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F6C307-9D9E-974E-82CD-C121AE4C119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趋势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6E786B-3679-8946-A62C-E6FB5F951E3D}" type="parTrans" cxnId="{82CBA302-0E86-EB44-82AE-470B94908938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D3529-98C0-0B4B-894B-8AA0D74378AD}" type="sibTrans" cxnId="{82CBA302-0E86-EB44-82AE-470B94908938}">
      <dgm:prSet/>
      <dgm:spPr/>
      <dgm:t>
        <a:bodyPr/>
        <a:lstStyle/>
        <a:p>
          <a:endParaRPr 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0AF69A-7C00-1A4A-9247-C557BFA3B27A}" type="pres">
      <dgm:prSet presAssocID="{E22964D1-83DF-EC42-A64C-FC53FF0C1FF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616E57-4858-F64E-A6AD-6130663510BF}" type="pres">
      <dgm:prSet presAssocID="{E22964D1-83DF-EC42-A64C-FC53FF0C1FFD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2C99E525-A8C3-B649-92FF-0DF136AE0A0A}" type="pres">
      <dgm:prSet presAssocID="{C931FB14-85E1-EB43-9119-F71B8FC76E1F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03AD8008-986A-CC42-B1A9-3BE3CA6D33D5}" type="pres">
      <dgm:prSet presAssocID="{89979C04-1676-244B-B470-0644A2724BD2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4A8EC-325C-664D-A77F-B846ED6AB345}" type="pres">
      <dgm:prSet presAssocID="{FA76B0F7-F50B-BC43-AD13-16D4832EF8C3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405D7-991D-7742-85FD-5F64D7422C52}" type="pres">
      <dgm:prSet presAssocID="{325F369C-6066-CA43-84B0-ABD3400167B4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5C7E7-FE13-BD41-AAFF-BC10411E4DD0}" type="pres">
      <dgm:prSet presAssocID="{A8F6C307-9D9E-974E-82CD-C121AE4C119B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7885B2-1238-BC4D-A71A-962B3CF2C8C3}" srcId="{C931FB14-85E1-EB43-9119-F71B8FC76E1F}" destId="{325F369C-6066-CA43-84B0-ABD3400167B4}" srcOrd="2" destOrd="0" parTransId="{95B2C43C-1CB1-4342-928B-C59E2E353BD7}" sibTransId="{3F189C0D-8F73-394C-8D0F-1F93FDAEACA4}"/>
    <dgm:cxn modelId="{8415BA0F-DF8B-4030-98CD-0998EDDA4EB3}" type="presOf" srcId="{C931FB14-85E1-EB43-9119-F71B8FC76E1F}" destId="{2C99E525-A8C3-B649-92FF-0DF136AE0A0A}" srcOrd="0" destOrd="0" presId="urn:microsoft.com/office/officeart/2005/8/layout/radial3"/>
    <dgm:cxn modelId="{82CBA302-0E86-EB44-82AE-470B94908938}" srcId="{C931FB14-85E1-EB43-9119-F71B8FC76E1F}" destId="{A8F6C307-9D9E-974E-82CD-C121AE4C119B}" srcOrd="3" destOrd="0" parTransId="{656E786B-3679-8946-A62C-E6FB5F951E3D}" sibTransId="{644D3529-98C0-0B4B-894B-8AA0D74378AD}"/>
    <dgm:cxn modelId="{4CDA79CD-903D-4283-A38A-28A07B73CB7E}" type="presOf" srcId="{89979C04-1676-244B-B470-0644A2724BD2}" destId="{03AD8008-986A-CC42-B1A9-3BE3CA6D33D5}" srcOrd="0" destOrd="0" presId="urn:microsoft.com/office/officeart/2005/8/layout/radial3"/>
    <dgm:cxn modelId="{C7240993-3563-2B4D-BB4C-FDA4F6FE5951}" srcId="{C931FB14-85E1-EB43-9119-F71B8FC76E1F}" destId="{FA76B0F7-F50B-BC43-AD13-16D4832EF8C3}" srcOrd="1" destOrd="0" parTransId="{0D86E859-3CC7-E641-BE43-E07154534B8B}" sibTransId="{D3BB66F9-E48C-654E-9C1C-82868FBC6734}"/>
    <dgm:cxn modelId="{8606E8F8-DD4A-4DC5-9538-868DC267A2E8}" type="presOf" srcId="{E22964D1-83DF-EC42-A64C-FC53FF0C1FFD}" destId="{000AF69A-7C00-1A4A-9247-C557BFA3B27A}" srcOrd="0" destOrd="0" presId="urn:microsoft.com/office/officeart/2005/8/layout/radial3"/>
    <dgm:cxn modelId="{65481013-3336-D945-8E70-90920D86D22C}" srcId="{C931FB14-85E1-EB43-9119-F71B8FC76E1F}" destId="{89979C04-1676-244B-B470-0644A2724BD2}" srcOrd="0" destOrd="0" parTransId="{769DB348-33F0-D44D-9855-AFD3A67ADFE4}" sibTransId="{7BE566E5-63C2-C74A-807A-E8C3A8F4482D}"/>
    <dgm:cxn modelId="{9BF65DD3-FE10-0D49-B875-F789C5C15F8E}" srcId="{E22964D1-83DF-EC42-A64C-FC53FF0C1FFD}" destId="{C931FB14-85E1-EB43-9119-F71B8FC76E1F}" srcOrd="0" destOrd="0" parTransId="{9F2C6056-E086-7B4A-9B00-4456B0E22793}" sibTransId="{ABFAB920-6A60-0B40-A931-2E648FB7D05F}"/>
    <dgm:cxn modelId="{8291EF94-8B48-468A-A206-FCC43463A27A}" type="presOf" srcId="{325F369C-6066-CA43-84B0-ABD3400167B4}" destId="{9D4405D7-991D-7742-85FD-5F64D7422C52}" srcOrd="0" destOrd="0" presId="urn:microsoft.com/office/officeart/2005/8/layout/radial3"/>
    <dgm:cxn modelId="{E7B81516-898C-4204-8FB9-20900AE232EA}" type="presOf" srcId="{FA76B0F7-F50B-BC43-AD13-16D4832EF8C3}" destId="{CCD4A8EC-325C-664D-A77F-B846ED6AB345}" srcOrd="0" destOrd="0" presId="urn:microsoft.com/office/officeart/2005/8/layout/radial3"/>
    <dgm:cxn modelId="{8F899DAF-D78D-46B0-A553-0C0C388C1CFB}" type="presOf" srcId="{A8F6C307-9D9E-974E-82CD-C121AE4C119B}" destId="{A305C7E7-FE13-BD41-AAFF-BC10411E4DD0}" srcOrd="0" destOrd="0" presId="urn:microsoft.com/office/officeart/2005/8/layout/radial3"/>
    <dgm:cxn modelId="{3562E70B-1F7A-4594-87D8-65E6647892AA}" type="presParOf" srcId="{000AF69A-7C00-1A4A-9247-C557BFA3B27A}" destId="{2E616E57-4858-F64E-A6AD-6130663510BF}" srcOrd="0" destOrd="0" presId="urn:microsoft.com/office/officeart/2005/8/layout/radial3"/>
    <dgm:cxn modelId="{24CABFB6-FD83-42D1-9637-BBD51C75E4B6}" type="presParOf" srcId="{2E616E57-4858-F64E-A6AD-6130663510BF}" destId="{2C99E525-A8C3-B649-92FF-0DF136AE0A0A}" srcOrd="0" destOrd="0" presId="urn:microsoft.com/office/officeart/2005/8/layout/radial3"/>
    <dgm:cxn modelId="{36ADFC5A-638C-45B3-AB37-FE850BAB9A89}" type="presParOf" srcId="{2E616E57-4858-F64E-A6AD-6130663510BF}" destId="{03AD8008-986A-CC42-B1A9-3BE3CA6D33D5}" srcOrd="1" destOrd="0" presId="urn:microsoft.com/office/officeart/2005/8/layout/radial3"/>
    <dgm:cxn modelId="{7FF2B36C-743B-4FC2-A260-85E2F12663E7}" type="presParOf" srcId="{2E616E57-4858-F64E-A6AD-6130663510BF}" destId="{CCD4A8EC-325C-664D-A77F-B846ED6AB345}" srcOrd="2" destOrd="0" presId="urn:microsoft.com/office/officeart/2005/8/layout/radial3"/>
    <dgm:cxn modelId="{00A8D541-F9E5-4EF1-94CC-B94724CF7B16}" type="presParOf" srcId="{2E616E57-4858-F64E-A6AD-6130663510BF}" destId="{9D4405D7-991D-7742-85FD-5F64D7422C52}" srcOrd="3" destOrd="0" presId="urn:microsoft.com/office/officeart/2005/8/layout/radial3"/>
    <dgm:cxn modelId="{ADBF5830-42E3-41C3-AA89-B56FDA5A8A5F}" type="presParOf" srcId="{2E616E57-4858-F64E-A6AD-6130663510BF}" destId="{A305C7E7-FE13-BD41-AAFF-BC10411E4DD0}" srcOrd="4" destOrd="0" presId="urn:microsoft.com/office/officeart/2005/8/layout/radial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0CCA-839F-4321-B609-F87133458799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202A-4623-4B28-A1F1-D526CE591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73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C8627F2-32F8-4EA4-BFA0-C17CBFC9F027}" type="datetime1">
              <a:rPr lang="zh-CN" altLang="en-US"/>
              <a:pPr>
                <a:defRPr/>
              </a:pPr>
              <a:t>2017/3/22</a:t>
            </a:fld>
            <a:endParaRPr lang="zh-CN" altLang="en-US" sz="1200"/>
          </a:p>
        </p:txBody>
      </p:sp>
      <p:sp>
        <p:nvSpPr>
          <p:cNvPr id="419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mtClean="0">
                <a:ea typeface="宋体" pitchFamily="2" charset="-122"/>
              </a:rPr>
              <a:t>单击此处编辑母版文本样式</a:t>
            </a:r>
            <a:endParaRPr lang="en-US" altLang="en-US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mtClean="0">
                <a:ea typeface="宋体" pitchFamily="2" charset="-122"/>
              </a:rPr>
              <a:t>第二级</a:t>
            </a:r>
            <a:endParaRPr lang="en-US" altLang="en-US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mtClean="0">
                <a:ea typeface="宋体" pitchFamily="2" charset="-122"/>
              </a:rPr>
              <a:t>第三级</a:t>
            </a:r>
            <a:endParaRPr lang="en-US" altLang="en-US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zh-CN" altLang="en-US" smtClean="0">
                <a:ea typeface="宋体" pitchFamily="2" charset="-122"/>
              </a:rPr>
              <a:t>第四级</a:t>
            </a:r>
            <a:endParaRPr lang="en-US" altLang="en-US" smtClean="0"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en-US" smtClean="0">
                <a:ea typeface="宋体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8903FD2-8595-4A9C-9187-93497FA59732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22502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C8627F2-32F8-4EA4-BFA0-C17CBFC9F027}" type="datetime1">
              <a:rPr lang="zh-CN" altLang="en-US" smtClean="0"/>
              <a:pPr>
                <a:defRPr/>
              </a:pPr>
              <a:t>2017/3/22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03FD2-8595-4A9C-9187-93497FA59732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84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Updated Performance Comparison of Virtual Machines and Linux Containers</a:t>
            </a:r>
            <a:endParaRPr lang="zh-CN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C8627F2-32F8-4EA4-BFA0-C17CBFC9F027}" type="datetime1">
              <a:rPr lang="zh-CN" altLang="en-US" smtClean="0"/>
              <a:pPr>
                <a:defRPr/>
              </a:pPr>
              <a:t>2017/3/22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03FD2-8595-4A9C-9187-93497FA59732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180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分布式应用的支撑中间件，参考了民生银行、浙江农信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分布式服务框架：如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8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17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C8627F2-32F8-4EA4-BFA0-C17CBFC9F027}" type="datetime1">
              <a:rPr lang="zh-CN" altLang="en-US" smtClean="0"/>
              <a:pPr>
                <a:defRPr/>
              </a:pPr>
              <a:t>2017/3/22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03FD2-8595-4A9C-9187-93497FA59732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50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当服务越来越多时，服务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配置管理变得非常困难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服务的调用量越来越大，服务的容量问题就暴露出来，这个服务需要多少机器支撑？什么时候该加机器？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服务间依赖关系变得错踪复杂，甚至分不清哪个应用要在哪个应用之前启动，架构师都不能完整的描述应用的架构关系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服务提供方需要流控，当流程超标时，能拒绝部分请求，进行自我保护</a:t>
            </a:r>
            <a:r>
              <a:rPr lang="en-US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 </a:t>
            </a:r>
            <a:r>
              <a:rPr lang="zh-CN" altLang="en-US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。</a:t>
            </a:r>
            <a:endParaRPr lang="zh-CN" altLang="zh-CN" sz="1200" kern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消费者上线前和提供者约定《服务质量等级协定</a:t>
            </a:r>
            <a:r>
              <a:rPr lang="en-US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(SLA)</a:t>
            </a:r>
            <a:r>
              <a:rPr lang="zh-CN" altLang="zh-CN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》</a:t>
            </a:r>
            <a:r>
              <a:rPr lang="zh-CN" altLang="en-US" sz="12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anose="020B0604020202020204" pitchFamily="34" charset="0"/>
              </a:rPr>
              <a:t>。</a:t>
            </a:r>
            <a:endParaRPr lang="en-US" altLang="zh-CN" sz="1200" kern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一个应用很重要，一个不那么重要，它们调用同一个服务，这个服务就应该向重要应用倾斜，而不是一视同仁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敏感数据也都服务化了，安全问题开始变得重要，谁能调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该服务？如何授权？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C8627F2-32F8-4EA4-BFA0-C17CBFC9F027}" type="datetime1">
              <a:rPr lang="zh-CN" altLang="en-US" smtClean="0"/>
              <a:pPr>
                <a:defRPr/>
              </a:pPr>
              <a:t>2017/3/22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03FD2-8595-4A9C-9187-93497FA59732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056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1463" cy="3725863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1038" y="4783138"/>
            <a:ext cx="5443537" cy="3913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9BC20F2-1FFB-4959-A486-439A2ED5C0D9}" type="datetime1">
              <a:rPr lang="zh-CN" altLang="en-US" smtClean="0"/>
              <a:pPr/>
              <a:t>2017/3/22</a:t>
            </a:fld>
            <a:endParaRPr lang="zh-CN" altLang="en-US" sz="1200" smtClean="0"/>
          </a:p>
        </p:txBody>
      </p:sp>
      <p:sp>
        <p:nvSpPr>
          <p:cNvPr id="7270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EC3BA5-30A4-4EF4-8A5F-BC42B31DFF65}" type="slidenum">
              <a:rPr lang="zh-CN" altLang="en-US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932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507" y="3795835"/>
            <a:ext cx="2036240" cy="13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336" y="3861530"/>
            <a:ext cx="1978664" cy="128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15" y="1203655"/>
            <a:ext cx="2016140" cy="8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0"/>
          <a:stretch/>
        </p:blipFill>
        <p:spPr bwMode="auto">
          <a:xfrm>
            <a:off x="498033" y="3507815"/>
            <a:ext cx="8178252" cy="21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123580"/>
            <a:ext cx="9144000" cy="50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1021"/>
            <a:ext cx="8232775" cy="645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783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rgbClr val="646464"/>
              </a:solidFill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46818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rgbClr val="64646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148" y="159077"/>
            <a:ext cx="6923087" cy="387350"/>
          </a:xfrm>
        </p:spPr>
        <p:txBody>
          <a:bodyPr/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4671-2E91-4A61-81A3-0B5511D07702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3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2" indent="0" algn="ctr">
              <a:buNone/>
              <a:defRPr sz="1200"/>
            </a:lvl6pPr>
            <a:lvl7pPr marL="2057318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87FCF0-A2F4-4D08-8EDE-BBD38097F051}" type="datetime1">
              <a:rPr lang="zh-CN" altLang="en-US" smtClean="0"/>
              <a:pPr>
                <a:defRPr/>
              </a:pPr>
              <a:t>2017/3/22</a:t>
            </a:fld>
            <a:endParaRPr lang="zh-CN" altLang="en-US" sz="162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88020-5058-4811-ACB0-AE258E24F2CF}" type="slidenum">
              <a:rPr lang="en-US" altLang="en-US" smtClean="0"/>
              <a:pPr>
                <a:defRPr/>
              </a:pPr>
              <a:t>‹#›</a:t>
            </a:fld>
            <a:endParaRPr lang="zh-CN" altLang="en-US" sz="162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19175" y="140814"/>
            <a:ext cx="6929437" cy="4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dirty="0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dirty="0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dirty="0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dirty="0" smtClean="0">
                <a:sym typeface="Calibri" pitchFamily="34" charset="0"/>
              </a:rPr>
              <a:t>Fifth level</a:t>
            </a: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8562467-5D0A-49E1-B518-3A78C7333349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2" descr="D:\BP\13-飞讯动力\融资计划\20151026-新BP\Logo1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25" y="113755"/>
            <a:ext cx="1224085" cy="4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40814"/>
            <a:ext cx="1019175" cy="4355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64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jpeg"/><Relationship Id="rId10" Type="http://schemas.openxmlformats.org/officeDocument/2006/relationships/image" Target="../media/image36.png"/><Relationship Id="rId4" Type="http://schemas.openxmlformats.org/officeDocument/2006/relationships/image" Target="../media/image30.jpg"/><Relationship Id="rId9" Type="http://schemas.openxmlformats.org/officeDocument/2006/relationships/image" Target="../media/image35.png"/><Relationship Id="rId1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462" y="2067716"/>
            <a:ext cx="9144000" cy="1080074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3754" y="2211725"/>
            <a:ext cx="74165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Docker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容器技术及其应用实践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容器将应用和基础设施紧密联系在一起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07356" y="1059646"/>
            <a:ext cx="7925289" cy="0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19966" y="2756055"/>
            <a:ext cx="7925289" cy="0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707940" y="627615"/>
            <a:ext cx="762623" cy="4032280"/>
            <a:chOff x="3537857" y="1277806"/>
            <a:chExt cx="762623" cy="4032280"/>
          </a:xfrm>
        </p:grpSpPr>
        <p:sp>
          <p:nvSpPr>
            <p:cNvPr id="6" name="右箭头 5"/>
            <p:cNvSpPr/>
            <p:nvPr/>
          </p:nvSpPr>
          <p:spPr>
            <a:xfrm rot="16200000">
              <a:off x="1903029" y="2912634"/>
              <a:ext cx="4032280" cy="76262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53542" y="2895600"/>
              <a:ext cx="134479" cy="769441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业务发展</a:t>
              </a:r>
              <a:endPara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455" y="2502316"/>
            <a:ext cx="555171" cy="507478"/>
            <a:chOff x="457200" y="3131718"/>
            <a:chExt cx="903515" cy="507478"/>
          </a:xfrm>
        </p:grpSpPr>
        <p:sp>
          <p:nvSpPr>
            <p:cNvPr id="9" name="等腰三角形 8"/>
            <p:cNvSpPr/>
            <p:nvPr/>
          </p:nvSpPr>
          <p:spPr>
            <a:xfrm>
              <a:off x="457200" y="3131718"/>
              <a:ext cx="903515" cy="177539"/>
            </a:xfrm>
            <a:prstGeom prst="triangl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457200" y="3461657"/>
              <a:ext cx="903515" cy="177539"/>
            </a:xfrm>
            <a:prstGeom prst="triangl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213870" y="4244751"/>
            <a:ext cx="1979958" cy="3156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关键业务应用需求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213870" y="3689579"/>
            <a:ext cx="1979958" cy="3156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业务增长，需要扩容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225998" y="3134408"/>
            <a:ext cx="1979958" cy="3156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业务再增长，需要扩容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652887" y="3363008"/>
            <a:ext cx="1077685" cy="881743"/>
          </a:xfrm>
          <a:prstGeom prst="rightArrow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单向要求和配合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066954" y="3003780"/>
            <a:ext cx="3033291" cy="1534885"/>
            <a:chOff x="4932656" y="3962400"/>
            <a:chExt cx="2986440" cy="1534885"/>
          </a:xfrm>
          <a:solidFill>
            <a:schemeClr val="accent1"/>
          </a:solidFill>
        </p:grpSpPr>
        <p:sp>
          <p:nvSpPr>
            <p:cNvPr id="18" name="五边形 17"/>
            <p:cNvSpPr/>
            <p:nvPr/>
          </p:nvSpPr>
          <p:spPr>
            <a:xfrm rot="10800000">
              <a:off x="4932656" y="5138057"/>
              <a:ext cx="2986439" cy="359228"/>
            </a:xfrm>
            <a:prstGeom prst="homePlat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五边形 18"/>
            <p:cNvSpPr/>
            <p:nvPr/>
          </p:nvSpPr>
          <p:spPr>
            <a:xfrm rot="10800000">
              <a:off x="4932657" y="4572000"/>
              <a:ext cx="2986439" cy="359228"/>
            </a:xfrm>
            <a:prstGeom prst="homePlat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 rot="10800000">
              <a:off x="4932657" y="3962400"/>
              <a:ext cx="2986439" cy="359228"/>
            </a:xfrm>
            <a:prstGeom prst="homePlat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67790" y="4648199"/>
              <a:ext cx="2210696" cy="193899"/>
            </a:xfrm>
            <a:prstGeom prst="rect">
              <a:avLst/>
            </a:prstGeom>
            <a:grp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资源扩容，满配置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7790" y="5226163"/>
              <a:ext cx="2210696" cy="193899"/>
            </a:xfrm>
            <a:prstGeom prst="rect">
              <a:avLst/>
            </a:prstGeom>
            <a:grp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采购应用要求的资源满足需求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45050" y="4041665"/>
              <a:ext cx="2210696" cy="193899"/>
            </a:xfrm>
            <a:prstGeom prst="rect">
              <a:avLst/>
            </a:prstGeom>
            <a:grp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资源升级、替换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10643" y="1635686"/>
            <a:ext cx="1205367" cy="724025"/>
            <a:chOff x="3407852" y="1807029"/>
            <a:chExt cx="1000860" cy="620486"/>
          </a:xfrm>
        </p:grpSpPr>
        <p:sp>
          <p:nvSpPr>
            <p:cNvPr id="25" name="左右箭头 24"/>
            <p:cNvSpPr/>
            <p:nvPr/>
          </p:nvSpPr>
          <p:spPr>
            <a:xfrm>
              <a:off x="3407852" y="1807029"/>
              <a:ext cx="1000860" cy="620486"/>
            </a:xfrm>
            <a:prstGeom prst="leftRight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2608" y="1958649"/>
              <a:ext cx="675538" cy="300690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双向适应和配合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18424" y="3035639"/>
            <a:ext cx="391886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8424" y="2260709"/>
            <a:ext cx="391886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225998" y="1897021"/>
            <a:ext cx="2057400" cy="3156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业务爆发式增长，业务突发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652887" y="1131651"/>
            <a:ext cx="876076" cy="446364"/>
            <a:chOff x="3482804" y="1781842"/>
            <a:chExt cx="876076" cy="446364"/>
          </a:xfrm>
          <a:solidFill>
            <a:schemeClr val="bg1">
              <a:lumMod val="95000"/>
            </a:schemeClr>
          </a:solidFill>
        </p:grpSpPr>
        <p:sp>
          <p:nvSpPr>
            <p:cNvPr id="32" name="矩形 31"/>
            <p:cNvSpPr/>
            <p:nvPr/>
          </p:nvSpPr>
          <p:spPr>
            <a:xfrm>
              <a:off x="3490344" y="1781842"/>
              <a:ext cx="868536" cy="190078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482804" y="2038128"/>
              <a:ext cx="868536" cy="190078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微服务化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66953" y="1646692"/>
            <a:ext cx="3033291" cy="925285"/>
            <a:chOff x="4932656" y="4572000"/>
            <a:chExt cx="2986440" cy="925285"/>
          </a:xfrm>
          <a:solidFill>
            <a:schemeClr val="accent1"/>
          </a:solidFill>
        </p:grpSpPr>
        <p:sp>
          <p:nvSpPr>
            <p:cNvPr id="36" name="五边形 35"/>
            <p:cNvSpPr/>
            <p:nvPr/>
          </p:nvSpPr>
          <p:spPr>
            <a:xfrm rot="10800000">
              <a:off x="4932656" y="5138057"/>
              <a:ext cx="2986439" cy="359228"/>
            </a:xfrm>
            <a:prstGeom prst="homePlat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五边形 36"/>
            <p:cNvSpPr/>
            <p:nvPr/>
          </p:nvSpPr>
          <p:spPr>
            <a:xfrm rot="10800000">
              <a:off x="4932657" y="4572000"/>
              <a:ext cx="2986439" cy="359228"/>
            </a:xfrm>
            <a:prstGeom prst="homePlat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67790" y="4648199"/>
              <a:ext cx="2210696" cy="193899"/>
            </a:xfrm>
            <a:prstGeom prst="rect">
              <a:avLst/>
            </a:prstGeom>
            <a:grp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基础设施弹性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67790" y="5226163"/>
              <a:ext cx="2210696" cy="193899"/>
            </a:xfrm>
            <a:prstGeom prst="rect">
              <a:avLst/>
            </a:prstGeom>
            <a:grpFill/>
          </p:spPr>
          <p:txBody>
            <a:bodyPr wrap="square" lIns="0" tIns="36576" rIns="0" bIns="0" rtlCol="0">
              <a:spAutoFit/>
            </a:bodyPr>
            <a:lstStyle/>
            <a:p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基础设施分布式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118627" y="820161"/>
            <a:ext cx="424543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091913" y="820161"/>
            <a:ext cx="947056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</a:p>
        </p:txBody>
      </p:sp>
    </p:spTree>
    <p:extLst>
      <p:ext uri="{BB962C8B-B14F-4D97-AF65-F5344CB8AC3E}">
        <p14:creationId xmlns:p14="http://schemas.microsoft.com/office/powerpoint/2010/main" val="8991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容器在传统行业落地：</a:t>
            </a:r>
            <a:r>
              <a:rPr lang="zh-CN" altLang="en-US" sz="2400" dirty="0" smtClean="0"/>
              <a:t>先解决为谁服务的问题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0723"/>
              </p:ext>
            </p:extLst>
          </p:nvPr>
        </p:nvGraphicFramePr>
        <p:xfrm>
          <a:off x="179695" y="843630"/>
          <a:ext cx="8623041" cy="223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591"/>
                <a:gridCol w="3727312"/>
                <a:gridCol w="4043138"/>
              </a:tblGrid>
              <a:tr h="315396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传统模式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敏捷模式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互联网模式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63414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稳定、可靠、经济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业务价值、客户体验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024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核心目标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降低成本、成本可预测；基于规格文档开发；可靠性、安全性、控制风险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弹性、效率；管理不确定性；验证、学习、试点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024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计划和可预知的功能；已知的性能和容量需求；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需求变更频繁，不明确；无法确定的性能和容量需求，需通过弹性来满足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14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变化频率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较少的、增量的改变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快速、经常的变化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024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技术来源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成熟的技术；成熟的供应商；长期合作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可能不成熟的技术；可能不成熟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小规模的供应商；可能短期合作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759858" y="1063122"/>
            <a:ext cx="0" cy="3918857"/>
          </a:xfrm>
          <a:prstGeom prst="line">
            <a:avLst/>
          </a:prstGeom>
          <a:ln w="12700">
            <a:solidFill>
              <a:schemeClr val="tx2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65180" y="3117261"/>
            <a:ext cx="8637557" cy="1908263"/>
            <a:chOff x="2056153" y="3345908"/>
            <a:chExt cx="8323118" cy="1559920"/>
          </a:xfrm>
        </p:grpSpPr>
        <p:grpSp>
          <p:nvGrpSpPr>
            <p:cNvPr id="6" name="组合 5"/>
            <p:cNvGrpSpPr/>
            <p:nvPr/>
          </p:nvGrpSpPr>
          <p:grpSpPr>
            <a:xfrm>
              <a:off x="2056153" y="3345908"/>
              <a:ext cx="8323118" cy="513265"/>
              <a:chOff x="446809" y="3678419"/>
              <a:chExt cx="8323118" cy="73025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46809" y="3684378"/>
                <a:ext cx="810491" cy="724300"/>
                <a:chOff x="457200" y="3958937"/>
                <a:chExt cx="810491" cy="529936"/>
              </a:xfrm>
            </p:grpSpPr>
            <p:sp>
              <p:nvSpPr>
                <p:cNvPr id="23" name="五边形 22"/>
                <p:cNvSpPr/>
                <p:nvPr/>
              </p:nvSpPr>
              <p:spPr>
                <a:xfrm>
                  <a:off x="457200" y="3958937"/>
                  <a:ext cx="810491" cy="529936"/>
                </a:xfrm>
                <a:prstGeom prst="homePlate">
                  <a:avLst>
                    <a:gd name="adj" fmla="val 4385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571500" y="4092568"/>
                  <a:ext cx="415636" cy="3508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marL="0" indent="0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  <a:buFont typeface="Arial" pitchFamily="34" charset="0"/>
                    <a:buNone/>
                  </a:pPr>
                  <a:r>
                    <a:rPr lang="zh-CN" altLang="en-US" sz="12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基础设施</a:t>
                  </a:r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257301" y="3684378"/>
                <a:ext cx="3543299" cy="7243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IOE</a:t>
                </a:r>
                <a:endPara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935683" y="3678419"/>
                <a:ext cx="3834244" cy="7243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X86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化、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LAMP</a:t>
                </a:r>
                <a:endParaRPr lang="zh-CN" altLang="en-US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402773" y="4045494"/>
                <a:ext cx="3377045" cy="193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36576" rIns="0" bIns="0" rtlCol="0">
                <a:spAutoFit/>
              </a:bodyPr>
              <a:lstStyle/>
              <a:p>
                <a:pPr marL="0" indent="0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传统小型机、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Oracle/DB2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数据库、传统商业存储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164281" y="4045496"/>
                <a:ext cx="3325091" cy="275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36576" rIns="0" bIns="0" rtlCol="0">
                <a:spAutoFit/>
              </a:bodyPr>
              <a:lstStyle/>
              <a:p>
                <a:pPr marL="0" indent="0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  <a:buFont typeface="Arial" pitchFamily="34" charset="0"/>
                  <a:buNone/>
                </a:pP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X86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化、分布式存储、软件定义网络、开源架构</a:t>
                </a: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3012116" y="4185168"/>
              <a:ext cx="3283527" cy="3508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传统基础设施的纳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管，小机虚拟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化。云平台实现服务展示和纳管。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80109" y="4159248"/>
              <a:ext cx="3619210" cy="3508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基础设施全面软件定义、服务化。构建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平台支持云原生类应用。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56153" y="3885462"/>
              <a:ext cx="8323118" cy="1020366"/>
              <a:chOff x="2056153" y="4640205"/>
              <a:chExt cx="8323118" cy="72610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056153" y="4640205"/>
                <a:ext cx="8323117" cy="726108"/>
                <a:chOff x="446810" y="5308956"/>
                <a:chExt cx="8323117" cy="730259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446810" y="5314915"/>
                  <a:ext cx="810491" cy="724300"/>
                  <a:chOff x="457200" y="3958937"/>
                  <a:chExt cx="810491" cy="529936"/>
                </a:xfrm>
              </p:grpSpPr>
              <p:sp>
                <p:nvSpPr>
                  <p:cNvPr id="16" name="五边形 15"/>
                  <p:cNvSpPr/>
                  <p:nvPr/>
                </p:nvSpPr>
                <p:spPr>
                  <a:xfrm>
                    <a:off x="457200" y="3958937"/>
                    <a:ext cx="810491" cy="529936"/>
                  </a:xfrm>
                  <a:prstGeom prst="homePlate">
                    <a:avLst>
                      <a:gd name="adj" fmla="val 26744"/>
                    </a:avLst>
                  </a:prstGeom>
                  <a:solidFill>
                    <a:schemeClr val="accent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zh-CN" altLang="en-US" sz="1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1500" y="4116808"/>
                    <a:ext cx="415636" cy="2111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36576" rIns="0" bIns="0" rtlCol="0">
                    <a:spAutoFit/>
                  </a:bodyPr>
                  <a:lstStyle/>
                  <a:p>
                    <a:pPr marL="0" indent="0">
                      <a:lnSpc>
                        <a:spcPct val="85000"/>
                      </a:lnSpc>
                      <a:spcAft>
                        <a:spcPts val="600"/>
                      </a:spcAft>
                      <a:buClr>
                        <a:schemeClr val="accent2"/>
                      </a:buClr>
                      <a:buSzPct val="70000"/>
                      <a:buFont typeface="Arial" pitchFamily="34" charset="0"/>
                      <a:buNone/>
                    </a:pPr>
                    <a:r>
                      <a: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运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维体系</a:t>
                    </a:r>
                  </a:p>
                </p:txBody>
              </p:sp>
            </p:grpSp>
            <p:sp>
              <p:nvSpPr>
                <p:cNvPr id="14" name="矩形 13"/>
                <p:cNvSpPr/>
                <p:nvPr/>
              </p:nvSpPr>
              <p:spPr>
                <a:xfrm>
                  <a:off x="1257301" y="5314915"/>
                  <a:ext cx="3543300" cy="7243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zh-CN" altLang="en-US" sz="14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流程化、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半</a:t>
                  </a:r>
                  <a:r>
                    <a:rPr lang="zh-CN" altLang="en-US" sz="14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自动化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935683" y="5308956"/>
                  <a:ext cx="3834244" cy="7243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zh-CN" altLang="en-US" sz="14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标准化、全自动化、</a:t>
                  </a:r>
                  <a:r>
                    <a:rPr lang="en-US" altLang="zh-CN" sz="140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DevOps</a:t>
                  </a:r>
                  <a:endParaRPr lang="zh-CN" altLang="en-US" sz="1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2939380" y="4844890"/>
                <a:ext cx="3470564" cy="459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36576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以流程为核心构建运维体系，以保障可用性为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第一目标，逐步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稳健提升自动化水平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24979" y="4857260"/>
                <a:ext cx="3754292" cy="459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36576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/>
                  </a:buClr>
                  <a:buSzPct val="70000"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以标准化为基础，在遵从流程的基础上，实现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全自动化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逐步推进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DevOps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等创新模式的落地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1022619" y="3075784"/>
            <a:ext cx="3744260" cy="194413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6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5" y="140814"/>
            <a:ext cx="7441095" cy="435514"/>
          </a:xfrm>
        </p:spPr>
        <p:txBody>
          <a:bodyPr/>
          <a:lstStyle/>
          <a:p>
            <a:r>
              <a:rPr lang="zh-CN" altLang="en-US" dirty="0" smtClean="0"/>
              <a:t>容器云平台：</a:t>
            </a:r>
            <a:r>
              <a:rPr lang="zh-CN" altLang="en-US" sz="2000" dirty="0" smtClean="0"/>
              <a:t>应用架构改造、容器化和应用管理并举</a:t>
            </a:r>
            <a:endParaRPr lang="zh-CN" altLang="en-US" sz="2000" dirty="0"/>
          </a:p>
        </p:txBody>
      </p:sp>
      <p:pic>
        <p:nvPicPr>
          <p:cNvPr id="45" name="图片 4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0" y="843630"/>
            <a:ext cx="8064560" cy="40322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799238">
            <a:off x="631705" y="2184630"/>
            <a:ext cx="7920550" cy="1397524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容器云平台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：“应用视角”的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基础设施平台</a:t>
            </a:r>
          </a:p>
        </p:txBody>
      </p:sp>
    </p:spTree>
    <p:extLst>
      <p:ext uri="{BB962C8B-B14F-4D97-AF65-F5344CB8AC3E}">
        <p14:creationId xmlns:p14="http://schemas.microsoft.com/office/powerpoint/2010/main" val="23555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zh-CN" altLang="en-US" dirty="0" smtClean="0"/>
              <a:t>化的基础：应用架构改造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611725" y="992300"/>
            <a:ext cx="4293025" cy="3811605"/>
            <a:chOff x="72736" y="1330036"/>
            <a:chExt cx="4583729" cy="4734455"/>
          </a:xfrm>
        </p:grpSpPr>
        <p:sp>
          <p:nvSpPr>
            <p:cNvPr id="95" name="矩形 94"/>
            <p:cNvSpPr/>
            <p:nvPr/>
          </p:nvSpPr>
          <p:spPr>
            <a:xfrm>
              <a:off x="72736" y="1330036"/>
              <a:ext cx="4583729" cy="473445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64665" y="1521644"/>
              <a:ext cx="4359784" cy="4465244"/>
              <a:chOff x="457200" y="1433295"/>
              <a:chExt cx="5603416" cy="4465244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4960915" y="3283512"/>
                <a:ext cx="1099701" cy="407309"/>
              </a:xfrm>
              <a:prstGeom prst="roundRect">
                <a:avLst/>
              </a:prstGeom>
              <a:solidFill>
                <a:srgbClr val="FFE600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消息队列</a:t>
                </a: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457200" y="3283512"/>
                <a:ext cx="1072015" cy="407309"/>
              </a:xfrm>
              <a:prstGeom prst="roundRect">
                <a:avLst/>
              </a:prstGeom>
              <a:solidFill>
                <a:srgbClr val="FFE600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服务注册</a:t>
                </a: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466101" y="4559632"/>
                <a:ext cx="1561265" cy="407309"/>
              </a:xfrm>
              <a:prstGeom prst="roundRect">
                <a:avLst/>
              </a:prstGeom>
              <a:solidFill>
                <a:srgbClr val="FFE600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分布式缓存</a:t>
                </a: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41610" y="4555786"/>
                <a:ext cx="1561265" cy="407309"/>
              </a:xfrm>
              <a:prstGeom prst="roundRect">
                <a:avLst/>
              </a:prstGeom>
              <a:solidFill>
                <a:srgbClr val="FFE600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数据库中间件</a:t>
                </a: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2979352" y="5060134"/>
                <a:ext cx="719136" cy="838405"/>
                <a:chOff x="3818157" y="4845427"/>
                <a:chExt cx="719136" cy="838405"/>
              </a:xfrm>
            </p:grpSpPr>
            <p:grpSp>
              <p:nvGrpSpPr>
                <p:cNvPr id="191" name="组合 190"/>
                <p:cNvGrpSpPr/>
                <p:nvPr/>
              </p:nvGrpSpPr>
              <p:grpSpPr>
                <a:xfrm>
                  <a:off x="3842284" y="4845427"/>
                  <a:ext cx="558296" cy="563220"/>
                  <a:chOff x="4896471" y="4729168"/>
                  <a:chExt cx="558296" cy="563220"/>
                </a:xfrm>
              </p:grpSpPr>
              <p:sp>
                <p:nvSpPr>
                  <p:cNvPr id="193" name="圆柱形 192"/>
                  <p:cNvSpPr/>
                  <p:nvPr/>
                </p:nvSpPr>
                <p:spPr>
                  <a:xfrm>
                    <a:off x="4896471" y="4729168"/>
                    <a:ext cx="438131" cy="444488"/>
                  </a:xfrm>
                  <a:prstGeom prst="can">
                    <a:avLst>
                      <a:gd name="adj" fmla="val 43301"/>
                    </a:avLst>
                  </a:prstGeom>
                  <a:gradFill rotWithShape="1">
                    <a:gsLst>
                      <a:gs pos="0">
                        <a:srgbClr val="92D050">
                          <a:shade val="51000"/>
                          <a:satMod val="130000"/>
                        </a:srgbClr>
                      </a:gs>
                      <a:gs pos="80000">
                        <a:srgbClr val="92D050">
                          <a:shade val="93000"/>
                          <a:satMod val="130000"/>
                        </a:srgbClr>
                      </a:gs>
                      <a:gs pos="100000">
                        <a:srgbClr val="92D05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2D05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endParaRPr kumimoji="0" lang="zh-CN" altLang="en-US" sz="7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</a:endParaRPr>
                  </a:p>
                </p:txBody>
              </p:sp>
              <p:sp>
                <p:nvSpPr>
                  <p:cNvPr id="194" name="圆柱形 193"/>
                  <p:cNvSpPr/>
                  <p:nvPr/>
                </p:nvSpPr>
                <p:spPr>
                  <a:xfrm>
                    <a:off x="5016636" y="4847900"/>
                    <a:ext cx="438131" cy="444488"/>
                  </a:xfrm>
                  <a:prstGeom prst="can">
                    <a:avLst>
                      <a:gd name="adj" fmla="val 43301"/>
                    </a:avLst>
                  </a:prstGeom>
                  <a:gradFill rotWithShape="1">
                    <a:gsLst>
                      <a:gs pos="0">
                        <a:srgbClr val="92D050">
                          <a:shade val="51000"/>
                          <a:satMod val="130000"/>
                        </a:srgbClr>
                      </a:gs>
                      <a:gs pos="80000">
                        <a:srgbClr val="92D050">
                          <a:shade val="93000"/>
                          <a:satMod val="130000"/>
                        </a:srgbClr>
                      </a:gs>
                      <a:gs pos="100000">
                        <a:srgbClr val="92D05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2D05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  <a:defRPr/>
                    </a:pPr>
                    <a:endParaRPr kumimoji="0" lang="zh-CN" altLang="en-US" sz="7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92" name="文本框 191"/>
                <p:cNvSpPr txBox="1"/>
                <p:nvPr/>
              </p:nvSpPr>
              <p:spPr>
                <a:xfrm>
                  <a:off x="3818157" y="5459234"/>
                  <a:ext cx="719136" cy="224598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FFE600"/>
                    </a:buClr>
                    <a:buSzPct val="70000"/>
                    <a:buFont typeface="Arial" pitchFamily="34" charset="0"/>
                    <a:buNone/>
                    <a:tabLst/>
                    <a:defRPr/>
                  </a:pPr>
                  <a:r>
                    <a:rPr kumimoji="0" lang="zh-CN" alt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数据库</a:t>
                  </a:r>
                </a:p>
              </p:txBody>
            </p:sp>
          </p:grpSp>
          <p:cxnSp>
            <p:nvCxnSpPr>
              <p:cNvPr id="102" name="直接箭头连接符 101"/>
              <p:cNvCxnSpPr>
                <a:stCxn id="99" idx="2"/>
                <a:endCxn id="193" idx="2"/>
              </p:cNvCxnSpPr>
              <p:nvPr/>
            </p:nvCxnSpPr>
            <p:spPr>
              <a:xfrm>
                <a:off x="2246734" y="4966941"/>
                <a:ext cx="756745" cy="31543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dash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03" name="直接箭头连接符 102"/>
              <p:cNvCxnSpPr>
                <a:stCxn id="100" idx="2"/>
                <a:endCxn id="194" idx="4"/>
              </p:cNvCxnSpPr>
              <p:nvPr/>
            </p:nvCxnSpPr>
            <p:spPr>
              <a:xfrm flipH="1">
                <a:off x="3561775" y="4963095"/>
                <a:ext cx="660468" cy="43801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04" name="直接箭头连接符 103"/>
              <p:cNvCxnSpPr>
                <a:stCxn id="99" idx="0"/>
                <a:endCxn id="127" idx="2"/>
              </p:cNvCxnSpPr>
              <p:nvPr/>
            </p:nvCxnSpPr>
            <p:spPr>
              <a:xfrm flipV="1">
                <a:off x="2246734" y="4312624"/>
                <a:ext cx="969773" cy="24700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直接箭头连接符 118"/>
              <p:cNvCxnSpPr>
                <a:stCxn id="100" idx="0"/>
                <a:endCxn id="127" idx="2"/>
              </p:cNvCxnSpPr>
              <p:nvPr/>
            </p:nvCxnSpPr>
            <p:spPr>
              <a:xfrm flipH="1" flipV="1">
                <a:off x="3216507" y="4312624"/>
                <a:ext cx="1005736" cy="24316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26" name="直接箭头连接符 125"/>
              <p:cNvCxnSpPr>
                <a:stCxn id="98" idx="3"/>
                <a:endCxn id="127" idx="1"/>
              </p:cNvCxnSpPr>
              <p:nvPr/>
            </p:nvCxnSpPr>
            <p:spPr>
              <a:xfrm>
                <a:off x="1529215" y="3487167"/>
                <a:ext cx="46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27" name="圆角矩形 126"/>
              <p:cNvSpPr/>
              <p:nvPr/>
            </p:nvSpPr>
            <p:spPr>
              <a:xfrm>
                <a:off x="1989549" y="2661709"/>
                <a:ext cx="2453915" cy="1650915"/>
              </a:xfrm>
              <a:prstGeom prst="roundRect">
                <a:avLst>
                  <a:gd name="adj" fmla="val 12261"/>
                </a:avLst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128" name="直接箭头连接符 127"/>
              <p:cNvCxnSpPr>
                <a:stCxn id="127" idx="3"/>
                <a:endCxn id="97" idx="1"/>
              </p:cNvCxnSpPr>
              <p:nvPr/>
            </p:nvCxnSpPr>
            <p:spPr>
              <a:xfrm>
                <a:off x="4443465" y="3487167"/>
                <a:ext cx="51745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39" name="文本框 138"/>
              <p:cNvSpPr txBox="1"/>
              <p:nvPr/>
            </p:nvSpPr>
            <p:spPr>
              <a:xfrm>
                <a:off x="3147256" y="3378565"/>
                <a:ext cx="145474" cy="224598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E600"/>
                  </a:buClr>
                  <a:buSzPct val="70000"/>
                  <a:buFont typeface="Arial" pitchFamily="34" charset="0"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2063293" y="3034801"/>
                <a:ext cx="995810" cy="1004611"/>
                <a:chOff x="2985556" y="2590949"/>
                <a:chExt cx="995810" cy="1004611"/>
              </a:xfrm>
            </p:grpSpPr>
            <p:grpSp>
              <p:nvGrpSpPr>
                <p:cNvPr id="185" name="组合 184"/>
                <p:cNvGrpSpPr/>
                <p:nvPr/>
              </p:nvGrpSpPr>
              <p:grpSpPr>
                <a:xfrm>
                  <a:off x="2985556" y="2590949"/>
                  <a:ext cx="995810" cy="945641"/>
                  <a:chOff x="2985556" y="2590949"/>
                  <a:chExt cx="995810" cy="945641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2985556" y="2590949"/>
                    <a:ext cx="995810" cy="472821"/>
                    <a:chOff x="2985556" y="2590949"/>
                    <a:chExt cx="995810" cy="472821"/>
                  </a:xfrm>
                </p:grpSpPr>
                <p:sp>
                  <p:nvSpPr>
                    <p:cNvPr id="189" name="圆角矩形 188"/>
                    <p:cNvSpPr/>
                    <p:nvPr/>
                  </p:nvSpPr>
                  <p:spPr>
                    <a:xfrm>
                      <a:off x="2985556" y="2590949"/>
                      <a:ext cx="995810" cy="47282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A3A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0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90" name="矩形 189"/>
                    <p:cNvSpPr/>
                    <p:nvPr/>
                  </p:nvSpPr>
                  <p:spPr>
                    <a:xfrm>
                      <a:off x="3171974" y="2697852"/>
                      <a:ext cx="622975" cy="31539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p:txBody>
                </p:sp>
              </p:grpSp>
              <p:sp>
                <p:nvSpPr>
                  <p:cNvPr id="188" name="矩形 187"/>
                  <p:cNvSpPr/>
                  <p:nvPr/>
                </p:nvSpPr>
                <p:spPr>
                  <a:xfrm>
                    <a:off x="2985556" y="3063770"/>
                    <a:ext cx="995809" cy="472820"/>
                  </a:xfrm>
                  <a:prstGeom prst="rect">
                    <a:avLst/>
                  </a:prstGeom>
                  <a:solidFill>
                    <a:srgbClr val="FFE600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186" name="矩形 185"/>
                <p:cNvSpPr/>
                <p:nvPr/>
              </p:nvSpPr>
              <p:spPr>
                <a:xfrm>
                  <a:off x="3002828" y="3098577"/>
                  <a:ext cx="978538" cy="4969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分布式</a:t>
                  </a:r>
                  <a:endParaRPr kumimoji="0" lang="en-US" altLang="zh-CN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服务框架</a:t>
                  </a: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3383713" y="3032152"/>
                <a:ext cx="995810" cy="1004611"/>
                <a:chOff x="2985556" y="2590949"/>
                <a:chExt cx="995810" cy="100461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2985556" y="2590949"/>
                  <a:ext cx="995810" cy="945641"/>
                  <a:chOff x="2985556" y="2590949"/>
                  <a:chExt cx="995810" cy="945641"/>
                </a:xfrm>
              </p:grpSpPr>
              <p:grpSp>
                <p:nvGrpSpPr>
                  <p:cNvPr id="181" name="组合 180"/>
                  <p:cNvGrpSpPr/>
                  <p:nvPr/>
                </p:nvGrpSpPr>
                <p:grpSpPr>
                  <a:xfrm>
                    <a:off x="2985556" y="2590949"/>
                    <a:ext cx="995810" cy="472821"/>
                    <a:chOff x="2985556" y="2590949"/>
                    <a:chExt cx="995810" cy="472821"/>
                  </a:xfrm>
                </p:grpSpPr>
                <p:sp>
                  <p:nvSpPr>
                    <p:cNvPr id="183" name="圆角矩形 182"/>
                    <p:cNvSpPr/>
                    <p:nvPr/>
                  </p:nvSpPr>
                  <p:spPr>
                    <a:xfrm>
                      <a:off x="2985556" y="2590949"/>
                      <a:ext cx="995810" cy="47282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A3AE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05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84" name="矩形 183"/>
                    <p:cNvSpPr/>
                    <p:nvPr/>
                  </p:nvSpPr>
                  <p:spPr>
                    <a:xfrm>
                      <a:off x="3171974" y="2697852"/>
                      <a:ext cx="622975" cy="31539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p:txBody>
                </p:sp>
              </p:grpSp>
              <p:sp>
                <p:nvSpPr>
                  <p:cNvPr id="182" name="矩形 181"/>
                  <p:cNvSpPr/>
                  <p:nvPr/>
                </p:nvSpPr>
                <p:spPr>
                  <a:xfrm>
                    <a:off x="2985556" y="3063770"/>
                    <a:ext cx="995809" cy="472820"/>
                  </a:xfrm>
                  <a:prstGeom prst="rect">
                    <a:avLst/>
                  </a:prstGeom>
                  <a:solidFill>
                    <a:srgbClr val="FFE600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180" name="矩形 179"/>
                <p:cNvSpPr/>
                <p:nvPr/>
              </p:nvSpPr>
              <p:spPr>
                <a:xfrm>
                  <a:off x="3002828" y="3098577"/>
                  <a:ext cx="978538" cy="4969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分布式</a:t>
                  </a:r>
                  <a:endParaRPr kumimoji="0" lang="en-US" altLang="zh-CN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服务框架</a:t>
                  </a:r>
                </a:p>
              </p:txBody>
            </p:sp>
          </p:grpSp>
          <p:sp>
            <p:nvSpPr>
              <p:cNvPr id="143" name="圆角矩形 142"/>
              <p:cNvSpPr/>
              <p:nvPr/>
            </p:nvSpPr>
            <p:spPr>
              <a:xfrm>
                <a:off x="4960916" y="3890765"/>
                <a:ext cx="1099700" cy="407309"/>
              </a:xfrm>
              <a:prstGeom prst="roundRect">
                <a:avLst/>
              </a:prstGeom>
              <a:noFill/>
              <a:ln>
                <a:solidFill>
                  <a:srgbClr val="646464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配置中心</a:t>
                </a:r>
              </a:p>
            </p:txBody>
          </p:sp>
          <p:cxnSp>
            <p:nvCxnSpPr>
              <p:cNvPr id="144" name="直接箭头连接符 143"/>
              <p:cNvCxnSpPr>
                <a:stCxn id="127" idx="3"/>
                <a:endCxn id="143" idx="1"/>
              </p:cNvCxnSpPr>
              <p:nvPr/>
            </p:nvCxnSpPr>
            <p:spPr>
              <a:xfrm>
                <a:off x="4443465" y="3487167"/>
                <a:ext cx="517451" cy="60725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45" name="组合 144"/>
              <p:cNvGrpSpPr/>
              <p:nvPr/>
            </p:nvGrpSpPr>
            <p:grpSpPr>
              <a:xfrm>
                <a:off x="2093753" y="1843831"/>
                <a:ext cx="765961" cy="248491"/>
                <a:chOff x="1421524" y="1366774"/>
                <a:chExt cx="971433" cy="318956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1460493" y="1380927"/>
                  <a:ext cx="832526" cy="25475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9900">
                        <a:shade val="51000"/>
                        <a:satMod val="130000"/>
                      </a:srgbClr>
                    </a:gs>
                    <a:gs pos="80000">
                      <a:srgbClr val="FF9900">
                        <a:shade val="93000"/>
                        <a:satMod val="130000"/>
                      </a:srgbClr>
                    </a:gs>
                    <a:gs pos="100000">
                      <a:srgbClr val="FF99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99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endParaRPr kumimoji="0" lang="zh-CN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  <p:sp>
              <p:nvSpPr>
                <p:cNvPr id="178" name="文本框 177"/>
                <p:cNvSpPr txBox="1"/>
                <p:nvPr/>
              </p:nvSpPr>
              <p:spPr>
                <a:xfrm>
                  <a:off x="1421524" y="1366774"/>
                  <a:ext cx="971433" cy="318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DNS</a:t>
                  </a:r>
                  <a:r>
                    <a:rPr kumimoji="0" lang="zh-CN" altLang="en-US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3534491" y="1854058"/>
                <a:ext cx="776960" cy="249292"/>
                <a:chOff x="2850455" y="1374978"/>
                <a:chExt cx="1181555" cy="319982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954601" y="1374978"/>
                  <a:ext cx="977025" cy="260707"/>
                </a:xfrm>
                <a:prstGeom prst="rect">
                  <a:avLst/>
                </a:prstGeom>
                <a:gradFill rotWithShape="1">
                  <a:gsLst>
                    <a:gs pos="0">
                      <a:srgbClr val="FF9900">
                        <a:shade val="51000"/>
                        <a:satMod val="130000"/>
                      </a:srgbClr>
                    </a:gs>
                    <a:gs pos="80000">
                      <a:srgbClr val="FF9900">
                        <a:shade val="93000"/>
                        <a:satMod val="130000"/>
                      </a:srgbClr>
                    </a:gs>
                    <a:gs pos="100000">
                      <a:srgbClr val="FF99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FF99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endParaRPr kumimoji="0" lang="zh-CN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2850455" y="1376006"/>
                  <a:ext cx="1181555" cy="318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CDN</a:t>
                  </a:r>
                  <a:r>
                    <a:rPr kumimoji="0" lang="zh-CN" altLang="en-US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</a:t>
                  </a:r>
                </a:p>
              </p:txBody>
            </p:sp>
          </p:grpSp>
          <p:cxnSp>
            <p:nvCxnSpPr>
              <p:cNvPr id="148" name="直接箭头连接符 147"/>
              <p:cNvCxnSpPr/>
              <p:nvPr/>
            </p:nvCxnSpPr>
            <p:spPr bwMode="auto">
              <a:xfrm flipH="1">
                <a:off x="3199728" y="2434969"/>
                <a:ext cx="1" cy="224375"/>
              </a:xfrm>
              <a:prstGeom prst="straightConnector1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</p:cxnSp>
          <p:cxnSp>
            <p:nvCxnSpPr>
              <p:cNvPr id="149" name="直接箭头连接符 148"/>
              <p:cNvCxnSpPr/>
              <p:nvPr/>
            </p:nvCxnSpPr>
            <p:spPr bwMode="auto">
              <a:xfrm flipV="1">
                <a:off x="2780174" y="1949266"/>
                <a:ext cx="223902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</p:cxnSp>
          <p:cxnSp>
            <p:nvCxnSpPr>
              <p:cNvPr id="150" name="直接箭头连接符 149"/>
              <p:cNvCxnSpPr/>
              <p:nvPr/>
            </p:nvCxnSpPr>
            <p:spPr bwMode="auto">
              <a:xfrm flipV="1">
                <a:off x="3349889" y="1949266"/>
                <a:ext cx="223902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olid"/>
                <a:headEnd type="triangle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extLst/>
            </p:spPr>
          </p:cxnSp>
          <p:grpSp>
            <p:nvGrpSpPr>
              <p:cNvPr id="154" name="组合 153"/>
              <p:cNvGrpSpPr/>
              <p:nvPr/>
            </p:nvGrpSpPr>
            <p:grpSpPr>
              <a:xfrm>
                <a:off x="3019417" y="1633571"/>
                <a:ext cx="323923" cy="554390"/>
                <a:chOff x="3879833" y="1167637"/>
                <a:chExt cx="323923" cy="560938"/>
              </a:xfrm>
            </p:grpSpPr>
            <p:cxnSp>
              <p:nvCxnSpPr>
                <p:cNvPr id="173" name="直接箭头连接符 172"/>
                <p:cNvCxnSpPr/>
                <p:nvPr/>
              </p:nvCxnSpPr>
              <p:spPr bwMode="auto">
                <a:xfrm>
                  <a:off x="3879833" y="1167637"/>
                  <a:ext cx="0" cy="560938"/>
                </a:xfrm>
                <a:prstGeom prst="straightConnector1">
                  <a:avLst/>
                </a:prstGeom>
                <a:noFill/>
                <a:ln w="22225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triangl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extLst/>
              </p:spPr>
            </p:cxnSp>
            <p:cxnSp>
              <p:nvCxnSpPr>
                <p:cNvPr id="174" name="直接箭头连接符 173"/>
                <p:cNvCxnSpPr/>
                <p:nvPr/>
              </p:nvCxnSpPr>
              <p:spPr bwMode="auto">
                <a:xfrm>
                  <a:off x="4203756" y="1167637"/>
                  <a:ext cx="0" cy="560938"/>
                </a:xfrm>
                <a:prstGeom prst="straightConnector1">
                  <a:avLst/>
                </a:prstGeom>
                <a:noFill/>
                <a:ln w="22225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triangle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extLst/>
              </p:spPr>
            </p:cxnSp>
          </p:grpSp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42800" y="1433295"/>
                <a:ext cx="153234" cy="219323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73271" y="1433295"/>
                <a:ext cx="153234" cy="219323"/>
              </a:xfrm>
              <a:prstGeom prst="rect">
                <a:avLst/>
              </a:prstGeom>
            </p:spPr>
          </p:pic>
          <p:sp>
            <p:nvSpPr>
              <p:cNvPr id="157" name="圆角矩形 156"/>
              <p:cNvSpPr/>
              <p:nvPr/>
            </p:nvSpPr>
            <p:spPr>
              <a:xfrm>
                <a:off x="2631336" y="2160061"/>
                <a:ext cx="1068340" cy="270796"/>
              </a:xfrm>
              <a:prstGeom prst="roundRect">
                <a:avLst/>
              </a:prstGeom>
              <a:solidFill>
                <a:srgbClr val="FFE600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负载均衡</a:t>
                </a:r>
              </a:p>
            </p:txBody>
          </p:sp>
          <p:sp>
            <p:nvSpPr>
              <p:cNvPr id="158" name="圆角矩形 157"/>
              <p:cNvSpPr/>
              <p:nvPr/>
            </p:nvSpPr>
            <p:spPr>
              <a:xfrm>
                <a:off x="457200" y="3890765"/>
                <a:ext cx="1072015" cy="407309"/>
              </a:xfrm>
              <a:prstGeom prst="roundRect">
                <a:avLst/>
              </a:prstGeom>
              <a:noFill/>
              <a:ln>
                <a:solidFill>
                  <a:srgbClr val="646464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日志中心</a:t>
                </a:r>
              </a:p>
            </p:txBody>
          </p:sp>
          <p:cxnSp>
            <p:nvCxnSpPr>
              <p:cNvPr id="160" name="直接箭头连接符 159"/>
              <p:cNvCxnSpPr>
                <a:stCxn id="127" idx="1"/>
                <a:endCxn id="158" idx="3"/>
              </p:cNvCxnSpPr>
              <p:nvPr/>
            </p:nvCxnSpPr>
            <p:spPr>
              <a:xfrm flipH="1">
                <a:off x="1529215" y="3487167"/>
                <a:ext cx="460334" cy="60725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67" name="圆角矩形 166"/>
              <p:cNvSpPr/>
              <p:nvPr/>
            </p:nvSpPr>
            <p:spPr>
              <a:xfrm>
                <a:off x="2124480" y="2723249"/>
                <a:ext cx="1068340" cy="228535"/>
              </a:xfrm>
              <a:prstGeom prst="roundRect">
                <a:avLst/>
              </a:prstGeom>
              <a:noFill/>
              <a:ln>
                <a:solidFill>
                  <a:srgbClr val="646464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统一认证</a:t>
                </a: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5364055" y="2283730"/>
            <a:ext cx="3297254" cy="1368010"/>
            <a:chOff x="4908710" y="1165204"/>
            <a:chExt cx="3520529" cy="1699227"/>
          </a:xfrm>
        </p:grpSpPr>
        <p:sp>
          <p:nvSpPr>
            <p:cNvPr id="87" name="椭圆 86"/>
            <p:cNvSpPr/>
            <p:nvPr/>
          </p:nvSpPr>
          <p:spPr>
            <a:xfrm>
              <a:off x="5108161" y="1280633"/>
              <a:ext cx="3320620" cy="1417657"/>
            </a:xfrm>
            <a:prstGeom prst="ellips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780219" y="1453025"/>
              <a:ext cx="649020" cy="3249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无状态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357805" y="1165204"/>
              <a:ext cx="649020" cy="3249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A3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196291" y="2329219"/>
              <a:ext cx="1232488" cy="53521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配置与</a:t>
              </a: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A3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应用分离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4908710" y="1457459"/>
              <a:ext cx="649020" cy="3249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201408" y="2393222"/>
              <a:ext cx="731803" cy="32495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3A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自治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889545" y="1880712"/>
              <a:ext cx="1863090" cy="22459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E600"/>
                </a:buClr>
                <a:buSzPct val="70000"/>
                <a:buFont typeface="Arial" pitchFamily="34" charset="0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云原生应用的核心特征</a:t>
              </a:r>
            </a:p>
          </p:txBody>
        </p:sp>
      </p:grpSp>
      <p:sp>
        <p:nvSpPr>
          <p:cNvPr id="84" name="圆角矩形 83"/>
          <p:cNvSpPr/>
          <p:nvPr/>
        </p:nvSpPr>
        <p:spPr>
          <a:xfrm>
            <a:off x="2699689" y="2183411"/>
            <a:ext cx="778514" cy="183988"/>
          </a:xfrm>
          <a:prstGeom prst="roundRect">
            <a:avLst/>
          </a:prstGeom>
          <a:noFill/>
          <a:ln>
            <a:solidFill>
              <a:srgbClr val="646464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</a:p>
        </p:txBody>
      </p:sp>
      <p:sp>
        <p:nvSpPr>
          <p:cNvPr id="86" name="矩形 85"/>
          <p:cNvSpPr/>
          <p:nvPr/>
        </p:nvSpPr>
        <p:spPr>
          <a:xfrm>
            <a:off x="4147704" y="4424295"/>
            <a:ext cx="757046" cy="3796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146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21"/>
          <p:cNvGraphicFramePr/>
          <p:nvPr>
            <p:extLst>
              <p:ext uri="{D42A27DB-BD31-4B8C-83A1-F6EECF244321}">
                <p14:modId xmlns:p14="http://schemas.microsoft.com/office/powerpoint/2010/main" val="2432949447"/>
              </p:ext>
            </p:extLst>
          </p:nvPr>
        </p:nvGraphicFramePr>
        <p:xfrm>
          <a:off x="2195835" y="1059645"/>
          <a:ext cx="4964389" cy="324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>
                <a:latin typeface="微软雅黑" panose="020B0503020204020204" pitchFamily="34" charset="-122"/>
              </a:rPr>
              <a:t>容器化第一步：架构选型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3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5" y="140814"/>
            <a:ext cx="7729115" cy="435514"/>
          </a:xfrm>
        </p:spPr>
        <p:txBody>
          <a:bodyPr/>
          <a:lstStyle/>
          <a:p>
            <a:pPr marL="0" indent="0"/>
            <a:r>
              <a:rPr lang="en-US" altLang="zh-CN" dirty="0"/>
              <a:t>DevOps</a:t>
            </a:r>
            <a:r>
              <a:rPr lang="zh-CN" altLang="en-US" dirty="0"/>
              <a:t>：</a:t>
            </a:r>
            <a:r>
              <a:rPr lang="zh-CN" altLang="en-US" sz="2400" dirty="0"/>
              <a:t>大象也会跳舞，开发运维一体突出敏捷</a:t>
            </a:r>
            <a:r>
              <a:rPr lang="zh-CN" altLang="en-US" sz="2400" dirty="0" smtClean="0"/>
              <a:t>性</a:t>
            </a:r>
            <a:endParaRPr lang="zh-CN" altLang="en-US" sz="3200" dirty="0"/>
          </a:p>
        </p:txBody>
      </p:sp>
      <p:grpSp>
        <p:nvGrpSpPr>
          <p:cNvPr id="19" name="组合 10"/>
          <p:cNvGrpSpPr>
            <a:grpSpLocks/>
          </p:cNvGrpSpPr>
          <p:nvPr/>
        </p:nvGrpSpPr>
        <p:grpSpPr bwMode="auto">
          <a:xfrm>
            <a:off x="971750" y="1131650"/>
            <a:ext cx="7272505" cy="3168220"/>
            <a:chOff x="1660142" y="2856665"/>
            <a:chExt cx="6420676" cy="2456126"/>
          </a:xfrm>
        </p:grpSpPr>
        <p:pic>
          <p:nvPicPr>
            <p:cNvPr id="23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326" y="3679160"/>
              <a:ext cx="543509" cy="62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本框 23"/>
            <p:cNvSpPr txBox="1"/>
            <p:nvPr/>
          </p:nvSpPr>
          <p:spPr>
            <a:xfrm>
              <a:off x="1660142" y="4367183"/>
              <a:ext cx="857693" cy="6235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F5_021</a:t>
              </a:r>
              <a:endParaRPr lang="zh-CN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6" name="组合 13"/>
            <p:cNvGrpSpPr>
              <a:grpSpLocks/>
            </p:cNvGrpSpPr>
            <p:nvPr/>
          </p:nvGrpSpPr>
          <p:grpSpPr bwMode="auto">
            <a:xfrm>
              <a:off x="3116056" y="3273774"/>
              <a:ext cx="1358755" cy="979357"/>
              <a:chOff x="3292547" y="3046912"/>
              <a:chExt cx="1358755" cy="979357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92547" y="3046912"/>
                <a:ext cx="1358755" cy="506561"/>
              </a:xfrm>
              <a:prstGeom prst="rect">
                <a:avLst/>
              </a:prstGeom>
              <a:effectLst>
                <a:softEdge rad="12700"/>
              </a:effectLst>
            </p:spPr>
          </p:pic>
          <p:sp>
            <p:nvSpPr>
              <p:cNvPr id="47" name="文本框 46"/>
              <p:cNvSpPr txBox="1"/>
              <p:nvPr/>
            </p:nvSpPr>
            <p:spPr>
              <a:xfrm>
                <a:off x="3402391" y="3597570"/>
                <a:ext cx="1151608" cy="42869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Ng_013</a:t>
                </a:r>
                <a:endParaRPr lang="zh-CN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7" name="组合 14"/>
            <p:cNvGrpSpPr>
              <a:grpSpLocks/>
            </p:cNvGrpSpPr>
            <p:nvPr/>
          </p:nvGrpSpPr>
          <p:grpSpPr bwMode="auto">
            <a:xfrm>
              <a:off x="3097584" y="4312106"/>
              <a:ext cx="1358755" cy="1000685"/>
              <a:chOff x="3292547" y="4112952"/>
              <a:chExt cx="1358755" cy="1000685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92547" y="4112952"/>
                <a:ext cx="1358755" cy="506561"/>
              </a:xfrm>
              <a:prstGeom prst="rect">
                <a:avLst/>
              </a:prstGeom>
              <a:effectLst>
                <a:softEdge rad="12700"/>
              </a:effectLst>
            </p:spPr>
          </p:pic>
          <p:sp>
            <p:nvSpPr>
              <p:cNvPr id="45" name="文本框 44"/>
              <p:cNvSpPr txBox="1"/>
              <p:nvPr/>
            </p:nvSpPr>
            <p:spPr>
              <a:xfrm>
                <a:off x="3394144" y="4684937"/>
                <a:ext cx="1180999" cy="4287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Ng_014</a:t>
                </a:r>
                <a:endParaRPr lang="zh-CN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8" name="直接连接符 27"/>
            <p:cNvCxnSpPr>
              <a:endCxn id="46" idx="1"/>
            </p:cNvCxnSpPr>
            <p:nvPr/>
          </p:nvCxnSpPr>
          <p:spPr>
            <a:xfrm flipV="1">
              <a:off x="2378895" y="3525774"/>
              <a:ext cx="737456" cy="46521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44" idx="1"/>
            </p:cNvCxnSpPr>
            <p:nvPr/>
          </p:nvCxnSpPr>
          <p:spPr>
            <a:xfrm>
              <a:off x="2378895" y="3990991"/>
              <a:ext cx="718751" cy="57434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175" y="2856665"/>
              <a:ext cx="483115" cy="590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440" y="3799795"/>
              <a:ext cx="483115" cy="590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439" y="4629587"/>
              <a:ext cx="483115" cy="590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直接连接符 32"/>
            <p:cNvCxnSpPr>
              <a:stCxn id="46" idx="3"/>
            </p:cNvCxnSpPr>
            <p:nvPr/>
          </p:nvCxnSpPr>
          <p:spPr>
            <a:xfrm flipV="1">
              <a:off x="4473697" y="3152452"/>
              <a:ext cx="708064" cy="373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46" idx="3"/>
            </p:cNvCxnSpPr>
            <p:nvPr/>
          </p:nvCxnSpPr>
          <p:spPr>
            <a:xfrm>
              <a:off x="4473697" y="3525774"/>
              <a:ext cx="737456" cy="568598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6" idx="3"/>
            </p:cNvCxnSpPr>
            <p:nvPr/>
          </p:nvCxnSpPr>
          <p:spPr>
            <a:xfrm>
              <a:off x="4473697" y="3525774"/>
              <a:ext cx="737456" cy="139852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4" idx="3"/>
            </p:cNvCxnSpPr>
            <p:nvPr/>
          </p:nvCxnSpPr>
          <p:spPr>
            <a:xfrm flipV="1">
              <a:off x="4457665" y="3152452"/>
              <a:ext cx="724095" cy="141288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4" idx="3"/>
            </p:cNvCxnSpPr>
            <p:nvPr/>
          </p:nvCxnSpPr>
          <p:spPr>
            <a:xfrm flipV="1">
              <a:off x="4457665" y="4094373"/>
              <a:ext cx="753487" cy="47096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4" idx="3"/>
            </p:cNvCxnSpPr>
            <p:nvPr/>
          </p:nvCxnSpPr>
          <p:spPr>
            <a:xfrm>
              <a:off x="4457665" y="4565333"/>
              <a:ext cx="753487" cy="3589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332" y="3722167"/>
              <a:ext cx="573340" cy="766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文本框 39"/>
            <p:cNvSpPr txBox="1"/>
            <p:nvPr/>
          </p:nvSpPr>
          <p:spPr>
            <a:xfrm>
              <a:off x="6827676" y="4467696"/>
              <a:ext cx="1253142" cy="568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429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DB_632005_01</a:t>
              </a:r>
              <a:endParaRPr lang="zh-CN" altLang="en-US" sz="429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665383" y="3152452"/>
              <a:ext cx="1501631" cy="95340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694773" y="4094373"/>
              <a:ext cx="1472241" cy="11487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5694773" y="4105859"/>
              <a:ext cx="1472241" cy="818436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2718" y="2345471"/>
            <a:ext cx="5591772" cy="13456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22718" y="3749162"/>
            <a:ext cx="5591772" cy="8134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1448" y="1012858"/>
            <a:ext cx="369332" cy="8423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1448" y="2596242"/>
            <a:ext cx="369332" cy="8648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1448" y="3772862"/>
            <a:ext cx="369332" cy="8648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2194765" y="3888333"/>
            <a:ext cx="415292" cy="340439"/>
          </a:xfrm>
          <a:prstGeom prst="can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36361" y="4359292"/>
            <a:ext cx="732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8782" y="3816325"/>
            <a:ext cx="2583689" cy="542967"/>
          </a:xfrm>
          <a:prstGeom prst="round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69659" y="4359292"/>
            <a:ext cx="1017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容器运行环境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03561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656055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08549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61043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11310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63804" y="3985893"/>
            <a:ext cx="248007" cy="213731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721002" y="3805706"/>
            <a:ext cx="1359148" cy="542967"/>
          </a:xfrm>
          <a:prstGeom prst="round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91851" y="4358915"/>
            <a:ext cx="1017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平台服务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85196" y="3906460"/>
            <a:ext cx="505760" cy="170758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5116" y="3906459"/>
            <a:ext cx="505760" cy="37771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5196" y="4098430"/>
            <a:ext cx="505760" cy="170758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363102"/>
              </p:ext>
            </p:extLst>
          </p:nvPr>
        </p:nvGraphicFramePr>
        <p:xfrm>
          <a:off x="2449447" y="2345471"/>
          <a:ext cx="39909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Visio" r:id="rId3" imgW="5891729" imgH="1849585" progId="Visio.Drawing.11">
                  <p:embed/>
                </p:oleObj>
              </mc:Choice>
              <mc:Fallback>
                <p:oleObj name="Visio" r:id="rId3" imgW="5891729" imgH="18495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47" y="2345471"/>
                        <a:ext cx="3990975" cy="1390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/>
        </p:nvSpPr>
        <p:spPr>
          <a:xfrm>
            <a:off x="2523935" y="876133"/>
            <a:ext cx="854114" cy="2238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036361" y="1516914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531594" y="1516914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26827" y="1516914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521348" y="1516914"/>
            <a:ext cx="28803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27" idx="2"/>
            <a:endCxn id="28" idx="0"/>
          </p:cNvCxnSpPr>
          <p:nvPr/>
        </p:nvCxnSpPr>
        <p:spPr>
          <a:xfrm flipH="1">
            <a:off x="2180377" y="1099944"/>
            <a:ext cx="770615" cy="4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29" idx="0"/>
          </p:cNvCxnSpPr>
          <p:nvPr/>
        </p:nvCxnSpPr>
        <p:spPr>
          <a:xfrm flipH="1">
            <a:off x="2675610" y="1099944"/>
            <a:ext cx="275382" cy="4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2"/>
            <a:endCxn id="30" idx="0"/>
          </p:cNvCxnSpPr>
          <p:nvPr/>
        </p:nvCxnSpPr>
        <p:spPr>
          <a:xfrm>
            <a:off x="2950992" y="1099944"/>
            <a:ext cx="219851" cy="4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2"/>
            <a:endCxn id="31" idx="0"/>
          </p:cNvCxnSpPr>
          <p:nvPr/>
        </p:nvCxnSpPr>
        <p:spPr>
          <a:xfrm>
            <a:off x="2950992" y="1099944"/>
            <a:ext cx="714372" cy="4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5148040" y="843630"/>
            <a:ext cx="854114" cy="22381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42504" y="1481720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937737" y="1481720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32970" y="1481720"/>
            <a:ext cx="288032" cy="43204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927491" y="1481720"/>
            <a:ext cx="28803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36" idx="2"/>
            <a:endCxn id="37" idx="0"/>
          </p:cNvCxnSpPr>
          <p:nvPr/>
        </p:nvCxnSpPr>
        <p:spPr>
          <a:xfrm flipH="1">
            <a:off x="4586520" y="1067441"/>
            <a:ext cx="988577" cy="4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2"/>
            <a:endCxn id="38" idx="0"/>
          </p:cNvCxnSpPr>
          <p:nvPr/>
        </p:nvCxnSpPr>
        <p:spPr>
          <a:xfrm flipH="1">
            <a:off x="5081753" y="1067441"/>
            <a:ext cx="493344" cy="4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2"/>
            <a:endCxn id="39" idx="0"/>
          </p:cNvCxnSpPr>
          <p:nvPr/>
        </p:nvCxnSpPr>
        <p:spPr>
          <a:xfrm>
            <a:off x="5575097" y="1067441"/>
            <a:ext cx="1889" cy="4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2"/>
            <a:endCxn id="40" idx="0"/>
          </p:cNvCxnSpPr>
          <p:nvPr/>
        </p:nvCxnSpPr>
        <p:spPr>
          <a:xfrm>
            <a:off x="5575097" y="1067441"/>
            <a:ext cx="496410" cy="4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422012" y="1516914"/>
            <a:ext cx="28803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6" idx="2"/>
            <a:endCxn id="45" idx="0"/>
          </p:cNvCxnSpPr>
          <p:nvPr/>
        </p:nvCxnSpPr>
        <p:spPr>
          <a:xfrm>
            <a:off x="5575097" y="1067441"/>
            <a:ext cx="990931" cy="44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562409" y="2021970"/>
            <a:ext cx="732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47493" y="1970312"/>
            <a:ext cx="732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5" y="140814"/>
            <a:ext cx="7297085" cy="435514"/>
          </a:xfrm>
        </p:spPr>
        <p:txBody>
          <a:bodyPr/>
          <a:lstStyle/>
          <a:p>
            <a:r>
              <a:rPr lang="zh-CN" altLang="en-US" dirty="0" smtClean="0"/>
              <a:t>运行态管理：</a:t>
            </a:r>
            <a:r>
              <a:rPr lang="zh-CN" altLang="en-US" sz="2400" dirty="0"/>
              <a:t>负载</a:t>
            </a:r>
            <a:r>
              <a:rPr lang="zh-CN" altLang="en-US" sz="2400" dirty="0" smtClean="0"/>
              <a:t>均衡、弹性伸缩与</a:t>
            </a:r>
            <a:r>
              <a:rPr lang="zh-CN" altLang="en-US" sz="2400" dirty="0"/>
              <a:t>灰度</a:t>
            </a:r>
            <a:r>
              <a:rPr lang="zh-CN" altLang="en-US" sz="2400" dirty="0" smtClean="0"/>
              <a:t>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715" y="719092"/>
            <a:ext cx="1728120" cy="792055"/>
            <a:chOff x="251700" y="2355735"/>
            <a:chExt cx="1728120" cy="792055"/>
          </a:xfrm>
          <a:solidFill>
            <a:schemeClr val="accent1"/>
          </a:solidFill>
        </p:grpSpPr>
        <p:sp>
          <p:nvSpPr>
            <p:cNvPr id="5" name="圆角矩形 4"/>
            <p:cNvSpPr/>
            <p:nvPr/>
          </p:nvSpPr>
          <p:spPr>
            <a:xfrm>
              <a:off x="251700" y="2355735"/>
              <a:ext cx="1728120" cy="792055"/>
            </a:xfrm>
            <a:prstGeom prst="roundRect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1049" y="2640611"/>
              <a:ext cx="1656115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服务治理与跟踪管理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67535" y="699620"/>
            <a:ext cx="633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构建服务调用链，支持故障定位、根因分析等功能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支持服务负载均衡与熔断保护，提高服务可用性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支持服务性能统计及可视化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支持服务编排，提供服务编排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运维</a:t>
            </a:r>
            <a:r>
              <a:rPr lang="zh-CN" altLang="en-US" dirty="0" smtClean="0"/>
              <a:t>性：服务治理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83730" y="1843750"/>
            <a:ext cx="942263" cy="2051202"/>
            <a:chOff x="3247848" y="782433"/>
            <a:chExt cx="996725" cy="2105592"/>
          </a:xfrm>
        </p:grpSpPr>
        <p:sp>
          <p:nvSpPr>
            <p:cNvPr id="17" name="矩形 16"/>
            <p:cNvSpPr/>
            <p:nvPr/>
          </p:nvSpPr>
          <p:spPr>
            <a:xfrm>
              <a:off x="3247852" y="782433"/>
              <a:ext cx="936065" cy="2055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47852" y="782434"/>
              <a:ext cx="936065" cy="3269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91862" y="821351"/>
              <a:ext cx="7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Code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47852" y="1109371"/>
              <a:ext cx="936065" cy="3269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19857" y="1148288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HelloService.client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47852" y="1430533"/>
              <a:ext cx="936065" cy="326937"/>
            </a:xfrm>
            <a:prstGeom prst="rect">
              <a:avLst/>
            </a:prstGeom>
            <a:solidFill>
              <a:srgbClr val="BA4D4A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19857" y="1486842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Hello.read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()/write()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47852" y="1749614"/>
              <a:ext cx="936065" cy="3269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19857" y="1757416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Thrift-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47852" y="2072618"/>
              <a:ext cx="318495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47848" y="2121310"/>
              <a:ext cx="338554" cy="766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TProtocol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66351" y="2072617"/>
              <a:ext cx="329542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95896" y="2072617"/>
              <a:ext cx="288019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86574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6019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XML-RPC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64329" y="1932047"/>
            <a:ext cx="942263" cy="1732805"/>
            <a:chOff x="3247848" y="782433"/>
            <a:chExt cx="996725" cy="2105592"/>
          </a:xfrm>
        </p:grpSpPr>
        <p:sp>
          <p:nvSpPr>
            <p:cNvPr id="33" name="矩形 32"/>
            <p:cNvSpPr/>
            <p:nvPr/>
          </p:nvSpPr>
          <p:spPr>
            <a:xfrm>
              <a:off x="3247852" y="782433"/>
              <a:ext cx="936065" cy="2055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47852" y="782434"/>
              <a:ext cx="936065" cy="3269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91862" y="821351"/>
              <a:ext cx="7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Code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47852" y="1109371"/>
              <a:ext cx="936065" cy="3269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319857" y="1148288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HelloService.client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47852" y="1430533"/>
              <a:ext cx="936065" cy="326937"/>
            </a:xfrm>
            <a:prstGeom prst="rect">
              <a:avLst/>
            </a:prstGeom>
            <a:solidFill>
              <a:srgbClr val="BA4D4A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19857" y="1486842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Hello.read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()/write()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247852" y="1749614"/>
              <a:ext cx="936065" cy="3269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19857" y="1757416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Thrift-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247852" y="2072618"/>
              <a:ext cx="318495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47848" y="2121310"/>
              <a:ext cx="338554" cy="766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TProtocol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66351" y="2072617"/>
              <a:ext cx="329542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895896" y="2072617"/>
              <a:ext cx="288019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86574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06019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XML-RPC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03060" y="2252846"/>
            <a:ext cx="942263" cy="1732805"/>
            <a:chOff x="3247848" y="782433"/>
            <a:chExt cx="996725" cy="2105592"/>
          </a:xfrm>
        </p:grpSpPr>
        <p:sp>
          <p:nvSpPr>
            <p:cNvPr id="49" name="矩形 48"/>
            <p:cNvSpPr/>
            <p:nvPr/>
          </p:nvSpPr>
          <p:spPr>
            <a:xfrm>
              <a:off x="3247852" y="782433"/>
              <a:ext cx="936065" cy="2055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247852" y="782434"/>
              <a:ext cx="936065" cy="3269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391862" y="821351"/>
              <a:ext cx="7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Code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47852" y="1109371"/>
              <a:ext cx="936065" cy="3269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19857" y="1148288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HelloService.client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247852" y="1430533"/>
              <a:ext cx="936065" cy="326937"/>
            </a:xfrm>
            <a:prstGeom prst="rect">
              <a:avLst/>
            </a:prstGeom>
            <a:solidFill>
              <a:srgbClr val="BA4D4A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19857" y="1486842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Hello.read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()/write()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247852" y="1749614"/>
              <a:ext cx="936065" cy="3269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319857" y="1757416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Thrift-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47852" y="2072618"/>
              <a:ext cx="318495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247848" y="2121310"/>
              <a:ext cx="338554" cy="766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TProtocol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66351" y="2072617"/>
              <a:ext cx="329542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95896" y="2072617"/>
              <a:ext cx="288019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586574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06019" y="2070776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XML-RPC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615742" y="2569641"/>
            <a:ext cx="942263" cy="2117366"/>
            <a:chOff x="3481799" y="1931452"/>
            <a:chExt cx="996725" cy="2105592"/>
          </a:xfrm>
        </p:grpSpPr>
        <p:sp>
          <p:nvSpPr>
            <p:cNvPr id="65" name="矩形 64"/>
            <p:cNvSpPr/>
            <p:nvPr/>
          </p:nvSpPr>
          <p:spPr>
            <a:xfrm>
              <a:off x="3481803" y="1931452"/>
              <a:ext cx="936065" cy="2055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481803" y="1931453"/>
              <a:ext cx="936065" cy="3269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625813" y="1970370"/>
              <a:ext cx="72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Code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481803" y="2258390"/>
              <a:ext cx="936065" cy="3269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553808" y="2297307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HelloService.client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81803" y="2579552"/>
              <a:ext cx="936065" cy="326937"/>
            </a:xfrm>
            <a:prstGeom prst="rect">
              <a:avLst/>
            </a:prstGeom>
            <a:solidFill>
              <a:srgbClr val="BA4D4A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553808" y="2635861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Hello.read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()/write()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81803" y="2898633"/>
              <a:ext cx="936065" cy="32693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553808" y="2906435"/>
              <a:ext cx="79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Thrift-</a:t>
              </a:r>
              <a:r>
                <a:rPr lang="en-US" altLang="zh-CN" sz="8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481803" y="3221637"/>
              <a:ext cx="318495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481799" y="3270329"/>
              <a:ext cx="338554" cy="766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TProtocol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00302" y="3221636"/>
              <a:ext cx="329542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29847" y="3221636"/>
              <a:ext cx="288019" cy="764873"/>
            </a:xfrm>
            <a:prstGeom prst="rect">
              <a:avLst/>
            </a:prstGeom>
            <a:solidFill>
              <a:srgbClr val="93499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820525" y="3219795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139970" y="3219795"/>
              <a:ext cx="338554" cy="8172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XML-RPC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4636804" y="3985428"/>
            <a:ext cx="198361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1.xx.xx.xx.xx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2,xx.xx.xx.xx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3.xx.xx.xx.xx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36680" y="3985428"/>
            <a:ext cx="1983615" cy="962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名单：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1.xx.xx.xx.xx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2,xx.xx.xx.xx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3.xx.xx.xx.xx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0" idx="4"/>
            <a:endCxn id="81" idx="0"/>
          </p:cNvCxnSpPr>
          <p:nvPr/>
        </p:nvCxnSpPr>
        <p:spPr bwMode="auto">
          <a:xfrm>
            <a:off x="4502435" y="3942396"/>
            <a:ext cx="1126177" cy="43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80" idx="4"/>
            <a:endCxn id="82" idx="0"/>
          </p:cNvCxnSpPr>
          <p:nvPr/>
        </p:nvCxnSpPr>
        <p:spPr bwMode="auto">
          <a:xfrm>
            <a:off x="4502435" y="3942396"/>
            <a:ext cx="3326053" cy="43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2" name="组合 131"/>
          <p:cNvGrpSpPr/>
          <p:nvPr/>
        </p:nvGrpSpPr>
        <p:grpSpPr>
          <a:xfrm>
            <a:off x="4636804" y="1876989"/>
            <a:ext cx="4327501" cy="1513928"/>
            <a:chOff x="4636804" y="2065892"/>
            <a:chExt cx="4161873" cy="1272348"/>
          </a:xfrm>
        </p:grpSpPr>
        <p:sp>
          <p:nvSpPr>
            <p:cNvPr id="80" name="矩形标注 79"/>
            <p:cNvSpPr/>
            <p:nvPr/>
          </p:nvSpPr>
          <p:spPr>
            <a:xfrm>
              <a:off x="4636804" y="2065892"/>
              <a:ext cx="4161873" cy="1272348"/>
            </a:xfrm>
            <a:prstGeom prst="wedgeRectCallout">
              <a:avLst>
                <a:gd name="adj1" fmla="val -53105"/>
                <a:gd name="adj2" fmla="val 8642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5190937" y="2337371"/>
              <a:ext cx="33354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矩形 85"/>
            <p:cNvSpPr/>
            <p:nvPr/>
          </p:nvSpPr>
          <p:spPr>
            <a:xfrm>
              <a:off x="5259008" y="2159600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625340" y="2157836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983317" y="2157836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349649" y="2165763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715981" y="216399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73959" y="216399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431936" y="216399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798268" y="2162234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156245" y="2162234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643729" y="2127939"/>
              <a:ext cx="560918" cy="34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优先级队列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5190937" y="2738519"/>
              <a:ext cx="33354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矩形 96"/>
            <p:cNvSpPr/>
            <p:nvPr/>
          </p:nvSpPr>
          <p:spPr>
            <a:xfrm>
              <a:off x="5259008" y="2560749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625340" y="2558984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983317" y="2558984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349649" y="2566911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715981" y="2565146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073959" y="2565146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431936" y="2565146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798268" y="2563382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156245" y="2563382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636804" y="2558984"/>
              <a:ext cx="630168" cy="34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优先级队列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>
              <a:off x="5190937" y="3144960"/>
              <a:ext cx="33354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>
            <a:xfrm>
              <a:off x="5259008" y="2967190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25340" y="2965425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983317" y="2965425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49649" y="2973352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715981" y="297158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073959" y="297158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431936" y="2971588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7798268" y="2969823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8156245" y="2969823"/>
              <a:ext cx="204212" cy="3555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REQ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636804" y="2965425"/>
              <a:ext cx="630168" cy="34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优先级队列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4571999" y="1446782"/>
            <a:ext cx="424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多个优先级队列，请求具有默认优先级，可以通过配置改变请求的优先级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208810" y="4496446"/>
            <a:ext cx="1157199" cy="2962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安全配置</a:t>
            </a:r>
          </a:p>
        </p:txBody>
      </p:sp>
      <p:cxnSp>
        <p:nvCxnSpPr>
          <p:cNvPr id="120" name="肘形连接符 119"/>
          <p:cNvCxnSpPr>
            <a:stCxn id="119" idx="0"/>
            <a:endCxn id="72" idx="1"/>
          </p:cNvCxnSpPr>
          <p:nvPr/>
        </p:nvCxnSpPr>
        <p:spPr bwMode="auto">
          <a:xfrm rot="5400000" flipH="1" flipV="1">
            <a:off x="2306662" y="3187362"/>
            <a:ext cx="789833" cy="182833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文本框 120"/>
          <p:cNvSpPr txBox="1"/>
          <p:nvPr/>
        </p:nvSpPr>
        <p:spPr>
          <a:xfrm>
            <a:off x="1787410" y="3612816"/>
            <a:ext cx="1429482" cy="47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管理端下发黑白名单，服务端请求安全秘钥等用于认证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5136" y="1519736"/>
            <a:ext cx="1040774" cy="35554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</a:p>
        </p:txBody>
      </p:sp>
      <p:cxnSp>
        <p:nvCxnSpPr>
          <p:cNvPr id="123" name="直接箭头连接符 122"/>
          <p:cNvCxnSpPr>
            <a:stCxn id="33" idx="1"/>
            <a:endCxn id="122" idx="4"/>
          </p:cNvCxnSpPr>
          <p:nvPr/>
        </p:nvCxnSpPr>
        <p:spPr bwMode="auto">
          <a:xfrm flipH="1" flipV="1">
            <a:off x="2755523" y="1875277"/>
            <a:ext cx="608810" cy="902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箭头连接符 123"/>
          <p:cNvCxnSpPr>
            <a:stCxn id="122" idx="4"/>
            <a:endCxn id="24" idx="3"/>
          </p:cNvCxnSpPr>
          <p:nvPr/>
        </p:nvCxnSpPr>
        <p:spPr bwMode="auto">
          <a:xfrm flipH="1">
            <a:off x="1568652" y="1875277"/>
            <a:ext cx="1186871" cy="10699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1597324" y="2774222"/>
            <a:ext cx="1767005" cy="8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接箭头连接符 125"/>
          <p:cNvCxnSpPr>
            <a:stCxn id="24" idx="3"/>
            <a:endCxn id="56" idx="1"/>
          </p:cNvCxnSpPr>
          <p:nvPr/>
        </p:nvCxnSpPr>
        <p:spPr bwMode="auto">
          <a:xfrm>
            <a:off x="1568652" y="2945194"/>
            <a:ext cx="1934412" cy="238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>
            <a:stCxn id="24" idx="3"/>
            <a:endCxn id="72" idx="1"/>
          </p:cNvCxnSpPr>
          <p:nvPr/>
        </p:nvCxnSpPr>
        <p:spPr bwMode="auto">
          <a:xfrm>
            <a:off x="1568652" y="2945194"/>
            <a:ext cx="2047094" cy="761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文本框 127"/>
          <p:cNvSpPr txBox="1"/>
          <p:nvPr/>
        </p:nvSpPr>
        <p:spPr>
          <a:xfrm>
            <a:off x="1679852" y="2075442"/>
            <a:ext cx="705982" cy="30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获取服务端列表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650242" y="3113870"/>
            <a:ext cx="1103764" cy="30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根据服务端优先级，负载均衡流量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4" y="135492"/>
            <a:ext cx="6929437" cy="435514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案例：民生银行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3" name="组合 24"/>
          <p:cNvGrpSpPr/>
          <p:nvPr/>
        </p:nvGrpSpPr>
        <p:grpSpPr>
          <a:xfrm>
            <a:off x="1195648" y="915635"/>
            <a:ext cx="6967088" cy="1688754"/>
            <a:chOff x="1034205" y="1092768"/>
            <a:chExt cx="6967088" cy="1688754"/>
          </a:xfrm>
        </p:grpSpPr>
        <p:sp>
          <p:nvSpPr>
            <p:cNvPr id="10" name="六边形 9"/>
            <p:cNvSpPr/>
            <p:nvPr/>
          </p:nvSpPr>
          <p:spPr>
            <a:xfrm>
              <a:off x="1034205" y="1652747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1990921" y="1092768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2946511" y="1656548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3903227" y="1099298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4861310" y="1659127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816660" y="1098534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01756" y="1882895"/>
              <a:ext cx="11038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移动互联网应用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3244" y="1345211"/>
              <a:ext cx="11917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访问集中</a:t>
              </a:r>
              <a:r>
                <a:rPr lang="en-US" altLang="zh-CN" sz="1600" b="1" dirty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b="1" dirty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流量突发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5449" y="2021394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需快速更新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053367" y="1391561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部署效率</a:t>
              </a:r>
              <a:endParaRPr lang="en-US" altLang="zh-CN" sz="1600" b="1" dirty="0" smtClean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endParaRPr lang="zh-CN" altLang="en-US" sz="1600" b="1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82061" y="199061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弹性不足</a:t>
              </a:r>
              <a:endParaRPr lang="zh-CN" altLang="en-US" sz="1600" b="1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33627" y="1469299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600" b="1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六边形 22"/>
            <p:cNvSpPr/>
            <p:nvPr/>
          </p:nvSpPr>
          <p:spPr>
            <a:xfrm>
              <a:off x="6766860" y="1652612"/>
              <a:ext cx="1234433" cy="1122395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6880A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81374" y="202337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6880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用户量大</a:t>
              </a:r>
              <a:endParaRPr lang="zh-CN" altLang="en-US" sz="1600" b="1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 bwMode="gray">
          <a:xfrm>
            <a:off x="4716010" y="3970551"/>
            <a:ext cx="3821143" cy="80554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针对互联网金融创新，中国民生银行面临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用户规模</a:t>
            </a:r>
            <a:r>
              <a:rPr lang="en-US" altLang="zh-CN" sz="1200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sz="1200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用户快速发展</a:t>
            </a:r>
            <a:r>
              <a:rPr lang="en-US" altLang="zh-CN" sz="12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)</a:t>
            </a:r>
            <a:r>
              <a:rPr lang="zh-CN" altLang="en-US" sz="12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和灵活管理的挑战</a:t>
            </a:r>
            <a:r>
              <a:rPr lang="en-US" altLang="zh-CN" sz="12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sz="12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以周为单位进行应用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版本</a:t>
            </a:r>
            <a:r>
              <a:rPr lang="zh-CN" altLang="en-US" sz="14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更新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zh-CN" altLang="en-US" sz="14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访问突发性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1200" dirty="0"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0" name="矩形 29"/>
          <p:cNvSpPr/>
          <p:nvPr/>
        </p:nvSpPr>
        <p:spPr bwMode="gray">
          <a:xfrm>
            <a:off x="995063" y="3915865"/>
            <a:ext cx="3488830" cy="1089607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2015</a:t>
            </a:r>
            <a:r>
              <a:rPr lang="zh-CN" altLang="en-US" sz="11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年统计数据显示，</a:t>
            </a:r>
            <a:r>
              <a:rPr lang="en-US" altLang="zh-CN" sz="11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19</a:t>
            </a:r>
            <a:r>
              <a:rPr lang="zh-CN" altLang="en-US" sz="11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家</a:t>
            </a:r>
            <a:r>
              <a:rPr lang="zh-CN" altLang="en-US" sz="1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直销银行</a:t>
            </a:r>
            <a:r>
              <a:rPr lang="zh-CN" altLang="en-US" sz="1100" dirty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上线，中国民生银行处于领先水平，具有快速增长的基础</a:t>
            </a:r>
            <a:r>
              <a:rPr lang="zh-CN" altLang="en-US" sz="1100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。</a:t>
            </a:r>
            <a:endParaRPr lang="en-US" altLang="zh-CN" sz="1100" dirty="0" smtClean="0">
              <a:solidFill>
                <a:srgbClr val="6880A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民生银行手机银行用户数已经超过</a:t>
            </a:r>
            <a:r>
              <a:rPr lang="en-US" altLang="zh-CN" sz="1100" b="1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1000</a:t>
            </a:r>
            <a:r>
              <a:rPr lang="zh-CN" altLang="en-US" sz="1100" b="1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万</a:t>
            </a:r>
            <a:r>
              <a:rPr lang="zh-CN" altLang="en-US" sz="1100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，直销银行用户超过</a:t>
            </a:r>
            <a:r>
              <a:rPr lang="en-US" altLang="zh-CN" sz="1100" b="1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400</a:t>
            </a:r>
            <a:r>
              <a:rPr lang="zh-CN" altLang="en-US" sz="1100" b="1" dirty="0" smtClean="0">
                <a:solidFill>
                  <a:srgbClr val="6880A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万</a:t>
            </a:r>
            <a:endParaRPr lang="en-US" altLang="zh-CN" sz="1100" b="1" dirty="0">
              <a:solidFill>
                <a:srgbClr val="6880A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20" y="2668919"/>
            <a:ext cx="2470880" cy="10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6156737" y="123279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资源利</a:t>
            </a:r>
            <a:endParaRPr lang="en-US" altLang="zh-CN" b="1" dirty="0" smtClean="0">
              <a:solidFill>
                <a:srgbClr val="688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用率低</a:t>
            </a:r>
            <a:endParaRPr lang="zh-CN" altLang="en-US" b="1" dirty="0">
              <a:solidFill>
                <a:srgbClr val="688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010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1043608" y="135076"/>
            <a:ext cx="6929437" cy="4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民生银行容器云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itchFamily="34" charset="0"/>
              </a:rPr>
              <a:t>系统架构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1457" y="4396101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供给层</a:t>
            </a:r>
          </a:p>
        </p:txBody>
      </p:sp>
      <p:sp>
        <p:nvSpPr>
          <p:cNvPr id="5" name="矩形 4"/>
          <p:cNvSpPr/>
          <p:nvPr/>
        </p:nvSpPr>
        <p:spPr>
          <a:xfrm>
            <a:off x="1235715" y="3644262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调度层</a:t>
            </a:r>
          </a:p>
        </p:txBody>
      </p:sp>
      <p:sp>
        <p:nvSpPr>
          <p:cNvPr id="6" name="矩形 5"/>
          <p:cNvSpPr/>
          <p:nvPr/>
        </p:nvSpPr>
        <p:spPr>
          <a:xfrm>
            <a:off x="1248232" y="2770963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封装层</a:t>
            </a:r>
          </a:p>
        </p:txBody>
      </p:sp>
      <p:sp>
        <p:nvSpPr>
          <p:cNvPr id="7" name="矩形 6"/>
          <p:cNvSpPr/>
          <p:nvPr/>
        </p:nvSpPr>
        <p:spPr>
          <a:xfrm>
            <a:off x="1233242" y="2094984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协作层</a:t>
            </a:r>
          </a:p>
        </p:txBody>
      </p:sp>
      <p:sp>
        <p:nvSpPr>
          <p:cNvPr id="8" name="矩形 7"/>
          <p:cNvSpPr/>
          <p:nvPr/>
        </p:nvSpPr>
        <p:spPr>
          <a:xfrm>
            <a:off x="1240029" y="1594918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67589" y="699261"/>
            <a:ext cx="5434247" cy="4112595"/>
            <a:chOff x="907779" y="1040906"/>
            <a:chExt cx="9685836" cy="5690472"/>
          </a:xfrm>
        </p:grpSpPr>
        <p:sp>
          <p:nvSpPr>
            <p:cNvPr id="11" name="圆角矩形 10"/>
            <p:cNvSpPr/>
            <p:nvPr/>
          </p:nvSpPr>
          <p:spPr>
            <a:xfrm>
              <a:off x="1035108" y="6092732"/>
              <a:ext cx="7037053" cy="53702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物理机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虚拟机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63170" y="5509704"/>
              <a:ext cx="3409817" cy="4735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Docker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00317" y="5500634"/>
              <a:ext cx="3437881" cy="482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Openvswitch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48657" y="4873531"/>
              <a:ext cx="6989541" cy="5315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容器集群管理平台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7100" y="3305993"/>
              <a:ext cx="4738463" cy="140062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存储服务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63173" y="4224699"/>
              <a:ext cx="3409815" cy="4735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数据库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85046" y="4224699"/>
              <a:ext cx="3253152" cy="4735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Redis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063171" y="3730466"/>
              <a:ext cx="6975027" cy="47353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zdal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（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分库分表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读写分离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35108" y="2965664"/>
              <a:ext cx="3437879" cy="64525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ActiveMQ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消息分发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044007" y="2325912"/>
              <a:ext cx="2271487" cy="4735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负载均衡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Web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5664" y="6031067"/>
              <a:ext cx="9637487" cy="70031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56127" y="4793701"/>
              <a:ext cx="9637488" cy="116840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7102" y="2553056"/>
              <a:ext cx="9637488" cy="70031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439795" y="2325912"/>
              <a:ext cx="2271487" cy="4735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负载均衡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+Web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822290" y="2325912"/>
              <a:ext cx="2271487" cy="4735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负载均衡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+Web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27099" y="1803388"/>
              <a:ext cx="9637488" cy="70031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29424" y="1654688"/>
              <a:ext cx="2297604" cy="47353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持续集成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873608" y="1654688"/>
              <a:ext cx="2164591" cy="47353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自动部署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454359" y="1654688"/>
              <a:ext cx="2291920" cy="47353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可视编排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07779" y="1040906"/>
              <a:ext cx="9655709" cy="70031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241713" y="1094852"/>
            <a:ext cx="88008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部署层</a:t>
            </a:r>
          </a:p>
        </p:txBody>
      </p:sp>
      <p:sp>
        <p:nvSpPr>
          <p:cNvPr id="39" name="矩形 38"/>
          <p:cNvSpPr/>
          <p:nvPr/>
        </p:nvSpPr>
        <p:spPr>
          <a:xfrm>
            <a:off x="6215844" y="686491"/>
            <a:ext cx="12616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维护层</a:t>
            </a:r>
          </a:p>
        </p:txBody>
      </p:sp>
      <p:sp>
        <p:nvSpPr>
          <p:cNvPr id="40" name="矩形 39"/>
          <p:cNvSpPr/>
          <p:nvPr/>
        </p:nvSpPr>
        <p:spPr>
          <a:xfrm>
            <a:off x="6182431" y="1163578"/>
            <a:ext cx="1318527" cy="283272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83920" y="1199327"/>
            <a:ext cx="1302133" cy="4262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日志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收集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226950" y="2596295"/>
            <a:ext cx="1250516" cy="4262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定时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调度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215843" y="1637512"/>
            <a:ext cx="1267483" cy="474416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215843" y="2139915"/>
            <a:ext cx="1267483" cy="402527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219390" y="3062756"/>
            <a:ext cx="1262067" cy="42726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系统配置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207736" y="3549311"/>
            <a:ext cx="1287571" cy="4022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报表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253209" y="770699"/>
            <a:ext cx="88008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200" b="1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039027" y="699261"/>
            <a:ext cx="3948145" cy="3881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直销银行应用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104729" y="2092648"/>
            <a:ext cx="1812893" cy="4663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Dubbo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服务注册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7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业务变革和技术创新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5" y="915635"/>
            <a:ext cx="7999665" cy="33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971750" y="128960"/>
            <a:ext cx="5399948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5500" y="1221793"/>
            <a:ext cx="4045857" cy="874598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pPr marL="231462" indent="-23146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86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系统快速迭代</a:t>
            </a: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理念和</a:t>
            </a:r>
            <a:r>
              <a:rPr lang="en-US" altLang="zh-CN" sz="1000" dirty="0" err="1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技术，屏蔽开发和生产环境差别，快速响应市场需求，应对互联网金融竞争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87045" y="627615"/>
            <a:ext cx="3400651" cy="610745"/>
          </a:xfrm>
          <a:prstGeom prst="rect">
            <a:avLst/>
          </a:prstGeom>
          <a:noFill/>
        </p:spPr>
        <p:txBody>
          <a:bodyPr lIns="82296" tIns="41148" rIns="82296" bIns="41148">
            <a:spAutoFit/>
          </a:bodyPr>
          <a:lstStyle/>
          <a:p>
            <a:pPr marL="231462" indent="-23146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一键极速部署：</a:t>
            </a:r>
            <a:endParaRPr lang="en-US" altLang="zh-CN" sz="1286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自动、一键式、秒级应用部署，简单、快速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00652" y="2076341"/>
            <a:ext cx="4059464" cy="280974"/>
          </a:xfrm>
          <a:prstGeom prst="rect">
            <a:avLst/>
          </a:prstGeom>
          <a:noFill/>
        </p:spPr>
        <p:txBody>
          <a:bodyPr lIns="82296" tIns="41148" rIns="82296" bIns="41148">
            <a:spAutoFit/>
          </a:bodyPr>
          <a:lstStyle/>
          <a:p>
            <a:pPr marL="231462" indent="-231462"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弹性伸缩：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定制弹性伸缩算法，应对互联网用户突发性特点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387045" y="2413011"/>
            <a:ext cx="4059464" cy="841577"/>
          </a:xfrm>
          <a:prstGeom prst="rect">
            <a:avLst/>
          </a:prstGeom>
          <a:noFill/>
        </p:spPr>
        <p:txBody>
          <a:bodyPr lIns="82296" tIns="41148" rIns="82296" bIns="41148">
            <a:spAutoFit/>
          </a:bodyPr>
          <a:lstStyle/>
          <a:p>
            <a:pPr marL="231462" indent="-23146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en-US" altLang="zh-CN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8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服务器会宕机，但业务不会掉线：</a:t>
            </a:r>
            <a:endParaRPr lang="en-US" altLang="zh-CN" sz="1286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自动为宕机服务器上运行的容器重新分配资源，保障业务不掉线，可靠运行。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53946" y="2942545"/>
            <a:ext cx="4291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38" name="文本框 37"/>
          <p:cNvSpPr txBox="1"/>
          <p:nvPr/>
        </p:nvSpPr>
        <p:spPr>
          <a:xfrm>
            <a:off x="3387045" y="3263457"/>
            <a:ext cx="4059464" cy="610745"/>
          </a:xfrm>
          <a:prstGeom prst="rect">
            <a:avLst/>
          </a:prstGeom>
          <a:noFill/>
        </p:spPr>
        <p:txBody>
          <a:bodyPr lIns="82296" tIns="41148" rIns="82296" bIns="41148">
            <a:spAutoFit/>
          </a:bodyPr>
          <a:lstStyle/>
          <a:p>
            <a:pPr marL="231462" indent="-23146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高性能：性能提升</a:t>
            </a:r>
            <a:r>
              <a:rPr lang="en-US" altLang="zh-CN" sz="1286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86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286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实现对物理资源、系统、应用的统一监控；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资源预警机制</a:t>
            </a:r>
            <a:endParaRPr lang="zh-CN" altLang="en-US" sz="857" dirty="0">
              <a:solidFill>
                <a:srgbClr val="688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9" name="文本框 13"/>
          <p:cNvSpPr txBox="1">
            <a:spLocks noChangeArrowheads="1"/>
          </p:cNvSpPr>
          <p:nvPr/>
        </p:nvSpPr>
        <p:spPr bwMode="auto">
          <a:xfrm>
            <a:off x="1548946" y="1486581"/>
            <a:ext cx="1452563" cy="30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29" b="1">
                <a:latin typeface="微软雅黑" panose="020B0503020204020204" pitchFamily="34" charset="-122"/>
                <a:ea typeface="微软雅黑" panose="020B0503020204020204" pitchFamily="34" charset="-122"/>
              </a:rPr>
              <a:t>银行的互联网</a:t>
            </a:r>
            <a:r>
              <a:rPr lang="en-US" altLang="zh-CN" sz="1429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42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0" name="文本框 14"/>
          <p:cNvSpPr txBox="1">
            <a:spLocks noChangeArrowheads="1"/>
          </p:cNvSpPr>
          <p:nvPr/>
        </p:nvSpPr>
        <p:spPr bwMode="auto">
          <a:xfrm>
            <a:off x="1324429" y="2923268"/>
            <a:ext cx="1581831" cy="97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满足银行业要求的</a:t>
            </a:r>
            <a:endParaRPr lang="en-US" altLang="zh-CN" sz="1000">
              <a:solidFill>
                <a:srgbClr val="688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29" b="1">
                <a:latin typeface="微软雅黑" panose="020B0503020204020204" pitchFamily="34" charset="-122"/>
                <a:ea typeface="微软雅黑" panose="020B0503020204020204" pitchFamily="34" charset="-122"/>
              </a:rPr>
              <a:t>高稳定性和可靠性</a:t>
            </a:r>
          </a:p>
        </p:txBody>
      </p:sp>
      <p:pic>
        <p:nvPicPr>
          <p:cNvPr id="51211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36" y="1802946"/>
            <a:ext cx="9207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11" y="3545796"/>
            <a:ext cx="506866" cy="64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3419920" y="3831812"/>
            <a:ext cx="4059464" cy="610745"/>
          </a:xfrm>
          <a:prstGeom prst="rect">
            <a:avLst/>
          </a:prstGeom>
          <a:noFill/>
        </p:spPr>
        <p:txBody>
          <a:bodyPr lIns="82296" tIns="41148" rIns="82296" bIns="41148">
            <a:spAutoFit/>
          </a:bodyPr>
          <a:lstStyle/>
          <a:p>
            <a:pPr marL="231462" indent="-231462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86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全局监控和预警：</a:t>
            </a:r>
            <a:endParaRPr lang="en-US" altLang="zh-CN" sz="1286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00" dirty="0" smtClean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实现对物理资源、系统、应用的统一监控；</a:t>
            </a:r>
            <a:r>
              <a:rPr lang="zh-CN" altLang="en-US" sz="1000" dirty="0">
                <a:solidFill>
                  <a:srgbClr val="6880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资源预警机制</a:t>
            </a:r>
            <a:endParaRPr lang="zh-CN" altLang="en-US" sz="857" dirty="0">
              <a:solidFill>
                <a:srgbClr val="6880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40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716010" y="3147790"/>
            <a:ext cx="4326371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90684" indent="-390684">
              <a:buFont typeface="Wingdings" charset="0"/>
              <a:buChar char="l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年度优秀云管理平台提供商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商业资讯机构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用户满意度调查金融及政府行业国产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用户推荐品牌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中国质量协会用户委员会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2015-2016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年度全球创新产品奖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全球云计算大会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数据中心联盟高级会员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计算开源产业联盟企业会员单位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帽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合作伙伴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东云渠道合作伙伴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0684" indent="-390684">
              <a:buFont typeface="Wingdings" charset="0"/>
              <a:buChar char="l"/>
              <a:defRPr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9695" y="3147790"/>
            <a:ext cx="4326371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公司拥有博士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人、硕士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15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人，核心成员多来自于微软、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IBM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、华为、阿里巴巴、百度等一流企业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2015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年公司和中国科学院软件研究所签署战略合作协议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中科院软件所魏俊研究员、中科院计算所包云岗研究员为公司资深技术顾问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微软雅黑" charset="0"/>
              </a:rPr>
              <a:t>拥有完善的研发、方案、实施、运维人才团队，提供覆盖金融云全链条业务的服务能力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微软雅黑" charset="0"/>
            </a:endParaRPr>
          </a:p>
          <a:p>
            <a:pPr marL="390684" indent="-390684">
              <a:buFont typeface="Wingdings" charset="0"/>
              <a:buChar char="l"/>
              <a:defRPr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具备私有云建设、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平台构建、服务治理平台管理、云运维的全栈技术与解决方案能力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9" y="944699"/>
            <a:ext cx="2013808" cy="1813902"/>
          </a:xfrm>
          <a:prstGeom prst="rect">
            <a:avLst/>
          </a:prstGeom>
        </p:spPr>
      </p:pic>
      <p:pic>
        <p:nvPicPr>
          <p:cNvPr id="84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844" y="2227134"/>
            <a:ext cx="1029353" cy="44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8" y="1991176"/>
            <a:ext cx="687725" cy="687725"/>
          </a:xfrm>
          <a:prstGeom prst="rect">
            <a:avLst/>
          </a:prstGeom>
        </p:spPr>
      </p:pic>
      <p:sp>
        <p:nvSpPr>
          <p:cNvPr id="86" name="十字箭头 85"/>
          <p:cNvSpPr/>
          <p:nvPr/>
        </p:nvSpPr>
        <p:spPr>
          <a:xfrm>
            <a:off x="107690" y="627615"/>
            <a:ext cx="8928992" cy="4459567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椭圆 86"/>
          <p:cNvSpPr/>
          <p:nvPr/>
        </p:nvSpPr>
        <p:spPr>
          <a:xfrm>
            <a:off x="3780098" y="2493785"/>
            <a:ext cx="1584176" cy="73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博云概况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7504" y="61830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客户群体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148064" y="627615"/>
            <a:ext cx="374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产品体系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7504" y="4732098"/>
            <a:ext cx="418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技术优势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全链条金融云能力覆盖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742157" y="472280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市场地位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业界领先的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5" y="935392"/>
            <a:ext cx="1368095" cy="47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39480" r="17603" b="31429"/>
          <a:stretch/>
        </p:blipFill>
        <p:spPr bwMode="auto">
          <a:xfrm>
            <a:off x="1496866" y="1007380"/>
            <a:ext cx="1151735" cy="33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2" b="17014"/>
          <a:stretch/>
        </p:blipFill>
        <p:spPr bwMode="auto">
          <a:xfrm>
            <a:off x="191825" y="1527575"/>
            <a:ext cx="1263764" cy="35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r="13320"/>
          <a:stretch/>
        </p:blipFill>
        <p:spPr bwMode="auto">
          <a:xfrm>
            <a:off x="3138264" y="1425198"/>
            <a:ext cx="620169" cy="65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01" y="1013148"/>
            <a:ext cx="1093774" cy="32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78" y="936196"/>
            <a:ext cx="671669" cy="5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89" y="1527575"/>
            <a:ext cx="504248" cy="39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8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3" b="23192"/>
          <a:stretch/>
        </p:blipFill>
        <p:spPr bwMode="auto">
          <a:xfrm>
            <a:off x="1592726" y="1497451"/>
            <a:ext cx="677236" cy="36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组合 99"/>
          <p:cNvGrpSpPr/>
          <p:nvPr/>
        </p:nvGrpSpPr>
        <p:grpSpPr>
          <a:xfrm>
            <a:off x="3855865" y="1551594"/>
            <a:ext cx="723275" cy="466381"/>
            <a:chOff x="2502402" y="3401459"/>
            <a:chExt cx="723275" cy="466381"/>
          </a:xfrm>
        </p:grpSpPr>
        <p:pic>
          <p:nvPicPr>
            <p:cNvPr id="101" name="Picture 7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71" b="22678"/>
            <a:stretch/>
          </p:blipFill>
          <p:spPr bwMode="auto">
            <a:xfrm>
              <a:off x="2544370" y="3401459"/>
              <a:ext cx="583875" cy="319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2"/>
            <p:cNvSpPr txBox="1"/>
            <p:nvPr/>
          </p:nvSpPr>
          <p:spPr>
            <a:xfrm>
              <a:off x="2502402" y="3667785"/>
              <a:ext cx="7232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苏州工业园区</a:t>
              </a:r>
            </a:p>
          </p:txBody>
        </p:sp>
      </p:grpSp>
      <p:pic>
        <p:nvPicPr>
          <p:cNvPr id="103" name="图片 10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4" y="2068793"/>
            <a:ext cx="1032242" cy="622622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71" y="2179640"/>
            <a:ext cx="1311518" cy="401858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6677328" y="977292"/>
            <a:ext cx="98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云资源平台：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691033" y="1869311"/>
            <a:ext cx="98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云运维平台</a:t>
            </a:r>
            <a:r>
              <a:rPr lang="zh-CN" altLang="en-US" dirty="0"/>
              <a:t>：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881122" y="1869311"/>
            <a:ext cx="98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云运营</a:t>
            </a:r>
            <a:r>
              <a:rPr lang="zh-CN" altLang="en-US" dirty="0"/>
              <a:t>平台：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6710171" y="1161818"/>
            <a:ext cx="15121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化资源池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引擎管理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710170" y="2102443"/>
            <a:ext cx="151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性能数据库；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配置自动化；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故障数据库；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874494" y="2091661"/>
            <a:ext cx="132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流程平台；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容量规划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服务目录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829679" y="977292"/>
            <a:ext cx="98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云应用平台</a:t>
            </a:r>
            <a:r>
              <a:rPr lang="zh-CN" altLang="en-US" dirty="0"/>
              <a:t>：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829679" y="1182412"/>
            <a:ext cx="133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应用编排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服务治理；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持续部署；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博云概况与产品技术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9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0" y="1795197"/>
            <a:ext cx="2016140" cy="8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507" y="3795835"/>
            <a:ext cx="2036240" cy="13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336" y="3861530"/>
            <a:ext cx="1978664" cy="128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0"/>
          <a:stretch/>
        </p:blipFill>
        <p:spPr bwMode="auto">
          <a:xfrm>
            <a:off x="498033" y="3507815"/>
            <a:ext cx="8178252" cy="21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23580"/>
            <a:ext cx="9144000" cy="64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70" y="1275660"/>
            <a:ext cx="1872130" cy="18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新的业务需求带来新的应用需求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971750" y="1059645"/>
            <a:ext cx="3600250" cy="2796195"/>
            <a:chOff x="3851950" y="843630"/>
            <a:chExt cx="3600250" cy="2796195"/>
          </a:xfrm>
        </p:grpSpPr>
        <p:pic>
          <p:nvPicPr>
            <p:cNvPr id="3074" name="Picture 2" descr="https://timgsa.baidu.com/timg?image&amp;quality=80&amp;size=b9999_10000&amp;sec=1489673869351&amp;di=02b1495fd59511041e22b827af3a0d46&amp;imgtype=jpg&amp;src=http%3A%2F%2Fimg2.imgtn.bdimg.com%2Fit%2Fu%3D1421871541%2C2290161684%26fm%3D214%26gp%3D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50" y="1563680"/>
              <a:ext cx="3600250" cy="2076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854947" y="843630"/>
              <a:ext cx="3597253" cy="720050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超大并发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04030" y="1059645"/>
            <a:ext cx="3168220" cy="2808196"/>
            <a:chOff x="971750" y="843629"/>
            <a:chExt cx="2736190" cy="2808196"/>
          </a:xfrm>
        </p:grpSpPr>
        <p:sp>
          <p:nvSpPr>
            <p:cNvPr id="23" name="矩形 22"/>
            <p:cNvSpPr/>
            <p:nvPr/>
          </p:nvSpPr>
          <p:spPr>
            <a:xfrm>
              <a:off x="971750" y="843629"/>
              <a:ext cx="2736190" cy="72005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次升级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28861" y="2178137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25977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574057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83581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12383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41185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9987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87890" y="2139720"/>
              <a:ext cx="549773" cy="681633"/>
            </a:xfrm>
            <a:custGeom>
              <a:avLst/>
              <a:gdLst>
                <a:gd name="connsiteX0" fmla="*/ 549773 w 549773"/>
                <a:gd name="connsiteY0" fmla="*/ 228633 h 1010589"/>
                <a:gd name="connsiteX1" fmla="*/ 23562 w 549773"/>
                <a:gd name="connsiteY1" fmla="*/ 47478 h 1010589"/>
                <a:gd name="connsiteX2" fmla="*/ 135705 w 549773"/>
                <a:gd name="connsiteY2" fmla="*/ 996384 h 1010589"/>
                <a:gd name="connsiteX3" fmla="*/ 532520 w 549773"/>
                <a:gd name="connsiteY3" fmla="*/ 642701 h 10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73" h="1010589">
                  <a:moveTo>
                    <a:pt x="549773" y="228633"/>
                  </a:moveTo>
                  <a:cubicBezTo>
                    <a:pt x="321173" y="74076"/>
                    <a:pt x="92573" y="-80480"/>
                    <a:pt x="23562" y="47478"/>
                  </a:cubicBezTo>
                  <a:cubicBezTo>
                    <a:pt x="-45449" y="175436"/>
                    <a:pt x="50879" y="897180"/>
                    <a:pt x="135705" y="996384"/>
                  </a:cubicBezTo>
                  <a:cubicBezTo>
                    <a:pt x="220531" y="1095588"/>
                    <a:pt x="532520" y="642701"/>
                    <a:pt x="532520" y="64270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71750" y="1563680"/>
              <a:ext cx="2736190" cy="20881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9745" y="771625"/>
            <a:ext cx="3960276" cy="3708938"/>
            <a:chOff x="899745" y="771625"/>
            <a:chExt cx="3960276" cy="370893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745" y="771625"/>
              <a:ext cx="3744260" cy="3708938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2411851" y="987640"/>
              <a:ext cx="244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95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开发问题解决了，运维疯了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627615"/>
            <a:ext cx="6467358" cy="41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开发人员认为</a:t>
            </a:r>
            <a:r>
              <a:rPr lang="zh-CN" altLang="en-US" dirty="0"/>
              <a:t>交付</a:t>
            </a:r>
            <a:r>
              <a:rPr lang="zh-CN" altLang="en-US" dirty="0" smtClean="0"/>
              <a:t>给运维人员的是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" y="699620"/>
            <a:ext cx="9146839" cy="4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维人员认为开发交付的是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15"/>
            <a:ext cx="9144000" cy="45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您需要解决从开发到运维的各种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5" y="627615"/>
            <a:ext cx="6274537" cy="41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技术介绍：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容器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48040" y="1779695"/>
            <a:ext cx="3287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LXC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源的应用容器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引擎，抛弃传统虚拟化试图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模拟完整机器的思路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以应用为单元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进行封装隔离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是应用级的虚拟</a:t>
            </a:r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0" y="1563680"/>
            <a:ext cx="1679754" cy="1849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60" y="2057559"/>
            <a:ext cx="1623264" cy="1320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49989" y="341288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82574" y="334182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5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容器让</a:t>
            </a:r>
            <a:r>
              <a:rPr lang="en-US" altLang="zh-CN" dirty="0" smtClean="0"/>
              <a:t>DevOps</a:t>
            </a:r>
            <a:r>
              <a:rPr lang="zh-CN" altLang="en-US" dirty="0" smtClean="0"/>
              <a:t>落地更简单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6804">
            <a:off x="531538" y="1906054"/>
            <a:ext cx="2283446" cy="1440100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7" name="组合 6"/>
          <p:cNvGrpSpPr/>
          <p:nvPr/>
        </p:nvGrpSpPr>
        <p:grpSpPr>
          <a:xfrm>
            <a:off x="3347915" y="843630"/>
            <a:ext cx="3888270" cy="1728120"/>
            <a:chOff x="3347915" y="699620"/>
            <a:chExt cx="3888270" cy="17281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50" y="843630"/>
              <a:ext cx="1435215" cy="143521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347915" y="699620"/>
              <a:ext cx="3888270" cy="1728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52075" y="1180635"/>
              <a:ext cx="1512105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交付件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标准化！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交付动作标准化！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47915" y="2787765"/>
            <a:ext cx="3888270" cy="1872130"/>
            <a:chOff x="3347915" y="2787765"/>
            <a:chExt cx="3888270" cy="1872130"/>
          </a:xfrm>
        </p:grpSpPr>
        <p:pic>
          <p:nvPicPr>
            <p:cNvPr id="3074" name="Picture 2" descr="https://timgsa.baidu.com/timg?image&amp;quality=80&amp;size=b9999_10000&amp;sec=1489575753807&amp;di=df3ac785b41b48a099e1342aca8933cf&amp;imgtype=0&amp;src=http%3A%2F%2Fimage2.sina.com.cn%2Fty%2Ff1%2Fp%2F2005-07-30%2FU676P6T12D1695151F44DT2005073020044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412" y="3069092"/>
              <a:ext cx="2228167" cy="1368095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3347915" y="2787765"/>
              <a:ext cx="3888270" cy="18721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48572" y="3501122"/>
              <a:ext cx="1080075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又轻又快！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4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安全">
      <a:dk1>
        <a:sysClr val="windowText" lastClr="000000"/>
      </a:dk1>
      <a:lt1>
        <a:sysClr val="window" lastClr="FFFFFF"/>
      </a:lt1>
      <a:dk2>
        <a:srgbClr val="4472C4"/>
      </a:dk2>
      <a:lt2>
        <a:srgbClr val="E7E6E6"/>
      </a:lt2>
      <a:accent1>
        <a:srgbClr val="3399FF"/>
      </a:accent1>
      <a:accent2>
        <a:srgbClr val="FF9900"/>
      </a:accent2>
      <a:accent3>
        <a:srgbClr val="92D050"/>
      </a:accent3>
      <a:accent4>
        <a:srgbClr val="4472C4"/>
      </a:accent4>
      <a:accent5>
        <a:srgbClr val="00B050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19067</TotalTime>
  <Pages>0</Pages>
  <Words>1553</Words>
  <Characters>0</Characters>
  <Application>Microsoft Office PowerPoint</Application>
  <DocSecurity>0</DocSecurity>
  <PresentationFormat>全屏显示(16:9)</PresentationFormat>
  <Lines>0</Lines>
  <Paragraphs>365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Helvetica</vt:lpstr>
      <vt:lpstr>Times New Roman</vt:lpstr>
      <vt:lpstr>Wingdings</vt:lpstr>
      <vt:lpstr>Office Theme</vt:lpstr>
      <vt:lpstr>Visio</vt:lpstr>
      <vt:lpstr>PowerPoint 演示文稿</vt:lpstr>
      <vt:lpstr>业务变革和技术创新</vt:lpstr>
      <vt:lpstr>新的业务需求带来新的应用需求</vt:lpstr>
      <vt:lpstr>开发问题解决了，运维疯了</vt:lpstr>
      <vt:lpstr>开发人员认为交付给运维人员的是…</vt:lpstr>
      <vt:lpstr>运维人员认为开发交付的是…</vt:lpstr>
      <vt:lpstr>您需要解决从开发到运维的各种问题</vt:lpstr>
      <vt:lpstr>技术介绍：Docker容器</vt:lpstr>
      <vt:lpstr>容器让DevOps落地更简单</vt:lpstr>
      <vt:lpstr>容器将应用和基础设施紧密联系在一起</vt:lpstr>
      <vt:lpstr>容器在传统行业落地：先解决为谁服务的问题</vt:lpstr>
      <vt:lpstr>容器云平台：应用架构改造、容器化和应用管理并举</vt:lpstr>
      <vt:lpstr>容器化的基础：应用架构改造</vt:lpstr>
      <vt:lpstr>容器化第一步：架构选型</vt:lpstr>
      <vt:lpstr>DevOps：大象也会跳舞，开发运维一体突出敏捷性</vt:lpstr>
      <vt:lpstr>运行态管理：负载均衡、弹性伸缩与灰度发布</vt:lpstr>
      <vt:lpstr>可运维性：服务治理</vt:lpstr>
      <vt:lpstr>案例：民生银行</vt:lpstr>
      <vt:lpstr>PowerPoint 演示文稿</vt:lpstr>
      <vt:lpstr>PowerPoint 演示文稿</vt:lpstr>
      <vt:lpstr>博云概况与产品技术定位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博纳云 行业云服务专家</dc:title>
  <dc:creator>陈巍</dc:creator>
  <cp:lastModifiedBy>Andy</cp:lastModifiedBy>
  <cp:revision>3303</cp:revision>
  <dcterms:created xsi:type="dcterms:W3CDTF">2015-05-29T00:54:54Z</dcterms:created>
  <dcterms:modified xsi:type="dcterms:W3CDTF">2017-03-22T09:10:49Z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